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2" r:id="rId10"/>
    <p:sldId id="283" r:id="rId11"/>
    <p:sldId id="284" r:id="rId12"/>
    <p:sldId id="286" r:id="rId13"/>
    <p:sldId id="287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Felipe Navarro Bio de Toledo" initials="FNBdT" lastIdx="41" clrIdx="1">
    <p:extLst>
      <p:ext uri="{19B8F6BF-5375-455C-9EA6-DF929625EA0E}">
        <p15:presenceInfo xmlns:p15="http://schemas.microsoft.com/office/powerpoint/2012/main" userId="Felipe Navarro Bio de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873"/>
    <a:srgbClr val="FFAFFF"/>
    <a:srgbClr val="D60093"/>
    <a:srgbClr val="FFA3FF"/>
    <a:srgbClr val="FF99FF"/>
    <a:srgbClr val="CC0099"/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58CCD-B826-64D4-2783-921BE564DF45}" v="341" dt="2020-12-15T18:58:11.158"/>
    <p1510:client id="{54796490-9097-6212-2662-54EE7E623124}" v="172" dt="2020-12-12T14:39:22.807"/>
    <p1510:client id="{9D4AAFAE-36D9-EFE1-B2EE-62E99B38332F}" v="36" dt="2020-12-16T14:07:38.600"/>
    <p1510:client id="{C00EF6C6-65A9-AC0B-C7B0-8D7495E2CDE7}" v="8" dt="2020-12-07T14:32:20.115"/>
    <p1510:client id="{C1277BB3-1051-BD1E-3229-5C92503A1CE7}" v="61" dt="2020-12-15T17:43:15.306"/>
    <p1510:client id="{EB6625CC-F8CC-0CF1-43C3-5C60B9F4F2ED}" v="2" dt="2020-12-07T14:17:11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9D4AAFAE-36D9-EFE1-B2EE-62E99B38332F}"/>
    <pc:docChg chg="modSld">
      <pc:chgData name="Ana Luiza Martignoni Spinola" userId="S::ed-anas@ftd.com.br::482a18ba-7d3d-4eb3-838f-e6656962ff26" providerId="AD" clId="Web-{9D4AAFAE-36D9-EFE1-B2EE-62E99B38332F}" dt="2020-12-16T14:07:38.600" v="34" actId="20577"/>
      <pc:docMkLst>
        <pc:docMk/>
      </pc:docMkLst>
      <pc:sldChg chg="modSp">
        <pc:chgData name="Ana Luiza Martignoni Spinola" userId="S::ed-anas@ftd.com.br::482a18ba-7d3d-4eb3-838f-e6656962ff26" providerId="AD" clId="Web-{9D4AAFAE-36D9-EFE1-B2EE-62E99B38332F}" dt="2020-12-16T14:04:48.846" v="4" actId="20577"/>
        <pc:sldMkLst>
          <pc:docMk/>
          <pc:sldMk cId="1185406862" sldId="282"/>
        </pc:sldMkLst>
        <pc:spChg chg="mod">
          <ac:chgData name="Ana Luiza Martignoni Spinola" userId="S::ed-anas@ftd.com.br::482a18ba-7d3d-4eb3-838f-e6656962ff26" providerId="AD" clId="Web-{9D4AAFAE-36D9-EFE1-B2EE-62E99B38332F}" dt="2020-12-16T14:04:48.846" v="4" actId="20577"/>
          <ac:spMkLst>
            <pc:docMk/>
            <pc:sldMk cId="1185406862" sldId="282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9D4AAFAE-36D9-EFE1-B2EE-62E99B38332F}" dt="2020-12-16T14:05:18.331" v="10" actId="20577"/>
        <pc:sldMkLst>
          <pc:docMk/>
          <pc:sldMk cId="2866122088" sldId="283"/>
        </pc:sldMkLst>
        <pc:spChg chg="mod">
          <ac:chgData name="Ana Luiza Martignoni Spinola" userId="S::ed-anas@ftd.com.br::482a18ba-7d3d-4eb3-838f-e6656962ff26" providerId="AD" clId="Web-{9D4AAFAE-36D9-EFE1-B2EE-62E99B38332F}" dt="2020-12-16T14:05:18.331" v="10" actId="20577"/>
          <ac:spMkLst>
            <pc:docMk/>
            <pc:sldMk cId="2866122088" sldId="283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9D4AAFAE-36D9-EFE1-B2EE-62E99B38332F}" dt="2020-12-16T14:06:06.817" v="15" actId="20577"/>
        <pc:sldMkLst>
          <pc:docMk/>
          <pc:sldMk cId="135258175" sldId="286"/>
        </pc:sldMkLst>
        <pc:spChg chg="mod">
          <ac:chgData name="Ana Luiza Martignoni Spinola" userId="S::ed-anas@ftd.com.br::482a18ba-7d3d-4eb3-838f-e6656962ff26" providerId="AD" clId="Web-{9D4AAFAE-36D9-EFE1-B2EE-62E99B38332F}" dt="2020-12-16T14:06:06.817" v="15" actId="20577"/>
          <ac:spMkLst>
            <pc:docMk/>
            <pc:sldMk cId="135258175" sldId="286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9D4AAFAE-36D9-EFE1-B2EE-62E99B38332F}" dt="2020-12-16T14:06:29.380" v="21" actId="20577"/>
        <pc:sldMkLst>
          <pc:docMk/>
          <pc:sldMk cId="211666004" sldId="289"/>
        </pc:sldMkLst>
        <pc:spChg chg="mod">
          <ac:chgData name="Ana Luiza Martignoni Spinola" userId="S::ed-anas@ftd.com.br::482a18ba-7d3d-4eb3-838f-e6656962ff26" providerId="AD" clId="Web-{9D4AAFAE-36D9-EFE1-B2EE-62E99B38332F}" dt="2020-12-16T14:06:29.380" v="21" actId="20577"/>
          <ac:spMkLst>
            <pc:docMk/>
            <pc:sldMk cId="211666004" sldId="289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9D4AAFAE-36D9-EFE1-B2EE-62E99B38332F}" dt="2020-12-16T14:07:17.115" v="27" actId="20577"/>
        <pc:sldMkLst>
          <pc:docMk/>
          <pc:sldMk cId="1971716586" sldId="292"/>
        </pc:sldMkLst>
        <pc:spChg chg="mod">
          <ac:chgData name="Ana Luiza Martignoni Spinola" userId="S::ed-anas@ftd.com.br::482a18ba-7d3d-4eb3-838f-e6656962ff26" providerId="AD" clId="Web-{9D4AAFAE-36D9-EFE1-B2EE-62E99B38332F}" dt="2020-12-16T14:07:17.115" v="27" actId="20577"/>
          <ac:spMkLst>
            <pc:docMk/>
            <pc:sldMk cId="1971716586" sldId="292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9D4AAFAE-36D9-EFE1-B2EE-62E99B38332F}" dt="2020-12-16T14:07:38.600" v="33" actId="20577"/>
        <pc:sldMkLst>
          <pc:docMk/>
          <pc:sldMk cId="2587720855" sldId="293"/>
        </pc:sldMkLst>
        <pc:spChg chg="mod">
          <ac:chgData name="Ana Luiza Martignoni Spinola" userId="S::ed-anas@ftd.com.br::482a18ba-7d3d-4eb3-838f-e6656962ff26" providerId="AD" clId="Web-{9D4AAFAE-36D9-EFE1-B2EE-62E99B38332F}" dt="2020-12-16T14:07:38.600" v="33" actId="20577"/>
          <ac:spMkLst>
            <pc:docMk/>
            <pc:sldMk cId="2587720855" sldId="293"/>
            <ac:spMk id="16" creationId="{261748C4-4278-45C2-A5A6-F3CD4AE336C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AULAS 1 e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Converse com os estudantes sobre o que eles entendem por </a:t>
          </a:r>
          <a:r>
            <a:rPr lang="pt-BR" b="1" i="1" dirty="0">
              <a:latin typeface="MyriadPro-SemiCn"/>
            </a:rPr>
            <a:t>fake news</a:t>
          </a:r>
          <a:r>
            <a:rPr lang="pt-BR" b="1" dirty="0"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Peça a eles que falem sobre os recursos que utilizam para reconhecer notícias falsas em redes sociais.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Proponha a realização do </a:t>
          </a:r>
          <a:r>
            <a:rPr lang="pt-BR" b="1" i="1" dirty="0">
              <a:latin typeface="MyriadPro-SemiCn"/>
            </a:rPr>
            <a:t>quiz</a:t>
          </a:r>
          <a:r>
            <a:rPr lang="pt-BR" b="1" dirty="0">
              <a:latin typeface="MyriadPro-SemiCn"/>
            </a:rPr>
            <a:t> e promova uma discussão sobre os resultados.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No dia da gravação do </a:t>
          </a:r>
          <a:r>
            <a:rPr lang="pt-BR" b="1" i="0" u="none" strike="noStrike" baseline="0" dirty="0" err="1">
              <a:solidFill>
                <a:srgbClr val="2F2F2E"/>
              </a:solidFill>
              <a:latin typeface="MyriadPro-SemiCn"/>
            </a:rPr>
            <a:t>videotutorial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, deve ser feita uma checagem prévia para a certificação de que todos os elementos necessários estão presentes.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Após a gravação, os estudantes devem editar o videotutorial e produzir a versão final de apresentação.</a:t>
          </a:r>
          <a:endParaRPr lang="pt-BR" b="1" dirty="0">
            <a:solidFill>
              <a:schemeClr val="tx1"/>
            </a:solidFill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16</a:t>
          </a:r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89804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Promova uma roda de conversa para que os estudantes relatem a experiência do processo de produção do videotutorial.</a:t>
          </a:r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1B3C150E-0FDC-430D-88F7-DD6F13E69208}">
      <dgm:prSet custT="1"/>
      <dgm:spPr>
        <a:solidFill>
          <a:srgbClr val="FFAFFF">
            <a:alpha val="90000"/>
          </a:srgbClr>
        </a:solidFill>
        <a:ln>
          <a:solidFill>
            <a:srgbClr val="C40873">
              <a:alpha val="90000"/>
            </a:srgbClr>
          </a:solidFill>
        </a:ln>
      </dgm:spPr>
      <dgm:t>
        <a:bodyPr/>
        <a:lstStyle/>
        <a:p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 videotutorial pode ser compartilhado nos canais oficiais da escola.</a:t>
          </a:r>
        </a:p>
      </dgm:t>
    </dgm:pt>
    <dgm:pt modelId="{1362AD2E-BA1A-4A9A-AC50-09D47A48D29F}" type="sibTrans" cxnId="{9F415BE4-3E4E-4256-83F4-B2BA9AEF66CF}">
      <dgm:prSet/>
      <dgm:spPr/>
      <dgm:t>
        <a:bodyPr/>
        <a:lstStyle/>
        <a:p>
          <a:endParaRPr lang="pt-BR"/>
        </a:p>
      </dgm:t>
    </dgm:pt>
    <dgm:pt modelId="{48A5BA89-42B8-4509-966F-7634EBA97F3A}" type="parTrans" cxnId="{9F415BE4-3E4E-4256-83F4-B2BA9AEF66CF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7030" custScaleY="69290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96682" custScaleY="76013" custLinFactNeighborX="-1009">
        <dgm:presLayoutVars>
          <dgm:chMax val="0"/>
          <dgm:bulletEnabled val="1"/>
        </dgm:presLayoutVars>
      </dgm:prSet>
      <dgm:spPr/>
    </dgm:pt>
    <dgm:pt modelId="{41D68A53-7FEF-4322-8FAC-FBD10630BD70}" type="pres">
      <dgm:prSet presAssocID="{2020AB6F-302C-4055-83FB-E74CC1B94F49}" presName="sibTrans" presStyleLbl="sibTrans2D1" presStyleIdx="1" presStyleCnt="2"/>
      <dgm:spPr/>
    </dgm:pt>
    <dgm:pt modelId="{996FA1A2-926B-4FD8-A479-FDD5546FBB60}" type="pres">
      <dgm:prSet presAssocID="{1B3C150E-0FDC-430D-88F7-DD6F13E69208}" presName="child" presStyleLbl="alignAccFollowNode1" presStyleIdx="1" presStyleCnt="2" custScaleX="95635" custScaleY="74652" custLinFactNeighborX="-263" custLinFactNeighborY="-21958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CB7C767C-0420-4BF0-9A72-E83A339B792E}" type="presOf" srcId="{2020AB6F-302C-4055-83FB-E74CC1B94F49}" destId="{41D68A53-7FEF-4322-8FAC-FBD10630BD70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947EDD-E0E3-48D0-97D1-B7CC809B2DE1}" type="presOf" srcId="{1B3C150E-0FDC-430D-88F7-DD6F13E69208}" destId="{996FA1A2-926B-4FD8-A479-FDD5546FBB60}" srcOrd="0" destOrd="0" presId="urn:microsoft.com/office/officeart/2005/8/layout/lProcess1"/>
    <dgm:cxn modelId="{9F415BE4-3E4E-4256-83F4-B2BA9AEF66CF}" srcId="{AE932727-3BB9-41C1-A229-605C5D5C7296}" destId="{1B3C150E-0FDC-430D-88F7-DD6F13E69208}" srcOrd="1" destOrd="0" parTransId="{48A5BA89-42B8-4509-966F-7634EBA97F3A}" sibTransId="{1362AD2E-BA1A-4A9A-AC50-09D47A48D29F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BAFB9799-056A-4724-93DE-6DE1C1CBA0AD}" type="presParOf" srcId="{9F7E0E85-A6DD-4576-B660-A5938CB04491}" destId="{41D68A53-7FEF-4322-8FAC-FBD10630BD70}" srcOrd="3" destOrd="0" presId="urn:microsoft.com/office/officeart/2005/8/layout/lProcess1"/>
    <dgm:cxn modelId="{ED795137-4870-445F-AA68-7DC382C2C45E}" type="presParOf" srcId="{9F7E0E85-A6DD-4576-B660-A5938CB04491}" destId="{996FA1A2-926B-4FD8-A479-FDD5546FBB6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Retome com os estudantes o desempenho da turma no </a:t>
          </a:r>
          <a:r>
            <a:rPr lang="pt-BR" b="1" i="1" u="none" strike="noStrike" baseline="0" dirty="0">
              <a:solidFill>
                <a:srgbClr val="2F2F2E"/>
              </a:solidFill>
              <a:latin typeface="MyriadPro-SemiCn"/>
            </a:rPr>
            <a:t>quiz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realizado na aula anterior.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Retome os procedimentos que eles normalmente adotam para reconhecer uma notícia falsa em redes sociais.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Peça aos estudantes que confrontem esses procedimentos com as características das </a:t>
          </a:r>
          <a:r>
            <a:rPr lang="pt-BR" b="1" i="1" dirty="0">
              <a:latin typeface="MyriadPro-SemiCn"/>
            </a:rPr>
            <a:t>fake news</a:t>
          </a:r>
          <a:r>
            <a:rPr lang="pt-BR" b="1" dirty="0">
              <a:latin typeface="MyriadPro-SemiCn"/>
            </a:rPr>
            <a:t> listadas no tópico “Mas, afinal, o que são </a:t>
          </a:r>
          <a:r>
            <a:rPr lang="pt-BR" b="1" i="1" dirty="0">
              <a:latin typeface="MyriadPro-SemiCn"/>
            </a:rPr>
            <a:t>fake news</a:t>
          </a:r>
          <a:r>
            <a:rPr lang="pt-BR" b="1" dirty="0">
              <a:latin typeface="MyriadPro-SemiCn"/>
            </a:rPr>
            <a:t>?”.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Solicite aos estudantes que façam as atividades propostas e peça que compartilhem as definições de </a:t>
          </a:r>
          <a:r>
            <a:rPr lang="pt-BR" sz="2100" b="1" i="1" u="none" strike="noStrike" baseline="0" dirty="0">
              <a:solidFill>
                <a:srgbClr val="2F2F2E"/>
              </a:solidFill>
              <a:latin typeface="MyriadPro-SemiCn"/>
            </a:rPr>
            <a:t>fake news </a:t>
          </a:r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elaboradas por eles.</a:t>
          </a:r>
          <a:endParaRPr lang="pt-BR" sz="2100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100" b="1" dirty="0">
              <a:latin typeface="MyriadPro-SemiCn"/>
              <a:ea typeface="+mn-ea"/>
              <a:cs typeface="+mn-cs"/>
            </a:rPr>
            <a:t>Oriente os estudantes na elaboração da entrevista e na organização dos dados obtidos.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4D7397DB-3E51-449B-9250-8BC80785F2AF}">
      <dgm:prSet custT="1"/>
      <dgm:spPr>
        <a:solidFill>
          <a:srgbClr val="FFAFFF">
            <a:alpha val="90000"/>
          </a:srgbClr>
        </a:solidFill>
        <a:ln>
          <a:solidFill>
            <a:srgbClr val="C40873">
              <a:alpha val="90000"/>
            </a:srgbClr>
          </a:solidFill>
        </a:ln>
      </dgm:spPr>
      <dgm:t>
        <a:bodyPr/>
        <a:lstStyle/>
        <a:p>
          <a:r>
            <a:rPr lang="pt-BR" sz="2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Peça aos estudantes que iniciem o planejamento para a elaboração do produto final.</a:t>
          </a:r>
        </a:p>
      </dgm:t>
    </dgm:pt>
    <dgm:pt modelId="{E8614CCA-9110-4E03-9A32-0652C30F2BBE}" type="parTrans" cxnId="{1BF8A5BC-1C49-45ED-A4F4-A38773EC6AC4}">
      <dgm:prSet/>
      <dgm:spPr/>
      <dgm:t>
        <a:bodyPr/>
        <a:lstStyle/>
        <a:p>
          <a:endParaRPr lang="pt-BR"/>
        </a:p>
      </dgm:t>
    </dgm:pt>
    <dgm:pt modelId="{122B987A-C2FE-460B-A4F9-F2F10E2561F4}" type="sibTrans" cxnId="{1BF8A5BC-1C49-45ED-A4F4-A38773EC6AC4}">
      <dgm:prSet/>
      <dgm:spPr/>
      <dgm:t>
        <a:bodyPr/>
        <a:lstStyle/>
        <a:p>
          <a:endParaRPr lang="pt-BR"/>
        </a:p>
      </dgm:t>
    </dgm:pt>
    <dgm:pt modelId="{9881C8D5-AA02-4C20-B767-040E35AB48A2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C490607F-208E-489E-A2D8-D076A85A0E2C}" type="pres">
      <dgm:prSet presAssocID="{AE932727-3BB9-41C1-A229-605C5D5C7296}" presName="vertFlow" presStyleCnt="0"/>
      <dgm:spPr/>
    </dgm:pt>
    <dgm:pt modelId="{E8330342-3D42-47AB-A0E4-B8A140303CB2}" type="pres">
      <dgm:prSet presAssocID="{AE932727-3BB9-41C1-A229-605C5D5C7296}" presName="header" presStyleLbl="node1" presStyleIdx="0" presStyleCnt="1" custScaleX="142038"/>
      <dgm:spPr/>
    </dgm:pt>
    <dgm:pt modelId="{1E5E9352-A512-421C-ACAF-1F61673A51E7}" type="pres">
      <dgm:prSet presAssocID="{9D48F7AD-EB97-473A-8C34-57DB6E15BD38}" presName="parTrans" presStyleLbl="sibTrans2D1" presStyleIdx="0" presStyleCnt="3"/>
      <dgm:spPr/>
    </dgm:pt>
    <dgm:pt modelId="{BD59938F-2B3C-4A68-B59F-12C6A1A522AB}" type="pres">
      <dgm:prSet presAssocID="{2FEEC820-C3B6-436E-9F7D-B36FE32A8CA1}" presName="child" presStyleLbl="alignAccFollowNode1" presStyleIdx="0" presStyleCnt="3" custScaleX="144222">
        <dgm:presLayoutVars>
          <dgm:chMax val="0"/>
          <dgm:bulletEnabled val="1"/>
        </dgm:presLayoutVars>
      </dgm:prSet>
      <dgm:spPr/>
    </dgm:pt>
    <dgm:pt modelId="{295BBCE1-FEDF-4D40-BD69-84F2F35EB7C8}" type="pres">
      <dgm:prSet presAssocID="{2020AB6F-302C-4055-83FB-E74CC1B94F49}" presName="sibTrans" presStyleLbl="sibTrans2D1" presStyleIdx="1" presStyleCnt="3"/>
      <dgm:spPr/>
    </dgm:pt>
    <dgm:pt modelId="{90C06C03-45CA-463B-917A-22128281E9DA}" type="pres">
      <dgm:prSet presAssocID="{91EDB500-34A2-47A1-BF2B-9B3FE05768C5}" presName="child" presStyleLbl="alignAccFollowNode1" presStyleIdx="1" presStyleCnt="3" custScaleX="146202">
        <dgm:presLayoutVars>
          <dgm:chMax val="0"/>
          <dgm:bulletEnabled val="1"/>
        </dgm:presLayoutVars>
      </dgm:prSet>
      <dgm:spPr/>
    </dgm:pt>
    <dgm:pt modelId="{2EBE8881-B1C6-434C-906C-98B71827F601}" type="pres">
      <dgm:prSet presAssocID="{6D9504A4-60A3-4AFE-99D5-27BCB981FBA6}" presName="sibTrans" presStyleLbl="sibTrans2D1" presStyleIdx="2" presStyleCnt="3"/>
      <dgm:spPr/>
    </dgm:pt>
    <dgm:pt modelId="{5850F2DC-A4BD-48AC-86FC-699D0BCB16CF}" type="pres">
      <dgm:prSet presAssocID="{4D7397DB-3E51-449B-9250-8BC80785F2AF}" presName="child" presStyleLbl="alignAccFollowNode1" presStyleIdx="2" presStyleCnt="3" custScaleX="146181" custLinFactNeighborX="326" custLinFactNeighborY="11189">
        <dgm:presLayoutVars>
          <dgm:chMax val="0"/>
          <dgm:bulletEnabled val="1"/>
        </dgm:presLayoutVars>
      </dgm:prSet>
      <dgm:spPr/>
    </dgm:pt>
  </dgm:ptLst>
  <dgm:cxnLst>
    <dgm:cxn modelId="{2E670809-9F78-4ABD-A6EE-44A4A1B1D551}" type="presOf" srcId="{AE932727-3BB9-41C1-A229-605C5D5C7296}" destId="{E8330342-3D42-47AB-A0E4-B8A140303CB2}" srcOrd="0" destOrd="0" presId="urn:microsoft.com/office/officeart/2005/8/layout/lProcess1"/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12FDD537-73D1-4678-B843-C809505989A5}" type="presOf" srcId="{2FEEC820-C3B6-436E-9F7D-B36FE32A8CA1}" destId="{BD59938F-2B3C-4A68-B59F-12C6A1A522AB}" srcOrd="0" destOrd="0" presId="urn:microsoft.com/office/officeart/2005/8/layout/lProcess1"/>
    <dgm:cxn modelId="{61D73D3A-4902-4442-99CA-96E1472ABD54}" type="presOf" srcId="{DD29C272-3A76-483C-8199-90716D29054A}" destId="{9881C8D5-AA02-4C20-B767-040E35AB48A2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CBFC2045-6B95-49DE-A469-6C3787BC129E}" type="presOf" srcId="{91EDB500-34A2-47A1-BF2B-9B3FE05768C5}" destId="{90C06C03-45CA-463B-917A-22128281E9DA}" srcOrd="0" destOrd="0" presId="urn:microsoft.com/office/officeart/2005/8/layout/lProcess1"/>
    <dgm:cxn modelId="{2E7D4386-0A9C-434A-958C-294A8256D404}" type="presOf" srcId="{9D48F7AD-EB97-473A-8C34-57DB6E15BD38}" destId="{1E5E9352-A512-421C-ACAF-1F61673A51E7}" srcOrd="0" destOrd="0" presId="urn:microsoft.com/office/officeart/2005/8/layout/lProcess1"/>
    <dgm:cxn modelId="{E83376B5-5A59-4A5C-B6FC-770EE45EAF9A}" type="presOf" srcId="{2020AB6F-302C-4055-83FB-E74CC1B94F49}" destId="{295BBCE1-FEDF-4D40-BD69-84F2F35EB7C8}" srcOrd="0" destOrd="0" presId="urn:microsoft.com/office/officeart/2005/8/layout/lProcess1"/>
    <dgm:cxn modelId="{1BF8A5BC-1C49-45ED-A4F4-A38773EC6AC4}" srcId="{AE932727-3BB9-41C1-A229-605C5D5C7296}" destId="{4D7397DB-3E51-449B-9250-8BC80785F2AF}" srcOrd="2" destOrd="0" parTransId="{E8614CCA-9110-4E03-9A32-0652C30F2BBE}" sibTransId="{122B987A-C2FE-460B-A4F9-F2F10E2561F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B3FB4D0-53A5-4DAE-BF16-7239815E609C}" type="presOf" srcId="{4D7397DB-3E51-449B-9250-8BC80785F2AF}" destId="{5850F2DC-A4BD-48AC-86FC-699D0BCB16CF}" srcOrd="0" destOrd="0" presId="urn:microsoft.com/office/officeart/2005/8/layout/lProcess1"/>
    <dgm:cxn modelId="{5C7E67D6-56A4-46C8-AB0A-3D52A23BB109}" type="presOf" srcId="{6D9504A4-60A3-4AFE-99D5-27BCB981FBA6}" destId="{2EBE8881-B1C6-434C-906C-98B71827F601}" srcOrd="0" destOrd="0" presId="urn:microsoft.com/office/officeart/2005/8/layout/lProcess1"/>
    <dgm:cxn modelId="{3521E783-9E28-4B21-8C87-7AE2CC55B1AD}" type="presParOf" srcId="{9881C8D5-AA02-4C20-B767-040E35AB48A2}" destId="{C490607F-208E-489E-A2D8-D076A85A0E2C}" srcOrd="0" destOrd="0" presId="urn:microsoft.com/office/officeart/2005/8/layout/lProcess1"/>
    <dgm:cxn modelId="{29849A6F-A213-409C-8906-EF0483EEA8FD}" type="presParOf" srcId="{C490607F-208E-489E-A2D8-D076A85A0E2C}" destId="{E8330342-3D42-47AB-A0E4-B8A140303CB2}" srcOrd="0" destOrd="0" presId="urn:microsoft.com/office/officeart/2005/8/layout/lProcess1"/>
    <dgm:cxn modelId="{44C0AF71-2A9C-4FDA-BC07-047A975B11B4}" type="presParOf" srcId="{C490607F-208E-489E-A2D8-D076A85A0E2C}" destId="{1E5E9352-A512-421C-ACAF-1F61673A51E7}" srcOrd="1" destOrd="0" presId="urn:microsoft.com/office/officeart/2005/8/layout/lProcess1"/>
    <dgm:cxn modelId="{0D459870-C177-49BD-A132-894E6DCA8D15}" type="presParOf" srcId="{C490607F-208E-489E-A2D8-D076A85A0E2C}" destId="{BD59938F-2B3C-4A68-B59F-12C6A1A522AB}" srcOrd="2" destOrd="0" presId="urn:microsoft.com/office/officeart/2005/8/layout/lProcess1"/>
    <dgm:cxn modelId="{7E61DD08-E799-4BF7-8CDD-264CE12104F5}" type="presParOf" srcId="{C490607F-208E-489E-A2D8-D076A85A0E2C}" destId="{295BBCE1-FEDF-4D40-BD69-84F2F35EB7C8}" srcOrd="3" destOrd="0" presId="urn:microsoft.com/office/officeart/2005/8/layout/lProcess1"/>
    <dgm:cxn modelId="{5BDE5513-7B0A-4947-B245-B85FB4B3E0EF}" type="presParOf" srcId="{C490607F-208E-489E-A2D8-D076A85A0E2C}" destId="{90C06C03-45CA-463B-917A-22128281E9DA}" srcOrd="4" destOrd="0" presId="urn:microsoft.com/office/officeart/2005/8/layout/lProcess1"/>
    <dgm:cxn modelId="{B223285A-D0B8-4D9A-8E40-8D2192508748}" type="presParOf" srcId="{C490607F-208E-489E-A2D8-D076A85A0E2C}" destId="{2EBE8881-B1C6-434C-906C-98B71827F601}" srcOrd="5" destOrd="0" presId="urn:microsoft.com/office/officeart/2005/8/layout/lProcess1"/>
    <dgm:cxn modelId="{7BA573AC-E6D4-46C6-8D03-C4EFAEBA2B11}" type="presParOf" srcId="{C490607F-208E-489E-A2D8-D076A85A0E2C}" destId="{5850F2DC-A4BD-48AC-86FC-699D0BCB16CF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5 e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Solicite a leitura dos textos e peça aos estudantes que observem as datas dos fatos relatados. Promova uma conversa sobre o que eles concluíram da leitura.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Oriente os est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udantes para a realização da pesquisa solicitada. Na aula seguinte, cada dupla pode apresentar os resultados da pesquisa para toda a turma.</a:t>
          </a:r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597" custLinFactNeighborY="921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7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Permita que os estudantes expressem suas impressões e opiniões sobre o texto. 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Solicite que realizem as atividades proposta e troquem ideias sobre as hipóteses levantadas.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8 e 9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400" b="1" dirty="0">
              <a:latin typeface="MyriadPro-SemiCn"/>
              <a:ea typeface="+mn-ea"/>
              <a:cs typeface="+mn-cs"/>
            </a:rPr>
            <a:t>Oriente os estudantes na interpretação dos gráficos.</a:t>
          </a:r>
          <a:endParaRPr lang="pt-BR" sz="2400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3D085DD4-AD2C-4482-9066-9AC6C138CD8D}">
      <dgm:prSet custT="1"/>
      <dgm:spPr>
        <a:solidFill>
          <a:srgbClr val="FFAFFF">
            <a:alpha val="90000"/>
          </a:srgbClr>
        </a:solidFill>
        <a:ln>
          <a:solidFill>
            <a:srgbClr val="C40873">
              <a:alpha val="90000"/>
            </a:srgbClr>
          </a:solidFill>
        </a:ln>
      </dgm:spPr>
      <dgm:t>
        <a:bodyPr/>
        <a:lstStyle/>
        <a:p>
          <a:r>
            <a:rPr lang="pt-B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Conduza a discussão dos estudantes sobre os resultados da pesquisa proposta.</a:t>
          </a:r>
        </a:p>
      </dgm:t>
    </dgm:pt>
    <dgm:pt modelId="{2480ECEF-B33B-4C88-B12E-8F65ED6E2BA4}" type="parTrans" cxnId="{4B2B163B-ED08-4C8A-B887-305FEE797145}">
      <dgm:prSet/>
      <dgm:spPr/>
      <dgm:t>
        <a:bodyPr/>
        <a:lstStyle/>
        <a:p>
          <a:endParaRPr lang="pt-BR"/>
        </a:p>
      </dgm:t>
    </dgm:pt>
    <dgm:pt modelId="{FBA3EB04-953E-445E-9CE2-EAA25AC36DE5}" type="sibTrans" cxnId="{4B2B163B-ED08-4C8A-B887-305FEE797145}">
      <dgm:prSet/>
      <dgm:spPr/>
      <dgm:t>
        <a:bodyPr/>
        <a:lstStyle/>
        <a:p>
          <a:endParaRPr lang="pt-BR"/>
        </a:p>
      </dgm:t>
    </dgm:pt>
    <dgm:pt modelId="{7FBDA3CB-8272-4B5E-BA74-5DF5C940581F}">
      <dgm:prSet custT="1"/>
      <dgm:spPr>
        <a:solidFill>
          <a:srgbClr val="FFAFFF">
            <a:alpha val="90000"/>
          </a:srgbClr>
        </a:solidFill>
        <a:ln>
          <a:solidFill>
            <a:srgbClr val="C40873">
              <a:alpha val="90000"/>
            </a:srgbClr>
          </a:solidFill>
        </a:ln>
      </dgm:spPr>
      <dgm:t>
        <a:bodyPr/>
        <a:lstStyle/>
        <a:p>
          <a:r>
            <a:rPr lang="pt-B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Acolha as dúvidas dos estudantes na realização das atividades.</a:t>
          </a:r>
        </a:p>
      </dgm:t>
    </dgm:pt>
    <dgm:pt modelId="{D90038B2-41BF-42CB-8C99-33BFE7715C25}" type="parTrans" cxnId="{EF8228FC-EDFC-4FF2-B4C4-5EC0C9B221D7}">
      <dgm:prSet/>
      <dgm:spPr/>
      <dgm:t>
        <a:bodyPr/>
        <a:lstStyle/>
        <a:p>
          <a:endParaRPr lang="pt-BR"/>
        </a:p>
      </dgm:t>
    </dgm:pt>
    <dgm:pt modelId="{04178926-9CA1-46C0-9893-E96F12F115A1}" type="sibTrans" cxnId="{EF8228FC-EDFC-4FF2-B4C4-5EC0C9B221D7}">
      <dgm:prSet/>
      <dgm:spPr>
        <a:solidFill>
          <a:srgbClr val="D6009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48472" custScaleY="108621" custLinFactNeighborX="108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44061" custScaleY="76013" custLinFactNeighborX="-191" custLinFactNeighborY="3272">
        <dgm:presLayoutVars>
          <dgm:chMax val="0"/>
          <dgm:bulletEnabled val="1"/>
        </dgm:presLayoutVars>
      </dgm:prSet>
      <dgm:spPr/>
    </dgm:pt>
    <dgm:pt modelId="{DD168046-F916-4A1D-B2A9-537B7C43188E}" type="pres">
      <dgm:prSet presAssocID="{2020AB6F-302C-4055-83FB-E74CC1B94F49}" presName="sibTrans" presStyleLbl="sibTrans2D1" presStyleIdx="1" presStyleCnt="3"/>
      <dgm:spPr/>
    </dgm:pt>
    <dgm:pt modelId="{800F1CD9-2B01-4DF4-8DE3-04E5D8F7C573}" type="pres">
      <dgm:prSet presAssocID="{7FBDA3CB-8272-4B5E-BA74-5DF5C940581F}" presName="child" presStyleLbl="alignAccFollowNode1" presStyleIdx="1" presStyleCnt="3" custScaleX="140416">
        <dgm:presLayoutVars>
          <dgm:chMax val="0"/>
          <dgm:bulletEnabled val="1"/>
        </dgm:presLayoutVars>
      </dgm:prSet>
      <dgm:spPr/>
    </dgm:pt>
    <dgm:pt modelId="{1E12652E-453B-4DB9-9B05-7273F7B992FA}" type="pres">
      <dgm:prSet presAssocID="{04178926-9CA1-46C0-9893-E96F12F115A1}" presName="sibTrans" presStyleLbl="sibTrans2D1" presStyleIdx="2" presStyleCnt="3"/>
      <dgm:spPr/>
    </dgm:pt>
    <dgm:pt modelId="{42E5051E-320D-4936-9B71-258B1D6AC101}" type="pres">
      <dgm:prSet presAssocID="{3D085DD4-AD2C-4482-9066-9AC6C138CD8D}" presName="child" presStyleLbl="alignAccFollowNode1" presStyleIdx="2" presStyleCnt="3" custScaleX="142559" custLinFactNeighborX="641" custLinFactNeighborY="4783">
        <dgm:presLayoutVars>
          <dgm:chMax val="0"/>
          <dgm:bulletEnabled val="1"/>
        </dgm:presLayoutVars>
      </dgm:prSet>
      <dgm:spPr/>
    </dgm:pt>
  </dgm:ptLst>
  <dgm:cxnLst>
    <dgm:cxn modelId="{BC998A08-B0C5-40CF-80AF-66C77C9366B3}" type="presOf" srcId="{04178926-9CA1-46C0-9893-E96F12F115A1}" destId="{1E12652E-453B-4DB9-9B05-7273F7B992FA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4B2B163B-ED08-4C8A-B887-305FEE797145}" srcId="{AE932727-3BB9-41C1-A229-605C5D5C7296}" destId="{3D085DD4-AD2C-4482-9066-9AC6C138CD8D}" srcOrd="2" destOrd="0" parTransId="{2480ECEF-B33B-4C88-B12E-8F65ED6E2BA4}" sibTransId="{FBA3EB04-953E-445E-9CE2-EAA25AC36DE5}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43BD0CDD-B3FC-4A88-AF2F-62143CA1BE81}" type="presOf" srcId="{7FBDA3CB-8272-4B5E-BA74-5DF5C940581F}" destId="{800F1CD9-2B01-4DF4-8DE3-04E5D8F7C573}" srcOrd="0" destOrd="0" presId="urn:microsoft.com/office/officeart/2005/8/layout/lProcess1"/>
    <dgm:cxn modelId="{EBBABBDF-51CD-4ABE-A551-91E4A3C7A933}" type="presOf" srcId="{3D085DD4-AD2C-4482-9066-9AC6C138CD8D}" destId="{42E5051E-320D-4936-9B71-258B1D6AC101}" srcOrd="0" destOrd="0" presId="urn:microsoft.com/office/officeart/2005/8/layout/lProcess1"/>
    <dgm:cxn modelId="{7AB901FC-EF9B-4F9E-A3D6-325E501378AD}" type="presOf" srcId="{2020AB6F-302C-4055-83FB-E74CC1B94F49}" destId="{DD168046-F916-4A1D-B2A9-537B7C43188E}" srcOrd="0" destOrd="0" presId="urn:microsoft.com/office/officeart/2005/8/layout/lProcess1"/>
    <dgm:cxn modelId="{EF8228FC-EDFC-4FF2-B4C4-5EC0C9B221D7}" srcId="{AE932727-3BB9-41C1-A229-605C5D5C7296}" destId="{7FBDA3CB-8272-4B5E-BA74-5DF5C940581F}" srcOrd="1" destOrd="0" parTransId="{D90038B2-41BF-42CB-8C99-33BFE7715C25}" sibTransId="{04178926-9CA1-46C0-9893-E96F12F115A1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E756B562-8CF9-47ED-906F-9C771B3A54A4}" type="presParOf" srcId="{9F7E0E85-A6DD-4576-B660-A5938CB04491}" destId="{DD168046-F916-4A1D-B2A9-537B7C43188E}" srcOrd="3" destOrd="0" presId="urn:microsoft.com/office/officeart/2005/8/layout/lProcess1"/>
    <dgm:cxn modelId="{A625B57E-B119-4F32-9383-0B17B5400917}" type="presParOf" srcId="{9F7E0E85-A6DD-4576-B660-A5938CB04491}" destId="{800F1CD9-2B01-4DF4-8DE3-04E5D8F7C573}" srcOrd="4" destOrd="0" presId="urn:microsoft.com/office/officeart/2005/8/layout/lProcess1"/>
    <dgm:cxn modelId="{87F860E1-DBED-4029-850A-275DFBCADD9D}" type="presParOf" srcId="{9F7E0E85-A6DD-4576-B660-A5938CB04491}" destId="{1E12652E-453B-4DB9-9B05-7273F7B992FA}" srcOrd="5" destOrd="0" presId="urn:microsoft.com/office/officeart/2005/8/layout/lProcess1"/>
    <dgm:cxn modelId="{C7F67CB9-614C-4C1C-AE7F-4541A3F9102E}" type="presParOf" srcId="{9F7E0E85-A6DD-4576-B660-A5938CB04491}" destId="{42E5051E-320D-4936-9B71-258B1D6AC101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Converse com os estudantes e pergunte a eles se utilizam algumas das dicas de identificação de </a:t>
          </a:r>
          <a:r>
            <a:rPr lang="pt-BR" b="1" i="1" u="none" strike="noStrike" baseline="0" dirty="0">
              <a:solidFill>
                <a:schemeClr val="tx1"/>
              </a:solidFill>
              <a:latin typeface="MyriadPro-SemiCn"/>
            </a:rPr>
            <a:t>fake news 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indicadas no quadro. </a:t>
          </a:r>
          <a:endParaRPr lang="pt-BR" dirty="0">
            <a:solidFill>
              <a:schemeClr val="tx1"/>
            </a:solidFill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aos estudantes que acessem os </a:t>
          </a:r>
          <a:r>
            <a:rPr lang="pt-BR" b="1" i="1" u="none" strike="noStrike" baseline="0" dirty="0">
              <a:solidFill>
                <a:srgbClr val="2F2F2E"/>
              </a:solidFill>
              <a:latin typeface="MyriadPro-SemiCn"/>
            </a:rPr>
            <a:t>links 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indicados para conhecerem procedimentos de checagem de informações.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11 </a:t>
          </a:r>
          <a:r>
            <a:rPr lang="pt-BR" sz="9000" b="1" dirty="0">
              <a:solidFill>
                <a:schemeClr val="bg1"/>
              </a:solidFill>
            </a:rPr>
            <a:t>e </a:t>
          </a:r>
          <a:r>
            <a:rPr lang="pt-BR" sz="9000" b="1" dirty="0"/>
            <a:t>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Os estudantes devem se organizar em equipes para a divisão de tarefas na produção do videotutorial.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  <a:ea typeface="+mn-ea"/>
              <a:cs typeface="+mn-cs"/>
            </a:rPr>
            <a:t>A escolha do modelo de videotutorial é importante nesta fase para a definição dos recursos necessários para a produção.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 custLinFactNeighborX="-398" custLinFactNeighborY="-13330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13 </a:t>
          </a:r>
          <a:r>
            <a:rPr lang="pt-BR" sz="9000" b="1" dirty="0">
              <a:solidFill>
                <a:schemeClr val="bg1"/>
              </a:solidFill>
            </a:rPr>
            <a:t>e</a:t>
          </a:r>
          <a:r>
            <a:rPr lang="pt-BR" sz="9000" b="1" dirty="0"/>
            <a:t> 14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Uma equipe deve ficar responsável pela elaboração do roteiro do videotutorial, levando em conta as sugestões de toda a turma. 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327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04033" y="0"/>
          <a:ext cx="5945226" cy="1256670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AULAS 1 e 2</a:t>
          </a:r>
        </a:p>
      </dsp:txBody>
      <dsp:txXfrm>
        <a:off x="1640840" y="36807"/>
        <a:ext cx="5871612" cy="1183056"/>
      </dsp:txXfrm>
    </dsp:sp>
    <dsp:sp modelId="{00C015DD-3079-4258-8787-9D0F40E66300}">
      <dsp:nvSpPr>
        <dsp:cNvPr id="0" name=""/>
        <dsp:cNvSpPr/>
      </dsp:nvSpPr>
      <dsp:spPr>
        <a:xfrm rot="5293396">
          <a:off x="4506999" y="1352175"/>
          <a:ext cx="190063" cy="18893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2055" y="1636614"/>
          <a:ext cx="5945226" cy="1079623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MyriadPro-SemiCn"/>
            </a:rPr>
            <a:t>Converse com os estudantes sobre o que eles entendem por </a:t>
          </a:r>
          <a:r>
            <a:rPr lang="pt-BR" sz="2200" b="1" i="1" kern="1200" dirty="0">
              <a:latin typeface="MyriadPro-SemiCn"/>
            </a:rPr>
            <a:t>fake news</a:t>
          </a:r>
          <a:r>
            <a:rPr lang="pt-BR" sz="2200" b="1" kern="1200" dirty="0">
              <a:latin typeface="MyriadPro-SemiCn"/>
            </a:rPr>
            <a:t>.</a:t>
          </a:r>
          <a:endParaRPr lang="pt-BR" sz="2200" kern="1200" dirty="0"/>
        </a:p>
      </dsp:txBody>
      <dsp:txXfrm>
        <a:off x="1683676" y="1668235"/>
        <a:ext cx="5881984" cy="1016381"/>
      </dsp:txXfrm>
    </dsp:sp>
    <dsp:sp modelId="{963C8F91-3F45-422C-B42E-73DCAD0ED5D7}">
      <dsp:nvSpPr>
        <dsp:cNvPr id="0" name=""/>
        <dsp:cNvSpPr/>
      </dsp:nvSpPr>
      <dsp:spPr>
        <a:xfrm rot="5400000">
          <a:off x="4530201" y="2810704"/>
          <a:ext cx="188934" cy="18893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2055" y="3094105"/>
          <a:ext cx="5945226" cy="1079623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MyriadPro-SemiCn"/>
              <a:ea typeface="+mn-ea"/>
              <a:cs typeface="+mn-cs"/>
            </a:rPr>
            <a:t>Peça a eles que falem sobre os recursos que utilizam para reconhecer notícias falsas em redes sociais.</a:t>
          </a:r>
        </a:p>
      </dsp:txBody>
      <dsp:txXfrm>
        <a:off x="1683676" y="3125726"/>
        <a:ext cx="5881984" cy="1016381"/>
      </dsp:txXfrm>
    </dsp:sp>
    <dsp:sp modelId="{4AB00F72-A3DA-4D65-8296-B1AFF7C63C7D}">
      <dsp:nvSpPr>
        <dsp:cNvPr id="0" name=""/>
        <dsp:cNvSpPr/>
      </dsp:nvSpPr>
      <dsp:spPr>
        <a:xfrm rot="5400000">
          <a:off x="4530201" y="4268196"/>
          <a:ext cx="188934" cy="18893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2055" y="4551597"/>
          <a:ext cx="5945226" cy="1079623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MyriadPro-SemiCn"/>
            </a:rPr>
            <a:t>Proponha a realização do </a:t>
          </a:r>
          <a:r>
            <a:rPr lang="pt-BR" sz="2200" b="1" i="1" kern="1200" dirty="0">
              <a:latin typeface="MyriadPro-SemiCn"/>
            </a:rPr>
            <a:t>quiz</a:t>
          </a:r>
          <a:r>
            <a:rPr lang="pt-BR" sz="2200" b="1" kern="1200" dirty="0">
              <a:latin typeface="MyriadPro-SemiCn"/>
            </a:rPr>
            <a:t> e promova uma discussão sobre os resultados.</a:t>
          </a:r>
        </a:p>
      </dsp:txBody>
      <dsp:txXfrm>
        <a:off x="1683676" y="4583218"/>
        <a:ext cx="5881984" cy="10163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15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No dia da gravação do </a:t>
          </a:r>
          <a:r>
            <a:rPr lang="pt-BR" sz="2200" b="1" i="0" u="none" strike="noStrike" kern="1200" baseline="0" dirty="0" err="1">
              <a:solidFill>
                <a:srgbClr val="2F2F2E"/>
              </a:solidFill>
              <a:latin typeface="MyriadPro-SemiCn"/>
            </a:rPr>
            <a:t>videotutorial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, deve ser feita uma checagem prévia para a certificação de que todos os elementos necessários estão presentes.</a:t>
          </a:r>
          <a:endParaRPr lang="pt-BR" sz="22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chemeClr val="tx1"/>
              </a:solidFill>
              <a:latin typeface="MyriadPro-SemiCn"/>
            </a:rPr>
            <a:t>Após a gravação, os estudantes devem editar o videotutorial e produzir a versão final de apresentação.</a:t>
          </a:r>
          <a:endParaRPr lang="pt-BR" sz="2200" b="1" kern="1200" dirty="0">
            <a:solidFill>
              <a:schemeClr val="tx1"/>
            </a:solidFill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206434" y="0"/>
          <a:ext cx="6702992" cy="1196666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16</a:t>
          </a:r>
        </a:p>
      </dsp:txBody>
      <dsp:txXfrm>
        <a:off x="241483" y="35049"/>
        <a:ext cx="6632894" cy="1126568"/>
      </dsp:txXfrm>
    </dsp:sp>
    <dsp:sp modelId="{00C015DD-3079-4258-8787-9D0F40E66300}">
      <dsp:nvSpPr>
        <dsp:cNvPr id="0" name=""/>
        <dsp:cNvSpPr/>
      </dsp:nvSpPr>
      <dsp:spPr>
        <a:xfrm rot="5386851">
          <a:off x="3409979" y="1348344"/>
          <a:ext cx="302795" cy="3022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225569" y="1802253"/>
          <a:ext cx="6678951" cy="1312775"/>
        </a:xfrm>
        <a:prstGeom prst="roundRect">
          <a:avLst>
            <a:gd name="adj" fmla="val 10000"/>
          </a:avLst>
        </a:prstGeom>
        <a:solidFill>
          <a:srgbClr val="FFAFFF">
            <a:alpha val="89804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u="none" strike="noStrike" kern="1200" baseline="0" dirty="0">
              <a:solidFill>
                <a:srgbClr val="2F2F2E"/>
              </a:solidFill>
              <a:latin typeface="MyriadPro-SemiCn"/>
            </a:rPr>
            <a:t>Promova uma roda de conversa para que os estudantes relatem a experiência do processo de produção do videotutorial.</a:t>
          </a:r>
        </a:p>
      </dsp:txBody>
      <dsp:txXfrm>
        <a:off x="264019" y="1840703"/>
        <a:ext cx="6602051" cy="1235875"/>
      </dsp:txXfrm>
    </dsp:sp>
    <dsp:sp modelId="{41D68A53-7FEF-4322-8FAC-FBD10630BD70}">
      <dsp:nvSpPr>
        <dsp:cNvPr id="0" name=""/>
        <dsp:cNvSpPr/>
      </dsp:nvSpPr>
      <dsp:spPr>
        <a:xfrm rot="5300091">
          <a:off x="3506132" y="3199781"/>
          <a:ext cx="169703" cy="3022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6FA1A2-926B-4FD8-A479-FDD5546FBB60}">
      <dsp:nvSpPr>
        <dsp:cNvPr id="0" name=""/>
        <dsp:cNvSpPr/>
      </dsp:nvSpPr>
      <dsp:spPr>
        <a:xfrm>
          <a:off x="313268" y="3586765"/>
          <a:ext cx="6606623" cy="1289270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 videotutorial pode ser compartilhado nos canais oficiais da escola.</a:t>
          </a:r>
        </a:p>
      </dsp:txBody>
      <dsp:txXfrm>
        <a:off x="351029" y="3624526"/>
        <a:ext cx="6531101" cy="1213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504344" y="0"/>
          <a:ext cx="5741497" cy="1213607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3</a:t>
          </a:r>
        </a:p>
      </dsp:txBody>
      <dsp:txXfrm>
        <a:off x="1539889" y="35545"/>
        <a:ext cx="5670407" cy="1142517"/>
      </dsp:txXfrm>
    </dsp:sp>
    <dsp:sp modelId="{00C015DD-3079-4258-8787-9D0F40E66300}">
      <dsp:nvSpPr>
        <dsp:cNvPr id="0" name=""/>
        <dsp:cNvSpPr/>
      </dsp:nvSpPr>
      <dsp:spPr>
        <a:xfrm rot="5293396">
          <a:off x="4307831" y="1305839"/>
          <a:ext cx="183550" cy="18245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550720" y="1580531"/>
          <a:ext cx="5741497" cy="1042627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u="none" strike="noStrike" kern="1200" baseline="0" dirty="0">
              <a:solidFill>
                <a:srgbClr val="2F2F2E"/>
              </a:solidFill>
              <a:latin typeface="MyriadPro-SemiCn"/>
            </a:rPr>
            <a:t>Retome com os estudantes o desempenho da turma no </a:t>
          </a:r>
          <a:r>
            <a:rPr lang="pt-BR" sz="1900" b="1" i="1" u="none" strike="noStrike" kern="1200" baseline="0" dirty="0">
              <a:solidFill>
                <a:srgbClr val="2F2F2E"/>
              </a:solidFill>
              <a:latin typeface="MyriadPro-SemiCn"/>
            </a:rPr>
            <a:t>quiz</a:t>
          </a:r>
          <a:r>
            <a:rPr lang="pt-BR" sz="1900" b="1" i="0" u="none" strike="noStrike" kern="1200" baseline="0" dirty="0">
              <a:solidFill>
                <a:srgbClr val="2F2F2E"/>
              </a:solidFill>
              <a:latin typeface="MyriadPro-SemiCn"/>
            </a:rPr>
            <a:t> realizado na aula anterior.</a:t>
          </a:r>
          <a:endParaRPr lang="pt-BR" sz="1900" kern="1200" dirty="0"/>
        </a:p>
      </dsp:txBody>
      <dsp:txXfrm>
        <a:off x="1581258" y="1611069"/>
        <a:ext cx="5680421" cy="981551"/>
      </dsp:txXfrm>
    </dsp:sp>
    <dsp:sp modelId="{963C8F91-3F45-422C-B42E-73DCAD0ED5D7}">
      <dsp:nvSpPr>
        <dsp:cNvPr id="0" name=""/>
        <dsp:cNvSpPr/>
      </dsp:nvSpPr>
      <dsp:spPr>
        <a:xfrm rot="5400000">
          <a:off x="4330239" y="2714388"/>
          <a:ext cx="182459" cy="18245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550720" y="2988077"/>
          <a:ext cx="5741497" cy="1042627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u="none" strike="noStrike" kern="1200" baseline="0" dirty="0">
              <a:solidFill>
                <a:srgbClr val="2F2F2E"/>
              </a:solidFill>
              <a:latin typeface="MyriadPro-SemiCn"/>
            </a:rPr>
            <a:t>Retome os procedimentos que eles normalmente adotam para reconhecer uma notícia falsa em redes sociais.</a:t>
          </a:r>
          <a:endParaRPr lang="pt-BR" sz="1900" b="1" kern="1200" dirty="0">
            <a:latin typeface="MyriadPro-SemiCn"/>
            <a:ea typeface="+mn-ea"/>
            <a:cs typeface="+mn-cs"/>
          </a:endParaRPr>
        </a:p>
      </dsp:txBody>
      <dsp:txXfrm>
        <a:off x="1581258" y="3018615"/>
        <a:ext cx="5680421" cy="981551"/>
      </dsp:txXfrm>
    </dsp:sp>
    <dsp:sp modelId="{4AB00F72-A3DA-4D65-8296-B1AFF7C63C7D}">
      <dsp:nvSpPr>
        <dsp:cNvPr id="0" name=""/>
        <dsp:cNvSpPr/>
      </dsp:nvSpPr>
      <dsp:spPr>
        <a:xfrm rot="5400000">
          <a:off x="4330239" y="4121935"/>
          <a:ext cx="182459" cy="18245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550720" y="4395624"/>
          <a:ext cx="5741497" cy="1042627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MyriadPro-SemiCn"/>
            </a:rPr>
            <a:t>Peça aos estudantes que confrontem esses procedimentos com as características das </a:t>
          </a:r>
          <a:r>
            <a:rPr lang="pt-BR" sz="1900" b="1" i="1" kern="1200" dirty="0">
              <a:latin typeface="MyriadPro-SemiCn"/>
            </a:rPr>
            <a:t>fake news</a:t>
          </a:r>
          <a:r>
            <a:rPr lang="pt-BR" sz="1900" b="1" kern="1200" dirty="0">
              <a:latin typeface="MyriadPro-SemiCn"/>
            </a:rPr>
            <a:t> listadas no tópico “Mas, afinal, o que são </a:t>
          </a:r>
          <a:r>
            <a:rPr lang="pt-BR" sz="1900" b="1" i="1" kern="1200" dirty="0">
              <a:latin typeface="MyriadPro-SemiCn"/>
            </a:rPr>
            <a:t>fake news</a:t>
          </a:r>
          <a:r>
            <a:rPr lang="pt-BR" sz="1900" b="1" kern="1200" dirty="0">
              <a:latin typeface="MyriadPro-SemiCn"/>
            </a:rPr>
            <a:t>?”.</a:t>
          </a:r>
        </a:p>
      </dsp:txBody>
      <dsp:txXfrm>
        <a:off x="1581258" y="4426162"/>
        <a:ext cx="5680421" cy="981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30342-3D42-47AB-A0E4-B8A140303CB2}">
      <dsp:nvSpPr>
        <dsp:cNvPr id="0" name=""/>
        <dsp:cNvSpPr/>
      </dsp:nvSpPr>
      <dsp:spPr>
        <a:xfrm>
          <a:off x="1201975" y="281"/>
          <a:ext cx="5761598" cy="101409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4</a:t>
          </a:r>
        </a:p>
      </dsp:txBody>
      <dsp:txXfrm>
        <a:off x="1231677" y="29983"/>
        <a:ext cx="5702194" cy="954690"/>
      </dsp:txXfrm>
    </dsp:sp>
    <dsp:sp modelId="{1E5E9352-A512-421C-ACAF-1F61673A51E7}">
      <dsp:nvSpPr>
        <dsp:cNvPr id="0" name=""/>
        <dsp:cNvSpPr/>
      </dsp:nvSpPr>
      <dsp:spPr>
        <a:xfrm rot="5400000">
          <a:off x="3994041" y="1103109"/>
          <a:ext cx="177466" cy="17746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59938F-2B3C-4A68-B59F-12C6A1A522AB}">
      <dsp:nvSpPr>
        <dsp:cNvPr id="0" name=""/>
        <dsp:cNvSpPr/>
      </dsp:nvSpPr>
      <dsp:spPr>
        <a:xfrm>
          <a:off x="1157679" y="1369308"/>
          <a:ext cx="5850189" cy="101409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Solicite aos estudantes que façam as atividades propostas e peça que compartilhem as definições de </a:t>
          </a:r>
          <a:r>
            <a:rPr lang="pt-BR" sz="2100" b="1" i="1" u="none" strike="noStrike" kern="1200" baseline="0" dirty="0">
              <a:solidFill>
                <a:srgbClr val="2F2F2E"/>
              </a:solidFill>
              <a:latin typeface="MyriadPro-SemiCn"/>
            </a:rPr>
            <a:t>fake news 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elaboradas por eles.</a:t>
          </a:r>
          <a:endParaRPr lang="pt-BR" sz="2100" kern="1200" dirty="0"/>
        </a:p>
      </dsp:txBody>
      <dsp:txXfrm>
        <a:off x="1187381" y="1399010"/>
        <a:ext cx="5790785" cy="954690"/>
      </dsp:txXfrm>
    </dsp:sp>
    <dsp:sp modelId="{295BBCE1-FEDF-4D40-BD69-84F2F35EB7C8}">
      <dsp:nvSpPr>
        <dsp:cNvPr id="0" name=""/>
        <dsp:cNvSpPr/>
      </dsp:nvSpPr>
      <dsp:spPr>
        <a:xfrm rot="5400000">
          <a:off x="3994041" y="2472136"/>
          <a:ext cx="177466" cy="17746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C06C03-45CA-463B-917A-22128281E9DA}">
      <dsp:nvSpPr>
        <dsp:cNvPr id="0" name=""/>
        <dsp:cNvSpPr/>
      </dsp:nvSpPr>
      <dsp:spPr>
        <a:xfrm>
          <a:off x="1117521" y="2738336"/>
          <a:ext cx="5930505" cy="101409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  <a:ea typeface="+mn-ea"/>
              <a:cs typeface="+mn-cs"/>
            </a:rPr>
            <a:t>Oriente os estudantes na elaboração da entrevista e na organização dos dados obtidos.</a:t>
          </a:r>
        </a:p>
      </dsp:txBody>
      <dsp:txXfrm>
        <a:off x="1147223" y="2768038"/>
        <a:ext cx="5871101" cy="954690"/>
      </dsp:txXfrm>
    </dsp:sp>
    <dsp:sp modelId="{2EBE8881-B1C6-434C-906C-98B71827F601}">
      <dsp:nvSpPr>
        <dsp:cNvPr id="0" name=""/>
        <dsp:cNvSpPr/>
      </dsp:nvSpPr>
      <dsp:spPr>
        <a:xfrm rot="5366802">
          <a:off x="4000504" y="3841304"/>
          <a:ext cx="177764" cy="17746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50F2DC-A4BD-48AC-86FC-699D0BCB16CF}">
      <dsp:nvSpPr>
        <dsp:cNvPr id="0" name=""/>
        <dsp:cNvSpPr/>
      </dsp:nvSpPr>
      <dsp:spPr>
        <a:xfrm>
          <a:off x="1131171" y="4107645"/>
          <a:ext cx="5929654" cy="101409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Peça aos estudantes que iniciem o planejamento para a elaboração do produto final.</a:t>
          </a:r>
        </a:p>
      </dsp:txBody>
      <dsp:txXfrm>
        <a:off x="1160873" y="4137347"/>
        <a:ext cx="5870250" cy="954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70831" y="0"/>
          <a:ext cx="5722190" cy="125585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5 e 6</a:t>
          </a:r>
        </a:p>
      </dsp:txBody>
      <dsp:txXfrm>
        <a:off x="1107614" y="36783"/>
        <a:ext cx="5648624" cy="1182288"/>
      </dsp:txXfrm>
    </dsp:sp>
    <dsp:sp modelId="{00C015DD-3079-4258-8787-9D0F40E66300}">
      <dsp:nvSpPr>
        <dsp:cNvPr id="0" name=""/>
        <dsp:cNvSpPr/>
      </dsp:nvSpPr>
      <dsp:spPr>
        <a:xfrm rot="5337791">
          <a:off x="3788844" y="1429864"/>
          <a:ext cx="320491" cy="29285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05304" y="1896732"/>
          <a:ext cx="5722190" cy="127205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Solicite a leitura dos textos e peça aos estudantes que observem as datas dos fatos relatados. Promova uma conversa sobre o que eles concluíram da leitura.</a:t>
          </a:r>
        </a:p>
      </dsp:txBody>
      <dsp:txXfrm>
        <a:off x="1142561" y="1933989"/>
        <a:ext cx="5647676" cy="1197539"/>
      </dsp:txXfrm>
    </dsp:sp>
    <dsp:sp modelId="{963C8F91-3F45-422C-B42E-73DCAD0ED5D7}">
      <dsp:nvSpPr>
        <dsp:cNvPr id="0" name=""/>
        <dsp:cNvSpPr/>
      </dsp:nvSpPr>
      <dsp:spPr>
        <a:xfrm rot="5324317">
          <a:off x="3866752" y="3288227"/>
          <a:ext cx="239012" cy="29285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45267" y="3700525"/>
          <a:ext cx="5722190" cy="129429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Oriente os est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udantes para a realização da pesquisa solicitada. Na aula seguinte, cada dupla pode apresentar os resultados da pesquisa para toda a turma.</a:t>
          </a:r>
        </a:p>
      </dsp:txBody>
      <dsp:txXfrm>
        <a:off x="1183176" y="3738434"/>
        <a:ext cx="5646372" cy="1218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76542" y="0"/>
          <a:ext cx="5780374" cy="1268623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7</a:t>
          </a:r>
        </a:p>
      </dsp:txBody>
      <dsp:txXfrm>
        <a:off x="1113699" y="37157"/>
        <a:ext cx="5706060" cy="1194309"/>
      </dsp:txXfrm>
    </dsp:sp>
    <dsp:sp modelId="{00C015DD-3079-4258-8787-9D0F40E66300}">
      <dsp:nvSpPr>
        <dsp:cNvPr id="0" name=""/>
        <dsp:cNvSpPr/>
      </dsp:nvSpPr>
      <dsp:spPr>
        <a:xfrm rot="5261819">
          <a:off x="3855823" y="1417142"/>
          <a:ext cx="296675" cy="29583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51735" y="1861495"/>
          <a:ext cx="5780374" cy="1284987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u="none" strike="noStrike" kern="1200" baseline="0" dirty="0">
              <a:solidFill>
                <a:srgbClr val="2F2F2E"/>
              </a:solidFill>
              <a:latin typeface="MyriadPro-SemiCn"/>
            </a:rPr>
            <a:t>Permita que os estudantes expressem suas impressões e opiniões sobre o texto. </a:t>
          </a:r>
          <a:endParaRPr lang="pt-BR" sz="2700" kern="1200" dirty="0"/>
        </a:p>
      </dsp:txBody>
      <dsp:txXfrm>
        <a:off x="1189371" y="1899131"/>
        <a:ext cx="5705102" cy="1209715"/>
      </dsp:txXfrm>
    </dsp:sp>
    <dsp:sp modelId="{963C8F91-3F45-422C-B42E-73DCAD0ED5D7}">
      <dsp:nvSpPr>
        <dsp:cNvPr id="0" name=""/>
        <dsp:cNvSpPr/>
      </dsp:nvSpPr>
      <dsp:spPr>
        <a:xfrm rot="5400000">
          <a:off x="3894005" y="3294401"/>
          <a:ext cx="295834" cy="295834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51735" y="3738153"/>
          <a:ext cx="5780374" cy="130745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Solicite que realizem as atividades proposta e troquem ideias sobre as hipóteses levantadas.</a:t>
          </a:r>
        </a:p>
      </dsp:txBody>
      <dsp:txXfrm>
        <a:off x="1190029" y="3776447"/>
        <a:ext cx="5703786" cy="1230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691693" y="0"/>
          <a:ext cx="6191305" cy="1132378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8 e 9</a:t>
          </a:r>
        </a:p>
      </dsp:txBody>
      <dsp:txXfrm>
        <a:off x="724859" y="33166"/>
        <a:ext cx="6124973" cy="1066046"/>
      </dsp:txXfrm>
    </dsp:sp>
    <dsp:sp modelId="{00C015DD-3079-4258-8787-9D0F40E66300}">
      <dsp:nvSpPr>
        <dsp:cNvPr id="0" name=""/>
        <dsp:cNvSpPr/>
      </dsp:nvSpPr>
      <dsp:spPr>
        <a:xfrm rot="5431965">
          <a:off x="3685699" y="1230395"/>
          <a:ext cx="189244" cy="18243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771194" y="1510851"/>
          <a:ext cx="6007365" cy="792438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  <a:ea typeface="+mn-ea"/>
              <a:cs typeface="+mn-cs"/>
            </a:rPr>
            <a:t>Oriente os estudantes na interpretação dos gráficos.</a:t>
          </a:r>
          <a:endParaRPr lang="pt-BR" sz="2400" kern="1200" dirty="0"/>
        </a:p>
      </dsp:txBody>
      <dsp:txXfrm>
        <a:off x="794404" y="1534061"/>
        <a:ext cx="5960945" cy="746018"/>
      </dsp:txXfrm>
    </dsp:sp>
    <dsp:sp modelId="{DD168046-F916-4A1D-B2A9-537B7C43188E}">
      <dsp:nvSpPr>
        <dsp:cNvPr id="0" name=""/>
        <dsp:cNvSpPr/>
      </dsp:nvSpPr>
      <dsp:spPr>
        <a:xfrm rot="5378448">
          <a:off x="3693215" y="2388539"/>
          <a:ext cx="170506" cy="18243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0F1CD9-2B01-4DF4-8DE3-04E5D8F7C573}">
      <dsp:nvSpPr>
        <dsp:cNvPr id="0" name=""/>
        <dsp:cNvSpPr/>
      </dsp:nvSpPr>
      <dsp:spPr>
        <a:xfrm>
          <a:off x="855158" y="2656227"/>
          <a:ext cx="5855368" cy="104250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Acolha as dúvidas dos estudantes na realização das atividades.</a:t>
          </a:r>
        </a:p>
      </dsp:txBody>
      <dsp:txXfrm>
        <a:off x="885692" y="2686761"/>
        <a:ext cx="5794300" cy="981435"/>
      </dsp:txXfrm>
    </dsp:sp>
    <dsp:sp modelId="{1E12652E-453B-4DB9-9B05-7273F7B992FA}">
      <dsp:nvSpPr>
        <dsp:cNvPr id="0" name=""/>
        <dsp:cNvSpPr/>
      </dsp:nvSpPr>
      <dsp:spPr>
        <a:xfrm rot="5334793">
          <a:off x="3704126" y="3790779"/>
          <a:ext cx="184162" cy="182438"/>
        </a:xfrm>
        <a:prstGeom prst="rightArrow">
          <a:avLst>
            <a:gd name="adj1" fmla="val 66700"/>
            <a:gd name="adj2" fmla="val 50000"/>
          </a:avLst>
        </a:prstGeom>
        <a:solidFill>
          <a:srgbClr val="D600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E5051E-320D-4936-9B71-258B1D6AC101}">
      <dsp:nvSpPr>
        <dsp:cNvPr id="0" name=""/>
        <dsp:cNvSpPr/>
      </dsp:nvSpPr>
      <dsp:spPr>
        <a:xfrm>
          <a:off x="837206" y="4065266"/>
          <a:ext cx="5944732" cy="104250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Conduza a discussão dos estudantes sobre os resultados da pesquisa proposta.</a:t>
          </a:r>
        </a:p>
      </dsp:txBody>
      <dsp:txXfrm>
        <a:off x="867740" y="4095800"/>
        <a:ext cx="5883664" cy="981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07316" y="0"/>
          <a:ext cx="5954925" cy="1306932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10</a:t>
          </a:r>
        </a:p>
      </dsp:txBody>
      <dsp:txXfrm>
        <a:off x="1045595" y="38279"/>
        <a:ext cx="5878367" cy="1230374"/>
      </dsp:txXfrm>
    </dsp:sp>
    <dsp:sp modelId="{00C015DD-3079-4258-8787-9D0F40E66300}">
      <dsp:nvSpPr>
        <dsp:cNvPr id="0" name=""/>
        <dsp:cNvSpPr/>
      </dsp:nvSpPr>
      <dsp:spPr>
        <a:xfrm rot="5261819">
          <a:off x="3870524" y="1459936"/>
          <a:ext cx="305634" cy="30476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84779" y="1917708"/>
          <a:ext cx="5954925" cy="1323790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chemeClr val="tx1"/>
              </a:solidFill>
              <a:latin typeface="MyriadPro-SemiCn"/>
            </a:rPr>
            <a:t>Converse com os estudantes e pergunte a eles se utilizam algumas das dicas de identificação de </a:t>
          </a:r>
          <a:r>
            <a:rPr lang="pt-BR" sz="2400" b="1" i="1" u="none" strike="noStrike" kern="1200" baseline="0" dirty="0">
              <a:solidFill>
                <a:schemeClr val="tx1"/>
              </a:solidFill>
              <a:latin typeface="MyriadPro-SemiCn"/>
            </a:rPr>
            <a:t>fake news </a:t>
          </a:r>
          <a:r>
            <a:rPr lang="pt-BR" sz="2400" b="1" i="0" u="none" strike="noStrike" kern="1200" baseline="0" dirty="0">
              <a:solidFill>
                <a:schemeClr val="tx1"/>
              </a:solidFill>
              <a:latin typeface="MyriadPro-SemiCn"/>
            </a:rPr>
            <a:t>indicadas no quadro. 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1123551" y="1956480"/>
        <a:ext cx="5877381" cy="1246246"/>
      </dsp:txXfrm>
    </dsp:sp>
    <dsp:sp modelId="{963C8F91-3F45-422C-B42E-73DCAD0ED5D7}">
      <dsp:nvSpPr>
        <dsp:cNvPr id="0" name=""/>
        <dsp:cNvSpPr/>
      </dsp:nvSpPr>
      <dsp:spPr>
        <a:xfrm rot="5400000">
          <a:off x="3909858" y="3393883"/>
          <a:ext cx="304768" cy="30476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084779" y="3851035"/>
          <a:ext cx="5954925" cy="134693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Solicite aos estudantes que acessem os </a:t>
          </a:r>
          <a:r>
            <a:rPr lang="pt-BR" sz="2400" b="1" i="1" u="none" strike="noStrike" kern="1200" baseline="0" dirty="0">
              <a:solidFill>
                <a:srgbClr val="2F2F2E"/>
              </a:solidFill>
              <a:latin typeface="MyriadPro-SemiCn"/>
            </a:rPr>
            <a:t>links </a:t>
          </a: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indicados para conhecerem procedimentos de checagem de informações.</a:t>
          </a:r>
          <a:endParaRPr lang="pt-BR" sz="2400" b="1" kern="1200" dirty="0">
            <a:latin typeface="MyriadPro-SemiCn"/>
            <a:ea typeface="+mn-ea"/>
            <a:cs typeface="+mn-cs"/>
          </a:endParaRPr>
        </a:p>
      </dsp:txBody>
      <dsp:txXfrm>
        <a:off x="1124229" y="3890485"/>
        <a:ext cx="5876025" cy="12680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43945" y="0"/>
          <a:ext cx="5920015" cy="1299271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11 </a:t>
          </a:r>
          <a:r>
            <a:rPr lang="pt-BR" sz="9000" b="1" kern="1200" dirty="0">
              <a:solidFill>
                <a:schemeClr val="bg1"/>
              </a:solidFill>
            </a:rPr>
            <a:t>e </a:t>
          </a:r>
          <a:r>
            <a:rPr lang="pt-BR" sz="9000" b="1" kern="1200" dirty="0"/>
            <a:t>12</a:t>
          </a:r>
        </a:p>
      </dsp:txBody>
      <dsp:txXfrm>
        <a:off x="981999" y="38054"/>
        <a:ext cx="5843907" cy="1223163"/>
      </dsp:txXfrm>
    </dsp:sp>
    <dsp:sp modelId="{00C015DD-3079-4258-8787-9D0F40E66300}">
      <dsp:nvSpPr>
        <dsp:cNvPr id="0" name=""/>
        <dsp:cNvSpPr/>
      </dsp:nvSpPr>
      <dsp:spPr>
        <a:xfrm rot="5261819">
          <a:off x="3790368" y="1451377"/>
          <a:ext cx="303842" cy="30298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20954" y="1906465"/>
          <a:ext cx="5920015" cy="1316030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Os estudantes devem se organizar em equipes para a divisão de tarefas na produção do videotutorial.</a:t>
          </a:r>
          <a:endParaRPr lang="pt-BR" sz="2600" kern="1200" dirty="0"/>
        </a:p>
      </dsp:txBody>
      <dsp:txXfrm>
        <a:off x="1059499" y="1945010"/>
        <a:ext cx="5842925" cy="1238940"/>
      </dsp:txXfrm>
    </dsp:sp>
    <dsp:sp modelId="{963C8F91-3F45-422C-B42E-73DCAD0ED5D7}">
      <dsp:nvSpPr>
        <dsp:cNvPr id="0" name=""/>
        <dsp:cNvSpPr/>
      </dsp:nvSpPr>
      <dsp:spPr>
        <a:xfrm rot="5451139">
          <a:off x="3856134" y="3333599"/>
          <a:ext cx="222264" cy="30298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993392" y="3747683"/>
          <a:ext cx="5920015" cy="1339039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MyriadPro-SemiCn"/>
              <a:ea typeface="+mn-ea"/>
              <a:cs typeface="+mn-cs"/>
            </a:rPr>
            <a:t>A escolha do modelo de videotutorial é importante nesta fase para a definição dos recursos necessários para a produção.</a:t>
          </a:r>
        </a:p>
      </dsp:txBody>
      <dsp:txXfrm>
        <a:off x="1032611" y="3786902"/>
        <a:ext cx="5841577" cy="12606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95741" y="0"/>
          <a:ext cx="5721148" cy="1598492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13 </a:t>
          </a:r>
          <a:r>
            <a:rPr lang="pt-BR" sz="9000" b="1" kern="1200" dirty="0">
              <a:solidFill>
                <a:schemeClr val="bg1"/>
              </a:solidFill>
            </a:rPr>
            <a:t>e</a:t>
          </a:r>
          <a:r>
            <a:rPr lang="pt-BR" sz="9000" b="1" kern="1200" dirty="0"/>
            <a:t> 14</a:t>
          </a:r>
        </a:p>
      </dsp:txBody>
      <dsp:txXfrm>
        <a:off x="1042559" y="46818"/>
        <a:ext cx="5627512" cy="1504856"/>
      </dsp:txXfrm>
    </dsp:sp>
    <dsp:sp modelId="{00C015DD-3079-4258-8787-9D0F40E66300}">
      <dsp:nvSpPr>
        <dsp:cNvPr id="0" name=""/>
        <dsp:cNvSpPr/>
      </dsp:nvSpPr>
      <dsp:spPr>
        <a:xfrm rot="5291461">
          <a:off x="3632691" y="1864316"/>
          <a:ext cx="531277" cy="530375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90906" y="2660516"/>
          <a:ext cx="5721148" cy="2303740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Uma equipe deve ficar responsável pela elaboração do roteiro do videotutorial, levando em conta as sugestões de toda a turma. </a:t>
          </a:r>
          <a:endParaRPr lang="pt-BR" sz="2900" kern="1200" dirty="0"/>
        </a:p>
      </dsp:txBody>
      <dsp:txXfrm>
        <a:off x="1158380" y="2727990"/>
        <a:ext cx="5586200" cy="216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6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8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9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10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11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97229"/>
            <a:ext cx="5846547" cy="39667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Mídias digitais: é tudo verdade?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92721" y="3429000"/>
            <a:ext cx="5851668" cy="7285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C40873"/>
                </a:solidFill>
              </a:rPr>
              <a:t>Tema integrador: Midiaeducação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C40873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16" name="Imagem 15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3B354DC6-9A5A-4F4D-A86C-1F289CC34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28" y="166333"/>
            <a:ext cx="688734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167140"/>
              </p:ext>
            </p:extLst>
          </p:nvPr>
        </p:nvGraphicFramePr>
        <p:xfrm>
          <a:off x="-220765" y="1162704"/>
          <a:ext cx="7565685" cy="5107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601266" y="13653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92 a 96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600255" y="250703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96338" y="3943683"/>
              <a:ext cx="2482924" cy="17490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73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524186"/>
              </p:ext>
            </p:extLst>
          </p:nvPr>
        </p:nvGraphicFramePr>
        <p:xfrm>
          <a:off x="-383325" y="1264304"/>
          <a:ext cx="8124485" cy="519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702866" y="14568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97 a 99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700292" y="2636176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55698" y="40148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338056"/>
              </p:ext>
            </p:extLst>
          </p:nvPr>
        </p:nvGraphicFramePr>
        <p:xfrm>
          <a:off x="-454445" y="1264304"/>
          <a:ext cx="7961925" cy="516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448866" y="14568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100 e 101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4129D172-2665-46AF-A2B8-D2E95B6AA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68398"/>
              </p:ext>
            </p:extLst>
          </p:nvPr>
        </p:nvGraphicFramePr>
        <p:xfrm>
          <a:off x="7468175" y="2646336"/>
          <a:ext cx="3572990" cy="350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964760" imgH="4964760" progId="">
                  <p:embed/>
                </p:oleObj>
              </mc:Choice>
              <mc:Fallback>
                <p:oleObj r:id="rId7" imgW="4964760" imgH="4964760" progId="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4129D172-2665-46AF-A2B8-D2E95B6AAE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8175" y="2646336"/>
                        <a:ext cx="3572990" cy="3501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6C74E8-CBFB-47BB-9110-F4FF38B9B01E}"/>
              </a:ext>
            </a:extLst>
          </p:cNvPr>
          <p:cNvSpPr txBox="1"/>
          <p:nvPr/>
        </p:nvSpPr>
        <p:spPr>
          <a:xfrm>
            <a:off x="7847866" y="3653398"/>
            <a:ext cx="2482924" cy="174906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 dirty="0">
                <a:latin typeface="MyriadPro-SemiCn"/>
              </a:rPr>
              <a:t>Datas das aulas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MyriadPro-SemiCn"/>
              </a:rPr>
              <a:t>___ /___ /____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MyriadPro-SemiCn"/>
              </a:rPr>
              <a:t>___ /___ /____</a:t>
            </a:r>
          </a:p>
        </p:txBody>
      </p:sp>
    </p:spTree>
    <p:extLst>
      <p:ext uri="{BB962C8B-B14F-4D97-AF65-F5344CB8AC3E}">
        <p14:creationId xmlns:p14="http://schemas.microsoft.com/office/powerpoint/2010/main" val="200627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879224"/>
              </p:ext>
            </p:extLst>
          </p:nvPr>
        </p:nvGraphicFramePr>
        <p:xfrm>
          <a:off x="-454445" y="1376064"/>
          <a:ext cx="7982245" cy="4965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531894" y="171409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102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4129D172-2665-46AF-A2B8-D2E95B6AA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454103"/>
              </p:ext>
            </p:extLst>
          </p:nvPr>
        </p:nvGraphicFramePr>
        <p:xfrm>
          <a:off x="7529135" y="2987301"/>
          <a:ext cx="3572990" cy="357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964760" imgH="4964760" progId="">
                  <p:embed/>
                </p:oleObj>
              </mc:Choice>
              <mc:Fallback>
                <p:oleObj r:id="rId7" imgW="4964760" imgH="4964760" progId="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4129D172-2665-46AF-A2B8-D2E95B6AAE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29135" y="2987301"/>
                        <a:ext cx="3572990" cy="357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367AEE-1575-46B2-8A59-9754D8B85414}"/>
              </a:ext>
            </a:extLst>
          </p:cNvPr>
          <p:cNvSpPr txBox="1"/>
          <p:nvPr/>
        </p:nvSpPr>
        <p:spPr>
          <a:xfrm>
            <a:off x="7918986" y="3998838"/>
            <a:ext cx="2482924" cy="174906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 dirty="0">
                <a:latin typeface="MyriadPro-SemiCn"/>
              </a:rPr>
              <a:t>Datas das aulas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MyriadPro-SemiCn"/>
              </a:rPr>
              <a:t>___ /___ /____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MyriadPro-SemiCn"/>
              </a:rPr>
              <a:t>___ /___ /____</a:t>
            </a:r>
          </a:p>
        </p:txBody>
      </p:sp>
    </p:spTree>
    <p:extLst>
      <p:ext uri="{BB962C8B-B14F-4D97-AF65-F5344CB8AC3E}">
        <p14:creationId xmlns:p14="http://schemas.microsoft.com/office/powerpoint/2010/main" val="149577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285116"/>
              </p:ext>
            </p:extLst>
          </p:nvPr>
        </p:nvGraphicFramePr>
        <p:xfrm>
          <a:off x="-576365" y="126430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621586" y="15584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103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618231" y="2768256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326818" y="390304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1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553129"/>
              </p:ext>
            </p:extLst>
          </p:nvPr>
        </p:nvGraphicFramePr>
        <p:xfrm>
          <a:off x="333378" y="1316374"/>
          <a:ext cx="7269498" cy="500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177477" y="144781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103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75357" y="2663640"/>
            <a:ext cx="3298670" cy="350187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59985" y="4017692"/>
              <a:ext cx="2655165" cy="134495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72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1935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l"/>
            <a:r>
              <a:rPr lang="pt-BR" dirty="0" err="1"/>
              <a:t>Videotutorial</a:t>
            </a:r>
            <a:r>
              <a:rPr lang="pt-BR" dirty="0"/>
              <a:t> com instruções para combater </a:t>
            </a:r>
            <a:r>
              <a:rPr lang="pt-BR" i="1" dirty="0"/>
              <a:t>fake </a:t>
            </a:r>
            <a:r>
              <a:rPr lang="pt-BR" i="1" dirty="0" err="1"/>
              <a:t>news</a:t>
            </a:r>
            <a:r>
              <a:rPr lang="pt-BR" i="1" dirty="0"/>
              <a:t> </a:t>
            </a:r>
            <a:r>
              <a:rPr lang="pt-BR" dirty="0"/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Língua Portuguesa.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ompetências gerais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MyriadPro-SemiCn"/>
              </a:rPr>
              <a:t>1, 2, 4, 5 e 7</a:t>
            </a:r>
          </a:p>
          <a:p>
            <a:pPr marL="0" indent="0" algn="l">
              <a:buNone/>
            </a:pP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C40873"/>
                </a:solidFill>
                <a:latin typeface="MyriadPro-SemiboldSemiCn"/>
              </a:rPr>
              <a:t>Área de Linguagens e suas Tecnologias </a:t>
            </a:r>
            <a:r>
              <a:rPr lang="pt-BR" sz="18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1800" dirty="0">
                <a:solidFill>
                  <a:srgbClr val="2F2F2E"/>
                </a:solidFill>
                <a:latin typeface="MyriadPro-SemiCn"/>
              </a:rPr>
              <a:t>competências específicas 1, 2, 3 e 7: EM13LGG102, EM13LGG103, EM13LGG105, EM13LGG201, EM13LGG202,</a:t>
            </a:r>
            <a:r>
              <a:rPr lang="pt-BR" sz="1800" dirty="0">
                <a:solidFill>
                  <a:srgbClr val="FF0000"/>
                </a:solidFill>
                <a:latin typeface="MyriadPro-SemiCn"/>
              </a:rPr>
              <a:t> </a:t>
            </a:r>
            <a:r>
              <a:rPr lang="pt-BR" sz="1800" dirty="0">
                <a:solidFill>
                  <a:srgbClr val="2F2F2E"/>
                </a:solidFill>
                <a:latin typeface="MyriadPro-SemiCn"/>
              </a:rPr>
              <a:t>EM13LGG204, EM13LGG302, EM13LGG303, EM13LGG305, EM13LGG702, EM13LGG703 e EM13LGG704.</a:t>
            </a:r>
          </a:p>
          <a:p>
            <a:pPr marL="450850" indent="-184150"/>
            <a:r>
              <a:rPr lang="pt-BR" sz="1800" b="1" dirty="0">
                <a:solidFill>
                  <a:srgbClr val="C40873"/>
                </a:solidFill>
                <a:latin typeface="MyriadPro-SemiboldSemiCn"/>
              </a:rPr>
              <a:t>Língua Portuguesa por campo de atuação </a:t>
            </a:r>
            <a:r>
              <a:rPr lang="pt-BR" sz="18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1800" dirty="0">
                <a:solidFill>
                  <a:srgbClr val="2F2F2E"/>
                </a:solidFill>
                <a:latin typeface="MyriadPro-SemiCn"/>
              </a:rPr>
              <a:t>todos os campos de atuação social: EM13LP17 (competências específicas 3 e 7) e EM13LP18 (competência específica 7); campo jornalístico-midiático: EM13LP36 (competência específica 2), EM13LP37 (competência específica 2), EM13LP38 (competências específicas 1 e 2), EM13LP39 (competência específica 7), EM13LP40 (competências específicas 2 e 7) e EM13LP42 (competência específica 2).</a:t>
            </a:r>
          </a:p>
          <a:p>
            <a:pPr marL="0" indent="0">
              <a:buNone/>
            </a:pPr>
            <a:r>
              <a:rPr lang="pt-BR" sz="1800" b="1" i="0" u="none" strike="noStrike" baseline="0" dirty="0">
                <a:solidFill>
                  <a:srgbClr val="C40873"/>
                </a:solidFill>
                <a:latin typeface="MyriadPro-SemiboldSemiCn"/>
              </a:rPr>
              <a:t>Área de Matemática e suas Tecnologias</a:t>
            </a:r>
            <a:r>
              <a:rPr lang="pt-BR" sz="1800" b="1" dirty="0">
                <a:solidFill>
                  <a:srgbClr val="C40873"/>
                </a:solidFill>
                <a:latin typeface="MyriadPro-SemiboldSemiCn"/>
              </a:rPr>
              <a:t> </a:t>
            </a:r>
            <a:r>
              <a:rPr lang="pt-BR" sz="1800" b="1" dirty="0">
                <a:solidFill>
                  <a:srgbClr val="C40873"/>
                </a:solidFill>
                <a:ea typeface="+mn-lt"/>
                <a:cs typeface="+mn-lt"/>
                <a:sym typeface="Wingdings" panose="05000000000000000000" pitchFamily="2" charset="2"/>
              </a:rPr>
              <a:t></a:t>
            </a:r>
            <a:r>
              <a:rPr lang="pt-BR" sz="18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 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1: EM13MAT102.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C40873"/>
                </a:solidFill>
                <a:latin typeface="MyriadPro-SemiboldSemiCn"/>
              </a:rPr>
              <a:t>Área de Ciências Humanas e Sociais Aplicadas </a:t>
            </a:r>
            <a:r>
              <a:rPr lang="pt-BR" sz="1800" b="1" dirty="0">
                <a:solidFill>
                  <a:srgbClr val="C40873"/>
                </a:solidFill>
                <a:latin typeface="Wingdings"/>
                <a:sym typeface="Wingdings"/>
              </a:rPr>
              <a:t></a:t>
            </a:r>
            <a:r>
              <a:rPr lang="pt-BR" sz="1800" b="1" dirty="0">
                <a:solidFill>
                  <a:srgbClr val="C40873"/>
                </a:solidFill>
                <a:latin typeface="MyriadPro-SemiboldSemiCn"/>
              </a:rPr>
              <a:t> </a:t>
            </a:r>
            <a:r>
              <a:rPr lang="pt-BR" sz="1800" dirty="0">
                <a:solidFill>
                  <a:srgbClr val="2F2F2E"/>
                </a:solidFill>
                <a:latin typeface="MyriadPro-SemiCn"/>
              </a:rPr>
              <a:t>competência específica 1: EM13CHS106.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7426537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137177"/>
              </p:ext>
            </p:extLst>
          </p:nvPr>
        </p:nvGraphicFramePr>
        <p:xfrm>
          <a:off x="-996519" y="1098731"/>
          <a:ext cx="9249338" cy="563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469186" y="13145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78 a 82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7468175" y="2384247"/>
            <a:ext cx="3572990" cy="3572990"/>
            <a:chOff x="7845527" y="226813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4367002"/>
                </p:ext>
              </p:extLst>
            </p:nvPr>
          </p:nvGraphicFramePr>
          <p:xfrm>
            <a:off x="7845527" y="226813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26813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093138" y="3303603"/>
              <a:ext cx="3162512" cy="173890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871503"/>
              </p:ext>
            </p:extLst>
          </p:nvPr>
        </p:nvGraphicFramePr>
        <p:xfrm>
          <a:off x="-996519" y="1169851"/>
          <a:ext cx="8842938" cy="54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326946" y="14568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83 e 84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325935" y="25781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326818" y="40148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 dirty="0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40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96364"/>
              </p:ext>
            </p:extLst>
          </p:nvPr>
        </p:nvGraphicFramePr>
        <p:xfrm>
          <a:off x="-523872" y="1263457"/>
          <a:ext cx="8165549" cy="512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855266" y="14568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85 a 87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854255" y="2666656"/>
            <a:ext cx="3572990" cy="3572990"/>
            <a:chOff x="8269189" y="2473219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5867109"/>
                </p:ext>
              </p:extLst>
            </p:nvPr>
          </p:nvGraphicFramePr>
          <p:xfrm>
            <a:off x="8269189" y="2473219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269189" y="2473219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784018" y="356776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587579"/>
              </p:ext>
            </p:extLst>
          </p:nvPr>
        </p:nvGraphicFramePr>
        <p:xfrm>
          <a:off x="-535725" y="1264304"/>
          <a:ext cx="8012725" cy="499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</a:t>
            </a:r>
            <a:r>
              <a:rPr lang="pt-BR" b="1" dirty="0"/>
              <a:t>F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875586" y="14568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88 e 89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874575" y="258831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164258" y="3913203"/>
              <a:ext cx="2482924" cy="17490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699382"/>
              </p:ext>
            </p:extLst>
          </p:nvPr>
        </p:nvGraphicFramePr>
        <p:xfrm>
          <a:off x="-464605" y="1264304"/>
          <a:ext cx="8083845" cy="504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16226" y="14568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90 e 91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915215" y="2544528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408098" y="40148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5817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F4B2CD-3B68-4B83-8746-C7CC84D3DC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0D77AF-890D-4201-A070-6FFFAEFBBA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EFAE3E-2AD3-47C4-9F2D-160658CD3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904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Wingdings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278</cp:revision>
  <dcterms:created xsi:type="dcterms:W3CDTF">2020-12-04T14:36:32Z</dcterms:created>
  <dcterms:modified xsi:type="dcterms:W3CDTF">2020-12-16T14:41:57Z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