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95" r:id="rId10"/>
    <p:sldId id="294" r:id="rId11"/>
    <p:sldId id="283" r:id="rId12"/>
    <p:sldId id="284" r:id="rId13"/>
    <p:sldId id="296" r:id="rId14"/>
    <p:sldId id="286" r:id="rId15"/>
    <p:sldId id="287" r:id="rId16"/>
    <p:sldId id="289" r:id="rId17"/>
    <p:sldId id="290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Felipe Navarro Bio de Toledo" initials="FNBdT" lastIdx="41" clrIdx="1">
    <p:extLst>
      <p:ext uri="{19B8F6BF-5375-455C-9EA6-DF929625EA0E}">
        <p15:presenceInfo xmlns:p15="http://schemas.microsoft.com/office/powerpoint/2012/main" userId="Felipe Navarro Bio de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873"/>
    <a:srgbClr val="FFAFFF"/>
    <a:srgbClr val="D60093"/>
    <a:srgbClr val="FFA3FF"/>
    <a:srgbClr val="FF99FF"/>
    <a:srgbClr val="CC0099"/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EA346-9A8D-AFEB-172B-F6051F187DD1}" v="231" dt="2020-12-14T12:09:27.392"/>
    <p1510:client id="{69DF3503-DD61-E0AC-42E1-557FFEF6929C}" v="20" dt="2020-12-15T17:44:05.688"/>
    <p1510:client id="{990FF3E1-1C35-00B9-835C-6E901B0FD832}" v="93" dt="2020-12-16T14:15:27.180"/>
    <p1510:client id="{C00EF6C6-65A9-AC0B-C7B0-8D7495E2CDE7}" v="8" dt="2020-12-07T14:32:20.115"/>
    <p1510:client id="{CD144522-3D47-E342-65EF-746F38412033}" v="293" dt="2020-12-15T19:17:32.091"/>
    <p1510:client id="{EB6625CC-F8CC-0CF1-43C3-5C60B9F4F2ED}" v="2" dt="2020-12-07T14:17:11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990FF3E1-1C35-00B9-835C-6E901B0FD832}"/>
    <pc:docChg chg="modSld">
      <pc:chgData name="Ana Luiza Martignoni Spinola" userId="S::ed-anas@ftd.com.br::482a18ba-7d3d-4eb3-838f-e6656962ff26" providerId="AD" clId="Web-{990FF3E1-1C35-00B9-835C-6E901B0FD832}" dt="2020-12-16T14:15:27.180" v="92" actId="1076"/>
      <pc:docMkLst>
        <pc:docMk/>
      </pc:docMkLst>
      <pc:sldChg chg="modSp">
        <pc:chgData name="Ana Luiza Martignoni Spinola" userId="S::ed-anas@ftd.com.br::482a18ba-7d3d-4eb3-838f-e6656962ff26" providerId="AD" clId="Web-{990FF3E1-1C35-00B9-835C-6E901B0FD832}" dt="2020-12-16T14:08:21.905" v="4" actId="20577"/>
        <pc:sldMkLst>
          <pc:docMk/>
          <pc:sldMk cId="1640378633" sldId="278"/>
        </pc:sldMkLst>
        <pc:spChg chg="mod">
          <ac:chgData name="Ana Luiza Martignoni Spinola" userId="S::ed-anas@ftd.com.br::482a18ba-7d3d-4eb3-838f-e6656962ff26" providerId="AD" clId="Web-{990FF3E1-1C35-00B9-835C-6E901B0FD832}" dt="2020-12-16T14:08:21.905" v="4" actId="20577"/>
          <ac:spMkLst>
            <pc:docMk/>
            <pc:sldMk cId="1640378633" sldId="278"/>
            <ac:spMk id="17" creationId="{86B1AFC9-434D-450F-AFAD-51C74337665F}"/>
          </ac:spMkLst>
        </pc:spChg>
      </pc:sldChg>
      <pc:sldChg chg="modSp">
        <pc:chgData name="Ana Luiza Martignoni Spinola" userId="S::ed-anas@ftd.com.br::482a18ba-7d3d-4eb3-838f-e6656962ff26" providerId="AD" clId="Web-{990FF3E1-1C35-00B9-835C-6E901B0FD832}" dt="2020-12-16T14:10:46.612" v="45" actId="20577"/>
        <pc:sldMkLst>
          <pc:docMk/>
          <pc:sldMk cId="2866122088" sldId="283"/>
        </pc:sldMkLst>
        <pc:spChg chg="mod">
          <ac:chgData name="Ana Luiza Martignoni Spinola" userId="S::ed-anas@ftd.com.br::482a18ba-7d3d-4eb3-838f-e6656962ff26" providerId="AD" clId="Web-{990FF3E1-1C35-00B9-835C-6E901B0FD832}" dt="2020-12-16T14:10:03.642" v="30" actId="20577"/>
          <ac:spMkLst>
            <pc:docMk/>
            <pc:sldMk cId="2866122088" sldId="283"/>
            <ac:spMk id="16" creationId="{261748C4-4278-45C2-A5A6-F3CD4AE336C0}"/>
          </ac:spMkLst>
        </pc:spChg>
        <pc:graphicFrameChg chg="modGraphic">
          <ac:chgData name="Ana Luiza Martignoni Spinola" userId="S::ed-anas@ftd.com.br::482a18ba-7d3d-4eb3-838f-e6656962ff26" providerId="AD" clId="Web-{990FF3E1-1C35-00B9-835C-6E901B0FD832}" dt="2020-12-16T14:10:46.612" v="45" actId="20577"/>
          <ac:graphicFrameMkLst>
            <pc:docMk/>
            <pc:sldMk cId="2866122088" sldId="283"/>
            <ac:graphicFrameMk id="3" creationId="{DC8059DC-7D56-485B-BB9C-F2460703695E}"/>
          </ac:graphicFrameMkLst>
        </pc:graphicFrameChg>
      </pc:sldChg>
      <pc:sldChg chg="modSp">
        <pc:chgData name="Ana Luiza Martignoni Spinola" userId="S::ed-anas@ftd.com.br::482a18ba-7d3d-4eb3-838f-e6656962ff26" providerId="AD" clId="Web-{990FF3E1-1C35-00B9-835C-6E901B0FD832}" dt="2020-12-16T14:11:02.284" v="50" actId="20577"/>
        <pc:sldMkLst>
          <pc:docMk/>
          <pc:sldMk cId="3057462683" sldId="284"/>
        </pc:sldMkLst>
        <pc:spChg chg="mod">
          <ac:chgData name="Ana Luiza Martignoni Spinola" userId="S::ed-anas@ftd.com.br::482a18ba-7d3d-4eb3-838f-e6656962ff26" providerId="AD" clId="Web-{990FF3E1-1C35-00B9-835C-6E901B0FD832}" dt="2020-12-16T14:11:02.284" v="50" actId="20577"/>
          <ac:spMkLst>
            <pc:docMk/>
            <pc:sldMk cId="3057462683" sldId="284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990FF3E1-1C35-00B9-835C-6E901B0FD832}" dt="2020-12-16T14:12:04.238" v="57" actId="20577"/>
        <pc:sldMkLst>
          <pc:docMk/>
          <pc:sldMk cId="135258175" sldId="286"/>
        </pc:sldMkLst>
        <pc:spChg chg="mod">
          <ac:chgData name="Ana Luiza Martignoni Spinola" userId="S::ed-anas@ftd.com.br::482a18ba-7d3d-4eb3-838f-e6656962ff26" providerId="AD" clId="Web-{990FF3E1-1C35-00B9-835C-6E901B0FD832}" dt="2020-12-16T14:12:04.238" v="57" actId="20577"/>
          <ac:spMkLst>
            <pc:docMk/>
            <pc:sldMk cId="135258175" sldId="286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990FF3E1-1C35-00B9-835C-6E901B0FD832}" dt="2020-12-16T14:13:01.068" v="70" actId="20577"/>
        <pc:sldMkLst>
          <pc:docMk/>
          <pc:sldMk cId="3536737405" sldId="287"/>
        </pc:sldMkLst>
        <pc:spChg chg="mod">
          <ac:chgData name="Ana Luiza Martignoni Spinola" userId="S::ed-anas@ftd.com.br::482a18ba-7d3d-4eb3-838f-e6656962ff26" providerId="AD" clId="Web-{990FF3E1-1C35-00B9-835C-6E901B0FD832}" dt="2020-12-16T14:13:01.068" v="70" actId="20577"/>
          <ac:spMkLst>
            <pc:docMk/>
            <pc:sldMk cId="3536737405" sldId="287"/>
            <ac:spMk id="16" creationId="{261748C4-4278-45C2-A5A6-F3CD4AE336C0}"/>
          </ac:spMkLst>
        </pc:spChg>
        <pc:graphicFrameChg chg="modGraphic">
          <ac:chgData name="Ana Luiza Martignoni Spinola" userId="S::ed-anas@ftd.com.br::482a18ba-7d3d-4eb3-838f-e6656962ff26" providerId="AD" clId="Web-{990FF3E1-1C35-00B9-835C-6E901B0FD832}" dt="2020-12-16T14:12:51.880" v="65" actId="20577"/>
          <ac:graphicFrameMkLst>
            <pc:docMk/>
            <pc:sldMk cId="3536737405" sldId="287"/>
            <ac:graphicFrameMk id="3" creationId="{DC8059DC-7D56-485B-BB9C-F2460703695E}"/>
          </ac:graphicFrameMkLst>
        </pc:graphicFrameChg>
      </pc:sldChg>
      <pc:sldChg chg="modSp">
        <pc:chgData name="Ana Luiza Martignoni Spinola" userId="S::ed-anas@ftd.com.br::482a18ba-7d3d-4eb3-838f-e6656962ff26" providerId="AD" clId="Web-{990FF3E1-1C35-00B9-835C-6E901B0FD832}" dt="2020-12-16T14:13:33.600" v="76" actId="20577"/>
        <pc:sldMkLst>
          <pc:docMk/>
          <pc:sldMk cId="2006278708" sldId="290"/>
        </pc:sldMkLst>
        <pc:spChg chg="mod">
          <ac:chgData name="Ana Luiza Martignoni Spinola" userId="S::ed-anas@ftd.com.br::482a18ba-7d3d-4eb3-838f-e6656962ff26" providerId="AD" clId="Web-{990FF3E1-1C35-00B9-835C-6E901B0FD832}" dt="2020-12-16T14:13:33.600" v="76" actId="20577"/>
          <ac:spMkLst>
            <pc:docMk/>
            <pc:sldMk cId="2006278708" sldId="290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990FF3E1-1C35-00B9-835C-6E901B0FD832}" dt="2020-12-16T14:14:07.226" v="82" actId="20577"/>
        <pc:sldMkLst>
          <pc:docMk/>
          <pc:sldMk cId="1495774608" sldId="291"/>
        </pc:sldMkLst>
        <pc:spChg chg="mod">
          <ac:chgData name="Ana Luiza Martignoni Spinola" userId="S::ed-anas@ftd.com.br::482a18ba-7d3d-4eb3-838f-e6656962ff26" providerId="AD" clId="Web-{990FF3E1-1C35-00B9-835C-6E901B0FD832}" dt="2020-12-16T14:14:07.226" v="82" actId="20577"/>
          <ac:spMkLst>
            <pc:docMk/>
            <pc:sldMk cId="1495774608" sldId="291"/>
            <ac:spMk id="9" creationId="{7D117F01-9C76-4682-A0E4-B3867B639D03}"/>
          </ac:spMkLst>
        </pc:spChg>
      </pc:sldChg>
      <pc:sldChg chg="modSp">
        <pc:chgData name="Ana Luiza Martignoni Spinola" userId="S::ed-anas@ftd.com.br::482a18ba-7d3d-4eb3-838f-e6656962ff26" providerId="AD" clId="Web-{990FF3E1-1C35-00B9-835C-6E901B0FD832}" dt="2020-12-16T14:15:27.180" v="92" actId="1076"/>
        <pc:sldMkLst>
          <pc:docMk/>
          <pc:sldMk cId="2587720855" sldId="293"/>
        </pc:sldMkLst>
        <pc:spChg chg="mod">
          <ac:chgData name="Ana Luiza Martignoni Spinola" userId="S::ed-anas@ftd.com.br::482a18ba-7d3d-4eb3-838f-e6656962ff26" providerId="AD" clId="Web-{990FF3E1-1C35-00B9-835C-6E901B0FD832}" dt="2020-12-16T14:15:27.180" v="92" actId="1076"/>
          <ac:spMkLst>
            <pc:docMk/>
            <pc:sldMk cId="2587720855" sldId="293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990FF3E1-1C35-00B9-835C-6E901B0FD832}" dt="2020-12-16T14:09:45.829" v="25" actId="14100"/>
        <pc:sldMkLst>
          <pc:docMk/>
          <pc:sldMk cId="1365980823" sldId="294"/>
        </pc:sldMkLst>
        <pc:spChg chg="mod">
          <ac:chgData name="Ana Luiza Martignoni Spinola" userId="S::ed-anas@ftd.com.br::482a18ba-7d3d-4eb3-838f-e6656962ff26" providerId="AD" clId="Web-{990FF3E1-1C35-00B9-835C-6E901B0FD832}" dt="2020-12-16T14:09:12.094" v="16" actId="20577"/>
          <ac:spMkLst>
            <pc:docMk/>
            <pc:sldMk cId="1365980823" sldId="294"/>
            <ac:spMk id="17" creationId="{86B1AFC9-434D-450F-AFAD-51C74337665F}"/>
          </ac:spMkLst>
        </pc:spChg>
        <pc:graphicFrameChg chg="mod modGraphic">
          <ac:chgData name="Ana Luiza Martignoni Spinola" userId="S::ed-anas@ftd.com.br::482a18ba-7d3d-4eb3-838f-e6656962ff26" providerId="AD" clId="Web-{990FF3E1-1C35-00B9-835C-6E901B0FD832}" dt="2020-12-16T14:09:45.829" v="25" actId="14100"/>
          <ac:graphicFrameMkLst>
            <pc:docMk/>
            <pc:sldMk cId="1365980823" sldId="294"/>
            <ac:graphicFrameMk id="3" creationId="{DC8059DC-7D56-485B-BB9C-F2460703695E}"/>
          </ac:graphicFrameMkLst>
        </pc:graphicFrameChg>
      </pc:sldChg>
      <pc:sldChg chg="modSp">
        <pc:chgData name="Ana Luiza Martignoni Spinola" userId="S::ed-anas@ftd.com.br::482a18ba-7d3d-4eb3-838f-e6656962ff26" providerId="AD" clId="Web-{990FF3E1-1C35-00B9-835C-6E901B0FD832}" dt="2020-12-16T14:08:42.875" v="10" actId="20577"/>
        <pc:sldMkLst>
          <pc:docMk/>
          <pc:sldMk cId="55167030" sldId="295"/>
        </pc:sldMkLst>
        <pc:spChg chg="mod">
          <ac:chgData name="Ana Luiza Martignoni Spinola" userId="S::ed-anas@ftd.com.br::482a18ba-7d3d-4eb3-838f-e6656962ff26" providerId="AD" clId="Web-{990FF3E1-1C35-00B9-835C-6E901B0FD832}" dt="2020-12-16T14:08:42.875" v="10" actId="20577"/>
          <ac:spMkLst>
            <pc:docMk/>
            <pc:sldMk cId="55167030" sldId="295"/>
            <ac:spMk id="17" creationId="{86B1AFC9-434D-450F-AFAD-51C74337665F}"/>
          </ac:spMkLst>
        </pc:spChg>
      </pc:sldChg>
      <pc:sldChg chg="modSp">
        <pc:chgData name="Ana Luiza Martignoni Spinola" userId="S::ed-anas@ftd.com.br::482a18ba-7d3d-4eb3-838f-e6656962ff26" providerId="AD" clId="Web-{990FF3E1-1C35-00B9-835C-6E901B0FD832}" dt="2020-12-16T14:11:24.910" v="52" actId="14100"/>
        <pc:sldMkLst>
          <pc:docMk/>
          <pc:sldMk cId="2852545915" sldId="296"/>
        </pc:sldMkLst>
        <pc:graphicFrameChg chg="mod">
          <ac:chgData name="Ana Luiza Martignoni Spinola" userId="S::ed-anas@ftd.com.br::482a18ba-7d3d-4eb3-838f-e6656962ff26" providerId="AD" clId="Web-{990FF3E1-1C35-00B9-835C-6E901B0FD832}" dt="2020-12-16T14:11:24.910" v="52" actId="14100"/>
          <ac:graphicFrameMkLst>
            <pc:docMk/>
            <pc:sldMk cId="2852545915" sldId="296"/>
            <ac:graphicFrameMk id="3" creationId="{DC8059DC-7D56-485B-BB9C-F2460703695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Converse com os estudantes sobre os problemas relacionados à violência que eles observam no ambiente escolar e no entorno.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Peça a eles que compartilhem as respostas às atividades e comentem o que acharem mais interessante.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Solicite aos estudantes que discutam sobre a possibilidade de criar um grupo de mediação de conflitos na escola.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 custLinFactNeighborX="6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Os estudantes devem elaborar um questionário para o levantamento dos conflitos internos e externos que afetam a rotina escolar.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na aplicação do questionário e na sistematização e análise dos dados obtidos.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6DC24574-C720-45F9-BFFD-931CAD35AA60}">
      <dgm:prSet custT="1"/>
      <dgm:spPr>
        <a:solidFill>
          <a:srgbClr val="FFAFFF">
            <a:alpha val="90000"/>
          </a:srgbClr>
        </a:solidFill>
        <a:ln>
          <a:solidFill>
            <a:srgbClr val="C40873">
              <a:alpha val="90000"/>
            </a:srgbClr>
          </a:solidFill>
        </a:ln>
      </dgm:spPr>
      <dgm:t>
        <a:bodyPr/>
        <a:lstStyle/>
        <a:p>
          <a:r>
            <a:rPr lang="pt-BR" sz="1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Oriente-os na consolidação dos dados em um documento que possa ser divulgado para a comunidade escolar.</a:t>
          </a:r>
        </a:p>
      </dgm:t>
    </dgm:pt>
    <dgm:pt modelId="{36659E04-02B3-4E0F-B738-383AD905BDAC}" type="parTrans" cxnId="{FB9EA7FC-F409-42AE-91D8-1DBD9C9D90C9}">
      <dgm:prSet/>
      <dgm:spPr/>
      <dgm:t>
        <a:bodyPr/>
        <a:lstStyle/>
        <a:p>
          <a:endParaRPr lang="pt-BR"/>
        </a:p>
      </dgm:t>
    </dgm:pt>
    <dgm:pt modelId="{F2E9C4CD-3D1C-4D44-8590-4381A21DBCED}" type="sibTrans" cxnId="{FB9EA7FC-F409-42AE-91D8-1DBD9C9D90C9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17991" custScaleY="85533" custLinFactNeighborX="-4" custLinFactNeighborY="-11147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23736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24532" custScaleY="77342" custLinFactNeighborX="-398" custLinFactNeighborY="-13330">
        <dgm:presLayoutVars>
          <dgm:chMax val="0"/>
          <dgm:bulletEnabled val="1"/>
        </dgm:presLayoutVars>
      </dgm:prSet>
      <dgm:spPr/>
    </dgm:pt>
    <dgm:pt modelId="{51CAC18A-AD73-4245-9461-1E4F0A26D42E}" type="pres">
      <dgm:prSet presAssocID="{6D9504A4-60A3-4AFE-99D5-27BCB981FBA6}" presName="sibTrans" presStyleLbl="sibTrans2D1" presStyleIdx="2" presStyleCnt="3"/>
      <dgm:spPr/>
    </dgm:pt>
    <dgm:pt modelId="{3042823E-00FE-4065-82D6-4D04A8A932E6}" type="pres">
      <dgm:prSet presAssocID="{6DC24574-C720-45F9-BFFD-931CAD35AA60}" presName="child" presStyleLbl="alignAccFollowNode1" presStyleIdx="2" presStyleCnt="3" custScaleX="127065" custScaleY="70891" custLinFactNeighborX="716" custLinFactNeighborY="-2033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4382F19F-2064-41E0-931D-70F1191515E4}" type="presOf" srcId="{6D9504A4-60A3-4AFE-99D5-27BCB981FBA6}" destId="{51CAC18A-AD73-4245-9461-1E4F0A26D42E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E8A5EFBD-7E06-4653-892C-84847AA8D881}" type="presOf" srcId="{6DC24574-C720-45F9-BFFD-931CAD35AA60}" destId="{3042823E-00FE-4065-82D6-4D04A8A932E6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FB9EA7FC-F409-42AE-91D8-1DBD9C9D90C9}" srcId="{AE932727-3BB9-41C1-A229-605C5D5C7296}" destId="{6DC24574-C720-45F9-BFFD-931CAD35AA60}" srcOrd="2" destOrd="0" parTransId="{36659E04-02B3-4E0F-B738-383AD905BDAC}" sibTransId="{F2E9C4CD-3D1C-4D44-8590-4381A21DBCED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2DFA247A-BFE1-4D05-AD84-F17024D73582}" type="presParOf" srcId="{9F7E0E85-A6DD-4576-B660-A5938CB04491}" destId="{51CAC18A-AD73-4245-9461-1E4F0A26D42E}" srcOrd="5" destOrd="0" presId="urn:microsoft.com/office/officeart/2005/8/layout/lProcess1"/>
    <dgm:cxn modelId="{4A0F702C-D657-44F1-A38B-A79C2C657BB0}" type="presParOf" srcId="{9F7E0E85-A6DD-4576-B660-A5938CB04491}" destId="{3042823E-00FE-4065-82D6-4D04A8A932E6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Sugira para os estudantes o </a:t>
          </a:r>
          <a:r>
            <a:rPr lang="pt-BR" sz="2300" b="1" i="1" u="none" strike="noStrike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link</a:t>
          </a:r>
          <a:r>
            <a:rPr lang="pt-BR" sz="2300" b="1" i="0" u="none" strike="noStrike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 indicado nas “Orientações para o professor” para acesso a uma página em que há orientações sobre como realizar uma assembleia na escola. </a:t>
          </a:r>
          <a:endParaRPr lang="pt-BR" sz="2300" dirty="0">
            <a:solidFill>
              <a:schemeClr val="tx1"/>
            </a:solidFill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6D15601C-A139-4377-A13C-31FD5645E7C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Oriente-os na organização de uma assembleia para escolha do modelo de mediação mais apropriado para implementação na escola.</a:t>
          </a:r>
        </a:p>
      </dgm:t>
    </dgm:pt>
    <dgm:pt modelId="{2EB663D1-17E4-496A-A83B-9F182DD6B8EE}" type="parTrans" cxnId="{6BBF22D1-EC9F-45D3-AB5C-071D21479494}">
      <dgm:prSet/>
      <dgm:spPr/>
      <dgm:t>
        <a:bodyPr/>
        <a:lstStyle/>
        <a:p>
          <a:endParaRPr lang="pt-BR"/>
        </a:p>
      </dgm:t>
    </dgm:pt>
    <dgm:pt modelId="{A72C3C10-0BB9-4634-B5CC-CCAA5C0F2D21}" type="sibTrans" cxnId="{6BBF22D1-EC9F-45D3-AB5C-071D21479494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270" custScaleY="52743" custLinFactNeighborX="-840" custLinFactNeighborY="-257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643" custScaleY="76013" custLinFactNeighborX="-275" custLinFactNeighborY="-15310">
        <dgm:presLayoutVars>
          <dgm:chMax val="0"/>
          <dgm:bulletEnabled val="1"/>
        </dgm:presLayoutVars>
      </dgm:prSet>
      <dgm:spPr/>
    </dgm:pt>
    <dgm:pt modelId="{24AB462D-5C0D-4C30-9431-77439C5E537F}" type="pres">
      <dgm:prSet presAssocID="{2020AB6F-302C-4055-83FB-E74CC1B94F49}" presName="sibTrans" presStyleLbl="sibTrans2D1" presStyleIdx="1" presStyleCnt="2"/>
      <dgm:spPr/>
    </dgm:pt>
    <dgm:pt modelId="{329D49E5-7E45-4473-B1FE-CE2F3F5FED01}" type="pres">
      <dgm:prSet presAssocID="{6D15601C-A139-4377-A13C-31FD5645E7C9}" presName="child" presStyleLbl="alignAccFollowNode1" presStyleIdx="1" presStyleCnt="2" custScaleX="87104" custScaleY="61293" custLinFactNeighborX="247" custLinFactNeighborY="-23311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BD6E5461-3E5E-421A-B878-24C940BCCFE6}" type="presOf" srcId="{2020AB6F-302C-4055-83FB-E74CC1B94F49}" destId="{24AB462D-5C0D-4C30-9431-77439C5E537F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2B8CEA57-607E-4AA5-97A5-14550A80CDF2}" type="presOf" srcId="{6D15601C-A139-4377-A13C-31FD5645E7C9}" destId="{329D49E5-7E45-4473-B1FE-CE2F3F5FED01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6BBF22D1-EC9F-45D3-AB5C-071D21479494}" srcId="{AE932727-3BB9-41C1-A229-605C5D5C7296}" destId="{6D15601C-A139-4377-A13C-31FD5645E7C9}" srcOrd="1" destOrd="0" parTransId="{2EB663D1-17E4-496A-A83B-9F182DD6B8EE}" sibTransId="{A72C3C10-0BB9-4634-B5CC-CCAA5C0F2D21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15CC4A60-5847-49EB-9710-9F5B66E16AC5}" type="presParOf" srcId="{9F7E0E85-A6DD-4576-B660-A5938CB04491}" destId="{24AB462D-5C0D-4C30-9431-77439C5E537F}" srcOrd="3" destOrd="0" presId="urn:microsoft.com/office/officeart/2005/8/layout/lProcess1"/>
    <dgm:cxn modelId="{8F630A77-F527-4D35-AE61-45A1CBAD5F49}" type="presParOf" srcId="{9F7E0E85-A6DD-4576-B660-A5938CB04491}" destId="{329D49E5-7E45-4473-B1FE-CE2F3F5FED0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14 e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Auxilie os estudantes no processo de documentação para comunicação à diretoria da escola sobre a decisão, em assembleia escolar, da implementação de um modelo de mediação.</a:t>
          </a:r>
          <a:endParaRPr lang="pt-BR" dirty="0">
            <a:solidFill>
              <a:schemeClr val="tx1"/>
            </a:solidFill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Após a aprovação do projeto, os estudantes devem elaborar um breve manual de procedimentos para aplicação do modelo de mediação adotado.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89804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Com a implementação do modelo de mediação escolhido, promova uma roda de conversa com os estudantes para trocarem experiências e expectativas com relação à mediação de conflitos na escola. </a:t>
          </a:r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3629" custScaleY="24816" custLinFactNeighborX="0" custLinFactNeighborY="20182"/>
      <dgm:spPr/>
    </dgm:pt>
    <dgm:pt modelId="{00C015DD-3079-4258-8787-9D0F40E66300}" type="pres">
      <dgm:prSet presAssocID="{9D48F7AD-EB97-473A-8C34-57DB6E15BD38}" presName="parTrans" presStyleLbl="sibTrans2D1" presStyleIdx="0" presStyleCnt="1" custScaleX="96715" custScaleY="84354"/>
      <dgm:spPr/>
    </dgm:pt>
    <dgm:pt modelId="{95681F9C-F4C8-480C-A1FC-4297BFA0BC4F}" type="pres">
      <dgm:prSet presAssocID="{2FEEC820-C3B6-436E-9F7D-B36FE32A8CA1}" presName="child" presStyleLbl="alignAccFollowNode1" presStyleIdx="0" presStyleCnt="1" custScaleX="43624" custScaleY="46533" custLinFactNeighborX="-3" custLinFactNeighborY="-2222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Promova entre os estudantes um momento de apreciação da letra da canção.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Solicite a eles que compartilhem as estrofes que criaram na realização das atividades.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Promova uma conversa entre os estudantes para a realização da atividade de ampliação.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 custLinFactNeighborX="6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Solicite aos estudantes que compartilhem suas impressões e interpretações do poema.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Reserve um momento da aula para os estudantes apresentarem os poemas e os textos produzidos nas atividades.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20038" custScaleY="89687" custLinFactNeighborX="895" custLinFactNeighborY="-377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20680" custScaleY="8774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21037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Converse com os estudantes sobre a importância do diálogo e peça que sugiram situações em que o diálogo evitaria ou solucionaria um conflito.</a:t>
          </a:r>
          <a:endParaRPr lang="pt-BR" sz="2100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Aproveite as atividades propostas para permitir aos estudantes exercitarem a mediação.</a:t>
          </a:r>
          <a:endParaRPr lang="pt-BR" sz="21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881C8D5-AA02-4C20-B767-040E35AB48A2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C490607F-208E-489E-A2D8-D076A85A0E2C}" type="pres">
      <dgm:prSet presAssocID="{AE932727-3BB9-41C1-A229-605C5D5C7296}" presName="vertFlow" presStyleCnt="0"/>
      <dgm:spPr/>
    </dgm:pt>
    <dgm:pt modelId="{E8330342-3D42-47AB-A0E4-B8A140303CB2}" type="pres">
      <dgm:prSet presAssocID="{AE932727-3BB9-41C1-A229-605C5D5C7296}" presName="header" presStyleLbl="node1" presStyleIdx="0" presStyleCnt="1" custScaleX="119286"/>
      <dgm:spPr/>
    </dgm:pt>
    <dgm:pt modelId="{1E5E9352-A512-421C-ACAF-1F61673A51E7}" type="pres">
      <dgm:prSet presAssocID="{9D48F7AD-EB97-473A-8C34-57DB6E15BD38}" presName="parTrans" presStyleLbl="sibTrans2D1" presStyleIdx="0" presStyleCnt="2"/>
      <dgm:spPr/>
    </dgm:pt>
    <dgm:pt modelId="{BD59938F-2B3C-4A68-B59F-12C6A1A522AB}" type="pres">
      <dgm:prSet presAssocID="{2FEEC820-C3B6-436E-9F7D-B36FE32A8CA1}" presName="child" presStyleLbl="alignAccFollowNode1" presStyleIdx="0" presStyleCnt="2" custScaleX="122741">
        <dgm:presLayoutVars>
          <dgm:chMax val="0"/>
          <dgm:bulletEnabled val="1"/>
        </dgm:presLayoutVars>
      </dgm:prSet>
      <dgm:spPr/>
    </dgm:pt>
    <dgm:pt modelId="{295BBCE1-FEDF-4D40-BD69-84F2F35EB7C8}" type="pres">
      <dgm:prSet presAssocID="{2020AB6F-302C-4055-83FB-E74CC1B94F49}" presName="sibTrans" presStyleLbl="sibTrans2D1" presStyleIdx="1" presStyleCnt="2"/>
      <dgm:spPr/>
    </dgm:pt>
    <dgm:pt modelId="{90C06C03-45CA-463B-917A-22128281E9DA}" type="pres">
      <dgm:prSet presAssocID="{91EDB500-34A2-47A1-BF2B-9B3FE05768C5}" presName="child" presStyleLbl="alignAccFollowNode1" presStyleIdx="1" presStyleCnt="2" custScaleX="123354">
        <dgm:presLayoutVars>
          <dgm:chMax val="0"/>
          <dgm:bulletEnabled val="1"/>
        </dgm:presLayoutVars>
      </dgm:prSet>
      <dgm:spPr/>
    </dgm:pt>
  </dgm:ptLst>
  <dgm:cxnLst>
    <dgm:cxn modelId="{2E670809-9F78-4ABD-A6EE-44A4A1B1D551}" type="presOf" srcId="{AE932727-3BB9-41C1-A229-605C5D5C7296}" destId="{E8330342-3D42-47AB-A0E4-B8A140303CB2}" srcOrd="0" destOrd="0" presId="urn:microsoft.com/office/officeart/2005/8/layout/lProcess1"/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12FDD537-73D1-4678-B843-C809505989A5}" type="presOf" srcId="{2FEEC820-C3B6-436E-9F7D-B36FE32A8CA1}" destId="{BD59938F-2B3C-4A68-B59F-12C6A1A522AB}" srcOrd="0" destOrd="0" presId="urn:microsoft.com/office/officeart/2005/8/layout/lProcess1"/>
    <dgm:cxn modelId="{61D73D3A-4902-4442-99CA-96E1472ABD54}" type="presOf" srcId="{DD29C272-3A76-483C-8199-90716D29054A}" destId="{9881C8D5-AA02-4C20-B767-040E35AB48A2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CBFC2045-6B95-49DE-A469-6C3787BC129E}" type="presOf" srcId="{91EDB500-34A2-47A1-BF2B-9B3FE05768C5}" destId="{90C06C03-45CA-463B-917A-22128281E9DA}" srcOrd="0" destOrd="0" presId="urn:microsoft.com/office/officeart/2005/8/layout/lProcess1"/>
    <dgm:cxn modelId="{2E7D4386-0A9C-434A-958C-294A8256D404}" type="presOf" srcId="{9D48F7AD-EB97-473A-8C34-57DB6E15BD38}" destId="{1E5E9352-A512-421C-ACAF-1F61673A51E7}" srcOrd="0" destOrd="0" presId="urn:microsoft.com/office/officeart/2005/8/layout/lProcess1"/>
    <dgm:cxn modelId="{E83376B5-5A59-4A5C-B6FC-770EE45EAF9A}" type="presOf" srcId="{2020AB6F-302C-4055-83FB-E74CC1B94F49}" destId="{295BBCE1-FEDF-4D40-BD69-84F2F35EB7C8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3521E783-9E28-4B21-8C87-7AE2CC55B1AD}" type="presParOf" srcId="{9881C8D5-AA02-4C20-B767-040E35AB48A2}" destId="{C490607F-208E-489E-A2D8-D076A85A0E2C}" srcOrd="0" destOrd="0" presId="urn:microsoft.com/office/officeart/2005/8/layout/lProcess1"/>
    <dgm:cxn modelId="{29849A6F-A213-409C-8906-EF0483EEA8FD}" type="presParOf" srcId="{C490607F-208E-489E-A2D8-D076A85A0E2C}" destId="{E8330342-3D42-47AB-A0E4-B8A140303CB2}" srcOrd="0" destOrd="0" presId="urn:microsoft.com/office/officeart/2005/8/layout/lProcess1"/>
    <dgm:cxn modelId="{44C0AF71-2A9C-4FDA-BC07-047A975B11B4}" type="presParOf" srcId="{C490607F-208E-489E-A2D8-D076A85A0E2C}" destId="{1E5E9352-A512-421C-ACAF-1F61673A51E7}" srcOrd="1" destOrd="0" presId="urn:microsoft.com/office/officeart/2005/8/layout/lProcess1"/>
    <dgm:cxn modelId="{0D459870-C177-49BD-A132-894E6DCA8D15}" type="presParOf" srcId="{C490607F-208E-489E-A2D8-D076A85A0E2C}" destId="{BD59938F-2B3C-4A68-B59F-12C6A1A522AB}" srcOrd="2" destOrd="0" presId="urn:microsoft.com/office/officeart/2005/8/layout/lProcess1"/>
    <dgm:cxn modelId="{7E61DD08-E799-4BF7-8CDD-264CE12104F5}" type="presParOf" srcId="{C490607F-208E-489E-A2D8-D076A85A0E2C}" destId="{295BBCE1-FEDF-4D40-BD69-84F2F35EB7C8}" srcOrd="3" destOrd="0" presId="urn:microsoft.com/office/officeart/2005/8/layout/lProcess1"/>
    <dgm:cxn modelId="{5BDE5513-7B0A-4947-B245-B85FB4B3E0EF}" type="presParOf" srcId="{C490607F-208E-489E-A2D8-D076A85A0E2C}" destId="{90C06C03-45CA-463B-917A-22128281E9D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 aos estudantes que exponham o que entenderam a respeito dos modelos de práticas restaurativas apresentados.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Promova uma conversa com a turma questionando se eles acham importante a aplicação de um dos métodos de práticas restaurativas na escola.</a:t>
          </a:r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7EF1AE53-D1B2-43E7-94A8-3869D4F50D3A}">
      <dgm:prSet custT="1"/>
      <dgm:spPr>
        <a:solidFill>
          <a:srgbClr val="FFAFFF">
            <a:alpha val="90000"/>
          </a:srgbClr>
        </a:solidFill>
        <a:ln>
          <a:solidFill>
            <a:srgbClr val="C40873">
              <a:alpha val="90000"/>
            </a:srgbClr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a iniciar o planejamento para a elaboração do produto final.</a:t>
          </a:r>
        </a:p>
      </dgm:t>
    </dgm:pt>
    <dgm:pt modelId="{54D6AEAF-8551-4C29-B999-76F5E9B04E30}" type="parTrans" cxnId="{CF1EEFA4-B33D-4284-BEEB-5F76B871EA80}">
      <dgm:prSet/>
      <dgm:spPr/>
      <dgm:t>
        <a:bodyPr/>
        <a:lstStyle/>
        <a:p>
          <a:endParaRPr lang="pt-BR"/>
        </a:p>
      </dgm:t>
    </dgm:pt>
    <dgm:pt modelId="{59A059BC-10D8-4B69-9F23-599BF54EF30A}" type="sibTrans" cxnId="{CF1EEFA4-B33D-4284-BEEB-5F76B871EA80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52419" custScaleY="9536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50379" custScaleY="100629" custLinFactNeighborX="-597" custLinFactNeighborY="921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50344" custScaleY="101877">
        <dgm:presLayoutVars>
          <dgm:chMax val="0"/>
          <dgm:bulletEnabled val="1"/>
        </dgm:presLayoutVars>
      </dgm:prSet>
      <dgm:spPr/>
    </dgm:pt>
    <dgm:pt modelId="{8029D39C-C3A0-4FF3-BE9F-93A8EA1D4402}" type="pres">
      <dgm:prSet presAssocID="{6D9504A4-60A3-4AFE-99D5-27BCB981FBA6}" presName="sibTrans" presStyleLbl="sibTrans2D1" presStyleIdx="2" presStyleCnt="3"/>
      <dgm:spPr/>
    </dgm:pt>
    <dgm:pt modelId="{9F3AD69B-E1AD-487F-9F80-E8EFA3A6A567}" type="pres">
      <dgm:prSet presAssocID="{7EF1AE53-D1B2-43E7-94A8-3869D4F50D3A}" presName="child" presStyleLbl="alignAccFollowNode1" presStyleIdx="2" presStyleCnt="3" custScaleX="148376" custScaleY="85276" custLinFactNeighborX="780" custLinFactNeighborY="-4898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AA313B45-80C0-4BED-BBA2-DF73F45FB908}" type="presOf" srcId="{6D9504A4-60A3-4AFE-99D5-27BCB981FBA6}" destId="{8029D39C-C3A0-4FF3-BE9F-93A8EA1D4402}" srcOrd="0" destOrd="0" presId="urn:microsoft.com/office/officeart/2005/8/layout/lProcess1"/>
    <dgm:cxn modelId="{02C1B46E-E9E3-4A53-8E6F-6A0E845B6309}" type="presOf" srcId="{7EF1AE53-D1B2-43E7-94A8-3869D4F50D3A}" destId="{9F3AD69B-E1AD-487F-9F80-E8EFA3A6A567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CF1EEFA4-B33D-4284-BEEB-5F76B871EA80}" srcId="{AE932727-3BB9-41C1-A229-605C5D5C7296}" destId="{7EF1AE53-D1B2-43E7-94A8-3869D4F50D3A}" srcOrd="2" destOrd="0" parTransId="{54D6AEAF-8551-4C29-B999-76F5E9B04E30}" sibTransId="{59A059BC-10D8-4B69-9F23-599BF54EF30A}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8805AA73-5980-4A30-A929-3B74F2BA5C94}" type="presParOf" srcId="{9F7E0E85-A6DD-4576-B660-A5938CB04491}" destId="{8029D39C-C3A0-4FF3-BE9F-93A8EA1D4402}" srcOrd="5" destOrd="0" presId="urn:microsoft.com/office/officeart/2005/8/layout/lProcess1"/>
    <dgm:cxn modelId="{B595C3A2-876E-475B-8600-9995DD45BFB0}" type="presParOf" srcId="{9F7E0E85-A6DD-4576-B660-A5938CB04491}" destId="{9F3AD69B-E1AD-487F-9F80-E8EFA3A6A56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6 e 7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Pergunte aos estudantes se a violência do entorno prejudica a escola onde estudam. Peça que deem exemplos de fatos conhecidos.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Na atividade de ampliação, os estudantes vão tratar de conflitos internos ao ambiente escolar. Estimule-os a propor modos de mediação para um dos conflitos mencionados.</a:t>
          </a:r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597" custLinFactNeighborY="921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Converse com os estudantes a respeito do artigo 1º da “Declaração sobre uma Cultura de Paz”. Peça que emitam sua opinião sobre o cumprimento do artigo. </a:t>
          </a:r>
          <a:endParaRPr lang="pt-BR" dirty="0">
            <a:solidFill>
              <a:schemeClr val="tx1"/>
            </a:solidFill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Peça que apreciem o painel "Paz", de Candido Portinari. Oriente-os na criação e exposição do mural proposto na atividade de ampliação.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400" b="1" dirty="0">
              <a:latin typeface="MyriadPro-SemiCn"/>
              <a:ea typeface="+mn-ea"/>
              <a:cs typeface="+mn-cs"/>
            </a:rPr>
            <a:t>Converse com os estudantes sobre o protagonismo dos jovens nos processos de mediação de conflitos na escola.</a:t>
          </a:r>
          <a:endParaRPr lang="pt-BR" sz="2400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7FBDA3CB-8272-4B5E-BA74-5DF5C940581F}">
      <dgm:prSet custT="1"/>
      <dgm:spPr>
        <a:solidFill>
          <a:srgbClr val="FFAFFF">
            <a:alpha val="90000"/>
          </a:srgbClr>
        </a:solidFill>
        <a:ln>
          <a:solidFill>
            <a:srgbClr val="C40873">
              <a:alpha val="90000"/>
            </a:srgbClr>
          </a:solidFill>
        </a:ln>
      </dgm:spPr>
      <dgm:t>
        <a:bodyPr/>
        <a:lstStyle/>
        <a:p>
          <a:pPr rtl="0"/>
          <a:r>
            <a:rPr lang="pt-BR" sz="24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Aproveite a atividade de ampliação proposta, pois permite aos estudantes o exercício da mediação de conflitos.</a:t>
          </a:r>
        </a:p>
      </dgm:t>
    </dgm:pt>
    <dgm:pt modelId="{D90038B2-41BF-42CB-8C99-33BFE7715C25}" type="parTrans" cxnId="{EF8228FC-EDFC-4FF2-B4C4-5EC0C9B221D7}">
      <dgm:prSet/>
      <dgm:spPr/>
      <dgm:t>
        <a:bodyPr/>
        <a:lstStyle/>
        <a:p>
          <a:endParaRPr lang="pt-BR"/>
        </a:p>
      </dgm:t>
    </dgm:pt>
    <dgm:pt modelId="{04178926-9CA1-46C0-9893-E96F12F115A1}" type="sibTrans" cxnId="{EF8228FC-EDFC-4FF2-B4C4-5EC0C9B221D7}">
      <dgm:prSet/>
      <dgm:spPr>
        <a:solidFill>
          <a:srgbClr val="D6009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19140" custScaleY="87547" custLinFactNeighborX="108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19192" custScaleY="76013" custLinFactNeighborX="-191" custLinFactNeighborY="3272">
        <dgm:presLayoutVars>
          <dgm:chMax val="0"/>
          <dgm:bulletEnabled val="1"/>
        </dgm:presLayoutVars>
      </dgm:prSet>
      <dgm:spPr/>
    </dgm:pt>
    <dgm:pt modelId="{DD168046-F916-4A1D-B2A9-537B7C43188E}" type="pres">
      <dgm:prSet presAssocID="{2020AB6F-302C-4055-83FB-E74CC1B94F49}" presName="sibTrans" presStyleLbl="sibTrans2D1" presStyleIdx="1" presStyleCnt="2"/>
      <dgm:spPr/>
    </dgm:pt>
    <dgm:pt modelId="{800F1CD9-2B01-4DF4-8DE3-04E5D8F7C573}" type="pres">
      <dgm:prSet presAssocID="{7FBDA3CB-8272-4B5E-BA74-5DF5C940581F}" presName="child" presStyleLbl="alignAccFollowNode1" presStyleIdx="1" presStyleCnt="2" custScaleX="118810" custScaleY="80710" custLinFactNeighborX="0" custLinFactNeighborY="-1837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43BD0CDD-B3FC-4A88-AF2F-62143CA1BE81}" type="presOf" srcId="{7FBDA3CB-8272-4B5E-BA74-5DF5C940581F}" destId="{800F1CD9-2B01-4DF4-8DE3-04E5D8F7C573}" srcOrd="0" destOrd="0" presId="urn:microsoft.com/office/officeart/2005/8/layout/lProcess1"/>
    <dgm:cxn modelId="{7AB901FC-EF9B-4F9E-A3D6-325E501378AD}" type="presOf" srcId="{2020AB6F-302C-4055-83FB-E74CC1B94F49}" destId="{DD168046-F916-4A1D-B2A9-537B7C43188E}" srcOrd="0" destOrd="0" presId="urn:microsoft.com/office/officeart/2005/8/layout/lProcess1"/>
    <dgm:cxn modelId="{EF8228FC-EDFC-4FF2-B4C4-5EC0C9B221D7}" srcId="{AE932727-3BB9-41C1-A229-605C5D5C7296}" destId="{7FBDA3CB-8272-4B5E-BA74-5DF5C940581F}" srcOrd="1" destOrd="0" parTransId="{D90038B2-41BF-42CB-8C99-33BFE7715C25}" sibTransId="{04178926-9CA1-46C0-9893-E96F12F115A1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E756B562-8CF9-47ED-906F-9C771B3A54A4}" type="presParOf" srcId="{9F7E0E85-A6DD-4576-B660-A5938CB04491}" destId="{DD168046-F916-4A1D-B2A9-537B7C43188E}" srcOrd="3" destOrd="0" presId="urn:microsoft.com/office/officeart/2005/8/layout/lProcess1"/>
    <dgm:cxn modelId="{A625B57E-B119-4F32-9383-0B17B5400917}" type="presParOf" srcId="{9F7E0E85-A6DD-4576-B660-A5938CB04491}" destId="{800F1CD9-2B01-4DF4-8DE3-04E5D8F7C57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10 e 11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Converse com os estudantes sobre o que compreenderam acerca dos jogos teatrais e proponha a realização do jogo criativo apresentado.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para a pesquisa que será realizada e r</a:t>
          </a:r>
          <a:r>
            <a:rPr lang="pt-BR" b="1" dirty="0">
              <a:latin typeface="MyriadPro-SemiCn"/>
              <a:ea typeface="+mn-ea"/>
              <a:cs typeface="+mn-cs"/>
            </a:rPr>
            <a:t>eserve parte de uma aula para a apresentação dos trabalhos e discussão sobre o que pode ser aplicado na escola.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46" custLinFactNeighborY="-203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242176" y="0"/>
          <a:ext cx="5683417" cy="1201330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1277362" y="35186"/>
        <a:ext cx="5613045" cy="1130958"/>
      </dsp:txXfrm>
    </dsp:sp>
    <dsp:sp modelId="{00C015DD-3079-4258-8787-9D0F40E66300}">
      <dsp:nvSpPr>
        <dsp:cNvPr id="0" name=""/>
        <dsp:cNvSpPr/>
      </dsp:nvSpPr>
      <dsp:spPr>
        <a:xfrm rot="5287169">
          <a:off x="4018718" y="1292629"/>
          <a:ext cx="181703" cy="18061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290767" y="1564542"/>
          <a:ext cx="5683417" cy="1032080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</a:rPr>
            <a:t>Converse com os estudantes sobre os problemas relacionados à violência que eles observam no ambiente escolar e no entorno.</a:t>
          </a:r>
          <a:endParaRPr lang="pt-BR" sz="2100" kern="1200" dirty="0"/>
        </a:p>
      </dsp:txBody>
      <dsp:txXfrm>
        <a:off x="1320996" y="1594771"/>
        <a:ext cx="5622959" cy="971622"/>
      </dsp:txXfrm>
    </dsp:sp>
    <dsp:sp modelId="{963C8F91-3F45-422C-B42E-73DCAD0ED5D7}">
      <dsp:nvSpPr>
        <dsp:cNvPr id="0" name=""/>
        <dsp:cNvSpPr/>
      </dsp:nvSpPr>
      <dsp:spPr>
        <a:xfrm rot="5406621">
          <a:off x="4040826" y="2686929"/>
          <a:ext cx="180614" cy="18061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288083" y="2957850"/>
          <a:ext cx="5683417" cy="1032080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  <a:ea typeface="+mn-ea"/>
              <a:cs typeface="+mn-cs"/>
            </a:rPr>
            <a:t>Peça a eles que compartilhem as respostas às atividades e comentem o que acharem mais interessante.</a:t>
          </a:r>
        </a:p>
      </dsp:txBody>
      <dsp:txXfrm>
        <a:off x="1318312" y="2988079"/>
        <a:ext cx="5622959" cy="971622"/>
      </dsp:txXfrm>
    </dsp:sp>
    <dsp:sp modelId="{4AB00F72-A3DA-4D65-8296-B1AFF7C63C7D}">
      <dsp:nvSpPr>
        <dsp:cNvPr id="0" name=""/>
        <dsp:cNvSpPr/>
      </dsp:nvSpPr>
      <dsp:spPr>
        <a:xfrm rot="5400000">
          <a:off x="4039485" y="4080238"/>
          <a:ext cx="180614" cy="18061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288083" y="4351159"/>
          <a:ext cx="5683417" cy="1032080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</a:rPr>
            <a:t>Solicite aos estudantes que discutam sobre a possibilidade de criar um grupo de mediação de conflitos na escola.</a:t>
          </a:r>
        </a:p>
      </dsp:txBody>
      <dsp:txXfrm>
        <a:off x="1318312" y="4381388"/>
        <a:ext cx="5622959" cy="9716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95562" y="0"/>
          <a:ext cx="5861841" cy="1062328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12</a:t>
          </a:r>
        </a:p>
      </dsp:txBody>
      <dsp:txXfrm>
        <a:off x="1126677" y="31115"/>
        <a:ext cx="5799611" cy="1000098"/>
      </dsp:txXfrm>
    </dsp:sp>
    <dsp:sp modelId="{00C015DD-3079-4258-8787-9D0F40E66300}">
      <dsp:nvSpPr>
        <dsp:cNvPr id="0" name=""/>
        <dsp:cNvSpPr/>
      </dsp:nvSpPr>
      <dsp:spPr>
        <a:xfrm rot="5399525">
          <a:off x="3917576" y="1171675"/>
          <a:ext cx="218022" cy="21735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953054" y="1498373"/>
          <a:ext cx="6147255" cy="944089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Os estudantes devem elaborar um questionário para o levantamento dos conflitos internos e externos que afetam a rotina escolar.</a:t>
          </a:r>
          <a:endParaRPr lang="pt-BR" sz="2000" kern="1200" dirty="0"/>
        </a:p>
      </dsp:txBody>
      <dsp:txXfrm>
        <a:off x="980705" y="1526024"/>
        <a:ext cx="6091953" cy="888787"/>
      </dsp:txXfrm>
    </dsp:sp>
    <dsp:sp modelId="{963C8F91-3F45-422C-B42E-73DCAD0ED5D7}">
      <dsp:nvSpPr>
        <dsp:cNvPr id="0" name=""/>
        <dsp:cNvSpPr/>
      </dsp:nvSpPr>
      <dsp:spPr>
        <a:xfrm rot="5451139">
          <a:off x="3937133" y="2522165"/>
          <a:ext cx="159447" cy="21735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913509" y="2819220"/>
          <a:ext cx="6186801" cy="96059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 aplicação do questionário e na sistematização e análise dos dados obtidos.</a:t>
          </a:r>
          <a:endParaRPr lang="pt-BR" sz="2000" b="1" kern="1200" dirty="0">
            <a:latin typeface="MyriadPro-SemiCn"/>
            <a:ea typeface="+mn-ea"/>
            <a:cs typeface="+mn-cs"/>
          </a:endParaRPr>
        </a:p>
      </dsp:txBody>
      <dsp:txXfrm>
        <a:off x="941644" y="2847355"/>
        <a:ext cx="6130531" cy="904325"/>
      </dsp:txXfrm>
    </dsp:sp>
    <dsp:sp modelId="{51CAC18A-AD73-4245-9461-1E4F0A26D42E}">
      <dsp:nvSpPr>
        <dsp:cNvPr id="0" name=""/>
        <dsp:cNvSpPr/>
      </dsp:nvSpPr>
      <dsp:spPr>
        <a:xfrm rot="5256467">
          <a:off x="3941800" y="3873257"/>
          <a:ext cx="187236" cy="21735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42823E-00FE-4065-82D6-4D04A8A932E6}">
      <dsp:nvSpPr>
        <dsp:cNvPr id="0" name=""/>
        <dsp:cNvSpPr/>
      </dsp:nvSpPr>
      <dsp:spPr>
        <a:xfrm>
          <a:off x="905932" y="4184051"/>
          <a:ext cx="6312641" cy="88047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Oriente-os na consolidação dos dados em um documento que possa ser divulgado para a comunidade escolar.</a:t>
          </a:r>
        </a:p>
      </dsp:txBody>
      <dsp:txXfrm>
        <a:off x="931720" y="4209839"/>
        <a:ext cx="6261065" cy="8288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562863" y="0"/>
          <a:ext cx="6455019" cy="998173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13</a:t>
          </a:r>
        </a:p>
      </dsp:txBody>
      <dsp:txXfrm>
        <a:off x="592098" y="29235"/>
        <a:ext cx="6396549" cy="939703"/>
      </dsp:txXfrm>
    </dsp:sp>
    <dsp:sp modelId="{00C015DD-3079-4258-8787-9D0F40E66300}">
      <dsp:nvSpPr>
        <dsp:cNvPr id="0" name=""/>
        <dsp:cNvSpPr/>
      </dsp:nvSpPr>
      <dsp:spPr>
        <a:xfrm rot="5317460">
          <a:off x="3668406" y="1113914"/>
          <a:ext cx="281417" cy="33119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591516" y="1560846"/>
          <a:ext cx="6483256" cy="143856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Sugira para os estudantes o </a:t>
          </a:r>
          <a:r>
            <a:rPr lang="pt-BR" sz="2300" b="1" i="1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link</a:t>
          </a: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 indicado nas “Orientações para o professor” para acesso a uma página em que há orientações sobre como realizar uma assembleia na escola. 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633650" y="1602980"/>
        <a:ext cx="6398988" cy="1354296"/>
      </dsp:txXfrm>
    </dsp:sp>
    <dsp:sp modelId="{24AB462D-5C0D-4C30-9431-77439C5E537F}">
      <dsp:nvSpPr>
        <dsp:cNvPr id="0" name=""/>
        <dsp:cNvSpPr/>
      </dsp:nvSpPr>
      <dsp:spPr>
        <a:xfrm rot="5328837">
          <a:off x="3715182" y="3138507"/>
          <a:ext cx="278324" cy="33119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D49E5-7E45-4473-B1FE-CE2F3F5FED01}">
      <dsp:nvSpPr>
        <dsp:cNvPr id="0" name=""/>
        <dsp:cNvSpPr/>
      </dsp:nvSpPr>
      <dsp:spPr>
        <a:xfrm>
          <a:off x="575733" y="3608796"/>
          <a:ext cx="6593855" cy="1159984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Oriente-os na organização de uma assembleia para escolha do modelo de mediação mais apropriado para implementação na escola.</a:t>
          </a:r>
        </a:p>
      </dsp:txBody>
      <dsp:txXfrm>
        <a:off x="609708" y="3642771"/>
        <a:ext cx="6525905" cy="10920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48021" y="0"/>
          <a:ext cx="5733826" cy="1258408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14 e 15</a:t>
          </a:r>
        </a:p>
      </dsp:txBody>
      <dsp:txXfrm>
        <a:off x="984879" y="36858"/>
        <a:ext cx="5660110" cy="1184692"/>
      </dsp:txXfrm>
    </dsp:sp>
    <dsp:sp modelId="{00C015DD-3079-4258-8787-9D0F40E66300}">
      <dsp:nvSpPr>
        <dsp:cNvPr id="0" name=""/>
        <dsp:cNvSpPr/>
      </dsp:nvSpPr>
      <dsp:spPr>
        <a:xfrm rot="5261819">
          <a:off x="3704922" y="1405730"/>
          <a:ext cx="294286" cy="29345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22609" y="1846506"/>
          <a:ext cx="5733826" cy="1274640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chemeClr val="tx1"/>
              </a:solidFill>
              <a:latin typeface="MyriadPro-SemiCn"/>
            </a:rPr>
            <a:t>Auxilie os estudantes no processo de documentação para comunicação à diretoria da escola sobre a decisão, em assembleia escolar, da implementação de um modelo de mediação.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059942" y="1883839"/>
        <a:ext cx="5659160" cy="1199974"/>
      </dsp:txXfrm>
    </dsp:sp>
    <dsp:sp modelId="{963C8F91-3F45-422C-B42E-73DCAD0ED5D7}">
      <dsp:nvSpPr>
        <dsp:cNvPr id="0" name=""/>
        <dsp:cNvSpPr/>
      </dsp:nvSpPr>
      <dsp:spPr>
        <a:xfrm rot="5400000">
          <a:off x="3742796" y="3267872"/>
          <a:ext cx="293452" cy="29345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022609" y="3708051"/>
          <a:ext cx="5733826" cy="129692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Após a aprovação do projeto, os estudantes devem elaborar um breve manual de procedimentos para aplicação do modelo de mediação adotado.</a:t>
          </a:r>
          <a:endParaRPr lang="pt-BR" sz="2000" b="1" kern="1200" dirty="0">
            <a:latin typeface="MyriadPro-SemiCn"/>
            <a:ea typeface="+mn-ea"/>
            <a:cs typeface="+mn-cs"/>
          </a:endParaRPr>
        </a:p>
      </dsp:txBody>
      <dsp:txXfrm>
        <a:off x="1060595" y="3746037"/>
        <a:ext cx="5657854" cy="12209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562504"/>
          <a:ext cx="6725485" cy="956357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28011" y="590515"/>
        <a:ext cx="6669463" cy="900335"/>
      </dsp:txXfrm>
    </dsp:sp>
    <dsp:sp modelId="{00C015DD-3079-4258-8787-9D0F40E66300}">
      <dsp:nvSpPr>
        <dsp:cNvPr id="0" name=""/>
        <dsp:cNvSpPr/>
      </dsp:nvSpPr>
      <dsp:spPr>
        <a:xfrm rot="5400648">
          <a:off x="3200394" y="1569822"/>
          <a:ext cx="324389" cy="56889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0" y="2189677"/>
          <a:ext cx="6724715" cy="1793285"/>
        </a:xfrm>
        <a:prstGeom prst="roundRect">
          <a:avLst>
            <a:gd name="adj" fmla="val 10000"/>
          </a:avLst>
        </a:prstGeom>
        <a:solidFill>
          <a:srgbClr val="FFAFFF">
            <a:alpha val="89804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Com a implementação do modelo de mediação escolhido, promova uma roda de conversa com os estudantes para trocarem experiências e expectativas com relação à mediação de conflitos na escola. </a:t>
          </a:r>
        </a:p>
      </dsp:txBody>
      <dsp:txXfrm>
        <a:off x="52524" y="2242201"/>
        <a:ext cx="6619667" cy="1688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509721" y="0"/>
          <a:ext cx="5880891" cy="1243071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2</a:t>
          </a:r>
        </a:p>
      </dsp:txBody>
      <dsp:txXfrm>
        <a:off x="1546129" y="36408"/>
        <a:ext cx="5808075" cy="1170255"/>
      </dsp:txXfrm>
    </dsp:sp>
    <dsp:sp modelId="{00C015DD-3079-4258-8787-9D0F40E66300}">
      <dsp:nvSpPr>
        <dsp:cNvPr id="0" name=""/>
        <dsp:cNvSpPr/>
      </dsp:nvSpPr>
      <dsp:spPr>
        <a:xfrm rot="5287169">
          <a:off x="4382735" y="1337543"/>
          <a:ext cx="188017" cy="18688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559999" y="1618903"/>
          <a:ext cx="5880891" cy="1067940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</a:rPr>
            <a:t>Promova entre os estudantes um momento de apreciação da letra da canção.</a:t>
          </a:r>
          <a:endParaRPr lang="pt-BR" sz="2400" kern="1200" dirty="0"/>
        </a:p>
      </dsp:txBody>
      <dsp:txXfrm>
        <a:off x="1591278" y="1650182"/>
        <a:ext cx="5818333" cy="1005382"/>
      </dsp:txXfrm>
    </dsp:sp>
    <dsp:sp modelId="{963C8F91-3F45-422C-B42E-73DCAD0ED5D7}">
      <dsp:nvSpPr>
        <dsp:cNvPr id="0" name=""/>
        <dsp:cNvSpPr/>
      </dsp:nvSpPr>
      <dsp:spPr>
        <a:xfrm rot="5406621">
          <a:off x="4405612" y="2780288"/>
          <a:ext cx="186890" cy="18688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557223" y="3060623"/>
          <a:ext cx="5880891" cy="1067940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  <a:ea typeface="+mn-ea"/>
              <a:cs typeface="+mn-cs"/>
            </a:rPr>
            <a:t>Solicite a eles que compartilhem as estrofes que criaram na realização das atividades.</a:t>
          </a:r>
        </a:p>
      </dsp:txBody>
      <dsp:txXfrm>
        <a:off x="1588502" y="3091902"/>
        <a:ext cx="5818333" cy="1005382"/>
      </dsp:txXfrm>
    </dsp:sp>
    <dsp:sp modelId="{4AB00F72-A3DA-4D65-8296-B1AFF7C63C7D}">
      <dsp:nvSpPr>
        <dsp:cNvPr id="0" name=""/>
        <dsp:cNvSpPr/>
      </dsp:nvSpPr>
      <dsp:spPr>
        <a:xfrm rot="5400000">
          <a:off x="4404224" y="4222008"/>
          <a:ext cx="186889" cy="18688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557223" y="4502342"/>
          <a:ext cx="5880891" cy="1067940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</a:rPr>
            <a:t>Promova uma conversa entre os estudantes para a realização da atividade de ampliação.</a:t>
          </a:r>
        </a:p>
      </dsp:txBody>
      <dsp:txXfrm>
        <a:off x="1588502" y="4533621"/>
        <a:ext cx="5818333" cy="1005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57962" y="12402"/>
          <a:ext cx="6656865" cy="1243427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3</a:t>
          </a:r>
        </a:p>
      </dsp:txBody>
      <dsp:txXfrm>
        <a:off x="94381" y="48821"/>
        <a:ext cx="6584027" cy="1170589"/>
      </dsp:txXfrm>
    </dsp:sp>
    <dsp:sp modelId="{00C015DD-3079-4258-8787-9D0F40E66300}">
      <dsp:nvSpPr>
        <dsp:cNvPr id="0" name=""/>
        <dsp:cNvSpPr/>
      </dsp:nvSpPr>
      <dsp:spPr>
        <a:xfrm rot="5458018">
          <a:off x="3250005" y="1378055"/>
          <a:ext cx="243570" cy="24262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179" y="1742902"/>
          <a:ext cx="6692468" cy="1216545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</a:rPr>
            <a:t>Solicite aos estudantes que compartilhem suas impressões e interpretações do poema.</a:t>
          </a:r>
          <a:endParaRPr lang="pt-BR" sz="2800" kern="1200" dirty="0"/>
        </a:p>
      </dsp:txBody>
      <dsp:txXfrm>
        <a:off x="46810" y="1778533"/>
        <a:ext cx="6621206" cy="1145283"/>
      </dsp:txXfrm>
    </dsp:sp>
    <dsp:sp modelId="{963C8F91-3F45-422C-B42E-73DCAD0ED5D7}">
      <dsp:nvSpPr>
        <dsp:cNvPr id="0" name=""/>
        <dsp:cNvSpPr/>
      </dsp:nvSpPr>
      <dsp:spPr>
        <a:xfrm rot="5400000">
          <a:off x="3236103" y="3080758"/>
          <a:ext cx="242621" cy="24262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280" y="3444690"/>
          <a:ext cx="6712266" cy="1386407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Reserve um momento da aula para os estudantes apresentarem os poemas e os textos produzidos nas atividades.</a:t>
          </a:r>
        </a:p>
      </dsp:txBody>
      <dsp:txXfrm>
        <a:off x="41886" y="3485296"/>
        <a:ext cx="6631054" cy="13051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30342-3D42-47AB-A0E4-B8A140303CB2}">
      <dsp:nvSpPr>
        <dsp:cNvPr id="0" name=""/>
        <dsp:cNvSpPr/>
      </dsp:nvSpPr>
      <dsp:spPr>
        <a:xfrm>
          <a:off x="621117" y="2298"/>
          <a:ext cx="6384409" cy="1338046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660307" y="41488"/>
        <a:ext cx="6306029" cy="1259666"/>
      </dsp:txXfrm>
    </dsp:sp>
    <dsp:sp modelId="{1E5E9352-A512-421C-ACAF-1F61673A51E7}">
      <dsp:nvSpPr>
        <dsp:cNvPr id="0" name=""/>
        <dsp:cNvSpPr/>
      </dsp:nvSpPr>
      <dsp:spPr>
        <a:xfrm rot="5400000">
          <a:off x="3696243" y="1457424"/>
          <a:ext cx="234158" cy="23415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59938F-2B3C-4A68-B59F-12C6A1A522AB}">
      <dsp:nvSpPr>
        <dsp:cNvPr id="0" name=""/>
        <dsp:cNvSpPr/>
      </dsp:nvSpPr>
      <dsp:spPr>
        <a:xfrm>
          <a:off x="528658" y="1808661"/>
          <a:ext cx="6569327" cy="1338046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Converse com os estudantes sobre a importância do diálogo e peça que sugiram situações em que o diálogo evitaria ou solucionaria um conflito.</a:t>
          </a:r>
          <a:endParaRPr lang="pt-BR" sz="2100" kern="1200" dirty="0"/>
        </a:p>
      </dsp:txBody>
      <dsp:txXfrm>
        <a:off x="567848" y="1847851"/>
        <a:ext cx="6490947" cy="1259666"/>
      </dsp:txXfrm>
    </dsp:sp>
    <dsp:sp modelId="{295BBCE1-FEDF-4D40-BD69-84F2F35EB7C8}">
      <dsp:nvSpPr>
        <dsp:cNvPr id="0" name=""/>
        <dsp:cNvSpPr/>
      </dsp:nvSpPr>
      <dsp:spPr>
        <a:xfrm rot="5400000">
          <a:off x="3696243" y="3263787"/>
          <a:ext cx="234158" cy="23415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C06C03-45CA-463B-917A-22128281E9DA}">
      <dsp:nvSpPr>
        <dsp:cNvPr id="0" name=""/>
        <dsp:cNvSpPr/>
      </dsp:nvSpPr>
      <dsp:spPr>
        <a:xfrm>
          <a:off x="512254" y="3615024"/>
          <a:ext cx="6602136" cy="1338046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Aproveite as atividades propostas para permitir aos estudantes exercitarem a mediação.</a:t>
          </a:r>
          <a:endParaRPr lang="pt-BR" sz="2100" b="1" kern="1200" dirty="0">
            <a:latin typeface="MyriadPro-SemiCn"/>
            <a:ea typeface="+mn-ea"/>
            <a:cs typeface="+mn-cs"/>
          </a:endParaRPr>
        </a:p>
      </dsp:txBody>
      <dsp:txXfrm>
        <a:off x="551444" y="3654214"/>
        <a:ext cx="6523756" cy="1259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628239" y="0"/>
          <a:ext cx="6815532" cy="1066079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5</a:t>
          </a:r>
        </a:p>
      </dsp:txBody>
      <dsp:txXfrm>
        <a:off x="659463" y="31224"/>
        <a:ext cx="6753084" cy="1003631"/>
      </dsp:txXfrm>
    </dsp:sp>
    <dsp:sp modelId="{00C015DD-3079-4258-8787-9D0F40E66300}">
      <dsp:nvSpPr>
        <dsp:cNvPr id="0" name=""/>
        <dsp:cNvSpPr/>
      </dsp:nvSpPr>
      <dsp:spPr>
        <a:xfrm rot="5348027">
          <a:off x="3940381" y="1182071"/>
          <a:ext cx="213832" cy="19563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696878" y="1493695"/>
          <a:ext cx="6724312" cy="112492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 aos estudantes que exponham o que entenderam a respeito dos modelos de práticas restaurativas apresentados.</a:t>
          </a:r>
        </a:p>
      </dsp:txBody>
      <dsp:txXfrm>
        <a:off x="729826" y="1526643"/>
        <a:ext cx="6658416" cy="1059029"/>
      </dsp:txXfrm>
    </dsp:sp>
    <dsp:sp modelId="{963C8F91-3F45-422C-B42E-73DCAD0ED5D7}">
      <dsp:nvSpPr>
        <dsp:cNvPr id="0" name=""/>
        <dsp:cNvSpPr/>
      </dsp:nvSpPr>
      <dsp:spPr>
        <a:xfrm rot="5338295">
          <a:off x="3992502" y="2698409"/>
          <a:ext cx="159633" cy="19563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724355" y="2973828"/>
          <a:ext cx="6722747" cy="1138877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Promova uma conversa com a turma questionando se eles acham importante a aplicação de um dos métodos de práticas restaurativas na escola.</a:t>
          </a:r>
        </a:p>
      </dsp:txBody>
      <dsp:txXfrm>
        <a:off x="757712" y="3007185"/>
        <a:ext cx="6656033" cy="1072163"/>
      </dsp:txXfrm>
    </dsp:sp>
    <dsp:sp modelId="{8029D39C-C3A0-4FF3-BE9F-93A8EA1D4402}">
      <dsp:nvSpPr>
        <dsp:cNvPr id="0" name=""/>
        <dsp:cNvSpPr/>
      </dsp:nvSpPr>
      <dsp:spPr>
        <a:xfrm rot="5315470">
          <a:off x="4016019" y="4200939"/>
          <a:ext cx="176579" cy="19563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3AD69B-E1AD-487F-9F80-E8EFA3A6A567}">
      <dsp:nvSpPr>
        <dsp:cNvPr id="0" name=""/>
        <dsp:cNvSpPr/>
      </dsp:nvSpPr>
      <dsp:spPr>
        <a:xfrm>
          <a:off x="803234" y="4484804"/>
          <a:ext cx="6634746" cy="95329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a iniciar o planejamento para a elaboração do produto final.</a:t>
          </a:r>
        </a:p>
      </dsp:txBody>
      <dsp:txXfrm>
        <a:off x="831155" y="4512725"/>
        <a:ext cx="6578904" cy="897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04015" y="0"/>
          <a:ext cx="5931652" cy="1301825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6 e 7</a:t>
          </a:r>
        </a:p>
      </dsp:txBody>
      <dsp:txXfrm>
        <a:off x="1042144" y="38129"/>
        <a:ext cx="5855394" cy="1225567"/>
      </dsp:txXfrm>
    </dsp:sp>
    <dsp:sp modelId="{00C015DD-3079-4258-8787-9D0F40E66300}">
      <dsp:nvSpPr>
        <dsp:cNvPr id="0" name=""/>
        <dsp:cNvSpPr/>
      </dsp:nvSpPr>
      <dsp:spPr>
        <a:xfrm rot="5337791">
          <a:off x="3821522" y="1482205"/>
          <a:ext cx="332223" cy="303577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39751" y="1966162"/>
          <a:ext cx="5931652" cy="1318617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Pergunte aos estudantes se a violência do entorno prejudica a escola onde estudam. Peça que deem exemplos de fatos conhecidos.</a:t>
          </a:r>
        </a:p>
      </dsp:txBody>
      <dsp:txXfrm>
        <a:off x="1078372" y="2004783"/>
        <a:ext cx="5854410" cy="1241375"/>
      </dsp:txXfrm>
    </dsp:sp>
    <dsp:sp modelId="{963C8F91-3F45-422C-B42E-73DCAD0ED5D7}">
      <dsp:nvSpPr>
        <dsp:cNvPr id="0" name=""/>
        <dsp:cNvSpPr/>
      </dsp:nvSpPr>
      <dsp:spPr>
        <a:xfrm rot="5324317">
          <a:off x="3902282" y="3408593"/>
          <a:ext cx="247761" cy="303577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081176" y="3835984"/>
          <a:ext cx="5931652" cy="134167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Na atividade de ampliação, os estudantes vão tratar de conflitos internos ao ambiente escolar. Estimule-os a propor modos de mediação para um dos conflitos mencionados.</a:t>
          </a:r>
        </a:p>
      </dsp:txBody>
      <dsp:txXfrm>
        <a:off x="1120472" y="3875280"/>
        <a:ext cx="5853060" cy="12630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36275" y="0"/>
          <a:ext cx="5908378" cy="1296717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8</a:t>
          </a:r>
        </a:p>
      </dsp:txBody>
      <dsp:txXfrm>
        <a:off x="1074255" y="37980"/>
        <a:ext cx="5832418" cy="1220757"/>
      </dsp:txXfrm>
    </dsp:sp>
    <dsp:sp modelId="{00C015DD-3079-4258-8787-9D0F40E66300}">
      <dsp:nvSpPr>
        <dsp:cNvPr id="0" name=""/>
        <dsp:cNvSpPr/>
      </dsp:nvSpPr>
      <dsp:spPr>
        <a:xfrm rot="5261819">
          <a:off x="3877102" y="1448524"/>
          <a:ext cx="303245" cy="30238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13133" y="1902718"/>
          <a:ext cx="5908378" cy="131344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chemeClr val="tx1"/>
              </a:solidFill>
              <a:latin typeface="MyriadPro-SemiCn"/>
            </a:rPr>
            <a:t>Converse com os estudantes a respeito do artigo 1º da “Declaração sobre uma Cultura de Paz”. Peça que emitam sua opinião sobre o cumprimento do artigo. 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1151602" y="1941187"/>
        <a:ext cx="5831440" cy="1236505"/>
      </dsp:txXfrm>
    </dsp:sp>
    <dsp:sp modelId="{963C8F91-3F45-422C-B42E-73DCAD0ED5D7}">
      <dsp:nvSpPr>
        <dsp:cNvPr id="0" name=""/>
        <dsp:cNvSpPr/>
      </dsp:nvSpPr>
      <dsp:spPr>
        <a:xfrm rot="5400000">
          <a:off x="3916129" y="3367354"/>
          <a:ext cx="302385" cy="30238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13133" y="3820933"/>
          <a:ext cx="5908378" cy="1336407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  <a:ea typeface="+mn-ea"/>
              <a:cs typeface="+mn-cs"/>
            </a:rPr>
            <a:t>Peça que apreciem o painel "Paz", de Candido Portinari. Oriente-os na criação e exposição do mural proposto na atividade de ampliação.</a:t>
          </a:r>
        </a:p>
      </dsp:txBody>
      <dsp:txXfrm>
        <a:off x="1152275" y="3860075"/>
        <a:ext cx="5830094" cy="12581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2355" y="0"/>
          <a:ext cx="6875600" cy="1263090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9</a:t>
          </a:r>
        </a:p>
      </dsp:txBody>
      <dsp:txXfrm>
        <a:off x="139350" y="36995"/>
        <a:ext cx="6801610" cy="1189100"/>
      </dsp:txXfrm>
    </dsp:sp>
    <dsp:sp modelId="{00C015DD-3079-4258-8787-9D0F40E66300}">
      <dsp:nvSpPr>
        <dsp:cNvPr id="0" name=""/>
        <dsp:cNvSpPr/>
      </dsp:nvSpPr>
      <dsp:spPr>
        <a:xfrm rot="5434817">
          <a:off x="3400145" y="1398757"/>
          <a:ext cx="261921" cy="25248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83599" y="1786906"/>
          <a:ext cx="6878601" cy="109668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  <a:ea typeface="+mn-ea"/>
              <a:cs typeface="+mn-cs"/>
            </a:rPr>
            <a:t>Converse com os estudantes sobre o protagonismo dos jovens nos processos de mediação de conflitos na escola.</a:t>
          </a:r>
          <a:endParaRPr lang="pt-BR" sz="2400" kern="1200" dirty="0"/>
        </a:p>
      </dsp:txBody>
      <dsp:txXfrm>
        <a:off x="115720" y="1819027"/>
        <a:ext cx="6814359" cy="1032440"/>
      </dsp:txXfrm>
    </dsp:sp>
    <dsp:sp modelId="{DD168046-F916-4A1D-B2A9-537B7C43188E}">
      <dsp:nvSpPr>
        <dsp:cNvPr id="0" name=""/>
        <dsp:cNvSpPr/>
      </dsp:nvSpPr>
      <dsp:spPr>
        <a:xfrm rot="5376460">
          <a:off x="3414947" y="2996931"/>
          <a:ext cx="226694" cy="25248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0F1CD9-2B01-4DF4-8DE3-04E5D8F7C573}">
      <dsp:nvSpPr>
        <dsp:cNvPr id="0" name=""/>
        <dsp:cNvSpPr/>
      </dsp:nvSpPr>
      <dsp:spPr>
        <a:xfrm>
          <a:off x="105644" y="3362755"/>
          <a:ext cx="6856555" cy="1164448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Aproveite a atividade de ampliação proposta, pois permite aos estudantes o exercício da mediação de conflitos.</a:t>
          </a:r>
        </a:p>
      </dsp:txBody>
      <dsp:txXfrm>
        <a:off x="139750" y="3396861"/>
        <a:ext cx="6788343" cy="10962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82171" y="1"/>
          <a:ext cx="5966562" cy="1309486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10 e 11</a:t>
          </a:r>
        </a:p>
      </dsp:txBody>
      <dsp:txXfrm>
        <a:off x="1120525" y="38355"/>
        <a:ext cx="5889854" cy="1232778"/>
      </dsp:txXfrm>
    </dsp:sp>
    <dsp:sp modelId="{00C015DD-3079-4258-8787-9D0F40E66300}">
      <dsp:nvSpPr>
        <dsp:cNvPr id="0" name=""/>
        <dsp:cNvSpPr/>
      </dsp:nvSpPr>
      <dsp:spPr>
        <a:xfrm rot="5405719">
          <a:off x="3910862" y="1462790"/>
          <a:ext cx="305984" cy="30536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78961" y="1921455"/>
          <a:ext cx="5966562" cy="1326377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Converse com os estudantes sobre o que compreenderam acerca dos jogos teatrais e proponha a realização do jogo criativo apresentado.</a:t>
          </a:r>
          <a:endParaRPr lang="pt-BR" sz="2100" kern="1200" dirty="0"/>
        </a:p>
      </dsp:txBody>
      <dsp:txXfrm>
        <a:off x="1117809" y="1960303"/>
        <a:ext cx="5888866" cy="1248681"/>
      </dsp:txXfrm>
    </dsp:sp>
    <dsp:sp modelId="{963C8F91-3F45-422C-B42E-73DCAD0ED5D7}">
      <dsp:nvSpPr>
        <dsp:cNvPr id="0" name=""/>
        <dsp:cNvSpPr/>
      </dsp:nvSpPr>
      <dsp:spPr>
        <a:xfrm rot="5400000">
          <a:off x="3909560" y="3400515"/>
          <a:ext cx="305363" cy="30536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078961" y="3858560"/>
          <a:ext cx="5966562" cy="1349567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para a pesquisa que será realizada e r</a:t>
          </a:r>
          <a:r>
            <a:rPr lang="pt-BR" sz="2100" b="1" kern="1200" dirty="0">
              <a:latin typeface="MyriadPro-SemiCn"/>
              <a:ea typeface="+mn-ea"/>
              <a:cs typeface="+mn-cs"/>
            </a:rPr>
            <a:t>eserve parte de uma aula para a apresentação dos trabalhos e discussão sobre o que pode ser aplicado na escola.</a:t>
          </a:r>
        </a:p>
      </dsp:txBody>
      <dsp:txXfrm>
        <a:off x="1118488" y="3898087"/>
        <a:ext cx="5887508" cy="1270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6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8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2.xml"/><Relationship Id="rId7" Type="http://schemas.openxmlformats.org/officeDocument/2006/relationships/oleObject" Target="../embeddings/oleObject9.bin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3.xml"/><Relationship Id="rId7" Type="http://schemas.openxmlformats.org/officeDocument/2006/relationships/oleObject" Target="../embeddings/oleObject10.bin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6153663" cy="39667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Papo aberto: como mediar conflitos na escola?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958720" y="4691935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C40873"/>
                </a:solidFill>
              </a:rPr>
              <a:t>Tema integrador: Mediação de Conflitos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C40873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6" name="Imagem 15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3B354DC6-9A5A-4F4D-A86C-1F289CC3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28" y="166333"/>
            <a:ext cx="688734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557911"/>
              </p:ext>
            </p:extLst>
          </p:nvPr>
        </p:nvGraphicFramePr>
        <p:xfrm>
          <a:off x="-373165" y="1386224"/>
          <a:ext cx="8094005" cy="517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Saber e </a:t>
            </a:r>
            <a:r>
              <a:rPr lang="pt-BR" b="1" dirty="0"/>
              <a:t>F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885746" y="158889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121 a 123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884735" y="29337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16658" y="3974163"/>
              <a:ext cx="2482924" cy="22467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54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734874"/>
              </p:ext>
            </p:extLst>
          </p:nvPr>
        </p:nvGraphicFramePr>
        <p:xfrm>
          <a:off x="-545885" y="1335424"/>
          <a:ext cx="8134645" cy="515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408226" y="152793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124 e 125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407215" y="2879808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9633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5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827833"/>
              </p:ext>
            </p:extLst>
          </p:nvPr>
        </p:nvGraphicFramePr>
        <p:xfrm>
          <a:off x="184950" y="1531546"/>
          <a:ext cx="7067845" cy="453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241346" y="17108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126 e 127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243090" y="2778416"/>
            <a:ext cx="3572990" cy="3572990"/>
            <a:chOff x="8601138" y="2566469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5078762"/>
                </p:ext>
              </p:extLst>
            </p:nvPr>
          </p:nvGraphicFramePr>
          <p:xfrm>
            <a:off x="8601138" y="2566469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601138" y="2566469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9078658" y="366936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73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356893"/>
              </p:ext>
            </p:extLst>
          </p:nvPr>
        </p:nvGraphicFramePr>
        <p:xfrm>
          <a:off x="-423965" y="1304944"/>
          <a:ext cx="8124485" cy="520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601266" y="14568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128 a 130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F1DAD873-96B3-481B-9181-D97C49103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72103"/>
              </p:ext>
            </p:extLst>
          </p:nvPr>
        </p:nvGraphicFramePr>
        <p:xfrm>
          <a:off x="7597911" y="2697136"/>
          <a:ext cx="3572990" cy="357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964760" imgH="4964760" progId="">
                  <p:embed/>
                </p:oleObj>
              </mc:Choice>
              <mc:Fallback>
                <p:oleObj r:id="rId7" imgW="4964760" imgH="4964760" progId="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D9DE9C0-D9A4-4D56-AF0B-893BD2CD0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7911" y="2697136"/>
                        <a:ext cx="3572990" cy="357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BA7782-CDFD-424B-A8F3-F660552C10CA}"/>
              </a:ext>
            </a:extLst>
          </p:cNvPr>
          <p:cNvSpPr txBox="1"/>
          <p:nvPr/>
        </p:nvSpPr>
        <p:spPr>
          <a:xfrm>
            <a:off x="8003021" y="3611458"/>
            <a:ext cx="2482924" cy="174906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 dirty="0">
                <a:latin typeface="MyriadPro-SemiCn"/>
              </a:rPr>
              <a:t>Datas das aulas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MyriadPro-SemiCn"/>
              </a:rPr>
              <a:t>___ /___ /____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MyriadPro-SemiCn"/>
              </a:rPr>
              <a:t>___ /___ /____</a:t>
            </a:r>
          </a:p>
        </p:txBody>
      </p: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565896"/>
              </p:ext>
            </p:extLst>
          </p:nvPr>
        </p:nvGraphicFramePr>
        <p:xfrm>
          <a:off x="-505245" y="1227954"/>
          <a:ext cx="8053365" cy="515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784146" y="142633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131 a 133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783135" y="2626016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74714" y="3993039"/>
              <a:ext cx="2451312" cy="22467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endParaRPr lang="pt-BR" sz="2800" b="1" dirty="0">
                <a:latin typeface="MyriadPro-SemiCn"/>
              </a:endParaRP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0" y="107543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444593"/>
              </p:ext>
            </p:extLst>
          </p:nvPr>
        </p:nvGraphicFramePr>
        <p:xfrm>
          <a:off x="-308831" y="1386224"/>
          <a:ext cx="7707925" cy="492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50054" y="146009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134 e 135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8490AB-79AE-4322-9C5B-2D93726B954D}"/>
              </a:ext>
            </a:extLst>
          </p:cNvPr>
          <p:cNvGrpSpPr/>
          <p:nvPr/>
        </p:nvGrpSpPr>
        <p:grpSpPr>
          <a:xfrm>
            <a:off x="8047295" y="2682501"/>
            <a:ext cx="3572990" cy="3572990"/>
            <a:chOff x="8169215" y="2570741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9550763"/>
                </p:ext>
              </p:extLst>
            </p:nvPr>
          </p:nvGraphicFramePr>
          <p:xfrm>
            <a:off x="8169215" y="2570741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2570741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D117F01-9C76-4682-A0E4-B3867B639D03}"/>
                </a:ext>
              </a:extLst>
            </p:cNvPr>
            <p:cNvSpPr txBox="1"/>
            <p:nvPr/>
          </p:nvSpPr>
          <p:spPr>
            <a:xfrm>
              <a:off x="8730054" y="3475391"/>
              <a:ext cx="2674832" cy="181588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77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011433"/>
              </p:ext>
            </p:extLst>
          </p:nvPr>
        </p:nvGraphicFramePr>
        <p:xfrm>
          <a:off x="-403645" y="1376064"/>
          <a:ext cx="7779045" cy="500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601266" y="154825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135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597911" y="2575216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194738" y="3923363"/>
              <a:ext cx="2482924" cy="22467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1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305272"/>
              </p:ext>
            </p:extLst>
          </p:nvPr>
        </p:nvGraphicFramePr>
        <p:xfrm>
          <a:off x="281491" y="1451537"/>
          <a:ext cx="6725486" cy="45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11014" y="166329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135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11010" y="274957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45538" y="390304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72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1935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r>
              <a:rPr lang="pt-BR" dirty="0"/>
              <a:t>Modelo de mediação de conflitos na escola.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Língua Portuguesa.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7, 9 e 10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Área de Linguagens e suas Tecnologias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competências específicas 1, 2, 3, 5 e 7: EM13LGG103, EM13LGG204, EM13LGG303, EM13LGG304, EM13LGG501 e EM13LGG704.</a:t>
            </a:r>
          </a:p>
          <a:p>
            <a:pPr marL="450850" indent="-184150"/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Língua Portuguesa por campo de atuação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todos os campos de atuação social: EM13LP06 (competência específica 1); campo de atuação na vida pública: EM13LP25 (competências específicas 1, 2 e 3); campo das práticas de estudo e pesquisa: EM13LP30 (competência específica 7), EM13LP32 (competência específica 7) e EM13LP33 (competência específica 3).</a:t>
            </a:r>
          </a:p>
          <a:p>
            <a:pPr marL="0" indent="0">
              <a:buNone/>
            </a:pP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</a:rPr>
              <a:t>Área de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Ciências Humanas e Sociais Aplicadas </a:t>
            </a: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5: EM13CHS501,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EM13CHS502 e EM13CHS503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426537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33410"/>
              </p:ext>
            </p:extLst>
          </p:nvPr>
        </p:nvGraphicFramePr>
        <p:xfrm>
          <a:off x="-589696" y="1145297"/>
          <a:ext cx="8259585" cy="538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672809" y="140135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110 e 111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7671799" y="2786414"/>
            <a:ext cx="3572990" cy="3572990"/>
            <a:chOff x="7845527" y="226813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4367002"/>
                </p:ext>
              </p:extLst>
            </p:nvPr>
          </p:nvGraphicFramePr>
          <p:xfrm>
            <a:off x="7845527" y="226813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26813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357298" y="336456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595649"/>
              </p:ext>
            </p:extLst>
          </p:nvPr>
        </p:nvGraphicFramePr>
        <p:xfrm>
          <a:off x="-1006679" y="1149531"/>
          <a:ext cx="8995338" cy="557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611426" y="13653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112 e 113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7691695" y="2496007"/>
            <a:ext cx="3572990" cy="3572990"/>
            <a:chOff x="7845527" y="226813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26813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26813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286178" y="336456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6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293012"/>
              </p:ext>
            </p:extLst>
          </p:nvPr>
        </p:nvGraphicFramePr>
        <p:xfrm>
          <a:off x="504747" y="1457347"/>
          <a:ext cx="6714828" cy="484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119426" y="15584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114 e 115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8118415" y="2739847"/>
            <a:ext cx="3572990" cy="3572990"/>
            <a:chOff x="7845527" y="226813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26813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26813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326818" y="344584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98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241452"/>
              </p:ext>
            </p:extLst>
          </p:nvPr>
        </p:nvGraphicFramePr>
        <p:xfrm>
          <a:off x="-251245" y="1416704"/>
          <a:ext cx="7626645" cy="495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58466" y="16193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116 e 117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057455" y="2920656"/>
            <a:ext cx="3572990" cy="3572990"/>
            <a:chOff x="8269189" y="2473219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5867109"/>
                </p:ext>
              </p:extLst>
            </p:nvPr>
          </p:nvGraphicFramePr>
          <p:xfrm>
            <a:off x="8269189" y="2473219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269189" y="2473219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712898" y="356776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399969"/>
              </p:ext>
            </p:extLst>
          </p:nvPr>
        </p:nvGraphicFramePr>
        <p:xfrm>
          <a:off x="-275300" y="1274464"/>
          <a:ext cx="8171459" cy="54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63333" y="145153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118 a 120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3333" y="2605348"/>
            <a:ext cx="3572990" cy="3572990"/>
            <a:chOff x="8134285" y="1849153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5615786"/>
                </p:ext>
              </p:extLst>
            </p:nvPr>
          </p:nvGraphicFramePr>
          <p:xfrm>
            <a:off x="8134285" y="1849153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34285" y="1849153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519858" y="29480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B1B023-DF33-4301-A554-4D38E2FC0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F4B2CD-3B68-4B83-8746-C7CC84D3DC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0D77AF-890D-4201-A070-6FFFAEFBB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1068</Words>
  <Application>Microsoft Office PowerPoint</Application>
  <PresentationFormat>Widescreen</PresentationFormat>
  <Paragraphs>128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353</cp:revision>
  <dcterms:created xsi:type="dcterms:W3CDTF">2020-12-04T14:36:32Z</dcterms:created>
  <dcterms:modified xsi:type="dcterms:W3CDTF">2020-12-16T14:42:29Z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