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95" r:id="rId10"/>
    <p:sldId id="294" r:id="rId11"/>
    <p:sldId id="283" r:id="rId12"/>
    <p:sldId id="284" r:id="rId13"/>
    <p:sldId id="296" r:id="rId14"/>
    <p:sldId id="286" r:id="rId15"/>
    <p:sldId id="297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Felipe Navarro Bio de Toledo" initials="FNBdT" lastIdx="47" clrIdx="1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873"/>
    <a:srgbClr val="FFAFFF"/>
    <a:srgbClr val="D60093"/>
    <a:srgbClr val="FFA3FF"/>
    <a:srgbClr val="FF99FF"/>
    <a:srgbClr val="CC0099"/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AAFEC-2711-2EE9-543C-F9C852B6007D}" v="48" dt="2020-12-16T14:22:26.502"/>
    <p1510:client id="{C00EF6C6-65A9-AC0B-C7B0-8D7495E2CDE7}" v="8" dt="2020-12-07T14:32:20.115"/>
    <p1510:client id="{EB6625CC-F8CC-0CF1-43C3-5C60B9F4F2ED}" v="2" dt="2020-12-07T14:17:11.550"/>
    <p1510:client id="{ECFEBFC5-CB63-F846-C2CB-D8444FD7498C}" v="383" dt="2020-12-15T20:33:18.083"/>
    <p1510:client id="{F45AC672-7B3B-BB98-B5D4-94DFBFBA0C64}" v="26" dt="2020-12-15T17:44:58.410"/>
    <p1510:client id="{F822FC09-9A16-A2C1-2AA3-CFE008AFF3DD}" v="192" dt="2020-12-14T12:15:59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660AAFEC-2711-2EE9-543C-F9C852B6007D}"/>
    <pc:docChg chg="modSld">
      <pc:chgData name="Ana Luiza Martignoni Spinola" userId="S::ed-anas@ftd.com.br::482a18ba-7d3d-4eb3-838f-e6656962ff26" providerId="AD" clId="Web-{660AAFEC-2711-2EE9-543C-F9C852B6007D}" dt="2020-12-16T14:22:26.112" v="45" actId="20577"/>
      <pc:docMkLst>
        <pc:docMk/>
      </pc:docMkLst>
      <pc:sldChg chg="modSp">
        <pc:chgData name="Ana Luiza Martignoni Spinola" userId="S::ed-anas@ftd.com.br::482a18ba-7d3d-4eb3-838f-e6656962ff26" providerId="AD" clId="Web-{660AAFEC-2711-2EE9-543C-F9C852B6007D}" dt="2020-12-16T14:18:23.741" v="4" actId="20577"/>
        <pc:sldMkLst>
          <pc:docMk/>
          <pc:sldMk cId="1640378633" sldId="278"/>
        </pc:sldMkLst>
        <pc:spChg chg="mod">
          <ac:chgData name="Ana Luiza Martignoni Spinola" userId="S::ed-anas@ftd.com.br::482a18ba-7d3d-4eb3-838f-e6656962ff26" providerId="AD" clId="Web-{660AAFEC-2711-2EE9-543C-F9C852B6007D}" dt="2020-12-16T14:18:23.741" v="4" actId="20577"/>
          <ac:spMkLst>
            <pc:docMk/>
            <pc:sldMk cId="1640378633" sldId="278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660AAFEC-2711-2EE9-543C-F9C852B6007D}" dt="2020-12-16T14:20:08.301" v="24" actId="1076"/>
        <pc:sldMkLst>
          <pc:docMk/>
          <pc:sldMk cId="2866122088" sldId="283"/>
        </pc:sldMkLst>
        <pc:spChg chg="mod">
          <ac:chgData name="Ana Luiza Martignoni Spinola" userId="S::ed-anas@ftd.com.br::482a18ba-7d3d-4eb3-838f-e6656962ff26" providerId="AD" clId="Web-{660AAFEC-2711-2EE9-543C-F9C852B6007D}" dt="2020-12-16T14:20:08.301" v="24" actId="1076"/>
          <ac:spMkLst>
            <pc:docMk/>
            <pc:sldMk cId="2866122088" sldId="283"/>
            <ac:spMk id="10" creationId="{41CB08CE-B397-4667-B055-76D206465B3A}"/>
          </ac:spMkLst>
        </pc:spChg>
        <pc:spChg chg="mod">
          <ac:chgData name="Ana Luiza Martignoni Spinola" userId="S::ed-anas@ftd.com.br::482a18ba-7d3d-4eb3-838f-e6656962ff26" providerId="AD" clId="Web-{660AAFEC-2711-2EE9-543C-F9C852B6007D}" dt="2020-12-16T14:19:50.505" v="21" actId="20577"/>
          <ac:spMkLst>
            <pc:docMk/>
            <pc:sldMk cId="2866122088" sldId="28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660AAFEC-2711-2EE9-543C-F9C852B6007D}" dt="2020-12-16T14:20:42.645" v="29" actId="20577"/>
        <pc:sldMkLst>
          <pc:docMk/>
          <pc:sldMk cId="135258175" sldId="286"/>
        </pc:sldMkLst>
        <pc:spChg chg="mod">
          <ac:chgData name="Ana Luiza Martignoni Spinola" userId="S::ed-anas@ftd.com.br::482a18ba-7d3d-4eb3-838f-e6656962ff26" providerId="AD" clId="Web-{660AAFEC-2711-2EE9-543C-F9C852B6007D}" dt="2020-12-16T14:20:42.645" v="29" actId="20577"/>
          <ac:spMkLst>
            <pc:docMk/>
            <pc:sldMk cId="135258175" sldId="286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660AAFEC-2711-2EE9-543C-F9C852B6007D}" dt="2020-12-16T14:21:01.238" v="31" actId="1076"/>
        <pc:sldMkLst>
          <pc:docMk/>
          <pc:sldMk cId="2006278708" sldId="290"/>
        </pc:sldMkLst>
        <pc:grpChg chg="mod">
          <ac:chgData name="Ana Luiza Martignoni Spinola" userId="S::ed-anas@ftd.com.br::482a18ba-7d3d-4eb3-838f-e6656962ff26" providerId="AD" clId="Web-{660AAFEC-2711-2EE9-543C-F9C852B6007D}" dt="2020-12-16T14:21:01.238" v="31" actId="1076"/>
          <ac:grpSpMkLst>
            <pc:docMk/>
            <pc:sldMk cId="2006278708" sldId="290"/>
            <ac:grpSpMk id="14" creationId="{68B6CE0F-B8AD-45C6-AB92-B113FC73B11D}"/>
          </ac:grpSpMkLst>
        </pc:grpChg>
      </pc:sldChg>
      <pc:sldChg chg="modSp">
        <pc:chgData name="Ana Luiza Martignoni Spinola" userId="S::ed-anas@ftd.com.br::482a18ba-7d3d-4eb3-838f-e6656962ff26" providerId="AD" clId="Web-{660AAFEC-2711-2EE9-543C-F9C852B6007D}" dt="2020-12-16T14:22:13.159" v="40" actId="1076"/>
        <pc:sldMkLst>
          <pc:docMk/>
          <pc:sldMk cId="1971716586" sldId="292"/>
        </pc:sldMkLst>
        <pc:spChg chg="mod">
          <ac:chgData name="Ana Luiza Martignoni Spinola" userId="S::ed-anas@ftd.com.br::482a18ba-7d3d-4eb3-838f-e6656962ff26" providerId="AD" clId="Web-{660AAFEC-2711-2EE9-543C-F9C852B6007D}" dt="2020-12-16T14:22:08.159" v="39" actId="1076"/>
          <ac:spMkLst>
            <pc:docMk/>
            <pc:sldMk cId="1971716586" sldId="292"/>
            <ac:spMk id="16" creationId="{261748C4-4278-45C2-A5A6-F3CD4AE336C0}"/>
          </ac:spMkLst>
        </pc:spChg>
        <pc:grpChg chg="mod">
          <ac:chgData name="Ana Luiza Martignoni Spinola" userId="S::ed-anas@ftd.com.br::482a18ba-7d3d-4eb3-838f-e6656962ff26" providerId="AD" clId="Web-{660AAFEC-2711-2EE9-543C-F9C852B6007D}" dt="2020-12-16T14:22:13.159" v="40" actId="1076"/>
          <ac:grpSpMkLst>
            <pc:docMk/>
            <pc:sldMk cId="1971716586" sldId="292"/>
            <ac:grpSpMk id="14" creationId="{68B6CE0F-B8AD-45C6-AB92-B113FC73B11D}"/>
          </ac:grpSpMkLst>
        </pc:grpChg>
      </pc:sldChg>
      <pc:sldChg chg="modSp">
        <pc:chgData name="Ana Luiza Martignoni Spinola" userId="S::ed-anas@ftd.com.br::482a18ba-7d3d-4eb3-838f-e6656962ff26" providerId="AD" clId="Web-{660AAFEC-2711-2EE9-543C-F9C852B6007D}" dt="2020-12-16T14:22:25.627" v="44" actId="20577"/>
        <pc:sldMkLst>
          <pc:docMk/>
          <pc:sldMk cId="2587720855" sldId="293"/>
        </pc:sldMkLst>
        <pc:spChg chg="mod">
          <ac:chgData name="Ana Luiza Martignoni Spinola" userId="S::ed-anas@ftd.com.br::482a18ba-7d3d-4eb3-838f-e6656962ff26" providerId="AD" clId="Web-{660AAFEC-2711-2EE9-543C-F9C852B6007D}" dt="2020-12-16T14:22:25.627" v="44" actId="20577"/>
          <ac:spMkLst>
            <pc:docMk/>
            <pc:sldMk cId="2587720855" sldId="293"/>
            <ac:spMk id="16" creationId="{261748C4-4278-45C2-A5A6-F3CD4AE336C0}"/>
          </ac:spMkLst>
        </pc:spChg>
      </pc:sldChg>
      <pc:sldChg chg="modSp">
        <pc:chgData name="Ana Luiza Martignoni Spinola" userId="S::ed-anas@ftd.com.br::482a18ba-7d3d-4eb3-838f-e6656962ff26" providerId="AD" clId="Web-{660AAFEC-2711-2EE9-543C-F9C852B6007D}" dt="2020-12-16T14:19:21.474" v="16" actId="20577"/>
        <pc:sldMkLst>
          <pc:docMk/>
          <pc:sldMk cId="1365980823" sldId="294"/>
        </pc:sldMkLst>
        <pc:spChg chg="mod">
          <ac:chgData name="Ana Luiza Martignoni Spinola" userId="S::ed-anas@ftd.com.br::482a18ba-7d3d-4eb3-838f-e6656962ff26" providerId="AD" clId="Web-{660AAFEC-2711-2EE9-543C-F9C852B6007D}" dt="2020-12-16T14:19:21.474" v="16" actId="20577"/>
          <ac:spMkLst>
            <pc:docMk/>
            <pc:sldMk cId="1365980823" sldId="294"/>
            <ac:spMk id="17" creationId="{86B1AFC9-434D-450F-AFAD-51C74337665F}"/>
          </ac:spMkLst>
        </pc:spChg>
      </pc:sldChg>
      <pc:sldChg chg="modSp">
        <pc:chgData name="Ana Luiza Martignoni Spinola" userId="S::ed-anas@ftd.com.br::482a18ba-7d3d-4eb3-838f-e6656962ff26" providerId="AD" clId="Web-{660AAFEC-2711-2EE9-543C-F9C852B6007D}" dt="2020-12-16T14:18:48.490" v="10" actId="20577"/>
        <pc:sldMkLst>
          <pc:docMk/>
          <pc:sldMk cId="55167030" sldId="295"/>
        </pc:sldMkLst>
        <pc:spChg chg="mod">
          <ac:chgData name="Ana Luiza Martignoni Spinola" userId="S::ed-anas@ftd.com.br::482a18ba-7d3d-4eb3-838f-e6656962ff26" providerId="AD" clId="Web-{660AAFEC-2711-2EE9-543C-F9C852B6007D}" dt="2020-12-16T14:18:48.490" v="10" actId="20577"/>
          <ac:spMkLst>
            <pc:docMk/>
            <pc:sldMk cId="55167030" sldId="295"/>
            <ac:spMk id="17" creationId="{86B1AFC9-434D-450F-AFAD-51C74337665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Solicite aos estudantes que acessem os </a:t>
          </a:r>
          <a:r>
            <a:rPr lang="pt-BR" b="1" i="1" dirty="0">
              <a:latin typeface="MyriadPro-SemiCn"/>
            </a:rPr>
            <a:t>links</a:t>
          </a:r>
          <a:r>
            <a:rPr lang="pt-BR" b="1" dirty="0">
              <a:latin typeface="MyriadPro-SemiCn"/>
            </a:rPr>
            <a:t> sugeridos para obterem mais informações a respeito de impactos ambientais.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Peça aos estudantes que compartilhem e comentem as respostas às atividades propostas.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27265" custScaleY="11329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29527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29397" custLinFactNeighborX="-1423" custLinFactNeighborY="-10913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13 e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a criar uma equipe para recepção e catalogação dos objetos que serão expostos na Feira de trocas.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6D15601C-A139-4377-A13C-31FD5645E7C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Proponha a eles que se organizem em equipes, de acordo com suas aptidões pessoais, para restaurar ou customizar objetos que serão expostos na Feira.</a:t>
          </a:r>
        </a:p>
      </dgm:t>
    </dgm:pt>
    <dgm:pt modelId="{2EB663D1-17E4-496A-A83B-9F182DD6B8EE}" type="parTrans" cxnId="{6BBF22D1-EC9F-45D3-AB5C-071D21479494}">
      <dgm:prSet/>
      <dgm:spPr/>
      <dgm:t>
        <a:bodyPr/>
        <a:lstStyle/>
        <a:p>
          <a:endParaRPr lang="pt-BR"/>
        </a:p>
      </dgm:t>
    </dgm:pt>
    <dgm:pt modelId="{A72C3C10-0BB9-4634-B5CC-CCAA5C0F2D21}" type="sibTrans" cxnId="{6BBF22D1-EC9F-45D3-AB5C-071D21479494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106" custScaleY="61510" custLinFactNeighborX="-37" custLinFactNeighborY="686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643" custScaleY="68642" custLinFactNeighborX="-275" custLinFactNeighborY="-15310">
        <dgm:presLayoutVars>
          <dgm:chMax val="0"/>
          <dgm:bulletEnabled val="1"/>
        </dgm:presLayoutVars>
      </dgm:prSet>
      <dgm:spPr/>
    </dgm:pt>
    <dgm:pt modelId="{24AB462D-5C0D-4C30-9431-77439C5E537F}" type="pres">
      <dgm:prSet presAssocID="{2020AB6F-302C-4055-83FB-E74CC1B94F49}" presName="sibTrans" presStyleLbl="sibTrans2D1" presStyleIdx="1" presStyleCnt="2"/>
      <dgm:spPr/>
    </dgm:pt>
    <dgm:pt modelId="{329D49E5-7E45-4473-B1FE-CE2F3F5FED01}" type="pres">
      <dgm:prSet presAssocID="{6D15601C-A139-4377-A13C-31FD5645E7C9}" presName="child" presStyleLbl="alignAccFollowNode1" presStyleIdx="1" presStyleCnt="2" custScaleX="87104" custScaleY="73042" custLinFactNeighborX="247" custLinFactNeighborY="-23311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BD6E5461-3E5E-421A-B878-24C940BCCFE6}" type="presOf" srcId="{2020AB6F-302C-4055-83FB-E74CC1B94F49}" destId="{24AB462D-5C0D-4C30-9431-77439C5E537F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2B8CEA57-607E-4AA5-97A5-14550A80CDF2}" type="presOf" srcId="{6D15601C-A139-4377-A13C-31FD5645E7C9}" destId="{329D49E5-7E45-4473-B1FE-CE2F3F5FED01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6BBF22D1-EC9F-45D3-AB5C-071D21479494}" srcId="{AE932727-3BB9-41C1-A229-605C5D5C7296}" destId="{6D15601C-A139-4377-A13C-31FD5645E7C9}" srcOrd="1" destOrd="0" parTransId="{2EB663D1-17E4-496A-A83B-9F182DD6B8EE}" sibTransId="{A72C3C10-0BB9-4634-B5CC-CCAA5C0F2D21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15CC4A60-5847-49EB-9710-9F5B66E16AC5}" type="presParOf" srcId="{9F7E0E85-A6DD-4576-B660-A5938CB04491}" destId="{24AB462D-5C0D-4C30-9431-77439C5E537F}" srcOrd="3" destOrd="0" presId="urn:microsoft.com/office/officeart/2005/8/layout/lProcess1"/>
    <dgm:cxn modelId="{8F630A77-F527-4D35-AE61-45A1CBAD5F49}" type="presParOf" srcId="{9F7E0E85-A6DD-4576-B660-A5938CB04491}" destId="{329D49E5-7E45-4473-B1FE-CE2F3F5FED0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organização do espaço para a feira e na disposição dos produtos para troca.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Oriente os estudantes a registrar em fotos e vídeos as etapas de organização da feira, desde o início até a instalação pronta para receber os visitantes.</a:t>
          </a:r>
          <a:endParaRPr lang="pt-BR" b="1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4980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4498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4983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89804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Após a realização da feira, equipes de estudantes devem se reunir para limpar e reorganizar o espaço. </a:t>
          </a:r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3A7BEAAD-F11F-4F46-A3F4-BA3EBAE3B3F5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pPr rtl="0"/>
          <a:r>
            <a:rPr lang="pt-BR" sz="22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Promova uma roda de conversa com os estudantes para que falem sobre a experiência de produzir a Feira de trocas, tendo como foco o consumo sustentável. </a:t>
          </a:r>
          <a:r>
            <a:rPr lang="pt-BR" sz="2200" b="0" i="0" u="none" strike="noStrike" kern="1200" baseline="0" dirty="0">
              <a:solidFill>
                <a:schemeClr val="tx1"/>
              </a:solidFill>
              <a:latin typeface="Modern Love"/>
              <a:ea typeface="+mn-ea"/>
              <a:cs typeface="+mn-cs"/>
            </a:rPr>
            <a:t> </a:t>
          </a:r>
          <a:endParaRPr lang="pt-BR" sz="2200" kern="1200" dirty="0">
            <a:solidFill>
              <a:schemeClr val="tx1"/>
            </a:solidFill>
          </a:endParaRPr>
        </a:p>
      </dgm:t>
    </dgm:pt>
    <dgm:pt modelId="{8D586DF9-7D23-436A-B2A5-675910AE8D1A}" type="parTrans" cxnId="{6F718162-CA01-43E5-8A11-792094DD44DF}">
      <dgm:prSet/>
      <dgm:spPr/>
      <dgm:t>
        <a:bodyPr/>
        <a:lstStyle/>
        <a:p>
          <a:endParaRPr lang="pt-BR"/>
        </a:p>
      </dgm:t>
    </dgm:pt>
    <dgm:pt modelId="{EE925DD5-5B78-444F-8ACC-74A6A177E64A}" type="sibTrans" cxnId="{6F718162-CA01-43E5-8A11-792094DD44D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8963" custScaleY="6336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00790" custScaleY="76013" custLinFactNeighborX="-1009">
        <dgm:presLayoutVars>
          <dgm:chMax val="0"/>
          <dgm:bulletEnabled val="1"/>
        </dgm:presLayoutVars>
      </dgm:prSet>
      <dgm:spPr/>
    </dgm:pt>
    <dgm:pt modelId="{27708505-E38D-46A9-8518-95818001BF1E}" type="pres">
      <dgm:prSet presAssocID="{2020AB6F-302C-4055-83FB-E74CC1B94F49}" presName="sibTrans" presStyleLbl="sibTrans2D1" presStyleIdx="1" presStyleCnt="2"/>
      <dgm:spPr/>
    </dgm:pt>
    <dgm:pt modelId="{1B0F50F4-2399-439C-9D85-EEACF16E0214}" type="pres">
      <dgm:prSet presAssocID="{3A7BEAAD-F11F-4F46-A3F4-BA3EBAE3B3F5}" presName="child" presStyleLbl="alignAccFollowNode1" presStyleIdx="1" presStyleCnt="2" custScaleY="65837" custLinFactNeighborX="5" custLinFactNeighborY="13746">
        <dgm:presLayoutVars>
          <dgm:chMax val="0"/>
          <dgm:bulletEnabled val="1"/>
        </dgm:presLayoutVars>
      </dgm:prSet>
      <dgm:spPr/>
    </dgm:pt>
  </dgm:ptLst>
  <dgm:cxnLst>
    <dgm:cxn modelId="{F8412C21-AB1E-45D0-9B15-3B15228C496F}" type="presOf" srcId="{2020AB6F-302C-4055-83FB-E74CC1B94F49}" destId="{27708505-E38D-46A9-8518-95818001BF1E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1821DF5C-3A43-4152-97D8-A8F5970736BD}" type="presOf" srcId="{3A7BEAAD-F11F-4F46-A3F4-BA3EBAE3B3F5}" destId="{1B0F50F4-2399-439C-9D85-EEACF16E0214}" srcOrd="0" destOrd="0" presId="urn:microsoft.com/office/officeart/2005/8/layout/lProcess1"/>
    <dgm:cxn modelId="{6F718162-CA01-43E5-8A11-792094DD44DF}" srcId="{AE932727-3BB9-41C1-A229-605C5D5C7296}" destId="{3A7BEAAD-F11F-4F46-A3F4-BA3EBAE3B3F5}" srcOrd="1" destOrd="0" parTransId="{8D586DF9-7D23-436A-B2A5-675910AE8D1A}" sibTransId="{EE925DD5-5B78-444F-8ACC-74A6A177E64A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A6EC15C6-AEB1-422A-A3A1-60CFA6D5768D}" type="presParOf" srcId="{9F7E0E85-A6DD-4576-B660-A5938CB04491}" destId="{27708505-E38D-46A9-8518-95818001BF1E}" srcOrd="3" destOrd="0" presId="urn:microsoft.com/office/officeart/2005/8/layout/lProcess1"/>
    <dgm:cxn modelId="{6C1E25F1-96E7-4BB4-AB83-38BD6C2A0F1B}" type="presParOf" srcId="{9F7E0E85-A6DD-4576-B660-A5938CB04491}" destId="{1B0F50F4-2399-439C-9D85-EEACF16E021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Antes da leitura do texto, promova uma conversa com os estudantes e peça a eles que expressem o que entendem por “sustentabilidade”.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Após a leitura do texto e a realização da discussão, oriente os estudantes na condução da pesquisa sobre os três pilares da sustentabilidade.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Estimule os estudantes a colocar em prática as ações sustentáveis listadas na atividade de ampliação.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 custLinFactNeighborX="6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Antes da leitura do texto inicial, converse com os estudantes e peça a eles que expressem o que entendem por “consumo consciente”.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/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na leitura e interpretação do gráfico “</a:t>
          </a:r>
          <a:r>
            <a:rPr lang="pt-BR" b="1" i="1" dirty="0">
              <a:latin typeface="MyriadPro-SemiCn"/>
              <a:ea typeface="+mn-ea"/>
              <a:cs typeface="+mn-cs"/>
            </a:rPr>
            <a:t>Top</a:t>
          </a:r>
          <a:r>
            <a:rPr lang="pt-BR" b="1" dirty="0">
              <a:latin typeface="MyriadPro-SemiCn"/>
              <a:ea typeface="+mn-ea"/>
              <a:cs typeface="+mn-cs"/>
            </a:rPr>
            <a:t> 10 do impacto”.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F883B193-E916-4DD0-85A0-58A066A2B417}">
      <dgm:prSet custT="1"/>
      <dgm:spPr>
        <a:solidFill>
          <a:srgbClr val="FFAFFF">
            <a:alpha val="90000"/>
          </a:srgbClr>
        </a:solidFill>
        <a:ln>
          <a:solidFill>
            <a:srgbClr val="C40873">
              <a:alpha val="90000"/>
            </a:srgbClr>
          </a:solidFill>
        </a:ln>
      </dgm:spPr>
      <dgm:t>
        <a:bodyPr/>
        <a:lstStyle/>
        <a:p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</a:t>
          </a:r>
          <a:r>
            <a:rPr lang="pt-BR" sz="22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ntes da leitura do tópico “Moda e consumo”, peça aos estudantes que falem sobre a relação deles com a moda e como são suas práticas de consumo.</a:t>
          </a:r>
        </a:p>
      </dgm:t>
    </dgm:pt>
    <dgm:pt modelId="{130A0F9B-DD11-45CB-859C-DFCBED6E30C7}" type="parTrans" cxnId="{618A74BD-A98D-468C-86CB-8CC9ABAA7E9F}">
      <dgm:prSet/>
      <dgm:spPr/>
      <dgm:t>
        <a:bodyPr/>
        <a:lstStyle/>
        <a:p>
          <a:endParaRPr lang="pt-BR"/>
        </a:p>
      </dgm:t>
    </dgm:pt>
    <dgm:pt modelId="{C12FE0B3-D8DB-4368-A211-31358A4F60CC}" type="sibTrans" cxnId="{618A74BD-A98D-468C-86CB-8CC9ABAA7E9F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4053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6371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45093">
        <dgm:presLayoutVars>
          <dgm:chMax val="0"/>
          <dgm:bulletEnabled val="1"/>
        </dgm:presLayoutVars>
      </dgm:prSet>
      <dgm:spPr/>
    </dgm:pt>
    <dgm:pt modelId="{D1FEB171-CBC6-415D-B23B-30D5D915C40F}" type="pres">
      <dgm:prSet presAssocID="{6D9504A4-60A3-4AFE-99D5-27BCB981FBA6}" presName="sibTrans" presStyleLbl="sibTrans2D1" presStyleIdx="2" presStyleCnt="3"/>
      <dgm:spPr/>
    </dgm:pt>
    <dgm:pt modelId="{72421244-8F22-4A18-96BE-21EF6E36948F}" type="pres">
      <dgm:prSet presAssocID="{F883B193-E916-4DD0-85A0-58A066A2B417}" presName="child" presStyleLbl="alignAccFollowNode1" presStyleIdx="2" presStyleCnt="3" custScaleX="145093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5F507621-0444-415F-B970-38FD9BE9DFE4}" type="presOf" srcId="{F883B193-E916-4DD0-85A0-58A066A2B417}" destId="{72421244-8F22-4A18-96BE-21EF6E36948F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618A74BD-A98D-468C-86CB-8CC9ABAA7E9F}" srcId="{AE932727-3BB9-41C1-A229-605C5D5C7296}" destId="{F883B193-E916-4DD0-85A0-58A066A2B417}" srcOrd="2" destOrd="0" parTransId="{130A0F9B-DD11-45CB-859C-DFCBED6E30C7}" sibTransId="{C12FE0B3-D8DB-4368-A211-31358A4F60CC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C18EFCDB-7512-4C20-A142-64CAC90A5E02}" type="presOf" srcId="{6D9504A4-60A3-4AFE-99D5-27BCB981FBA6}" destId="{D1FEB171-CBC6-415D-B23B-30D5D915C40F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B99DC330-3EE4-43D0-8A47-29AEA07F474C}" type="presParOf" srcId="{9F7E0E85-A6DD-4576-B660-A5938CB04491}" destId="{D1FEB171-CBC6-415D-B23B-30D5D915C40F}" srcOrd="5" destOrd="0" presId="urn:microsoft.com/office/officeart/2005/8/layout/lProcess1"/>
    <dgm:cxn modelId="{58E6271A-BA78-4281-93EB-C234BF44FBEB}" type="presParOf" srcId="{9F7E0E85-A6DD-4576-B660-A5938CB04491}" destId="{72421244-8F22-4A18-96BE-21EF6E36948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sistematização e análise dos dados obtidos na enquete. 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Neste momento, os estudantes devem dar início ao planejamento e a organização da “Feira de trocas”</a:t>
          </a:r>
          <a:r>
            <a:rPr lang="pt-BR" sz="2100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r>
            <a:rPr lang="pt-BR" sz="2100" b="1" i="0" u="none" strike="noStrike" baseline="0" dirty="0">
              <a:latin typeface="MyriadPro-SemiCn"/>
            </a:rPr>
            <a:t> </a:t>
          </a:r>
          <a:endParaRPr lang="pt-BR" sz="21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881C8D5-AA02-4C20-B767-040E35AB48A2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C490607F-208E-489E-A2D8-D076A85A0E2C}" type="pres">
      <dgm:prSet presAssocID="{AE932727-3BB9-41C1-A229-605C5D5C7296}" presName="vertFlow" presStyleCnt="0"/>
      <dgm:spPr/>
    </dgm:pt>
    <dgm:pt modelId="{E8330342-3D42-47AB-A0E4-B8A140303CB2}" type="pres">
      <dgm:prSet presAssocID="{AE932727-3BB9-41C1-A229-605C5D5C7296}" presName="header" presStyleLbl="node1" presStyleIdx="0" presStyleCnt="1" custScaleX="93267" custScaleY="63444"/>
      <dgm:spPr/>
    </dgm:pt>
    <dgm:pt modelId="{1E5E9352-A512-421C-ACAF-1F61673A51E7}" type="pres">
      <dgm:prSet presAssocID="{9D48F7AD-EB97-473A-8C34-57DB6E15BD38}" presName="parTrans" presStyleLbl="sibTrans2D1" presStyleIdx="0" presStyleCnt="2"/>
      <dgm:spPr/>
    </dgm:pt>
    <dgm:pt modelId="{BD59938F-2B3C-4A68-B59F-12C6A1A522AB}" type="pres">
      <dgm:prSet presAssocID="{2FEEC820-C3B6-436E-9F7D-B36FE32A8CA1}" presName="child" presStyleLbl="alignAccFollowNode1" presStyleIdx="0" presStyleCnt="2" custScaleX="92505" custScaleY="67441">
        <dgm:presLayoutVars>
          <dgm:chMax val="0"/>
          <dgm:bulletEnabled val="1"/>
        </dgm:presLayoutVars>
      </dgm:prSet>
      <dgm:spPr/>
    </dgm:pt>
    <dgm:pt modelId="{295BBCE1-FEDF-4D40-BD69-84F2F35EB7C8}" type="pres">
      <dgm:prSet presAssocID="{2020AB6F-302C-4055-83FB-E74CC1B94F49}" presName="sibTrans" presStyleLbl="sibTrans2D1" presStyleIdx="1" presStyleCnt="2"/>
      <dgm:spPr/>
    </dgm:pt>
    <dgm:pt modelId="{90C06C03-45CA-463B-917A-22128281E9DA}" type="pres">
      <dgm:prSet presAssocID="{91EDB500-34A2-47A1-BF2B-9B3FE05768C5}" presName="child" presStyleLbl="alignAccFollowNode1" presStyleIdx="1" presStyleCnt="2" custScaleX="94112" custScaleY="62777" custLinFactNeighborX="358" custLinFactNeighborY="-12851">
        <dgm:presLayoutVars>
          <dgm:chMax val="0"/>
          <dgm:bulletEnabled val="1"/>
        </dgm:presLayoutVars>
      </dgm:prSet>
      <dgm:spPr/>
    </dgm:pt>
  </dgm:ptLst>
  <dgm:cxnLst>
    <dgm:cxn modelId="{2E670809-9F78-4ABD-A6EE-44A4A1B1D551}" type="presOf" srcId="{AE932727-3BB9-41C1-A229-605C5D5C7296}" destId="{E8330342-3D42-47AB-A0E4-B8A140303CB2}" srcOrd="0" destOrd="0" presId="urn:microsoft.com/office/officeart/2005/8/layout/lProcess1"/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12FDD537-73D1-4678-B843-C809505989A5}" type="presOf" srcId="{2FEEC820-C3B6-436E-9F7D-B36FE32A8CA1}" destId="{BD59938F-2B3C-4A68-B59F-12C6A1A522AB}" srcOrd="0" destOrd="0" presId="urn:microsoft.com/office/officeart/2005/8/layout/lProcess1"/>
    <dgm:cxn modelId="{61D73D3A-4902-4442-99CA-96E1472ABD54}" type="presOf" srcId="{DD29C272-3A76-483C-8199-90716D29054A}" destId="{9881C8D5-AA02-4C20-B767-040E35AB48A2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CBFC2045-6B95-49DE-A469-6C3787BC129E}" type="presOf" srcId="{91EDB500-34A2-47A1-BF2B-9B3FE05768C5}" destId="{90C06C03-45CA-463B-917A-22128281E9DA}" srcOrd="0" destOrd="0" presId="urn:microsoft.com/office/officeart/2005/8/layout/lProcess1"/>
    <dgm:cxn modelId="{2E7D4386-0A9C-434A-958C-294A8256D404}" type="presOf" srcId="{9D48F7AD-EB97-473A-8C34-57DB6E15BD38}" destId="{1E5E9352-A512-421C-ACAF-1F61673A51E7}" srcOrd="0" destOrd="0" presId="urn:microsoft.com/office/officeart/2005/8/layout/lProcess1"/>
    <dgm:cxn modelId="{E83376B5-5A59-4A5C-B6FC-770EE45EAF9A}" type="presOf" srcId="{2020AB6F-302C-4055-83FB-E74CC1B94F49}" destId="{295BBCE1-FEDF-4D40-BD69-84F2F35EB7C8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3521E783-9E28-4B21-8C87-7AE2CC55B1AD}" type="presParOf" srcId="{9881C8D5-AA02-4C20-B767-040E35AB48A2}" destId="{C490607F-208E-489E-A2D8-D076A85A0E2C}" srcOrd="0" destOrd="0" presId="urn:microsoft.com/office/officeart/2005/8/layout/lProcess1"/>
    <dgm:cxn modelId="{29849A6F-A213-409C-8906-EF0483EEA8FD}" type="presParOf" srcId="{C490607F-208E-489E-A2D8-D076A85A0E2C}" destId="{E8330342-3D42-47AB-A0E4-B8A140303CB2}" srcOrd="0" destOrd="0" presId="urn:microsoft.com/office/officeart/2005/8/layout/lProcess1"/>
    <dgm:cxn modelId="{44C0AF71-2A9C-4FDA-BC07-047A975B11B4}" type="presParOf" srcId="{C490607F-208E-489E-A2D8-D076A85A0E2C}" destId="{1E5E9352-A512-421C-ACAF-1F61673A51E7}" srcOrd="1" destOrd="0" presId="urn:microsoft.com/office/officeart/2005/8/layout/lProcess1"/>
    <dgm:cxn modelId="{0D459870-C177-49BD-A132-894E6DCA8D15}" type="presParOf" srcId="{C490607F-208E-489E-A2D8-D076A85A0E2C}" destId="{BD59938F-2B3C-4A68-B59F-12C6A1A522AB}" srcOrd="2" destOrd="0" presId="urn:microsoft.com/office/officeart/2005/8/layout/lProcess1"/>
    <dgm:cxn modelId="{7E61DD08-E799-4BF7-8CDD-264CE12104F5}" type="presParOf" srcId="{C490607F-208E-489E-A2D8-D076A85A0E2C}" destId="{295BBCE1-FEDF-4D40-BD69-84F2F35EB7C8}" srcOrd="3" destOrd="0" presId="urn:microsoft.com/office/officeart/2005/8/layout/lProcess1"/>
    <dgm:cxn modelId="{5BDE5513-7B0A-4947-B245-B85FB4B3E0EF}" type="presParOf" srcId="{C490607F-208E-489E-A2D8-D076A85A0E2C}" destId="{90C06C03-45CA-463B-917A-22128281E9D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5 e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da reportagem, promova uma conversa com os estudantes para que possam compartilhar e comentar as respostas às atividades.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</a:t>
          </a: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pós a leitura e a realização de comentários sobre o tópico “O destino do lixo”, reserve um momento da aula para que os estudantes compartilhem os resultados da pesquisa sobre a coleta seletiva local.</a:t>
          </a:r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8768" custScaleY="75045" custLinFactNeighborX="-1112" custLinFactNeighborY="-126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10515" custScaleY="76013" custLinFactNeighborX="-2789" custLinFactNeighborY="-1378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09090" custScaleY="77342" custLinFactNeighborX="-3150" custLinFactNeighborY="-1658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7 e 8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Converse com os estudantes e peça a eles que identifiquem problemas relacionados ao descarte inadequado de resíduos que tenham observado em casa, na escola e no entorno.</a:t>
          </a: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condução das entrevistas sobre os hábitos de consumo e descarte de resíduos da comunidade escolar e do entorno.</a:t>
          </a:r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4379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5778" custScaleY="76013" custLinFactNeighborX="-597" custLinFactNeighborY="9215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5760" custScaleY="77342" custLinFactNeighborX="-597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distribuição e análise dos dados obtidos na pesquisa sobre hábitos de consumo e descarte de resíduos.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estudantes na elaboração do boletim informativo para comunicação dos objetivos e resultados da pesquisa.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Explore com os estudantes as obras de Vik Muniz e Bernard Pras. Promova uma conversa a respeito dessas obras e do texto sobre </a:t>
          </a:r>
          <a:r>
            <a:rPr lang="pt-BR" b="1" i="1" u="none" strike="noStrike" baseline="0" dirty="0">
              <a:solidFill>
                <a:schemeClr val="tx1"/>
              </a:solidFill>
              <a:latin typeface="MyriadPro-SemiCn"/>
            </a:rPr>
            <a:t>upcycling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. </a:t>
          </a:r>
          <a:endParaRPr lang="pt-BR" dirty="0">
            <a:solidFill>
              <a:schemeClr val="tx1"/>
            </a:solidFill>
          </a:endParaRPr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  <a:ea typeface="+mn-ea"/>
              <a:cs typeface="+mn-cs"/>
            </a:rPr>
            <a:t>Oriente os estudantes no trabalho, proposto na atividade de ampliação, para a criação de objeto artístico com uso de resíduos ou de ressignificação de objetos.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C40873"/>
        </a:solidFill>
        <a:ln>
          <a:solidFill>
            <a:srgbClr val="C40873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e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na criação, elaboração e definição do modo de distribuição do material de divulgação da Feira de trocas.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AFFF">
            <a:alpha val="90000"/>
          </a:srgbClr>
        </a:solidFill>
        <a:ln>
          <a:solidFill>
            <a:srgbClr val="C40873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Auxilie os estudantes na definição dos tipos de moeda e seus respectivos valores, para serem usadas no evento como elementos de troca.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C40873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00676" custScaleY="85533" custLinFactNeighborX="-4" custLinFactNeighborY="-11147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100706" custScaleY="76013" custLinFactNeighborX="234" custLinFactNeighborY="-26284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106312" custScaleY="77342" custLinFactNeighborX="1407" custLinFactNeighborY="-3872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367288" y="0"/>
          <a:ext cx="6478761" cy="1441870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</a:t>
          </a:r>
        </a:p>
      </dsp:txBody>
      <dsp:txXfrm>
        <a:off x="409519" y="42231"/>
        <a:ext cx="6394299" cy="1357408"/>
      </dsp:txXfrm>
    </dsp:sp>
    <dsp:sp modelId="{00C015DD-3079-4258-8787-9D0F40E66300}">
      <dsp:nvSpPr>
        <dsp:cNvPr id="0" name=""/>
        <dsp:cNvSpPr/>
      </dsp:nvSpPr>
      <dsp:spPr>
        <a:xfrm rot="5285871">
          <a:off x="3526249" y="1553954"/>
          <a:ext cx="223568" cy="22272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69630" y="1888760"/>
          <a:ext cx="6593915" cy="1272691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yriadPro-SemiCn"/>
            </a:rPr>
            <a:t>Solicite aos estudantes que acessem os </a:t>
          </a:r>
          <a:r>
            <a:rPr lang="pt-BR" sz="2600" b="1" i="1" kern="1200" dirty="0">
              <a:latin typeface="MyriadPro-SemiCn"/>
            </a:rPr>
            <a:t>links</a:t>
          </a:r>
          <a:r>
            <a:rPr lang="pt-BR" sz="2600" b="1" kern="1200" dirty="0">
              <a:latin typeface="MyriadPro-SemiCn"/>
            </a:rPr>
            <a:t> sugeridos para obterem mais informações a respeito de impactos ambientais.</a:t>
          </a:r>
          <a:endParaRPr lang="pt-BR" sz="2600" kern="1200" dirty="0"/>
        </a:p>
      </dsp:txBody>
      <dsp:txXfrm>
        <a:off x="406906" y="1926036"/>
        <a:ext cx="6519363" cy="1198139"/>
      </dsp:txXfrm>
    </dsp:sp>
    <dsp:sp modelId="{963C8F91-3F45-422C-B42E-73DCAD0ED5D7}">
      <dsp:nvSpPr>
        <dsp:cNvPr id="0" name=""/>
        <dsp:cNvSpPr/>
      </dsp:nvSpPr>
      <dsp:spPr>
        <a:xfrm rot="5555873">
          <a:off x="3541453" y="3248506"/>
          <a:ext cx="174518" cy="22272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297188" y="3558282"/>
          <a:ext cx="6587297" cy="1272691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MyriadPro-SemiCn"/>
              <a:ea typeface="+mn-ea"/>
              <a:cs typeface="+mn-cs"/>
            </a:rPr>
            <a:t>Peça aos estudantes que compartilhem e comentem as respostas às atividades propostas.</a:t>
          </a:r>
        </a:p>
      </dsp:txBody>
      <dsp:txXfrm>
        <a:off x="334464" y="3595558"/>
        <a:ext cx="6512745" cy="1198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00483" y="44965"/>
          <a:ext cx="6073550" cy="109740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13 e 14</a:t>
          </a:r>
        </a:p>
      </dsp:txBody>
      <dsp:txXfrm>
        <a:off x="932625" y="77107"/>
        <a:ext cx="6009266" cy="1033124"/>
      </dsp:txXfrm>
    </dsp:sp>
    <dsp:sp modelId="{00C015DD-3079-4258-8787-9D0F40E66300}">
      <dsp:nvSpPr>
        <dsp:cNvPr id="0" name=""/>
        <dsp:cNvSpPr/>
      </dsp:nvSpPr>
      <dsp:spPr>
        <a:xfrm rot="5435450">
          <a:off x="3807590" y="1229258"/>
          <a:ext cx="243007" cy="31221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64337" y="1628362"/>
          <a:ext cx="6111873" cy="122465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a criar uma equipe para recepção e catalogação dos objetos que serão expostos na Feira de trocas.</a:t>
          </a:r>
        </a:p>
      </dsp:txBody>
      <dsp:txXfrm>
        <a:off x="900206" y="1664231"/>
        <a:ext cx="6040135" cy="1152913"/>
      </dsp:txXfrm>
    </dsp:sp>
    <dsp:sp modelId="{24AB462D-5C0D-4C30-9431-77439C5E537F}">
      <dsp:nvSpPr>
        <dsp:cNvPr id="0" name=""/>
        <dsp:cNvSpPr/>
      </dsp:nvSpPr>
      <dsp:spPr>
        <a:xfrm rot="5330348">
          <a:off x="3807314" y="2984143"/>
          <a:ext cx="262376" cy="312219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D49E5-7E45-4473-B1FE-CE2F3F5FED01}">
      <dsp:nvSpPr>
        <dsp:cNvPr id="0" name=""/>
        <dsp:cNvSpPr/>
      </dsp:nvSpPr>
      <dsp:spPr>
        <a:xfrm>
          <a:off x="849457" y="3427492"/>
          <a:ext cx="6216137" cy="1303152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Proponha a eles que se organizem em equipes, de acordo com suas aptidões pessoais, para restaurar ou customizar objetos que serão expostos na Feira.</a:t>
          </a:r>
        </a:p>
      </dsp:txBody>
      <dsp:txXfrm>
        <a:off x="887625" y="3465660"/>
        <a:ext cx="6139801" cy="12268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765875" y="0"/>
          <a:ext cx="6719864" cy="132736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15</a:t>
          </a:r>
        </a:p>
      </dsp:txBody>
      <dsp:txXfrm>
        <a:off x="804752" y="38877"/>
        <a:ext cx="6642110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861600" y="1947687"/>
          <a:ext cx="6685763" cy="134448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organização do espaço para a feira e na disposição dos produtos para troca.</a:t>
          </a:r>
        </a:p>
      </dsp:txBody>
      <dsp:txXfrm>
        <a:off x="900979" y="1987066"/>
        <a:ext cx="6607005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844443" y="3911239"/>
          <a:ext cx="6720077" cy="1367992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chemeClr val="tx1"/>
              </a:solidFill>
              <a:latin typeface="MyriadPro-SemiCn"/>
            </a:rPr>
            <a:t>Oriente os estudantes a registrar em fotos e vídeos as etapas de organização da feira, desde o início até a instalação pronta para receber os visitantes.</a:t>
          </a:r>
          <a:endParaRPr lang="pt-BR" sz="2400" b="1" kern="1200" dirty="0">
            <a:solidFill>
              <a:schemeClr val="tx1"/>
            </a:solidFill>
            <a:latin typeface="MyriadPro-SemiCn"/>
            <a:ea typeface="+mn-ea"/>
            <a:cs typeface="+mn-cs"/>
          </a:endParaRPr>
        </a:p>
      </dsp:txBody>
      <dsp:txXfrm>
        <a:off x="884510" y="3951306"/>
        <a:ext cx="6639943" cy="1287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36443"/>
          <a:ext cx="6652173" cy="1064829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31188" y="67631"/>
        <a:ext cx="6589797" cy="1002453"/>
      </dsp:txXfrm>
    </dsp:sp>
    <dsp:sp modelId="{00C015DD-3079-4258-8787-9D0F40E66300}">
      <dsp:nvSpPr>
        <dsp:cNvPr id="0" name=""/>
        <dsp:cNvSpPr/>
      </dsp:nvSpPr>
      <dsp:spPr>
        <a:xfrm rot="5284946">
          <a:off x="3189183" y="1285698"/>
          <a:ext cx="331651" cy="2940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1764205"/>
          <a:ext cx="6774982" cy="1277375"/>
        </a:xfrm>
        <a:prstGeom prst="roundRect">
          <a:avLst>
            <a:gd name="adj" fmla="val 10000"/>
          </a:avLst>
        </a:prstGeom>
        <a:solidFill>
          <a:srgbClr val="FFAFFF">
            <a:alpha val="89804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Após a realização da feira, equipes de estudantes devem se reunir para limpar e reorganizar o espaço. </a:t>
          </a:r>
        </a:p>
      </dsp:txBody>
      <dsp:txXfrm>
        <a:off x="37413" y="1801618"/>
        <a:ext cx="6700156" cy="1202549"/>
      </dsp:txXfrm>
    </dsp:sp>
    <dsp:sp modelId="{27708505-E38D-46A9-8518-95818001BF1E}">
      <dsp:nvSpPr>
        <dsp:cNvPr id="0" name=""/>
        <dsp:cNvSpPr/>
      </dsp:nvSpPr>
      <dsp:spPr>
        <a:xfrm rot="5391944">
          <a:off x="3202304" y="3229046"/>
          <a:ext cx="374933" cy="2940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F50F4-2399-439C-9D85-EEACF16E0214}">
      <dsp:nvSpPr>
        <dsp:cNvPr id="0" name=""/>
        <dsp:cNvSpPr/>
      </dsp:nvSpPr>
      <dsp:spPr>
        <a:xfrm>
          <a:off x="30911" y="3710594"/>
          <a:ext cx="6721879" cy="110637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Promova uma roda de conversa com os estudantes para que falem sobre a experiência de produzir a Feira de trocas, tendo como foco o consumo sustentável. </a:t>
          </a:r>
          <a:r>
            <a:rPr lang="pt-BR" sz="2200" b="0" i="0" u="none" strike="noStrike" kern="1200" baseline="0" dirty="0">
              <a:solidFill>
                <a:schemeClr val="tx1"/>
              </a:solidFill>
              <a:latin typeface="Modern Love"/>
              <a:ea typeface="+mn-ea"/>
              <a:cs typeface="+mn-cs"/>
            </a:rPr>
            <a:t> 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63315" y="3742998"/>
        <a:ext cx="6657071" cy="1041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386400" y="0"/>
          <a:ext cx="5773665" cy="1220407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422145" y="35745"/>
        <a:ext cx="5702175" cy="1148917"/>
      </dsp:txXfrm>
    </dsp:sp>
    <dsp:sp modelId="{00C015DD-3079-4258-8787-9D0F40E66300}">
      <dsp:nvSpPr>
        <dsp:cNvPr id="0" name=""/>
        <dsp:cNvSpPr/>
      </dsp:nvSpPr>
      <dsp:spPr>
        <a:xfrm rot="5287169">
          <a:off x="4207030" y="1313155"/>
          <a:ext cx="184589" cy="1834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435762" y="1589386"/>
          <a:ext cx="5773665" cy="1048468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Antes da leitura do texto, promova uma conversa com os estudantes e peça a eles que expressem o que entendem por “sustentabilidade”.</a:t>
          </a:r>
          <a:endParaRPr lang="pt-BR" sz="2100" kern="1200" dirty="0"/>
        </a:p>
      </dsp:txBody>
      <dsp:txXfrm>
        <a:off x="1466471" y="1620095"/>
        <a:ext cx="5712247" cy="987050"/>
      </dsp:txXfrm>
    </dsp:sp>
    <dsp:sp modelId="{963C8F91-3F45-422C-B42E-73DCAD0ED5D7}">
      <dsp:nvSpPr>
        <dsp:cNvPr id="0" name=""/>
        <dsp:cNvSpPr/>
      </dsp:nvSpPr>
      <dsp:spPr>
        <a:xfrm rot="5406621">
          <a:off x="4229490" y="2729596"/>
          <a:ext cx="183482" cy="1834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433036" y="3004819"/>
          <a:ext cx="5773665" cy="1048468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Após a leitura do texto e a realização da discussão, oriente os estudantes na condução da pesquisa sobre os três pilares da sustentabilidade.</a:t>
          </a:r>
        </a:p>
      </dsp:txBody>
      <dsp:txXfrm>
        <a:off x="1463745" y="3035528"/>
        <a:ext cx="5712247" cy="987050"/>
      </dsp:txXfrm>
    </dsp:sp>
    <dsp:sp modelId="{4AB00F72-A3DA-4D65-8296-B1AFF7C63C7D}">
      <dsp:nvSpPr>
        <dsp:cNvPr id="0" name=""/>
        <dsp:cNvSpPr/>
      </dsp:nvSpPr>
      <dsp:spPr>
        <a:xfrm rot="5400000">
          <a:off x="4228127" y="4145028"/>
          <a:ext cx="183482" cy="183482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433036" y="4420251"/>
          <a:ext cx="5773665" cy="1048468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</a:rPr>
            <a:t>Estimule os estudantes a colocar em prática as ações sustentáveis listadas na atividade de ampliação.</a:t>
          </a:r>
        </a:p>
      </dsp:txBody>
      <dsp:txXfrm>
        <a:off x="1463745" y="4450960"/>
        <a:ext cx="5712247" cy="98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338892" y="0"/>
          <a:ext cx="6122278" cy="123674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3</a:t>
          </a:r>
        </a:p>
      </dsp:txBody>
      <dsp:txXfrm>
        <a:off x="1375115" y="36223"/>
        <a:ext cx="6049832" cy="1164298"/>
      </dsp:txXfrm>
    </dsp:sp>
    <dsp:sp modelId="{00C015DD-3079-4258-8787-9D0F40E66300}">
      <dsp:nvSpPr>
        <dsp:cNvPr id="0" name=""/>
        <dsp:cNvSpPr/>
      </dsp:nvSpPr>
      <dsp:spPr>
        <a:xfrm rot="5293396">
          <a:off x="4331488" y="1330735"/>
          <a:ext cx="187049" cy="18593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336895" y="1610663"/>
          <a:ext cx="6220794" cy="1062504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</a:rPr>
            <a:t>Antes da leitura do texto inicial, converse com os estudantes e peça a eles que expressem o que entendem por “consumo consciente”.</a:t>
          </a:r>
          <a:endParaRPr lang="pt-BR" sz="2200" kern="1200" dirty="0"/>
        </a:p>
      </dsp:txBody>
      <dsp:txXfrm>
        <a:off x="1368015" y="1641783"/>
        <a:ext cx="6158554" cy="1000264"/>
      </dsp:txXfrm>
    </dsp:sp>
    <dsp:sp modelId="{963C8F91-3F45-422C-B42E-73DCAD0ED5D7}">
      <dsp:nvSpPr>
        <dsp:cNvPr id="0" name=""/>
        <dsp:cNvSpPr/>
      </dsp:nvSpPr>
      <dsp:spPr>
        <a:xfrm rot="5400000">
          <a:off x="4354323" y="2766137"/>
          <a:ext cx="185938" cy="18593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364052" y="3045044"/>
          <a:ext cx="6166479" cy="1062504"/>
        </a:xfrm>
        <a:prstGeom prst="roundRect">
          <a:avLst>
            <a:gd name="adj" fmla="val 10000"/>
          </a:avLst>
        </a:prstGeom>
        <a:solidFill>
          <a:srgbClr val="FFAFFF"/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MyriadPro-SemiCn"/>
              <a:ea typeface="+mn-ea"/>
              <a:cs typeface="+mn-cs"/>
            </a:rPr>
            <a:t>Oriente os estudantes na leitura e interpretação do gráfico “</a:t>
          </a:r>
          <a:r>
            <a:rPr lang="pt-BR" sz="2200" b="1" i="1" kern="1200" dirty="0">
              <a:latin typeface="MyriadPro-SemiCn"/>
              <a:ea typeface="+mn-ea"/>
              <a:cs typeface="+mn-cs"/>
            </a:rPr>
            <a:t>Top</a:t>
          </a:r>
          <a:r>
            <a:rPr lang="pt-BR" sz="2200" b="1" kern="1200" dirty="0">
              <a:latin typeface="MyriadPro-SemiCn"/>
              <a:ea typeface="+mn-ea"/>
              <a:cs typeface="+mn-cs"/>
            </a:rPr>
            <a:t> 10 do impacto”.</a:t>
          </a:r>
        </a:p>
      </dsp:txBody>
      <dsp:txXfrm>
        <a:off x="1395172" y="3076164"/>
        <a:ext cx="6104239" cy="1000264"/>
      </dsp:txXfrm>
    </dsp:sp>
    <dsp:sp modelId="{D1FEB171-CBC6-415D-B23B-30D5D915C40F}">
      <dsp:nvSpPr>
        <dsp:cNvPr id="0" name=""/>
        <dsp:cNvSpPr/>
      </dsp:nvSpPr>
      <dsp:spPr>
        <a:xfrm rot="5400000">
          <a:off x="4354323" y="4200518"/>
          <a:ext cx="185938" cy="18593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421244-8F22-4A18-96BE-21EF6E36948F}">
      <dsp:nvSpPr>
        <dsp:cNvPr id="0" name=""/>
        <dsp:cNvSpPr/>
      </dsp:nvSpPr>
      <dsp:spPr>
        <a:xfrm>
          <a:off x="1364052" y="4479426"/>
          <a:ext cx="6166479" cy="106250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</a:t>
          </a:r>
          <a:r>
            <a:rPr lang="pt-BR" sz="22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ntes da leitura do tópico “Moda e consumo”, peça aos estudantes que falem sobre a relação deles com a moda e como são suas práticas de consumo.</a:t>
          </a:r>
        </a:p>
      </dsp:txBody>
      <dsp:txXfrm>
        <a:off x="1395172" y="4510546"/>
        <a:ext cx="6104239" cy="1000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30342-3D42-47AB-A0E4-B8A140303CB2}">
      <dsp:nvSpPr>
        <dsp:cNvPr id="0" name=""/>
        <dsp:cNvSpPr/>
      </dsp:nvSpPr>
      <dsp:spPr>
        <a:xfrm>
          <a:off x="31590" y="5532"/>
          <a:ext cx="6925167" cy="117769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66084" y="40026"/>
        <a:ext cx="6856179" cy="1108707"/>
      </dsp:txXfrm>
    </dsp:sp>
    <dsp:sp modelId="{1E5E9352-A512-421C-ACAF-1F61673A51E7}">
      <dsp:nvSpPr>
        <dsp:cNvPr id="0" name=""/>
        <dsp:cNvSpPr/>
      </dsp:nvSpPr>
      <dsp:spPr>
        <a:xfrm rot="5400000">
          <a:off x="3331749" y="1345651"/>
          <a:ext cx="324848" cy="32484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9938F-2B3C-4A68-B59F-12C6A1A522AB}">
      <dsp:nvSpPr>
        <dsp:cNvPr id="0" name=""/>
        <dsp:cNvSpPr/>
      </dsp:nvSpPr>
      <dsp:spPr>
        <a:xfrm>
          <a:off x="59879" y="1832923"/>
          <a:ext cx="6868588" cy="125189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sistematização e análise dos dados obtidos na enquete. </a:t>
          </a:r>
          <a:endParaRPr lang="pt-BR" sz="2300" kern="1200" dirty="0"/>
        </a:p>
      </dsp:txBody>
      <dsp:txXfrm>
        <a:off x="96546" y="1869590"/>
        <a:ext cx="6795254" cy="1178556"/>
      </dsp:txXfrm>
    </dsp:sp>
    <dsp:sp modelId="{295BBCE1-FEDF-4D40-BD69-84F2F35EB7C8}">
      <dsp:nvSpPr>
        <dsp:cNvPr id="0" name=""/>
        <dsp:cNvSpPr/>
      </dsp:nvSpPr>
      <dsp:spPr>
        <a:xfrm rot="5399575">
          <a:off x="3373608" y="3205491"/>
          <a:ext cx="241355" cy="324848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C06C03-45CA-463B-917A-22128281E9DA}">
      <dsp:nvSpPr>
        <dsp:cNvPr id="0" name=""/>
        <dsp:cNvSpPr/>
      </dsp:nvSpPr>
      <dsp:spPr>
        <a:xfrm>
          <a:off x="438" y="3651017"/>
          <a:ext cx="6987909" cy="1165313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Neste momento, os estudantes devem dar início ao planejamento e a organização da “Feira de trocas”</a:t>
          </a:r>
          <a:r>
            <a:rPr lang="pt-BR" sz="21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r>
            <a:rPr lang="pt-BR" sz="2100" b="1" i="0" u="none" strike="noStrike" kern="1200" baseline="0" dirty="0">
              <a:latin typeface="MyriadPro-SemiCn"/>
            </a:rPr>
            <a:t> </a:t>
          </a:r>
          <a:endParaRPr lang="pt-BR" sz="2100" b="1" kern="1200" dirty="0">
            <a:latin typeface="MyriadPro-SemiCn"/>
            <a:ea typeface="+mn-ea"/>
            <a:cs typeface="+mn-cs"/>
          </a:endParaRPr>
        </a:p>
      </dsp:txBody>
      <dsp:txXfrm>
        <a:off x="34569" y="3685148"/>
        <a:ext cx="6919647" cy="1097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43608" y="435"/>
          <a:ext cx="7010454" cy="1209224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5 e 6</a:t>
          </a:r>
        </a:p>
      </dsp:txBody>
      <dsp:txXfrm>
        <a:off x="79025" y="35852"/>
        <a:ext cx="6939620" cy="1138390"/>
      </dsp:txXfrm>
    </dsp:sp>
    <dsp:sp modelId="{00C015DD-3079-4258-8787-9D0F40E66300}">
      <dsp:nvSpPr>
        <dsp:cNvPr id="0" name=""/>
        <dsp:cNvSpPr/>
      </dsp:nvSpPr>
      <dsp:spPr>
        <a:xfrm rot="5374395">
          <a:off x="3433419" y="1312126"/>
          <a:ext cx="243465" cy="2819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0" y="1696576"/>
          <a:ext cx="7123053" cy="122482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Após a leitura da reportagem, promova uma conversa com os estudantes para que possam compartilhar e comentar as respostas às atividades.</a:t>
          </a:r>
        </a:p>
      </dsp:txBody>
      <dsp:txXfrm>
        <a:off x="35874" y="1732450"/>
        <a:ext cx="7051305" cy="1153073"/>
      </dsp:txXfrm>
    </dsp:sp>
    <dsp:sp modelId="{963C8F91-3F45-422C-B42E-73DCAD0ED5D7}">
      <dsp:nvSpPr>
        <dsp:cNvPr id="0" name=""/>
        <dsp:cNvSpPr/>
      </dsp:nvSpPr>
      <dsp:spPr>
        <a:xfrm rot="5488487">
          <a:off x="3405505" y="3054505"/>
          <a:ext cx="266396" cy="28198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0" y="3469596"/>
          <a:ext cx="7031208" cy="124623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A</a:t>
          </a: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pós a leitura e a realização de comentários sobre o tópico “O destino do lixo”, reserve um momento da aula para que os estudantes compartilhem os resultados da pesquisa sobre a coleta seletiva local.</a:t>
          </a:r>
        </a:p>
      </dsp:txBody>
      <dsp:txXfrm>
        <a:off x="36501" y="3506097"/>
        <a:ext cx="6958206" cy="1173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725213" y="0"/>
          <a:ext cx="6436450" cy="1279478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7 e 8</a:t>
          </a:r>
        </a:p>
      </dsp:txBody>
      <dsp:txXfrm>
        <a:off x="762688" y="37475"/>
        <a:ext cx="6361500" cy="1204528"/>
      </dsp:txXfrm>
    </dsp:sp>
    <dsp:sp modelId="{00C015DD-3079-4258-8787-9D0F40E66300}">
      <dsp:nvSpPr>
        <dsp:cNvPr id="0" name=""/>
        <dsp:cNvSpPr/>
      </dsp:nvSpPr>
      <dsp:spPr>
        <a:xfrm rot="5337791">
          <a:off x="3797664" y="1456761"/>
          <a:ext cx="326520" cy="29836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712630" y="1932411"/>
          <a:ext cx="6531859" cy="1295981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Converse com os estudantes e peça a eles que identifiquem problemas relacionados ao descarte inadequado de resíduos que tenham observado em casa, na escola e no entorno.</a:t>
          </a:r>
        </a:p>
      </dsp:txBody>
      <dsp:txXfrm>
        <a:off x="750588" y="1970369"/>
        <a:ext cx="6455943" cy="1220065"/>
      </dsp:txXfrm>
    </dsp:sp>
    <dsp:sp modelId="{963C8F91-3F45-422C-B42E-73DCAD0ED5D7}">
      <dsp:nvSpPr>
        <dsp:cNvPr id="0" name=""/>
        <dsp:cNvSpPr/>
      </dsp:nvSpPr>
      <dsp:spPr>
        <a:xfrm rot="5400000">
          <a:off x="3856871" y="3350082"/>
          <a:ext cx="243377" cy="298365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713244" y="3770136"/>
          <a:ext cx="6530632" cy="1318640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condução das entrevistas sobre os hábitos de consumo e descarte de resíduos da comunidade escolar e do entorno.</a:t>
          </a:r>
        </a:p>
      </dsp:txBody>
      <dsp:txXfrm>
        <a:off x="751866" y="3808758"/>
        <a:ext cx="6453388" cy="1241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21925" y="0"/>
          <a:ext cx="5896741" cy="1294163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9</a:t>
          </a:r>
        </a:p>
      </dsp:txBody>
      <dsp:txXfrm>
        <a:off x="1059830" y="37905"/>
        <a:ext cx="5820931" cy="1218353"/>
      </dsp:txXfrm>
    </dsp:sp>
    <dsp:sp modelId="{00C015DD-3079-4258-8787-9D0F40E66300}">
      <dsp:nvSpPr>
        <dsp:cNvPr id="0" name=""/>
        <dsp:cNvSpPr/>
      </dsp:nvSpPr>
      <dsp:spPr>
        <a:xfrm rot="5261819">
          <a:off x="3857157" y="1445671"/>
          <a:ext cx="302648" cy="30179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98631" y="1898970"/>
          <a:ext cx="5896741" cy="131085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distribuição e análise dos dados obtidos na pesquisa sobre hábitos de consumo e descarte de resíduos.</a:t>
          </a:r>
          <a:endParaRPr lang="pt-BR" sz="2400" kern="1200" dirty="0"/>
        </a:p>
      </dsp:txBody>
      <dsp:txXfrm>
        <a:off x="1137025" y="1937364"/>
        <a:ext cx="5819953" cy="1234068"/>
      </dsp:txXfrm>
    </dsp:sp>
    <dsp:sp modelId="{963C8F91-3F45-422C-B42E-73DCAD0ED5D7}">
      <dsp:nvSpPr>
        <dsp:cNvPr id="0" name=""/>
        <dsp:cNvSpPr/>
      </dsp:nvSpPr>
      <dsp:spPr>
        <a:xfrm rot="5400000">
          <a:off x="3896107" y="3360722"/>
          <a:ext cx="301790" cy="301790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098631" y="3813407"/>
          <a:ext cx="5896741" cy="133377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Oriente os estudantes na elaboração do boletim informativo para comunicação dos objetivos e resultados da pesquisa.</a:t>
          </a:r>
        </a:p>
      </dsp:txBody>
      <dsp:txXfrm>
        <a:off x="1137696" y="3852472"/>
        <a:ext cx="5818611" cy="1255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909325" y="0"/>
          <a:ext cx="5866195" cy="1287459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947033" y="37708"/>
        <a:ext cx="5790779" cy="1212043"/>
      </dsp:txXfrm>
    </dsp:sp>
    <dsp:sp modelId="{00C015DD-3079-4258-8787-9D0F40E66300}">
      <dsp:nvSpPr>
        <dsp:cNvPr id="0" name=""/>
        <dsp:cNvSpPr/>
      </dsp:nvSpPr>
      <dsp:spPr>
        <a:xfrm rot="5261819">
          <a:off x="3729870" y="1438182"/>
          <a:ext cx="301080" cy="3002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985634" y="1889133"/>
          <a:ext cx="5866195" cy="1304065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Explore com os estudantes as obras de Vik Muniz e Bernard Pras. Promova uma conversa a respeito dessas obras e do texto sobre </a:t>
          </a:r>
          <a:r>
            <a:rPr lang="pt-BR" sz="2100" b="1" i="1" u="none" strike="noStrike" kern="1200" baseline="0" dirty="0">
              <a:solidFill>
                <a:schemeClr val="tx1"/>
              </a:solidFill>
              <a:latin typeface="MyriadPro-SemiCn"/>
            </a:rPr>
            <a:t>upcycling</a:t>
          </a:r>
          <a:r>
            <a:rPr lang="pt-BR" sz="2100" b="1" i="0" u="none" strike="noStrike" kern="1200" baseline="0" dirty="0">
              <a:solidFill>
                <a:schemeClr val="tx1"/>
              </a:solidFill>
              <a:latin typeface="MyriadPro-SemiCn"/>
            </a:rPr>
            <a:t>. 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1023829" y="1927328"/>
        <a:ext cx="5789805" cy="1227675"/>
      </dsp:txXfrm>
    </dsp:sp>
    <dsp:sp modelId="{963C8F91-3F45-422C-B42E-73DCAD0ED5D7}">
      <dsp:nvSpPr>
        <dsp:cNvPr id="0" name=""/>
        <dsp:cNvSpPr/>
      </dsp:nvSpPr>
      <dsp:spPr>
        <a:xfrm rot="5400000">
          <a:off x="3768619" y="3343313"/>
          <a:ext cx="300226" cy="300226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985634" y="3793653"/>
          <a:ext cx="5866195" cy="1326866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MyriadPro-SemiCn"/>
              <a:ea typeface="+mn-ea"/>
              <a:cs typeface="+mn-cs"/>
            </a:rPr>
            <a:t>Oriente os estudantes no trabalho, proposto na atividade de ampliação, para a criação de objeto artístico com uso de resíduos ou de ressignificação de objetos.</a:t>
          </a:r>
        </a:p>
      </dsp:txBody>
      <dsp:txXfrm>
        <a:off x="1024497" y="3832516"/>
        <a:ext cx="5788469" cy="12491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584533" y="0"/>
          <a:ext cx="6573810" cy="1396255"/>
        </a:xfrm>
        <a:prstGeom prst="roundRect">
          <a:avLst>
            <a:gd name="adj" fmla="val 10000"/>
          </a:avLst>
        </a:prstGeom>
        <a:solidFill>
          <a:srgbClr val="C40873"/>
        </a:solidFill>
        <a:ln w="1905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e 12</a:t>
          </a:r>
        </a:p>
      </dsp:txBody>
      <dsp:txXfrm>
        <a:off x="625428" y="40895"/>
        <a:ext cx="6492020" cy="1314465"/>
      </dsp:txXfrm>
    </dsp:sp>
    <dsp:sp modelId="{00C015DD-3079-4258-8787-9D0F40E66300}">
      <dsp:nvSpPr>
        <dsp:cNvPr id="0" name=""/>
        <dsp:cNvSpPr/>
      </dsp:nvSpPr>
      <dsp:spPr>
        <a:xfrm rot="5369294">
          <a:off x="3774236" y="1464050"/>
          <a:ext cx="210639" cy="28567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599094" y="1817518"/>
          <a:ext cx="6575768" cy="1240849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 criação, elaboração e definição do modo de distribuição do material de divulgação da Feira de trocas.</a:t>
          </a:r>
          <a:endParaRPr lang="pt-BR" sz="2600" kern="1200" dirty="0"/>
        </a:p>
      </dsp:txBody>
      <dsp:txXfrm>
        <a:off x="635437" y="1853861"/>
        <a:ext cx="6503082" cy="1168163"/>
      </dsp:txXfrm>
    </dsp:sp>
    <dsp:sp modelId="{963C8F91-3F45-422C-B42E-73DCAD0ED5D7}">
      <dsp:nvSpPr>
        <dsp:cNvPr id="0" name=""/>
        <dsp:cNvSpPr/>
      </dsp:nvSpPr>
      <dsp:spPr>
        <a:xfrm rot="5249802">
          <a:off x="3817506" y="3165660"/>
          <a:ext cx="215064" cy="285673"/>
        </a:xfrm>
        <a:prstGeom prst="rightArrow">
          <a:avLst>
            <a:gd name="adj1" fmla="val 66700"/>
            <a:gd name="adj2" fmla="val 50000"/>
          </a:avLst>
        </a:prstGeom>
        <a:solidFill>
          <a:srgbClr val="C408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492661" y="3558626"/>
          <a:ext cx="6941822" cy="1262544"/>
        </a:xfrm>
        <a:prstGeom prst="roundRect">
          <a:avLst>
            <a:gd name="adj" fmla="val 10000"/>
          </a:avLst>
        </a:prstGeom>
        <a:solidFill>
          <a:srgbClr val="FFAFFF">
            <a:alpha val="90000"/>
          </a:srgbClr>
        </a:solidFill>
        <a:ln w="12700" cap="flat" cmpd="sng" algn="ctr">
          <a:solidFill>
            <a:srgbClr val="C408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solidFill>
                <a:schemeClr val="tx1"/>
              </a:solidFill>
              <a:latin typeface="MyriadPro-SemiCn"/>
              <a:ea typeface="+mn-ea"/>
              <a:cs typeface="+mn-cs"/>
            </a:rPr>
            <a:t>Auxilie os estudantes na definição dos tipos de moeda e seus respectivos valores, para serem usadas no evento como elementos de troca.</a:t>
          </a:r>
        </a:p>
      </dsp:txBody>
      <dsp:txXfrm>
        <a:off x="529640" y="3595605"/>
        <a:ext cx="6867864" cy="118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8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2.xml"/><Relationship Id="rId7" Type="http://schemas.openxmlformats.org/officeDocument/2006/relationships/oleObject" Target="../embeddings/oleObject9.bin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5994479" cy="39667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chemeClr val="bg1"/>
                </a:solidFill>
                <a:latin typeface="Factoria-Bold"/>
              </a:rPr>
              <a:t>Sustentabilidade: como reduzir os impactos ambientais por meio do consumo consciente?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954366" y="4078992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C40873"/>
                </a:solidFill>
              </a:rPr>
              <a:t>Tema integrador: Protagonismo Juvenil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C40873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6" name="Imagem 15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3B354DC6-9A5A-4F4D-A86C-1F289CC34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97" y="183974"/>
            <a:ext cx="688734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86751"/>
              </p:ext>
            </p:extLst>
          </p:nvPr>
        </p:nvGraphicFramePr>
        <p:xfrm>
          <a:off x="-195788" y="1210541"/>
          <a:ext cx="8038549" cy="508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28833" y="149660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188 e 189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026258" y="2603304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357298" y="3903043"/>
              <a:ext cx="2482924" cy="22467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4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448272"/>
              </p:ext>
            </p:extLst>
          </p:nvPr>
        </p:nvGraphicFramePr>
        <p:xfrm>
          <a:off x="-423965" y="1254144"/>
          <a:ext cx="8094005" cy="514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33346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190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671375" y="2544528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55698" y="401480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697420"/>
              </p:ext>
            </p:extLst>
          </p:nvPr>
        </p:nvGraphicFramePr>
        <p:xfrm>
          <a:off x="-481538" y="1295207"/>
          <a:ext cx="7837465" cy="512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Saber e Fazer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683392" y="150591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191 a 194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523632" y="2623268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86178" y="4014803"/>
              <a:ext cx="2451312" cy="138499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83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85037"/>
              </p:ext>
            </p:extLst>
          </p:nvPr>
        </p:nvGraphicFramePr>
        <p:xfrm>
          <a:off x="2755" y="1319394"/>
          <a:ext cx="7743400" cy="504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16226" y="164985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195 e 196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917970" y="2715535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22314" y="3810159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0" y="107543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980643"/>
              </p:ext>
            </p:extLst>
          </p:nvPr>
        </p:nvGraphicFramePr>
        <p:xfrm>
          <a:off x="-398578" y="1321453"/>
          <a:ext cx="7879799" cy="487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53468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701" y="1533610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197 e 198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8490AB-79AE-4322-9C5B-2D93726B954D}"/>
              </a:ext>
            </a:extLst>
          </p:cNvPr>
          <p:cNvGrpSpPr/>
          <p:nvPr/>
        </p:nvGrpSpPr>
        <p:grpSpPr>
          <a:xfrm>
            <a:off x="7865262" y="2619001"/>
            <a:ext cx="3572990" cy="3572990"/>
            <a:chOff x="8169215" y="2570741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9550763"/>
                </p:ext>
              </p:extLst>
            </p:nvPr>
          </p:nvGraphicFramePr>
          <p:xfrm>
            <a:off x="8169215" y="2570741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169215" y="2570741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D117F01-9C76-4682-A0E4-B3867B639D03}"/>
                </a:ext>
              </a:extLst>
            </p:cNvPr>
            <p:cNvSpPr txBox="1"/>
            <p:nvPr/>
          </p:nvSpPr>
          <p:spPr>
            <a:xfrm>
              <a:off x="8425254" y="3607471"/>
              <a:ext cx="3096048" cy="17490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77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195810"/>
              </p:ext>
            </p:extLst>
          </p:nvPr>
        </p:nvGraphicFramePr>
        <p:xfrm>
          <a:off x="-386288" y="1157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774409" y="144368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198 e 199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779098" y="2583259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04898" y="395384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48143"/>
              </p:ext>
            </p:extLst>
          </p:nvPr>
        </p:nvGraphicFramePr>
        <p:xfrm>
          <a:off x="302475" y="1206731"/>
          <a:ext cx="6783031" cy="484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3 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Para finalizar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48454" y="140929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199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7948450" y="259717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245538" y="394368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72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1935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Feira de trocas.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Língua Portuguesa / Arte.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3, 7 e 8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Área de Linguagens e suas Tecnologias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competências específicas 1, 3, 4 e 6: EM13LGG101, EM13LGG304, EM13LGG305, EM13LGG403 e EM13LGG602.</a:t>
            </a:r>
          </a:p>
          <a:p>
            <a:pPr marL="450850" indent="-184150"/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Língua Portuguesa por campo de atuação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todos os campos de atuação social: EM13LP15 (</a:t>
            </a:r>
            <a:r>
              <a:rPr lang="pt-BR" sz="2000" dirty="0">
                <a:latin typeface="MyriadPro-SemiCn"/>
              </a:rPr>
              <a:t>competências específicas 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1 e 3); campo de atuação na vida pública: EM13LP27 (competência específica 3).</a:t>
            </a:r>
          </a:p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Ciências Humanas e Sociais Aplicadas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competência específica 3: EM13CHS301.</a:t>
            </a:r>
            <a:endParaRPr lang="pt-BR" sz="2000" b="1" i="0" u="none" strike="noStrike" baseline="0" dirty="0">
              <a:solidFill>
                <a:srgbClr val="C40873"/>
              </a:solidFill>
              <a:latin typeface="MyriadPro-SemiboldSemiCn"/>
            </a:endParaRPr>
          </a:p>
          <a:p>
            <a:pPr marL="0" indent="0">
              <a:buNone/>
            </a:pP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</a:rPr>
              <a:t>Área de </a:t>
            </a:r>
            <a:r>
              <a:rPr lang="pt-BR" sz="2000" b="1" dirty="0">
                <a:solidFill>
                  <a:srgbClr val="C40873"/>
                </a:solidFill>
                <a:latin typeface="MyriadPro-SemiboldSemiCn"/>
              </a:rPr>
              <a:t>Matemática e suas Tecnologias </a:t>
            </a:r>
            <a:r>
              <a:rPr lang="pt-BR" sz="2000" b="1" i="0" u="none" strike="noStrike" baseline="0" dirty="0">
                <a:solidFill>
                  <a:srgbClr val="C40873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EM13MAT102.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7426537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369899"/>
              </p:ext>
            </p:extLst>
          </p:nvPr>
        </p:nvGraphicFramePr>
        <p:xfrm>
          <a:off x="106680" y="1451537"/>
          <a:ext cx="7326558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8194289" y="158382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174 e 175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8189535" y="254680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4367002"/>
                </p:ext>
              </p:extLst>
            </p:nvPr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326818" y="3364563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353307"/>
              </p:ext>
            </p:extLst>
          </p:nvPr>
        </p:nvGraphicFramePr>
        <p:xfrm>
          <a:off x="-762839" y="1119051"/>
          <a:ext cx="8639738" cy="547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 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875586" y="13653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176 a 179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874575" y="2445207"/>
            <a:ext cx="3572990" cy="357299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72110" y="3316664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763000"/>
              </p:ext>
            </p:extLst>
          </p:nvPr>
        </p:nvGraphicFramePr>
        <p:xfrm>
          <a:off x="-875446" y="1103387"/>
          <a:ext cx="8894585" cy="554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638096" y="133743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180 a 183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A808FBA-94E7-4E65-B10D-2C14F45D31B6}"/>
              </a:ext>
            </a:extLst>
          </p:cNvPr>
          <p:cNvGrpSpPr/>
          <p:nvPr/>
        </p:nvGrpSpPr>
        <p:grpSpPr>
          <a:xfrm>
            <a:off x="7637085" y="2399487"/>
            <a:ext cx="3572990" cy="3541240"/>
            <a:chOff x="7845527" y="2268132"/>
            <a:chExt cx="3572990" cy="3572990"/>
          </a:xfrm>
        </p:grpSpPr>
        <p:graphicFrame>
          <p:nvGraphicFramePr>
            <p:cNvPr id="16" name="Objeto 15">
              <a:extLst>
                <a:ext uri="{FF2B5EF4-FFF2-40B4-BE49-F238E27FC236}">
                  <a16:creationId xmlns:a16="http://schemas.microsoft.com/office/drawing/2014/main" id="{A0DB3194-3119-4395-B9D2-6BD001586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26813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6" name="Objeto 15">
                          <a:extLst>
                            <a:ext uri="{FF2B5EF4-FFF2-40B4-BE49-F238E27FC236}">
                              <a16:creationId xmlns:a16="http://schemas.microsoft.com/office/drawing/2014/main" id="{A0DB3194-3119-4395-B9D2-6BD0015861A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26813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6B1AFC9-434D-450F-AFAD-51C74337665F}"/>
                </a:ext>
              </a:extLst>
            </p:cNvPr>
            <p:cNvSpPr txBox="1"/>
            <p:nvPr/>
          </p:nvSpPr>
          <p:spPr>
            <a:xfrm>
              <a:off x="8274286" y="3428424"/>
              <a:ext cx="2451312" cy="133000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9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396441"/>
              </p:ext>
            </p:extLst>
          </p:nvPr>
        </p:nvGraphicFramePr>
        <p:xfrm>
          <a:off x="367429" y="1451537"/>
          <a:ext cx="6988348" cy="490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1 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55353" y="162762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184 e 185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251581" y="2594655"/>
            <a:ext cx="3572990" cy="3572990"/>
            <a:chOff x="9265955" y="2319938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297278"/>
                </p:ext>
              </p:extLst>
            </p:nvPr>
          </p:nvGraphicFramePr>
          <p:xfrm>
            <a:off x="9265955" y="2319938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265955" y="2319938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9699798" y="3413157"/>
              <a:ext cx="2451312" cy="131818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Data da aula</a:t>
              </a:r>
              <a:endParaRPr lang="pt-BR"/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816508"/>
              </p:ext>
            </p:extLst>
          </p:nvPr>
        </p:nvGraphicFramePr>
        <p:xfrm>
          <a:off x="322795" y="1318914"/>
          <a:ext cx="7241015" cy="481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ea typeface="+mj-lt"/>
                <a:cs typeface="+mj-lt"/>
              </a:rPr>
              <a:t>2 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– Saber e </a:t>
            </a:r>
            <a:r>
              <a:rPr lang="pt-BR" b="1" dirty="0"/>
              <a:t>F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azer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92146" y="144368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186 a 188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293890" y="2515794"/>
            <a:ext cx="3572990" cy="3572990"/>
            <a:chOff x="8212782" y="2106019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3261261"/>
                </p:ext>
              </p:extLst>
            </p:nvPr>
          </p:nvGraphicFramePr>
          <p:xfrm>
            <a:off x="8212782" y="2106019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12782" y="2106019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24004" y="3058600"/>
              <a:ext cx="2482924" cy="174906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91BD38-4D3E-4EFA-B3F4-ED85AB52C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D77AF-890D-4201-A070-6FFFAEFBB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4B2CD-3B68-4B83-8746-C7CC84D3DC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1026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432</cp:revision>
  <dcterms:created xsi:type="dcterms:W3CDTF">2020-12-04T14:36:32Z</dcterms:created>
  <dcterms:modified xsi:type="dcterms:W3CDTF">2020-12-16T14:56:41Z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