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22"/>
  </p:notesMasterIdLst>
  <p:sldIdLst>
    <p:sldId id="280" r:id="rId5"/>
    <p:sldId id="271" r:id="rId6"/>
    <p:sldId id="267" r:id="rId7"/>
    <p:sldId id="266" r:id="rId8"/>
    <p:sldId id="278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89" r:id="rId17"/>
    <p:sldId id="290" r:id="rId18"/>
    <p:sldId id="291" r:id="rId19"/>
    <p:sldId id="292" r:id="rId20"/>
    <p:sldId id="293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Felipe Navarro Bio de Toledo" initials="FNBdT" lastIdx="44" clrIdx="1">
    <p:extLst>
      <p:ext uri="{19B8F6BF-5375-455C-9EA6-DF929625EA0E}">
        <p15:presenceInfo xmlns:p15="http://schemas.microsoft.com/office/powerpoint/2012/main" userId="Felipe Navarro Bio de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873"/>
    <a:srgbClr val="FFAFFF"/>
    <a:srgbClr val="FFA3FF"/>
    <a:srgbClr val="FF99FF"/>
    <a:srgbClr val="CC0099"/>
    <a:srgbClr val="D60093"/>
    <a:srgbClr val="99CCFF"/>
    <a:srgbClr val="CBE1E2"/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27E69-941D-3FB4-C52E-B2AB8304DCC2}" v="228" dt="2020-12-15T16:33:18.354"/>
    <p1510:client id="{19461B48-5291-A306-7A1C-FAF47FF0512E}" v="16" dt="2020-12-15T16:35:07.353"/>
    <p1510:client id="{25AEE515-977E-1E31-1CE8-CA87C8281602}" v="11" dt="2020-12-15T17:39:12.523"/>
    <p1510:client id="{33234FD5-94E8-9DA9-E49E-DE0F0144D6FE}" v="134" dt="2020-12-14T11:49:47.105"/>
    <p1510:client id="{396AEC86-9CCF-6A59-6B6F-45B3BDC4FAD3}" v="438" dt="2020-12-15T16:58:02.879"/>
    <p1510:client id="{AC6BF7D7-185D-88BA-30E0-1AA92D8D7E3F}" v="80" dt="2020-12-16T13:51:20.442"/>
    <p1510:client id="{C00EF6C6-65A9-AC0B-C7B0-8D7495E2CDE7}" v="8" dt="2020-12-07T14:32:20.115"/>
    <p1510:client id="{EB6625CC-F8CC-0CF1-43C3-5C60B9F4F2ED}" v="2" dt="2020-12-07T14:17:11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iza Martignoni Spinola" userId="S::ed-anas@ftd.com.br::482a18ba-7d3d-4eb3-838f-e6656962ff26" providerId="AD" clId="Web-{AC6BF7D7-185D-88BA-30E0-1AA92D8D7E3F}"/>
    <pc:docChg chg="modSld">
      <pc:chgData name="Ana Luiza Martignoni Spinola" userId="S::ed-anas@ftd.com.br::482a18ba-7d3d-4eb3-838f-e6656962ff26" providerId="AD" clId="Web-{AC6BF7D7-185D-88BA-30E0-1AA92D8D7E3F}" dt="2020-12-16T13:51:20.442" v="75" actId="20577"/>
      <pc:docMkLst>
        <pc:docMk/>
      </pc:docMkLst>
      <pc:sldChg chg="modSp">
        <pc:chgData name="Ana Luiza Martignoni Spinola" userId="S::ed-anas@ftd.com.br::482a18ba-7d3d-4eb3-838f-e6656962ff26" providerId="AD" clId="Web-{AC6BF7D7-185D-88BA-30E0-1AA92D8D7E3F}" dt="2020-12-16T13:44:29.620" v="4" actId="20577"/>
        <pc:sldMkLst>
          <pc:docMk/>
          <pc:sldMk cId="1640378633" sldId="278"/>
        </pc:sldMkLst>
        <pc:spChg chg="mod">
          <ac:chgData name="Ana Luiza Martignoni Spinola" userId="S::ed-anas@ftd.com.br::482a18ba-7d3d-4eb3-838f-e6656962ff26" providerId="AD" clId="Web-{AC6BF7D7-185D-88BA-30E0-1AA92D8D7E3F}" dt="2020-12-16T13:44:29.620" v="4" actId="20577"/>
          <ac:spMkLst>
            <pc:docMk/>
            <pc:sldMk cId="1640378633" sldId="278"/>
            <ac:spMk id="17" creationId="{86B1AFC9-434D-450F-AFAD-51C74337665F}"/>
          </ac:spMkLst>
        </pc:spChg>
      </pc:sldChg>
      <pc:sldChg chg="modSp">
        <pc:chgData name="Ana Luiza Martignoni Spinola" userId="S::ed-anas@ftd.com.br::482a18ba-7d3d-4eb3-838f-e6656962ff26" providerId="AD" clId="Web-{AC6BF7D7-185D-88BA-30E0-1AA92D8D7E3F}" dt="2020-12-16T13:46:15.529" v="10" actId="20577"/>
        <pc:sldMkLst>
          <pc:docMk/>
          <pc:sldMk cId="243306691" sldId="281"/>
        </pc:sldMkLst>
        <pc:spChg chg="mod">
          <ac:chgData name="Ana Luiza Martignoni Spinola" userId="S::ed-anas@ftd.com.br::482a18ba-7d3d-4eb3-838f-e6656962ff26" providerId="AD" clId="Web-{AC6BF7D7-185D-88BA-30E0-1AA92D8D7E3F}" dt="2020-12-16T13:46:15.529" v="10" actId="20577"/>
          <ac:spMkLst>
            <pc:docMk/>
            <pc:sldMk cId="243306691" sldId="281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AC6BF7D7-185D-88BA-30E0-1AA92D8D7E3F}" dt="2020-12-16T13:46:34.889" v="16" actId="20577"/>
        <pc:sldMkLst>
          <pc:docMk/>
          <pc:sldMk cId="1185406862" sldId="282"/>
        </pc:sldMkLst>
        <pc:spChg chg="mod">
          <ac:chgData name="Ana Luiza Martignoni Spinola" userId="S::ed-anas@ftd.com.br::482a18ba-7d3d-4eb3-838f-e6656962ff26" providerId="AD" clId="Web-{AC6BF7D7-185D-88BA-30E0-1AA92D8D7E3F}" dt="2020-12-16T13:46:34.889" v="16" actId="20577"/>
          <ac:spMkLst>
            <pc:docMk/>
            <pc:sldMk cId="1185406862" sldId="282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AC6BF7D7-185D-88BA-30E0-1AA92D8D7E3F}" dt="2020-12-16T13:46:59.530" v="21" actId="20577"/>
        <pc:sldMkLst>
          <pc:docMk/>
          <pc:sldMk cId="2866122088" sldId="283"/>
        </pc:sldMkLst>
        <pc:spChg chg="mod">
          <ac:chgData name="Ana Luiza Martignoni Spinola" userId="S::ed-anas@ftd.com.br::482a18ba-7d3d-4eb3-838f-e6656962ff26" providerId="AD" clId="Web-{AC6BF7D7-185D-88BA-30E0-1AA92D8D7E3F}" dt="2020-12-16T13:46:59.530" v="21" actId="20577"/>
          <ac:spMkLst>
            <pc:docMk/>
            <pc:sldMk cId="2866122088" sldId="283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AC6BF7D7-185D-88BA-30E0-1AA92D8D7E3F}" dt="2020-12-16T13:47:43.125" v="27" actId="20577"/>
        <pc:sldMkLst>
          <pc:docMk/>
          <pc:sldMk cId="3057462683" sldId="284"/>
        </pc:sldMkLst>
        <pc:spChg chg="mod">
          <ac:chgData name="Ana Luiza Martignoni Spinola" userId="S::ed-anas@ftd.com.br::482a18ba-7d3d-4eb3-838f-e6656962ff26" providerId="AD" clId="Web-{AC6BF7D7-185D-88BA-30E0-1AA92D8D7E3F}" dt="2020-12-16T13:47:43.125" v="27" actId="20577"/>
          <ac:spMkLst>
            <pc:docMk/>
            <pc:sldMk cId="3057462683" sldId="284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AC6BF7D7-185D-88BA-30E0-1AA92D8D7E3F}" dt="2020-12-16T13:48:18.625" v="35" actId="20577"/>
        <pc:sldMkLst>
          <pc:docMk/>
          <pc:sldMk cId="3715870092" sldId="285"/>
        </pc:sldMkLst>
        <pc:spChg chg="mod">
          <ac:chgData name="Ana Luiza Martignoni Spinola" userId="S::ed-anas@ftd.com.br::482a18ba-7d3d-4eb3-838f-e6656962ff26" providerId="AD" clId="Web-{AC6BF7D7-185D-88BA-30E0-1AA92D8D7E3F}" dt="2020-12-16T13:48:18.625" v="35" actId="20577"/>
          <ac:spMkLst>
            <pc:docMk/>
            <pc:sldMk cId="3715870092" sldId="285"/>
            <ac:spMk id="16" creationId="{261748C4-4278-45C2-A5A6-F3CD4AE336C0}"/>
          </ac:spMkLst>
        </pc:spChg>
        <pc:graphicFrameChg chg="modGraphic">
          <ac:chgData name="Ana Luiza Martignoni Spinola" userId="S::ed-anas@ftd.com.br::482a18ba-7d3d-4eb3-838f-e6656962ff26" providerId="AD" clId="Web-{AC6BF7D7-185D-88BA-30E0-1AA92D8D7E3F}" dt="2020-12-16T13:48:00.156" v="30" actId="20577"/>
          <ac:graphicFrameMkLst>
            <pc:docMk/>
            <pc:sldMk cId="3715870092" sldId="285"/>
            <ac:graphicFrameMk id="69" creationId="{594AD4EF-4A8E-4A3D-8250-5A8BE5AB8200}"/>
          </ac:graphicFrameMkLst>
        </pc:graphicFrameChg>
      </pc:sldChg>
      <pc:sldChg chg="modSp">
        <pc:chgData name="Ana Luiza Martignoni Spinola" userId="S::ed-anas@ftd.com.br::482a18ba-7d3d-4eb3-838f-e6656962ff26" providerId="AD" clId="Web-{AC6BF7D7-185D-88BA-30E0-1AA92D8D7E3F}" dt="2020-12-16T13:48:37.845" v="37" actId="20577"/>
        <pc:sldMkLst>
          <pc:docMk/>
          <pc:sldMk cId="135258175" sldId="286"/>
        </pc:sldMkLst>
        <pc:spChg chg="mod">
          <ac:chgData name="Ana Luiza Martignoni Spinola" userId="S::ed-anas@ftd.com.br::482a18ba-7d3d-4eb3-838f-e6656962ff26" providerId="AD" clId="Web-{AC6BF7D7-185D-88BA-30E0-1AA92D8D7E3F}" dt="2020-12-16T13:48:37.845" v="37" actId="20577"/>
          <ac:spMkLst>
            <pc:docMk/>
            <pc:sldMk cId="135258175" sldId="286"/>
            <ac:spMk id="10" creationId="{41CB08CE-B397-4667-B055-76D206465B3A}"/>
          </ac:spMkLst>
        </pc:spChg>
      </pc:sldChg>
      <pc:sldChg chg="modSp">
        <pc:chgData name="Ana Luiza Martignoni Spinola" userId="S::ed-anas@ftd.com.br::482a18ba-7d3d-4eb3-838f-e6656962ff26" providerId="AD" clId="Web-{AC6BF7D7-185D-88BA-30E0-1AA92D8D7E3F}" dt="2020-12-16T13:49:12.705" v="42" actId="20577"/>
        <pc:sldMkLst>
          <pc:docMk/>
          <pc:sldMk cId="3430000987" sldId="288"/>
        </pc:sldMkLst>
        <pc:spChg chg="mod">
          <ac:chgData name="Ana Luiza Martignoni Spinola" userId="S::ed-anas@ftd.com.br::482a18ba-7d3d-4eb3-838f-e6656962ff26" providerId="AD" clId="Web-{AC6BF7D7-185D-88BA-30E0-1AA92D8D7E3F}" dt="2020-12-16T13:49:12.705" v="42" actId="20577"/>
          <ac:spMkLst>
            <pc:docMk/>
            <pc:sldMk cId="3430000987" sldId="288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AC6BF7D7-185D-88BA-30E0-1AA92D8D7E3F}" dt="2020-12-16T13:49:27.486" v="48" actId="20577"/>
        <pc:sldMkLst>
          <pc:docMk/>
          <pc:sldMk cId="211666004" sldId="289"/>
        </pc:sldMkLst>
        <pc:spChg chg="mod">
          <ac:chgData name="Ana Luiza Martignoni Spinola" userId="S::ed-anas@ftd.com.br::482a18ba-7d3d-4eb3-838f-e6656962ff26" providerId="AD" clId="Web-{AC6BF7D7-185D-88BA-30E0-1AA92D8D7E3F}" dt="2020-12-16T13:49:27.486" v="48" actId="20577"/>
          <ac:spMkLst>
            <pc:docMk/>
            <pc:sldMk cId="211666004" sldId="289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AC6BF7D7-185D-88BA-30E0-1AA92D8D7E3F}" dt="2020-12-16T13:49:52.815" v="55" actId="20577"/>
        <pc:sldMkLst>
          <pc:docMk/>
          <pc:sldMk cId="2006278708" sldId="290"/>
        </pc:sldMkLst>
        <pc:spChg chg="mod">
          <ac:chgData name="Ana Luiza Martignoni Spinola" userId="S::ed-anas@ftd.com.br::482a18ba-7d3d-4eb3-838f-e6656962ff26" providerId="AD" clId="Web-{AC6BF7D7-185D-88BA-30E0-1AA92D8D7E3F}" dt="2020-12-16T13:49:52.815" v="55" actId="20577"/>
          <ac:spMkLst>
            <pc:docMk/>
            <pc:sldMk cId="2006278708" sldId="290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AC6BF7D7-185D-88BA-30E0-1AA92D8D7E3F}" dt="2020-12-16T13:50:22.347" v="62" actId="20577"/>
        <pc:sldMkLst>
          <pc:docMk/>
          <pc:sldMk cId="1495774608" sldId="291"/>
        </pc:sldMkLst>
        <pc:spChg chg="mod">
          <ac:chgData name="Ana Luiza Martignoni Spinola" userId="S::ed-anas@ftd.com.br::482a18ba-7d3d-4eb3-838f-e6656962ff26" providerId="AD" clId="Web-{AC6BF7D7-185D-88BA-30E0-1AA92D8D7E3F}" dt="2020-12-16T13:50:22.347" v="62" actId="20577"/>
          <ac:spMkLst>
            <pc:docMk/>
            <pc:sldMk cId="1495774608" sldId="291"/>
            <ac:spMk id="9" creationId="{7D117F01-9C76-4682-A0E4-B3867B639D03}"/>
          </ac:spMkLst>
        </pc:spChg>
      </pc:sldChg>
      <pc:sldChg chg="modSp">
        <pc:chgData name="Ana Luiza Martignoni Spinola" userId="S::ed-anas@ftd.com.br::482a18ba-7d3d-4eb3-838f-e6656962ff26" providerId="AD" clId="Web-{AC6BF7D7-185D-88BA-30E0-1AA92D8D7E3F}" dt="2020-12-16T13:50:53.035" v="68" actId="20577"/>
        <pc:sldMkLst>
          <pc:docMk/>
          <pc:sldMk cId="1971716586" sldId="292"/>
        </pc:sldMkLst>
        <pc:spChg chg="mod">
          <ac:chgData name="Ana Luiza Martignoni Spinola" userId="S::ed-anas@ftd.com.br::482a18ba-7d3d-4eb3-838f-e6656962ff26" providerId="AD" clId="Web-{AC6BF7D7-185D-88BA-30E0-1AA92D8D7E3F}" dt="2020-12-16T13:50:53.035" v="68" actId="20577"/>
          <ac:spMkLst>
            <pc:docMk/>
            <pc:sldMk cId="1971716586" sldId="292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AC6BF7D7-185D-88BA-30E0-1AA92D8D7E3F}" dt="2020-12-16T13:51:20.442" v="74" actId="20577"/>
        <pc:sldMkLst>
          <pc:docMk/>
          <pc:sldMk cId="2587720855" sldId="293"/>
        </pc:sldMkLst>
        <pc:spChg chg="mod">
          <ac:chgData name="Ana Luiza Martignoni Spinola" userId="S::ed-anas@ftd.com.br::482a18ba-7d3d-4eb3-838f-e6656962ff26" providerId="AD" clId="Web-{AC6BF7D7-185D-88BA-30E0-1AA92D8D7E3F}" dt="2020-12-16T13:51:20.442" v="74" actId="20577"/>
          <ac:spMkLst>
            <pc:docMk/>
            <pc:sldMk cId="2587720855" sldId="293"/>
            <ac:spMk id="16" creationId="{261748C4-4278-45C2-A5A6-F3CD4AE336C0}"/>
          </ac:spMkLst>
        </pc:spChg>
      </pc:sldChg>
    </pc:docChg>
  </pc:docChgLst>
  <pc:docChgLst>
    <pc:chgData name="Ana Luiza Martignoni Spinola" userId="S::ed-anas@ftd.com.br::482a18ba-7d3d-4eb3-838f-e6656962ff26" providerId="AD" clId="Web-{25AEE515-977E-1E31-1CE8-CA87C8281602}"/>
    <pc:docChg chg="modSld">
      <pc:chgData name="Ana Luiza Martignoni Spinola" userId="S::ed-anas@ftd.com.br::482a18ba-7d3d-4eb3-838f-e6656962ff26" providerId="AD" clId="Web-{25AEE515-977E-1E31-1CE8-CA87C8281602}" dt="2020-12-15T17:39:12.319" v="9" actId="20577"/>
      <pc:docMkLst>
        <pc:docMk/>
      </pc:docMkLst>
      <pc:sldChg chg="modSp">
        <pc:chgData name="Ana Luiza Martignoni Spinola" userId="S::ed-anas@ftd.com.br::482a18ba-7d3d-4eb3-838f-e6656962ff26" providerId="AD" clId="Web-{25AEE515-977E-1E31-1CE8-CA87C8281602}" dt="2020-12-15T17:39:12.319" v="9" actId="20577"/>
        <pc:sldMkLst>
          <pc:docMk/>
          <pc:sldMk cId="4111793812" sldId="271"/>
        </pc:sldMkLst>
        <pc:spChg chg="mod">
          <ac:chgData name="Ana Luiza Martignoni Spinola" userId="S::ed-anas@ftd.com.br::482a18ba-7d3d-4eb3-838f-e6656962ff26" providerId="AD" clId="Web-{25AEE515-977E-1E31-1CE8-CA87C8281602}" dt="2020-12-15T17:39:12.319" v="9" actId="20577"/>
          <ac:spMkLst>
            <pc:docMk/>
            <pc:sldMk cId="4111793812" sldId="271"/>
            <ac:spMk id="6" creationId="{024BEA0E-166C-4A08-8B6F-6C1D9ABE4F6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>
              <a:solidFill>
                <a:schemeClr val="tx1"/>
              </a:solidFill>
              <a:latin typeface="MyriadPro-SemiCn"/>
            </a:rPr>
            <a:t>Proponha </a:t>
          </a:r>
          <a:r>
            <a:rPr lang="pt-BR" b="1">
              <a:latin typeface="MyriadPro-SemiCn"/>
            </a:rPr>
            <a:t>a análise do infográfico do número de pessoas com deficiência no Brasil.</a:t>
          </a:r>
          <a:endParaRPr lang="pt-BR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>
              <a:latin typeface="MyriadPro-SemiCn"/>
              <a:ea typeface="+mn-ea"/>
              <a:cs typeface="+mn-cs"/>
            </a:rPr>
            <a:t>Promova o levantamento de conhecimentos prévios sobre as dificuldades enfrentadas por pessoas com deficiência.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>
              <a:latin typeface="MyriadPro-SemiCn"/>
            </a:rPr>
            <a:t>Oriente os estudantes na realização das pesquisas propostas para posterior compartilhamento e discussão em sala de aula.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Os estudantes devem elaborar o questionário para definir o público-alvo da exposição e quais recursos de acessibilidade poderão ser aplicados na exposição.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Oriente-os na organização e análise dos dados obtidos de modo que sirvam de parâmetro para a organização da exposição.</a:t>
          </a:r>
          <a:r>
            <a:rPr lang="pt-BR" b="1" i="0" u="none" strike="noStrike" baseline="0" dirty="0">
              <a:latin typeface="MyriadPro-SemiCn"/>
            </a:rPr>
            <a:t> 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pt-BR" sz="9000" b="1" kern="1200" dirty="0"/>
            <a:t>AULAS 11 </a:t>
          </a:r>
          <a:r>
            <a:rPr lang="pt-BR" sz="90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e 12</a:t>
          </a:r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 custLinFactNeighborX="-398" custLinFactNeighborY="-13330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kern="1200" dirty="0"/>
            <a:t>AULAS 13 </a:t>
          </a:r>
          <a:r>
            <a:rPr lang="pt-BR" sz="90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e</a:t>
          </a:r>
          <a:r>
            <a:rPr lang="pt-BR" sz="9000" b="1" kern="1200" dirty="0"/>
            <a:t> 14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As equipes responsáveis pela criação de obras acessíveis devem se organizar para a pesquisa e a produção das obras.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327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/>
            <a:t>AULA 15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>
              <a:solidFill>
                <a:srgbClr val="2F2F2E"/>
              </a:solidFill>
              <a:latin typeface="MyriadPro-SemiCn"/>
            </a:rPr>
            <a:t>Os recursos tecnológicos de acessibilidade anteriormente pesquisados podem ser agora aplicados na produção da exposição.</a:t>
          </a:r>
          <a:endParaRPr lang="pt-BR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>
              <a:solidFill>
                <a:srgbClr val="2F2F2E"/>
              </a:solidFill>
              <a:latin typeface="MyriadPro-SemiCn"/>
            </a:rPr>
            <a:t>A acessibilidade deve tanto permitir o acesso quanto facilitar a compreensão dos objetos artísticos expostos.</a:t>
          </a:r>
          <a:endParaRPr lang="pt-BR" b="1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/>
            <a:t>AULA 16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89804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>
              <a:solidFill>
                <a:srgbClr val="2F2F2E"/>
              </a:solidFill>
              <a:latin typeface="MyriadPro-SemiCn"/>
            </a:rPr>
            <a:t>Solicite aos estudantes que organizem as fotos e os vídeos gravados durante a exposição e durante sua elaboração para produzir uma exposição visual para a comunidade escolar.</a:t>
          </a:r>
          <a:endParaRPr lang="pt-BR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1009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/>
            <a:t>AULA 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>
              <a:solidFill>
                <a:srgbClr val="2F2F2E"/>
              </a:solidFill>
              <a:latin typeface="MyriadPro-SemiCn"/>
            </a:rPr>
            <a:t>Promova uma breve discussão a respeito dos resultados obtidos nas pesquisas propostas na aula anterior.</a:t>
          </a:r>
          <a:endParaRPr lang="pt-BR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>
              <a:solidFill>
                <a:srgbClr val="2F2F2E"/>
              </a:solidFill>
              <a:latin typeface="MyriadPro-SemiCn"/>
            </a:rPr>
            <a:t>Converse com os estudantes sobre os direitos das pessoas com deficiência garantidos em leis e como esses direitos são respeitados.</a:t>
          </a:r>
          <a:endParaRPr lang="pt-BR" b="1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>
              <a:latin typeface="MyriadPro-SemiCn"/>
            </a:rPr>
            <a:t>Promova uma discussão sobre acessibilidade após a realização das atividades propostas.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/>
            <a:t>AULA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>
              <a:solidFill>
                <a:srgbClr val="2F2F2E"/>
              </a:solidFill>
              <a:latin typeface="MyriadPro-SemiCn"/>
            </a:rPr>
            <a:t>Estimule os estudantes a observar as imagens apresentadas na página.</a:t>
          </a:r>
          <a:r>
            <a:rPr lang="pt-BR" b="1" i="0" u="none" strike="noStrike" baseline="0">
              <a:latin typeface="MyriadPro-SemiCn"/>
            </a:rPr>
            <a:t> </a:t>
          </a:r>
          <a:endParaRPr lang="pt-BR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>
              <a:solidFill>
                <a:srgbClr val="2F2F2E"/>
              </a:solidFill>
              <a:latin typeface="MyriadPro-SemiCn"/>
            </a:rPr>
            <a:t>Promova um levantamento</a:t>
          </a:r>
          <a:r>
            <a:rPr lang="pt-BR" b="1" i="0" u="none" strike="noStrike" baseline="0">
              <a:solidFill>
                <a:srgbClr val="FF0000"/>
              </a:solidFill>
              <a:latin typeface="MyriadPro-SemiCn"/>
            </a:rPr>
            <a:t> </a:t>
          </a:r>
          <a:r>
            <a:rPr lang="pt-BR" b="1" i="0" u="none" strike="noStrike" baseline="0">
              <a:solidFill>
                <a:schemeClr val="tx1"/>
              </a:solidFill>
              <a:latin typeface="MyriadPro-SemiCn"/>
            </a:rPr>
            <a:t>dos espaços de cu</a:t>
          </a:r>
          <a:r>
            <a:rPr lang="pt-BR" b="1" i="0" u="none" strike="noStrike" baseline="0">
              <a:solidFill>
                <a:srgbClr val="2F2F2E"/>
              </a:solidFill>
              <a:latin typeface="MyriadPro-SemiCn"/>
            </a:rPr>
            <a:t>ltura</a:t>
          </a:r>
          <a:r>
            <a:rPr lang="pt-BR" b="1" i="0" u="none" strike="noStrike" baseline="0">
              <a:solidFill>
                <a:schemeClr val="tx1"/>
              </a:solidFill>
              <a:latin typeface="MyriadPro-SemiCn"/>
            </a:rPr>
            <a:t> que eles conhecem e que dispõem de recursos de acessibilidade.</a:t>
          </a:r>
          <a:endParaRPr lang="pt-BR" b="1">
            <a:solidFill>
              <a:schemeClr val="tx1"/>
            </a:solidFill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>
              <a:solidFill>
                <a:schemeClr val="tx1"/>
              </a:solidFill>
              <a:latin typeface="MyriadPro-SemiCn"/>
            </a:rPr>
            <a:t>Solicite aos estudantes que realizem às atividades propostas e conversem sobre as respostas apresentadas.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/>
            <a:t>AULA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>
              <a:solidFill>
                <a:srgbClr val="2F2F2E"/>
              </a:solidFill>
              <a:latin typeface="MyriadPro-SemiCn"/>
            </a:rPr>
            <a:t>Promova a leitura do poema em sala e depois solicite aos estudantes que estabeleçam um diálogo entre o poema e o tema acessibilidade.</a:t>
          </a:r>
          <a:endParaRPr lang="pt-BR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>
              <a:solidFill>
                <a:schemeClr val="tx1"/>
              </a:solidFill>
              <a:latin typeface="MyriadPro-SemiCn"/>
              <a:ea typeface="+mn-ea"/>
              <a:cs typeface="+mn-cs"/>
            </a:rPr>
            <a:t>Oriente os estudantes a se organizar e para dar início aos preparativos para a elaboração do produto final.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/>
            <a:t>AULA 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300" b="1" i="0" u="none" strike="noStrike" kern="1200" baseline="0">
              <a:solidFill>
                <a:srgbClr val="2F2F2E"/>
              </a:solidFill>
              <a:latin typeface="MyriadPro-SemiCn"/>
              <a:ea typeface="+mn-ea"/>
              <a:cs typeface="+mn-cs"/>
            </a:rPr>
            <a:t>Solicite a leitura do texto e a apreciação das imagens de museus que dispõem de recursos de acessibilidade.</a:t>
          </a: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300" b="1" i="0" u="none" strike="noStrike" kern="1200" baseline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os estudantes na pesquisa.</a:t>
          </a:r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597" custLinFactNeighborY="921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300" b="1" i="0" u="none" strike="noStrike" kern="1200" baseline="0" dirty="0">
              <a:latin typeface="MyriadPro-SemiCn"/>
              <a:ea typeface="+mn-ea"/>
              <a:cs typeface="+mn-cs"/>
            </a:rPr>
            <a:t>Solicite aos estudantes que realizem a atividade proposta e permita que compartilhem as respostas.</a:t>
          </a:r>
          <a:endParaRPr lang="pt-BR" sz="2300" b="1" kern="1200" dirty="0">
            <a:latin typeface="MyriadPro-SemiCn"/>
            <a:ea typeface="+mn-ea"/>
            <a:cs typeface="+mn-cs"/>
          </a:endParaRP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300" b="1" i="0" u="none" strike="noStrike" kern="1200" baseline="0" dirty="0">
              <a:latin typeface="MyriadPro-SemiCn"/>
              <a:ea typeface="+mn-ea"/>
              <a:cs typeface="+mn-cs"/>
            </a:rPr>
            <a:t>Oriente os estudantes na pesquisa que oferecem programas voltados para pessoas com deficiência.</a:t>
          </a:r>
          <a:endParaRPr lang="pt-BR" sz="2300" b="1" kern="1200" dirty="0">
            <a:latin typeface="MyriadPro-SemiCn"/>
            <a:ea typeface="+mn-ea"/>
            <a:cs typeface="+mn-cs"/>
          </a:endParaRPr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02196" custScaleY="75045" custLinFactNeighborX="-1112" custLinFactNeighborY="-12712"/>
      <dgm:spPr/>
    </dgm:pt>
    <dgm:pt modelId="{B506CFAC-2EAF-48DD-B7FC-88236F22F6C2}" type="pres">
      <dgm:prSet presAssocID="{9D48F7AD-EB97-473A-8C34-57DB6E15BD38}" presName="parTrans" presStyleLbl="sibTrans2D1" presStyleIdx="0" presStyleCnt="2"/>
      <dgm:spPr/>
    </dgm:pt>
    <dgm:pt modelId="{77161C7D-4193-4989-B313-B63EBFE71448}" type="pres">
      <dgm:prSet presAssocID="{2FEEC820-C3B6-436E-9F7D-B36FE32A8CA1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1FFE103D-28E3-4AFC-9992-07DA6722CEE4}" type="pres">
      <dgm:prSet presAssocID="{2020AB6F-302C-4055-83FB-E74CC1B94F49}" presName="sibTrans" presStyleLbl="sibTrans2D1" presStyleIdx="1" presStyleCnt="2"/>
      <dgm:spPr/>
    </dgm:pt>
    <dgm:pt modelId="{D585B051-2A63-4BE7-899F-FC2DE168B4EA}" type="pres">
      <dgm:prSet presAssocID="{91EDB500-34A2-47A1-BF2B-9B3FE05768C5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DBBAC17-C048-414D-AA07-CD0F78B36C38}" type="presOf" srcId="{91EDB500-34A2-47A1-BF2B-9B3FE05768C5}" destId="{D585B051-2A63-4BE7-899F-FC2DE168B4EA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267EEE52-F38F-4C7A-864E-FB0EEF996F01}" type="presOf" srcId="{9D48F7AD-EB97-473A-8C34-57DB6E15BD38}" destId="{B506CFAC-2EAF-48DD-B7FC-88236F22F6C2}" srcOrd="0" destOrd="0" presId="urn:microsoft.com/office/officeart/2005/8/layout/lProcess1"/>
    <dgm:cxn modelId="{E874609D-82D3-4D6E-8DC8-03DA5DCD351F}" type="presOf" srcId="{2020AB6F-302C-4055-83FB-E74CC1B94F49}" destId="{1FFE103D-28E3-4AFC-9992-07DA6722CEE4}" srcOrd="0" destOrd="0" presId="urn:microsoft.com/office/officeart/2005/8/layout/lProcess1"/>
    <dgm:cxn modelId="{D74765B0-313A-4B1F-8824-2B7122DC1473}" type="presOf" srcId="{AE932727-3BB9-41C1-A229-605C5D5C7296}" destId="{9026AD66-E2FA-4F4A-AEBC-0DB4EEBC76C3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FC1415F2-7F4A-4BAE-AD4C-70D26AB431C2}" type="presOf" srcId="{2FEEC820-C3B6-436E-9F7D-B36FE32A8CA1}" destId="{77161C7D-4193-4989-B313-B63EBFE71448}" srcOrd="0" destOrd="0" presId="urn:microsoft.com/office/officeart/2005/8/layout/lProcess1"/>
    <dgm:cxn modelId="{35758D7A-42F8-4A63-A091-ED24EADD4B23}" type="presParOf" srcId="{2880EE12-EEC2-47C1-85E1-CBBB21760BE6}" destId="{9F7E0E85-A6DD-4576-B660-A5938CB04491}" srcOrd="0" destOrd="0" presId="urn:microsoft.com/office/officeart/2005/8/layout/lProcess1"/>
    <dgm:cxn modelId="{8D008950-5765-4C5F-A7DC-AFEA2BB7E1F3}" type="presParOf" srcId="{9F7E0E85-A6DD-4576-B660-A5938CB04491}" destId="{9026AD66-E2FA-4F4A-AEBC-0DB4EEBC76C3}" srcOrd="0" destOrd="0" presId="urn:microsoft.com/office/officeart/2005/8/layout/lProcess1"/>
    <dgm:cxn modelId="{5F357083-D466-4E49-B5A8-B28FDEBD3E66}" type="presParOf" srcId="{9F7E0E85-A6DD-4576-B660-A5938CB04491}" destId="{B506CFAC-2EAF-48DD-B7FC-88236F22F6C2}" srcOrd="1" destOrd="0" presId="urn:microsoft.com/office/officeart/2005/8/layout/lProcess1"/>
    <dgm:cxn modelId="{7F9CE925-90C6-49BF-9EB2-918F9279B577}" type="presParOf" srcId="{9F7E0E85-A6DD-4576-B660-A5938CB04491}" destId="{77161C7D-4193-4989-B313-B63EBFE71448}" srcOrd="2" destOrd="0" presId="urn:microsoft.com/office/officeart/2005/8/layout/lProcess1"/>
    <dgm:cxn modelId="{274506E1-0149-443E-831E-F290B07CCF82}" type="presParOf" srcId="{9F7E0E85-A6DD-4576-B660-A5938CB04491}" destId="{1FFE103D-28E3-4AFC-9992-07DA6722CEE4}" srcOrd="3" destOrd="0" presId="urn:microsoft.com/office/officeart/2005/8/layout/lProcess1"/>
    <dgm:cxn modelId="{274A48B1-E98A-44E4-9D85-3BD487D0AFD6}" type="presParOf" srcId="{9F7E0E85-A6DD-4576-B660-A5938CB04491}" destId="{D585B051-2A63-4BE7-899F-FC2DE168B4E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pt-BR" sz="9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 7 e 8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Estimule os estudantes a fazer o </a:t>
          </a:r>
          <a:r>
            <a:rPr lang="pt-BR" b="1" i="1" u="none" strike="noStrike" baseline="0" dirty="0">
              <a:solidFill>
                <a:srgbClr val="2F2F2E"/>
              </a:solidFill>
              <a:latin typeface="MyriadPro-SemiCn"/>
            </a:rPr>
            <a:t>download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de alguns dos aplicativos indicados.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Oriente-os a testar os aplicativos e pesquisar quais podem ser úteis para a elaboração do produto final.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</a:t>
          </a:r>
          <a:r>
            <a:rPr lang="pt-BR" sz="9000" b="1" kern="1200" dirty="0"/>
            <a:t> </a:t>
          </a:r>
          <a:r>
            <a:rPr lang="pt-BR" sz="9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9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Proponha a apreciação da imagem e a leitura da audiodescrição.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  <a:ea typeface="+mn-ea"/>
              <a:cs typeface="+mn-cs"/>
            </a:rPr>
            <a:t>Oriente os estudantes na produção de audiodescrição e solicite que conversem sobre o processo de produção que utilizaram.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10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Converse com os estudantes e pergunte o que já conhecem acerca de </a:t>
          </a:r>
          <a:r>
            <a:rPr lang="pt-BR" b="1" i="0" u="none" strike="noStrike" baseline="0" dirty="0" err="1">
              <a:solidFill>
                <a:schemeClr val="tx1"/>
              </a:solidFill>
              <a:latin typeface="MyriadPro-SemiCn"/>
            </a:rPr>
            <a:t>videoguias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.</a:t>
          </a:r>
          <a:endParaRPr lang="pt-BR" dirty="0">
            <a:solidFill>
              <a:schemeClr val="tx1"/>
            </a:solidFill>
          </a:endParaRP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Oriente os estudantes a acessar a cartilha “Tecnologia Assistiva”, indicada em Orientações para o professor.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554408" y="0"/>
          <a:ext cx="5762942" cy="1218140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1</a:t>
          </a:r>
        </a:p>
      </dsp:txBody>
      <dsp:txXfrm>
        <a:off x="1590086" y="35678"/>
        <a:ext cx="5691586" cy="1146784"/>
      </dsp:txXfrm>
    </dsp:sp>
    <dsp:sp modelId="{00C015DD-3079-4258-8787-9D0F40E66300}">
      <dsp:nvSpPr>
        <dsp:cNvPr id="0" name=""/>
        <dsp:cNvSpPr/>
      </dsp:nvSpPr>
      <dsp:spPr>
        <a:xfrm rot="5293396">
          <a:off x="4368367" y="1310717"/>
          <a:ext cx="184235" cy="18314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00957" y="1586434"/>
          <a:ext cx="5762942" cy="1046521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>
              <a:solidFill>
                <a:schemeClr val="tx1"/>
              </a:solidFill>
              <a:latin typeface="MyriadPro-SemiCn"/>
            </a:rPr>
            <a:t>Proponha </a:t>
          </a:r>
          <a:r>
            <a:rPr lang="pt-BR" sz="2200" b="1" kern="1200">
              <a:latin typeface="MyriadPro-SemiCn"/>
            </a:rPr>
            <a:t>a análise do infográfico do número de pessoas com deficiência no Brasil.</a:t>
          </a:r>
          <a:endParaRPr lang="pt-BR" sz="2200" kern="1200"/>
        </a:p>
      </dsp:txBody>
      <dsp:txXfrm>
        <a:off x="1631609" y="1617086"/>
        <a:ext cx="5701638" cy="985217"/>
      </dsp:txXfrm>
    </dsp:sp>
    <dsp:sp modelId="{963C8F91-3F45-422C-B42E-73DCAD0ED5D7}">
      <dsp:nvSpPr>
        <dsp:cNvPr id="0" name=""/>
        <dsp:cNvSpPr/>
      </dsp:nvSpPr>
      <dsp:spPr>
        <a:xfrm rot="5400000">
          <a:off x="4390858" y="2724526"/>
          <a:ext cx="183141" cy="18314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00957" y="2999238"/>
          <a:ext cx="5762942" cy="1046521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>
              <a:latin typeface="MyriadPro-SemiCn"/>
              <a:ea typeface="+mn-ea"/>
              <a:cs typeface="+mn-cs"/>
            </a:rPr>
            <a:t>Promova o levantamento de conhecimentos prévios sobre as dificuldades enfrentadas por pessoas com deficiência.</a:t>
          </a:r>
        </a:p>
      </dsp:txBody>
      <dsp:txXfrm>
        <a:off x="1631609" y="3029890"/>
        <a:ext cx="5701638" cy="985217"/>
      </dsp:txXfrm>
    </dsp:sp>
    <dsp:sp modelId="{4AB00F72-A3DA-4D65-8296-B1AFF7C63C7D}">
      <dsp:nvSpPr>
        <dsp:cNvPr id="0" name=""/>
        <dsp:cNvSpPr/>
      </dsp:nvSpPr>
      <dsp:spPr>
        <a:xfrm rot="5400000">
          <a:off x="4390858" y="4137330"/>
          <a:ext cx="183141" cy="18314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00957" y="4412042"/>
          <a:ext cx="5762942" cy="1046521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>
              <a:latin typeface="MyriadPro-SemiCn"/>
            </a:rPr>
            <a:t>Oriente os estudantes na realização das pesquisas propostas para posterior compartilhamento e discussão em sala de aula.</a:t>
          </a:r>
        </a:p>
      </dsp:txBody>
      <dsp:txXfrm>
        <a:off x="1631609" y="4442694"/>
        <a:ext cx="5701638" cy="9852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11 </a:t>
          </a:r>
          <a:r>
            <a:rPr lang="pt-BR" sz="90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e 12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Os estudantes devem elaborar o questionário para definir o público-alvo da exposição e quais recursos de acessibilidade poderão ser aplicados na exposição.</a:t>
          </a:r>
          <a:endParaRPr lang="pt-BR" sz="21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51139">
          <a:off x="4076955" y="3405679"/>
          <a:ext cx="227070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52313" y="3828717"/>
          <a:ext cx="6048019" cy="136799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Oriente-os na organização e análise dos dados obtidos de modo que sirvam de parâmetro para a organização da exposição.</a:t>
          </a:r>
          <a:r>
            <a:rPr lang="pt-BR" sz="2100" b="1" i="0" u="none" strike="noStrike" kern="1200" baseline="0" dirty="0">
              <a:latin typeface="MyriadPro-SemiCn"/>
            </a:rPr>
            <a:t> </a:t>
          </a:r>
          <a:endParaRPr lang="pt-BR" sz="2100" b="1" kern="1200" dirty="0">
            <a:latin typeface="MyriadPro-SemiCn"/>
            <a:ea typeface="+mn-ea"/>
            <a:cs typeface="+mn-cs"/>
          </a:endParaRPr>
        </a:p>
      </dsp:txBody>
      <dsp:txXfrm>
        <a:off x="1192380" y="3868784"/>
        <a:ext cx="5967885" cy="12878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776717" y="0"/>
          <a:ext cx="5718222" cy="159767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13 </a:t>
          </a:r>
          <a:r>
            <a:rPr lang="pt-BR" sz="90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e</a:t>
          </a:r>
          <a:r>
            <a:rPr lang="pt-BR" sz="9000" b="1" kern="1200" dirty="0"/>
            <a:t> 14</a:t>
          </a:r>
        </a:p>
      </dsp:txBody>
      <dsp:txXfrm>
        <a:off x="823511" y="46794"/>
        <a:ext cx="5624634" cy="1504086"/>
      </dsp:txXfrm>
    </dsp:sp>
    <dsp:sp modelId="{00C015DD-3079-4258-8787-9D0F40E66300}">
      <dsp:nvSpPr>
        <dsp:cNvPr id="0" name=""/>
        <dsp:cNvSpPr/>
      </dsp:nvSpPr>
      <dsp:spPr>
        <a:xfrm rot="5291461">
          <a:off x="3412318" y="1863362"/>
          <a:ext cx="531005" cy="530104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871833" y="2659155"/>
          <a:ext cx="5718222" cy="230256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As equipes responsáveis pela criação de obras acessíveis devem se organizar para a pesquisa e a produção das obras.</a:t>
          </a:r>
          <a:endParaRPr lang="pt-BR" sz="3100" kern="1200" dirty="0"/>
        </a:p>
      </dsp:txBody>
      <dsp:txXfrm>
        <a:off x="939273" y="2726595"/>
        <a:ext cx="5583342" cy="21676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42544" y="0"/>
          <a:ext cx="5854074" cy="1284798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/>
            <a:t>AULA 15</a:t>
          </a:r>
        </a:p>
      </dsp:txBody>
      <dsp:txXfrm>
        <a:off x="1080174" y="37630"/>
        <a:ext cx="5778814" cy="1209538"/>
      </dsp:txXfrm>
    </dsp:sp>
    <dsp:sp modelId="{00C015DD-3079-4258-8787-9D0F40E66300}">
      <dsp:nvSpPr>
        <dsp:cNvPr id="0" name=""/>
        <dsp:cNvSpPr/>
      </dsp:nvSpPr>
      <dsp:spPr>
        <a:xfrm rot="5261819">
          <a:off x="3857261" y="1435211"/>
          <a:ext cx="300458" cy="29960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18695" y="1885230"/>
          <a:ext cx="5854074" cy="1301371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u="none" strike="noStrike" kern="1200" baseline="0">
              <a:solidFill>
                <a:srgbClr val="2F2F2E"/>
              </a:solidFill>
              <a:latin typeface="MyriadPro-SemiCn"/>
            </a:rPr>
            <a:t>Os recursos tecnológicos de acessibilidade anteriormente pesquisados podem ser agora aplicados na produção da exposição.</a:t>
          </a:r>
          <a:endParaRPr lang="pt-BR" sz="2500" kern="1200"/>
        </a:p>
      </dsp:txBody>
      <dsp:txXfrm>
        <a:off x="1156811" y="1923346"/>
        <a:ext cx="5777842" cy="1225139"/>
      </dsp:txXfrm>
    </dsp:sp>
    <dsp:sp modelId="{963C8F91-3F45-422C-B42E-73DCAD0ED5D7}">
      <dsp:nvSpPr>
        <dsp:cNvPr id="0" name=""/>
        <dsp:cNvSpPr/>
      </dsp:nvSpPr>
      <dsp:spPr>
        <a:xfrm rot="5400000">
          <a:off x="3895929" y="3336404"/>
          <a:ext cx="299606" cy="29960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18695" y="3785814"/>
          <a:ext cx="5854074" cy="1324124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u="none" strike="noStrike" kern="1200" baseline="0">
              <a:solidFill>
                <a:srgbClr val="2F2F2E"/>
              </a:solidFill>
              <a:latin typeface="MyriadPro-SemiCn"/>
            </a:rPr>
            <a:t>A acessibilidade deve tanto permitir o acesso quanto facilitar a compreensão dos objetos artísticos expostos.</a:t>
          </a:r>
          <a:endParaRPr lang="pt-BR" sz="2500" b="1" kern="1200">
            <a:latin typeface="MyriadPro-SemiCn"/>
            <a:ea typeface="+mn-ea"/>
            <a:cs typeface="+mn-cs"/>
          </a:endParaRPr>
        </a:p>
      </dsp:txBody>
      <dsp:txXfrm>
        <a:off x="1157477" y="3824596"/>
        <a:ext cx="5776510" cy="12465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885030" y="0"/>
          <a:ext cx="5709442" cy="1595221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/>
            <a:t>AULA 16</a:t>
          </a:r>
        </a:p>
      </dsp:txBody>
      <dsp:txXfrm>
        <a:off x="931752" y="46722"/>
        <a:ext cx="5615998" cy="1501777"/>
      </dsp:txXfrm>
    </dsp:sp>
    <dsp:sp modelId="{00C015DD-3079-4258-8787-9D0F40E66300}">
      <dsp:nvSpPr>
        <dsp:cNvPr id="0" name=""/>
        <dsp:cNvSpPr/>
      </dsp:nvSpPr>
      <dsp:spPr>
        <a:xfrm rot="5385754">
          <a:off x="3480288" y="1860501"/>
          <a:ext cx="529930" cy="529290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897491" y="2655072"/>
          <a:ext cx="5709442" cy="2299026"/>
        </a:xfrm>
        <a:prstGeom prst="roundRect">
          <a:avLst>
            <a:gd name="adj" fmla="val 10000"/>
          </a:avLst>
        </a:prstGeom>
        <a:solidFill>
          <a:srgbClr val="FFAFFF">
            <a:alpha val="89804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u="none" strike="noStrike" kern="1200" baseline="0">
              <a:solidFill>
                <a:srgbClr val="2F2F2E"/>
              </a:solidFill>
              <a:latin typeface="MyriadPro-SemiCn"/>
            </a:rPr>
            <a:t>Solicite aos estudantes que organizem as fotos e os vídeos gravados durante a exposição e durante sua elaboração para produzir uma exposição visual para a comunidade escolar.</a:t>
          </a:r>
          <a:endParaRPr lang="pt-BR" sz="2700" kern="1200"/>
        </a:p>
      </dsp:txBody>
      <dsp:txXfrm>
        <a:off x="964827" y="2722408"/>
        <a:ext cx="5574770" cy="2164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431455" y="0"/>
          <a:ext cx="5644994" cy="1193209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/>
            <a:t>AULA 2</a:t>
          </a:r>
        </a:p>
      </dsp:txBody>
      <dsp:txXfrm>
        <a:off x="1466403" y="34948"/>
        <a:ext cx="5575098" cy="1123313"/>
      </dsp:txXfrm>
    </dsp:sp>
    <dsp:sp modelId="{00C015DD-3079-4258-8787-9D0F40E66300}">
      <dsp:nvSpPr>
        <dsp:cNvPr id="0" name=""/>
        <dsp:cNvSpPr/>
      </dsp:nvSpPr>
      <dsp:spPr>
        <a:xfrm rot="5293396">
          <a:off x="4187821" y="1283890"/>
          <a:ext cx="180464" cy="17939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477051" y="1553965"/>
          <a:ext cx="5644994" cy="102510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>
              <a:solidFill>
                <a:srgbClr val="2F2F2E"/>
              </a:solidFill>
              <a:latin typeface="MyriadPro-SemiCn"/>
            </a:rPr>
            <a:t>Promova uma breve discussão a respeito dos resultados obtidos nas pesquisas propostas na aula anterior.</a:t>
          </a:r>
          <a:endParaRPr lang="pt-BR" sz="2100" kern="1200"/>
        </a:p>
      </dsp:txBody>
      <dsp:txXfrm>
        <a:off x="1507075" y="1583989"/>
        <a:ext cx="5584946" cy="965054"/>
      </dsp:txXfrm>
    </dsp:sp>
    <dsp:sp modelId="{963C8F91-3F45-422C-B42E-73DCAD0ED5D7}">
      <dsp:nvSpPr>
        <dsp:cNvPr id="0" name=""/>
        <dsp:cNvSpPr/>
      </dsp:nvSpPr>
      <dsp:spPr>
        <a:xfrm rot="5400000">
          <a:off x="4209852" y="2668764"/>
          <a:ext cx="179392" cy="17939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477051" y="2937854"/>
          <a:ext cx="5644994" cy="102510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>
              <a:solidFill>
                <a:srgbClr val="2F2F2E"/>
              </a:solidFill>
              <a:latin typeface="MyriadPro-SemiCn"/>
            </a:rPr>
            <a:t>Converse com os estudantes sobre os direitos das pessoas com deficiência garantidos em leis e como esses direitos são respeitados.</a:t>
          </a:r>
          <a:endParaRPr lang="pt-BR" sz="2100" b="1" kern="1200">
            <a:latin typeface="MyriadPro-SemiCn"/>
            <a:ea typeface="+mn-ea"/>
            <a:cs typeface="+mn-cs"/>
          </a:endParaRPr>
        </a:p>
      </dsp:txBody>
      <dsp:txXfrm>
        <a:off x="1507075" y="2967878"/>
        <a:ext cx="5584946" cy="965054"/>
      </dsp:txXfrm>
    </dsp:sp>
    <dsp:sp modelId="{4AB00F72-A3DA-4D65-8296-B1AFF7C63C7D}">
      <dsp:nvSpPr>
        <dsp:cNvPr id="0" name=""/>
        <dsp:cNvSpPr/>
      </dsp:nvSpPr>
      <dsp:spPr>
        <a:xfrm rot="5400000">
          <a:off x="4209852" y="4052653"/>
          <a:ext cx="179392" cy="17939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477051" y="4321742"/>
          <a:ext cx="5644994" cy="102510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latin typeface="MyriadPro-SemiCn"/>
            </a:rPr>
            <a:t>Promova uma discussão sobre acessibilidade após a realização das atividades propostas.</a:t>
          </a:r>
        </a:p>
      </dsp:txBody>
      <dsp:txXfrm>
        <a:off x="1507075" y="4351766"/>
        <a:ext cx="5584946" cy="965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437894" y="0"/>
          <a:ext cx="5839788" cy="1234383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/>
            <a:t>AULA 3</a:t>
          </a:r>
        </a:p>
      </dsp:txBody>
      <dsp:txXfrm>
        <a:off x="1474048" y="36154"/>
        <a:ext cx="5767480" cy="1162075"/>
      </dsp:txXfrm>
    </dsp:sp>
    <dsp:sp modelId="{00C015DD-3079-4258-8787-9D0F40E66300}">
      <dsp:nvSpPr>
        <dsp:cNvPr id="0" name=""/>
        <dsp:cNvSpPr/>
      </dsp:nvSpPr>
      <dsp:spPr>
        <a:xfrm rot="5293396">
          <a:off x="4289376" y="1328194"/>
          <a:ext cx="186692" cy="18558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485064" y="1607589"/>
          <a:ext cx="5839788" cy="1060476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>
              <a:solidFill>
                <a:srgbClr val="2F2F2E"/>
              </a:solidFill>
              <a:latin typeface="MyriadPro-SemiCn"/>
            </a:rPr>
            <a:t>Estimule os estudantes a observar as imagens apresentadas na página.</a:t>
          </a:r>
          <a:r>
            <a:rPr lang="pt-BR" sz="2200" b="1" i="0" u="none" strike="noStrike" kern="1200" baseline="0">
              <a:latin typeface="MyriadPro-SemiCn"/>
            </a:rPr>
            <a:t> </a:t>
          </a:r>
          <a:endParaRPr lang="pt-BR" sz="2200" kern="1200"/>
        </a:p>
      </dsp:txBody>
      <dsp:txXfrm>
        <a:off x="1516124" y="1638649"/>
        <a:ext cx="5777668" cy="998356"/>
      </dsp:txXfrm>
    </dsp:sp>
    <dsp:sp modelId="{963C8F91-3F45-422C-B42E-73DCAD0ED5D7}">
      <dsp:nvSpPr>
        <dsp:cNvPr id="0" name=""/>
        <dsp:cNvSpPr/>
      </dsp:nvSpPr>
      <dsp:spPr>
        <a:xfrm rot="5400000">
          <a:off x="4312167" y="2760857"/>
          <a:ext cx="185583" cy="18558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485064" y="3039232"/>
          <a:ext cx="5839788" cy="1060476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>
              <a:solidFill>
                <a:srgbClr val="2F2F2E"/>
              </a:solidFill>
              <a:latin typeface="MyriadPro-SemiCn"/>
            </a:rPr>
            <a:t>Promova um levantamento</a:t>
          </a:r>
          <a:r>
            <a:rPr lang="pt-BR" sz="2200" b="1" i="0" u="none" strike="noStrike" kern="1200" baseline="0">
              <a:solidFill>
                <a:srgbClr val="FF0000"/>
              </a:solidFill>
              <a:latin typeface="MyriadPro-SemiCn"/>
            </a:rPr>
            <a:t> </a:t>
          </a:r>
          <a:r>
            <a:rPr lang="pt-BR" sz="2200" b="1" i="0" u="none" strike="noStrike" kern="1200" baseline="0">
              <a:solidFill>
                <a:schemeClr val="tx1"/>
              </a:solidFill>
              <a:latin typeface="MyriadPro-SemiCn"/>
            </a:rPr>
            <a:t>dos espaços de cu</a:t>
          </a:r>
          <a:r>
            <a:rPr lang="pt-BR" sz="2200" b="1" i="0" u="none" strike="noStrike" kern="1200" baseline="0">
              <a:solidFill>
                <a:srgbClr val="2F2F2E"/>
              </a:solidFill>
              <a:latin typeface="MyriadPro-SemiCn"/>
            </a:rPr>
            <a:t>ltura</a:t>
          </a:r>
          <a:r>
            <a:rPr lang="pt-BR" sz="2200" b="1" i="0" u="none" strike="noStrike" kern="1200" baseline="0">
              <a:solidFill>
                <a:schemeClr val="tx1"/>
              </a:solidFill>
              <a:latin typeface="MyriadPro-SemiCn"/>
            </a:rPr>
            <a:t> que eles conhecem e que dispõem de recursos de acessibilidade.</a:t>
          </a:r>
          <a:endParaRPr lang="pt-BR" sz="2200" b="1" kern="1200">
            <a:solidFill>
              <a:schemeClr val="tx1"/>
            </a:solidFill>
            <a:latin typeface="MyriadPro-SemiCn"/>
            <a:ea typeface="+mn-ea"/>
            <a:cs typeface="+mn-cs"/>
          </a:endParaRPr>
        </a:p>
      </dsp:txBody>
      <dsp:txXfrm>
        <a:off x="1516124" y="3070292"/>
        <a:ext cx="5777668" cy="998356"/>
      </dsp:txXfrm>
    </dsp:sp>
    <dsp:sp modelId="{4AB00F72-A3DA-4D65-8296-B1AFF7C63C7D}">
      <dsp:nvSpPr>
        <dsp:cNvPr id="0" name=""/>
        <dsp:cNvSpPr/>
      </dsp:nvSpPr>
      <dsp:spPr>
        <a:xfrm rot="5400000">
          <a:off x="4312167" y="4192500"/>
          <a:ext cx="185583" cy="18558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485064" y="4470875"/>
          <a:ext cx="5839788" cy="1060476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>
              <a:solidFill>
                <a:schemeClr val="tx1"/>
              </a:solidFill>
              <a:latin typeface="MyriadPro-SemiCn"/>
            </a:rPr>
            <a:t>Solicite aos estudantes que realizem às atividades propostas e conversem sobre as respostas apresentadas.</a:t>
          </a:r>
        </a:p>
      </dsp:txBody>
      <dsp:txXfrm>
        <a:off x="1516124" y="4501935"/>
        <a:ext cx="5777668" cy="998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990015" y="0"/>
          <a:ext cx="5987412" cy="1314062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/>
            <a:t>AULA 4</a:t>
          </a:r>
        </a:p>
      </dsp:txBody>
      <dsp:txXfrm>
        <a:off x="1028503" y="38488"/>
        <a:ext cx="5910436" cy="1237086"/>
      </dsp:txXfrm>
    </dsp:sp>
    <dsp:sp modelId="{00C015DD-3079-4258-8787-9D0F40E66300}">
      <dsp:nvSpPr>
        <dsp:cNvPr id="0" name=""/>
        <dsp:cNvSpPr/>
      </dsp:nvSpPr>
      <dsp:spPr>
        <a:xfrm rot="5261819">
          <a:off x="3868843" y="1467900"/>
          <a:ext cx="307301" cy="306430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67901" y="1928169"/>
          <a:ext cx="5987412" cy="133101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>
              <a:solidFill>
                <a:srgbClr val="2F2F2E"/>
              </a:solidFill>
              <a:latin typeface="MyriadPro-SemiCn"/>
            </a:rPr>
            <a:t>Promova a leitura do poema em sala e depois solicite aos estudantes que estabeleçam um diálogo entre o poema e o tema acessibilidade.</a:t>
          </a:r>
          <a:endParaRPr lang="pt-BR" sz="2300" kern="1200"/>
        </a:p>
      </dsp:txBody>
      <dsp:txXfrm>
        <a:off x="1106885" y="1967153"/>
        <a:ext cx="5909444" cy="1253044"/>
      </dsp:txXfrm>
    </dsp:sp>
    <dsp:sp modelId="{963C8F91-3F45-422C-B42E-73DCAD0ED5D7}">
      <dsp:nvSpPr>
        <dsp:cNvPr id="0" name=""/>
        <dsp:cNvSpPr/>
      </dsp:nvSpPr>
      <dsp:spPr>
        <a:xfrm rot="5400000">
          <a:off x="3908392" y="3412398"/>
          <a:ext cx="306430" cy="306430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067901" y="3872044"/>
          <a:ext cx="5987412" cy="1354284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>
              <a:solidFill>
                <a:schemeClr val="tx1"/>
              </a:solidFill>
              <a:latin typeface="MyriadPro-SemiCn"/>
              <a:ea typeface="+mn-ea"/>
              <a:cs typeface="+mn-cs"/>
            </a:rPr>
            <a:t>Oriente os estudantes a se organizar e para dar início aos preparativos para a elaboração do produto final.</a:t>
          </a:r>
        </a:p>
      </dsp:txBody>
      <dsp:txXfrm>
        <a:off x="1107567" y="3911710"/>
        <a:ext cx="5908080" cy="12749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/>
            <a:t>AULA 5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337791">
          <a:off x="3974578" y="1511283"/>
          <a:ext cx="338740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38234" y="2004734"/>
          <a:ext cx="6048019" cy="134448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>
              <a:solidFill>
                <a:srgbClr val="2F2F2E"/>
              </a:solidFill>
              <a:latin typeface="MyriadPro-SemiCn"/>
              <a:ea typeface="+mn-ea"/>
              <a:cs typeface="+mn-cs"/>
            </a:rPr>
            <a:t>Solicite a leitura do texto e a apreciação das imagens de museus que dispõem de recursos de acessibilidade.</a:t>
          </a:r>
        </a:p>
      </dsp:txBody>
      <dsp:txXfrm>
        <a:off x="1177613" y="2044113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324317">
          <a:off x="4056923" y="3475463"/>
          <a:ext cx="252621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os estudantes na pesquisa.</a:t>
          </a:r>
        </a:p>
      </dsp:txBody>
      <dsp:txXfrm>
        <a:off x="1220539" y="3951306"/>
        <a:ext cx="5967885" cy="1287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959231" y="0"/>
          <a:ext cx="6195878" cy="1137445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 6</a:t>
          </a:r>
        </a:p>
      </dsp:txBody>
      <dsp:txXfrm>
        <a:off x="992546" y="33315"/>
        <a:ext cx="6129248" cy="1070815"/>
      </dsp:txXfrm>
    </dsp:sp>
    <dsp:sp modelId="{B506CFAC-2EAF-48DD-B7FC-88236F22F6C2}">
      <dsp:nvSpPr>
        <dsp:cNvPr id="0" name=""/>
        <dsp:cNvSpPr/>
      </dsp:nvSpPr>
      <dsp:spPr>
        <a:xfrm rot="5275414">
          <a:off x="3954139" y="1271271"/>
          <a:ext cx="266623" cy="265244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161C7D-4193-4989-B313-B63EBFE71448}">
      <dsp:nvSpPr>
        <dsp:cNvPr id="0" name=""/>
        <dsp:cNvSpPr/>
      </dsp:nvSpPr>
      <dsp:spPr>
        <a:xfrm>
          <a:off x="1093217" y="1670342"/>
          <a:ext cx="6062740" cy="151568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latin typeface="MyriadPro-SemiCn"/>
              <a:ea typeface="+mn-ea"/>
              <a:cs typeface="+mn-cs"/>
            </a:rPr>
            <a:t>Solicite aos estudantes que realizem a atividade proposta e permita que compartilhem as respostas.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137610" y="1714735"/>
        <a:ext cx="5973954" cy="1426899"/>
      </dsp:txXfrm>
    </dsp:sp>
    <dsp:sp modelId="{1FFE103D-28E3-4AFC-9992-07DA6722CEE4}">
      <dsp:nvSpPr>
        <dsp:cNvPr id="0" name=""/>
        <dsp:cNvSpPr/>
      </dsp:nvSpPr>
      <dsp:spPr>
        <a:xfrm rot="5400000">
          <a:off x="3991965" y="3318649"/>
          <a:ext cx="265244" cy="265244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85B051-2A63-4BE7-899F-FC2DE168B4EA}">
      <dsp:nvSpPr>
        <dsp:cNvPr id="0" name=""/>
        <dsp:cNvSpPr/>
      </dsp:nvSpPr>
      <dsp:spPr>
        <a:xfrm>
          <a:off x="1093217" y="3716517"/>
          <a:ext cx="6062740" cy="151568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latin typeface="MyriadPro-SemiCn"/>
              <a:ea typeface="+mn-ea"/>
              <a:cs typeface="+mn-cs"/>
            </a:rPr>
            <a:t>Oriente os estudantes na pesquisa que oferecem programas voltados para pessoas com deficiência.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137610" y="3760910"/>
        <a:ext cx="5973954" cy="1426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 7 e 8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Estimule os estudantes a fazer o </a:t>
          </a:r>
          <a:r>
            <a:rPr lang="pt-BR" sz="2800" b="1" i="1" u="none" strike="noStrike" kern="1200" baseline="0" dirty="0">
              <a:solidFill>
                <a:srgbClr val="2F2F2E"/>
              </a:solidFill>
              <a:latin typeface="MyriadPro-SemiCn"/>
            </a:rPr>
            <a:t>download</a:t>
          </a: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 de alguns dos aplicativos indicados.</a:t>
          </a:r>
          <a:endParaRPr lang="pt-BR" sz="28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MyriadPro-SemiCn"/>
              <a:ea typeface="+mn-ea"/>
              <a:cs typeface="+mn-cs"/>
            </a:rPr>
            <a:t>Oriente-os a testar os aplicativos e pesquisar quais podem ser úteis para a elaboração do produto final.</a:t>
          </a:r>
        </a:p>
      </dsp:txBody>
      <dsp:txXfrm>
        <a:off x="1220539" y="3951306"/>
        <a:ext cx="5967885" cy="12878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</a:t>
          </a:r>
          <a:r>
            <a:rPr lang="pt-BR" sz="9000" b="1" kern="1200" dirty="0"/>
            <a:t> </a:t>
          </a:r>
          <a:r>
            <a:rPr lang="pt-BR" sz="9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9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Proponha a apreciação da imagem e a leitura da audiodescrição.</a:t>
          </a:r>
          <a:endParaRPr lang="pt-BR" sz="24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yriadPro-SemiCn"/>
              <a:ea typeface="+mn-ea"/>
              <a:cs typeface="+mn-cs"/>
            </a:rPr>
            <a:t>Oriente os estudantes na produção de audiodescrição e solicite que conversem sobre o processo de produção que utilizaram.</a:t>
          </a:r>
        </a:p>
      </dsp:txBody>
      <dsp:txXfrm>
        <a:off x="1220539" y="3951306"/>
        <a:ext cx="5967885" cy="12878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10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chemeClr val="tx1"/>
              </a:solidFill>
              <a:latin typeface="MyriadPro-SemiCn"/>
            </a:rPr>
            <a:t>Converse com os estudantes e pergunte o que já conhecem acerca de </a:t>
          </a:r>
          <a:r>
            <a:rPr lang="pt-BR" sz="2800" b="1" i="0" u="none" strike="noStrike" kern="1200" baseline="0" dirty="0" err="1">
              <a:solidFill>
                <a:schemeClr val="tx1"/>
              </a:solidFill>
              <a:latin typeface="MyriadPro-SemiCn"/>
            </a:rPr>
            <a:t>videoguias</a:t>
          </a:r>
          <a:r>
            <a:rPr lang="pt-BR" sz="2800" b="1" i="0" u="none" strike="noStrike" kern="1200" baseline="0" dirty="0">
              <a:solidFill>
                <a:schemeClr val="tx1"/>
              </a:solidFill>
              <a:latin typeface="MyriadPro-SemiCn"/>
            </a:rPr>
            <a:t>.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Oriente os estudantes a acessar a cartilha “Tecnologia Assistiva”, indicada em Orientações para o professor.</a:t>
          </a:r>
        </a:p>
      </dsp:txBody>
      <dsp:txXfrm>
        <a:off x="1220539" y="3951306"/>
        <a:ext cx="5967885" cy="1287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0A8A9-CCE7-41A5-B155-9E800DE89053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5CCBF-212D-4EAC-B834-CBFB87270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76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5CCBF-212D-4EAC-B834-CBFB8727057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48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wmf"/><Relationship Id="rId7" Type="http://schemas.openxmlformats.org/officeDocument/2006/relationships/diagramColors" Target="../diagrams/colors6.xml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wmf"/><Relationship Id="rId7" Type="http://schemas.openxmlformats.org/officeDocument/2006/relationships/diagramColors" Target="../diagrams/colors8.xml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9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10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11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2.xml"/><Relationship Id="rId7" Type="http://schemas.openxmlformats.org/officeDocument/2006/relationships/oleObject" Target="../embeddings/oleObject12.bin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4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097229"/>
            <a:ext cx="6153663" cy="39667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>
                <a:solidFill>
                  <a:schemeClr val="bg1"/>
                </a:solidFill>
                <a:latin typeface="Factoria-Bold"/>
              </a:rPr>
              <a:t>Acessibilidade: os museus são para todos?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887600" y="4326175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>
                <a:solidFill>
                  <a:srgbClr val="C40873"/>
                </a:solidFill>
              </a:rPr>
              <a:t>Tema integrador: STEAM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>
                <a:solidFill>
                  <a:srgbClr val="C40873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</a:t>
            </a:r>
            <a:r>
              <a:rPr lang="pt-BR" sz="1400">
                <a:solidFill>
                  <a:schemeClr val="bg1"/>
                </a:solidFill>
                <a:latin typeface="Segoe UI" panose="020B0502040204020203" pitchFamily="34" charset="0"/>
              </a:rPr>
              <a:t>T não faz parte nem foi avaliado em programas governamentais. Trata-se de uma iniciativa gratuita </a:t>
            </a:r>
            <a:r>
              <a:rPr lang="pt-BR" sz="140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da FTD Educação para todas as escolas brasileiras.</a:t>
            </a: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4043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16" name="Imagem 15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3B354DC6-9A5A-4F4D-A86C-1F289CC34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628" y="166333"/>
            <a:ext cx="6887342" cy="6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183349" y="156645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latin typeface="MyriadPro-SemiCn"/>
              </a:rPr>
              <a:t>Página do livro</a:t>
            </a:r>
          </a:p>
          <a:p>
            <a:pPr algn="ctr"/>
            <a:r>
              <a:rPr lang="pt-BR" sz="2200">
                <a:latin typeface="MyriadPro-SemiCn"/>
              </a:rPr>
              <a:t>28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78103" y="2675982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4964760" imgH="4964760" progId="">
                    <p:embed/>
                  </p:oleObj>
                </mc:Choice>
                <mc:Fallback>
                  <p:oleObj r:id="rId2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367458" y="39640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 dirty="0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056D0172-DB1E-44A9-8566-C2085C0E52D6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9" name="Diagrama 68">
            <a:extLst>
              <a:ext uri="{FF2B5EF4-FFF2-40B4-BE49-F238E27FC236}">
                <a16:creationId xmlns:a16="http://schemas.microsoft.com/office/drawing/2014/main" id="{594AD4EF-4A8E-4A3D-8250-5A8BE5AB82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522689"/>
              </p:ext>
            </p:extLst>
          </p:nvPr>
        </p:nvGraphicFramePr>
        <p:xfrm>
          <a:off x="-322788" y="1210541"/>
          <a:ext cx="8249176" cy="523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587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528453"/>
              </p:ext>
            </p:extLst>
          </p:nvPr>
        </p:nvGraphicFramePr>
        <p:xfrm>
          <a:off x="-566205" y="116270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845106" y="145681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29 e 30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844095" y="26289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15058" y="3933523"/>
              <a:ext cx="2482924" cy="17490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5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824565" y="145332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</a:p>
          <a:p>
            <a:pPr algn="ctr"/>
            <a:r>
              <a:rPr lang="pt-BR" sz="2200">
                <a:latin typeface="MyriadPro-SemiCn"/>
              </a:rPr>
              <a:t>31 e 32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868687" y="2699153"/>
            <a:ext cx="3572990" cy="3572990"/>
            <a:chOff x="8040299" y="2915355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4607561"/>
                </p:ext>
              </p:extLst>
            </p:nvPr>
          </p:nvGraphicFramePr>
          <p:xfrm>
            <a:off x="8040299" y="2915355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4964760" imgH="4964760" progId="">
                    <p:embed/>
                  </p:oleObj>
                </mc:Choice>
                <mc:Fallback>
                  <p:oleObj r:id="rId2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040299" y="2915355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 dirty="0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DA053B3-8CB6-4003-908B-57F422D5F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219458"/>
              </p:ext>
            </p:extLst>
          </p:nvPr>
        </p:nvGraphicFramePr>
        <p:xfrm>
          <a:off x="-576788" y="1157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000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568919"/>
              </p:ext>
            </p:extLst>
          </p:nvPr>
        </p:nvGraphicFramePr>
        <p:xfrm>
          <a:off x="-576788" y="1157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99106" y="142633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latin typeface="MyriadPro-SemiCn"/>
              </a:rPr>
              <a:t>Página do livro</a:t>
            </a:r>
          </a:p>
          <a:p>
            <a:pPr algn="ctr"/>
            <a:r>
              <a:rPr lang="pt-BR" sz="2200">
                <a:latin typeface="MyriadPro-SemiCn"/>
              </a:rPr>
              <a:t>33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098095" y="25781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357298" y="398432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 dirty="0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8236113"/>
              </p:ext>
            </p:extLst>
          </p:nvPr>
        </p:nvGraphicFramePr>
        <p:xfrm>
          <a:off x="-597955" y="1168207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757476" y="135775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</a:p>
          <a:p>
            <a:pPr algn="ctr"/>
            <a:r>
              <a:rPr lang="pt-BR" sz="2200">
                <a:latin typeface="MyriadPro-SemiCn"/>
              </a:rPr>
              <a:t>34 e 35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809382" y="2517620"/>
            <a:ext cx="3562830" cy="40301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01994" y="3718719"/>
              <a:ext cx="2490004" cy="174165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Datas das aulas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407547"/>
              </p:ext>
            </p:extLst>
          </p:nvPr>
        </p:nvGraphicFramePr>
        <p:xfrm>
          <a:off x="-206372" y="1274041"/>
          <a:ext cx="7541132" cy="496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333351" y="149226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latin typeface="MyriadPro-SemiCn"/>
              </a:rPr>
              <a:t>Página do livro</a:t>
            </a:r>
          </a:p>
          <a:p>
            <a:pPr algn="ctr"/>
            <a:r>
              <a:rPr lang="pt-BR" sz="2200">
                <a:latin typeface="MyriadPro-SemiCn"/>
              </a:rPr>
              <a:t>36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8490AB-79AE-4322-9C5B-2D93726B954D}"/>
              </a:ext>
            </a:extLst>
          </p:cNvPr>
          <p:cNvGrpSpPr/>
          <p:nvPr/>
        </p:nvGrpSpPr>
        <p:grpSpPr>
          <a:xfrm>
            <a:off x="7337788" y="2637000"/>
            <a:ext cx="3725390" cy="4050510"/>
            <a:chOff x="8169215" y="3035357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5165578"/>
                </p:ext>
              </p:extLst>
            </p:nvPr>
          </p:nvGraphicFramePr>
          <p:xfrm>
            <a:off x="8169215" y="3035357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69215" y="3035357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D117F01-9C76-4682-A0E4-B3867B639D03}"/>
                </a:ext>
              </a:extLst>
            </p:cNvPr>
            <p:cNvSpPr txBox="1"/>
            <p:nvPr/>
          </p:nvSpPr>
          <p:spPr>
            <a:xfrm>
              <a:off x="8729529" y="3898105"/>
              <a:ext cx="2381351" cy="173291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Datas das aulas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77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086643"/>
              </p:ext>
            </p:extLst>
          </p:nvPr>
        </p:nvGraphicFramePr>
        <p:xfrm>
          <a:off x="-407455" y="1263457"/>
          <a:ext cx="8091465" cy="5111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38 a 39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016815" y="23241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96338" y="388272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 dirty="0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1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721325"/>
              </p:ext>
            </p:extLst>
          </p:nvPr>
        </p:nvGraphicFramePr>
        <p:xfrm>
          <a:off x="-180125" y="1345584"/>
          <a:ext cx="7748565" cy="495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3 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– Para finalizar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623334" y="171409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latin typeface="MyriadPro-SemiCn"/>
              </a:rPr>
              <a:t>Página do livro</a:t>
            </a:r>
          </a:p>
          <a:p>
            <a:pPr algn="ctr"/>
            <a:r>
              <a:rPr lang="pt-BR" sz="2200">
                <a:latin typeface="MyriadPro-SemiCn"/>
              </a:rPr>
              <a:t>39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569775" y="274071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4964760" imgH="4964760" progId="">
                    <p:embed/>
                  </p:oleObj>
                </mc:Choice>
                <mc:Fallback>
                  <p:oleObj r:id="rId8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96338" y="408592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 dirty="0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72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1935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Exposição acessível na escola.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/>
              <a:t>Arte.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6683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1, 2, 4 e 7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habilidades: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C40873"/>
                </a:solidFill>
                <a:latin typeface="MyriadPro-SemiboldSemiCn"/>
              </a:rPr>
              <a:t>Área de Linguagens e suas Tecnologias </a:t>
            </a:r>
            <a:r>
              <a:rPr lang="pt-BR" sz="20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competências específicas 1, 2, 3, 6 e 7: EM13LGG102, EM13LGG104, EM13LGG105, EM13LGG201, EM13LGG204, EM13LGG301, EM13LGG303, EM13LGG304, EM13LGG603, EM13LGG701, EM13LGG703, EM13LGG704.</a:t>
            </a:r>
          </a:p>
          <a:p>
            <a:pPr marL="450850" indent="-184150"/>
            <a:r>
              <a:rPr lang="pt-BR" sz="2000" b="1" dirty="0">
                <a:solidFill>
                  <a:srgbClr val="C40873"/>
                </a:solidFill>
                <a:latin typeface="MyriadPro-SemiboldSemiCn"/>
              </a:rPr>
              <a:t>Língua Portuguesa por campo de atuação </a:t>
            </a:r>
            <a:r>
              <a:rPr lang="pt-BR" sz="20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campo de atuação na vida pública: EM13LP26 (competência específica 1) e EM13LP27 (competência específica 3); campo das práticas de estudo e pesquisa: EM13LP32 (competência específica 7); campo artístico-literário: EM13LP47 (competências específicas 3 e 6).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C40873"/>
                </a:solidFill>
                <a:latin typeface="MyriadPro-SemiboldSemiCn"/>
              </a:rPr>
              <a:t>Área de Ciências da Natureza e suas Tecnologias </a:t>
            </a:r>
            <a:r>
              <a:rPr lang="pt-BR" sz="2000" b="1" i="0" u="none" strike="noStrike" baseline="0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000" b="0" i="0" u="none" strike="noStrike" baseline="0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3: EM13CNT302.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C40873"/>
                </a:solidFill>
                <a:latin typeface="MyriadPro-SemiboldSemiCn"/>
              </a:rPr>
              <a:t>Área de Matemática e suas Tecnologias </a:t>
            </a:r>
            <a:r>
              <a:rPr lang="pt-BR" sz="2000" b="1" i="0" u="none" strike="noStrike" baseline="0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2: EM13MAT201.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7426537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>
                <a:latin typeface="Factoria-Bold"/>
              </a:rPr>
              <a:t>PLANEJAMENTO</a:t>
            </a:r>
            <a:endParaRPr lang="pt-BR" sz="680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/>
              <a:t>16 aulas</a:t>
            </a:r>
            <a:endParaRPr lang="pt-BR" sz="48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828332"/>
              </p:ext>
            </p:extLst>
          </p:nvPr>
        </p:nvGraphicFramePr>
        <p:xfrm>
          <a:off x="-864439" y="1108891"/>
          <a:ext cx="8964858" cy="54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7276146" y="130441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</a:p>
          <a:p>
            <a:pPr algn="ctr"/>
            <a:r>
              <a:rPr lang="pt-BR" sz="2200">
                <a:latin typeface="MyriadPro-SemiCn"/>
              </a:rPr>
              <a:t>14 a 17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7275135" y="2507037"/>
            <a:ext cx="3572990" cy="3572990"/>
            <a:chOff x="7845527" y="291924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3708591"/>
                </p:ext>
              </p:extLst>
            </p:nvPr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286178" y="40148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 dirty="0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501916"/>
              </p:ext>
            </p:extLst>
          </p:nvPr>
        </p:nvGraphicFramePr>
        <p:xfrm>
          <a:off x="-681559" y="1180011"/>
          <a:ext cx="8599098" cy="534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Etapa </a:t>
            </a:r>
            <a:r>
              <a:rPr lang="pt-BR" b="1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194866" y="13653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</a:p>
          <a:p>
            <a:pPr algn="ctr"/>
            <a:r>
              <a:rPr lang="pt-BR" sz="2200">
                <a:latin typeface="MyriadPro-SemiCn"/>
              </a:rPr>
              <a:t>18 e 19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193855" y="26289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6640877"/>
                </p:ext>
              </p:extLst>
            </p:nvPr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76018" y="40148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 dirty="0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306310"/>
              </p:ext>
            </p:extLst>
          </p:nvPr>
        </p:nvGraphicFramePr>
        <p:xfrm>
          <a:off x="-801362" y="1145720"/>
          <a:ext cx="8809918" cy="5533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Etapa </a:t>
            </a:r>
            <a:r>
              <a:rPr lang="pt-BR" b="1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488659" y="135902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latin typeface="MyriadPro-SemiCn"/>
              </a:rPr>
              <a:t>Página do livro</a:t>
            </a:r>
          </a:p>
          <a:p>
            <a:pPr algn="ctr"/>
            <a:r>
              <a:rPr lang="pt-BR" sz="2200">
                <a:latin typeface="MyriadPro-SemiCn"/>
              </a:rPr>
              <a:t>20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487648" y="2488410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336978" y="39640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 dirty="0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40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783365"/>
              </p:ext>
            </p:extLst>
          </p:nvPr>
        </p:nvGraphicFramePr>
        <p:xfrm>
          <a:off x="-492122" y="1168207"/>
          <a:ext cx="8123215" cy="5227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689743" y="135902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</a:p>
          <a:p>
            <a:pPr algn="ctr"/>
            <a:r>
              <a:rPr lang="pt-BR" sz="2200">
                <a:latin typeface="MyriadPro-SemiCn"/>
              </a:rPr>
              <a:t>21 e 22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625232" y="2527780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316658" y="40148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 dirty="0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553167"/>
              </p:ext>
            </p:extLst>
          </p:nvPr>
        </p:nvGraphicFramePr>
        <p:xfrm>
          <a:off x="-386288" y="1115291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 Etapa </a:t>
            </a:r>
            <a:r>
              <a:rPr lang="pt-BR" b="1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– Saber e </a:t>
            </a:r>
            <a:r>
              <a:rPr lang="pt-BR" b="1"/>
              <a:t>F</a:t>
            </a: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azer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784993" y="135902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</a:p>
          <a:p>
            <a:pPr algn="ctr"/>
            <a:r>
              <a:rPr lang="pt-BR" sz="2200">
                <a:latin typeface="MyriadPro-SemiCn"/>
              </a:rPr>
              <a:t>23 a 27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783982" y="2573500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316658" y="40148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 dirty="0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0D77AF-890D-4201-A070-6FFFAEFBBA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49390A-888C-4DF0-BE70-DE0E6E453B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F4B2CD-3B68-4B83-8746-C7CC84D3DC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930</Words>
  <Application>Microsoft Office PowerPoint</Application>
  <PresentationFormat>Widescreen</PresentationFormat>
  <Paragraphs>128</Paragraphs>
  <Slides>17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108</cp:revision>
  <dcterms:created xsi:type="dcterms:W3CDTF">2020-12-04T14:36:32Z</dcterms:created>
  <dcterms:modified xsi:type="dcterms:W3CDTF">2020-12-16T14:53:20Z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