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sldIdLst>
    <p:sldId id="280" r:id="rId5"/>
    <p:sldId id="271" r:id="rId6"/>
    <p:sldId id="267" r:id="rId7"/>
    <p:sldId id="266" r:id="rId8"/>
    <p:sldId id="278" r:id="rId9"/>
    <p:sldId id="295" r:id="rId10"/>
    <p:sldId id="294" r:id="rId11"/>
    <p:sldId id="283" r:id="rId12"/>
    <p:sldId id="284" r:id="rId13"/>
    <p:sldId id="296" r:id="rId14"/>
    <p:sldId id="286" r:id="rId15"/>
    <p:sldId id="290" r:id="rId16"/>
    <p:sldId id="291" r:id="rId17"/>
    <p:sldId id="292" r:id="rId18"/>
    <p:sldId id="293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quiria Baddini Tronolone" initials="VBT" lastIdx="1" clrIdx="0">
    <p:extLst>
      <p:ext uri="{19B8F6BF-5375-455C-9EA6-DF929625EA0E}">
        <p15:presenceInfo xmlns:p15="http://schemas.microsoft.com/office/powerpoint/2012/main" userId="S::em-valquiria@ftd.com.br::b1a7bfb0-d72c-45bb-9c0d-c893be7838e8" providerId="AD"/>
      </p:ext>
    </p:extLst>
  </p:cmAuthor>
  <p:cmAuthor id="2" name="Felipe Navarro Bio de Toledo" initials="FNBdT" lastIdx="41" clrIdx="1">
    <p:extLst>
      <p:ext uri="{19B8F6BF-5375-455C-9EA6-DF929625EA0E}">
        <p15:presenceInfo xmlns:p15="http://schemas.microsoft.com/office/powerpoint/2012/main" userId="Felipe Navarro Bio de Tole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873"/>
    <a:srgbClr val="FFAFFF"/>
    <a:srgbClr val="D60093"/>
    <a:srgbClr val="FFA3FF"/>
    <a:srgbClr val="FF99FF"/>
    <a:srgbClr val="CC0099"/>
    <a:srgbClr val="99CCFF"/>
    <a:srgbClr val="CBE1E2"/>
    <a:srgbClr val="61B5C3"/>
    <a:srgbClr val="3E9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B03CB7-8806-8685-80D4-44597105E58B}" v="31" dt="2020-12-15T17:40:45.054"/>
    <p1510:client id="{53AA1E19-ABC2-0BE8-287E-C2B06B98F42B}" v="155" dt="2020-12-14T11:56:21.111"/>
    <p1510:client id="{A323214E-4E5A-ED2B-083A-3689C8D93E8D}" v="304" dt="2020-12-15T17:25:44.629"/>
    <p1510:client id="{B9F354B6-4670-FBBA-5A1A-1FDB0E6243B7}" v="50" dt="2020-12-16T13:57:06.015"/>
    <p1510:client id="{C00EF6C6-65A9-AC0B-C7B0-8D7495E2CDE7}" v="8" dt="2020-12-07T14:32:20.115"/>
    <p1510:client id="{EB6625CC-F8CC-0CF1-43C3-5C60B9F4F2ED}" v="2" dt="2020-12-07T14:17:11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Luiza Martignoni Spinola" userId="S::ed-anas@ftd.com.br::482a18ba-7d3d-4eb3-838f-e6656962ff26" providerId="AD" clId="Web-{B9F354B6-4670-FBBA-5A1A-1FDB0E6243B7}"/>
    <pc:docChg chg="modSld">
      <pc:chgData name="Ana Luiza Martignoni Spinola" userId="S::ed-anas@ftd.com.br::482a18ba-7d3d-4eb3-838f-e6656962ff26" providerId="AD" clId="Web-{B9F354B6-4670-FBBA-5A1A-1FDB0E6243B7}" dt="2020-12-16T13:57:06.015" v="47" actId="20577"/>
      <pc:docMkLst>
        <pc:docMk/>
      </pc:docMkLst>
      <pc:sldChg chg="modSp">
        <pc:chgData name="Ana Luiza Martignoni Spinola" userId="S::ed-anas@ftd.com.br::482a18ba-7d3d-4eb3-838f-e6656962ff26" providerId="AD" clId="Web-{B9F354B6-4670-FBBA-5A1A-1FDB0E6243B7}" dt="2020-12-16T13:52:03.964" v="4" actId="20577"/>
        <pc:sldMkLst>
          <pc:docMk/>
          <pc:sldMk cId="1640378633" sldId="278"/>
        </pc:sldMkLst>
        <pc:spChg chg="mod">
          <ac:chgData name="Ana Luiza Martignoni Spinola" userId="S::ed-anas@ftd.com.br::482a18ba-7d3d-4eb3-838f-e6656962ff26" providerId="AD" clId="Web-{B9F354B6-4670-FBBA-5A1A-1FDB0E6243B7}" dt="2020-12-16T13:52:03.964" v="4" actId="20577"/>
          <ac:spMkLst>
            <pc:docMk/>
            <pc:sldMk cId="1640378633" sldId="278"/>
            <ac:spMk id="17" creationId="{86B1AFC9-434D-450F-AFAD-51C74337665F}"/>
          </ac:spMkLst>
        </pc:spChg>
      </pc:sldChg>
      <pc:sldChg chg="modSp">
        <pc:chgData name="Ana Luiza Martignoni Spinola" userId="S::ed-anas@ftd.com.br::482a18ba-7d3d-4eb3-838f-e6656962ff26" providerId="AD" clId="Web-{B9F354B6-4670-FBBA-5A1A-1FDB0E6243B7}" dt="2020-12-16T13:53:46.830" v="22" actId="20577"/>
        <pc:sldMkLst>
          <pc:docMk/>
          <pc:sldMk cId="2866122088" sldId="283"/>
        </pc:sldMkLst>
        <pc:spChg chg="mod">
          <ac:chgData name="Ana Luiza Martignoni Spinola" userId="S::ed-anas@ftd.com.br::482a18ba-7d3d-4eb3-838f-e6656962ff26" providerId="AD" clId="Web-{B9F354B6-4670-FBBA-5A1A-1FDB0E6243B7}" dt="2020-12-16T13:53:46.830" v="22" actId="20577"/>
          <ac:spMkLst>
            <pc:docMk/>
            <pc:sldMk cId="2866122088" sldId="283"/>
            <ac:spMk id="16" creationId="{261748C4-4278-45C2-A5A6-F3CD4AE336C0}"/>
          </ac:spMkLst>
        </pc:spChg>
        <pc:graphicFrameChg chg="modGraphic">
          <ac:chgData name="Ana Luiza Martignoni Spinola" userId="S::ed-anas@ftd.com.br::482a18ba-7d3d-4eb3-838f-e6656962ff26" providerId="AD" clId="Web-{B9F354B6-4670-FBBA-5A1A-1FDB0E6243B7}" dt="2020-12-16T13:53:38.064" v="18" actId="20577"/>
          <ac:graphicFrameMkLst>
            <pc:docMk/>
            <pc:sldMk cId="2866122088" sldId="283"/>
            <ac:graphicFrameMk id="3" creationId="{DC8059DC-7D56-485B-BB9C-F2460703695E}"/>
          </ac:graphicFrameMkLst>
        </pc:graphicFrameChg>
      </pc:sldChg>
      <pc:sldChg chg="modSp">
        <pc:chgData name="Ana Luiza Martignoni Spinola" userId="S::ed-anas@ftd.com.br::482a18ba-7d3d-4eb3-838f-e6656962ff26" providerId="AD" clId="Web-{B9F354B6-4670-FBBA-5A1A-1FDB0E6243B7}" dt="2020-12-16T13:55:52.557" v="30" actId="20577"/>
        <pc:sldMkLst>
          <pc:docMk/>
          <pc:sldMk cId="1495774608" sldId="291"/>
        </pc:sldMkLst>
        <pc:spChg chg="mod">
          <ac:chgData name="Ana Luiza Martignoni Spinola" userId="S::ed-anas@ftd.com.br::482a18ba-7d3d-4eb3-838f-e6656962ff26" providerId="AD" clId="Web-{B9F354B6-4670-FBBA-5A1A-1FDB0E6243B7}" dt="2020-12-16T13:55:52.557" v="30" actId="20577"/>
          <ac:spMkLst>
            <pc:docMk/>
            <pc:sldMk cId="1495774608" sldId="291"/>
            <ac:spMk id="9" creationId="{7D117F01-9C76-4682-A0E4-B3867B639D03}"/>
          </ac:spMkLst>
        </pc:spChg>
      </pc:sldChg>
      <pc:sldChg chg="modSp">
        <pc:chgData name="Ana Luiza Martignoni Spinola" userId="S::ed-anas@ftd.com.br::482a18ba-7d3d-4eb3-838f-e6656962ff26" providerId="AD" clId="Web-{B9F354B6-4670-FBBA-5A1A-1FDB0E6243B7}" dt="2020-12-16T13:56:46.889" v="39" actId="20577"/>
        <pc:sldMkLst>
          <pc:docMk/>
          <pc:sldMk cId="1971716586" sldId="292"/>
        </pc:sldMkLst>
        <pc:spChg chg="mod">
          <ac:chgData name="Ana Luiza Martignoni Spinola" userId="S::ed-anas@ftd.com.br::482a18ba-7d3d-4eb3-838f-e6656962ff26" providerId="AD" clId="Web-{B9F354B6-4670-FBBA-5A1A-1FDB0E6243B7}" dt="2020-12-16T13:56:31.497" v="36" actId="20577"/>
          <ac:spMkLst>
            <pc:docMk/>
            <pc:sldMk cId="1971716586" sldId="292"/>
            <ac:spMk id="16" creationId="{261748C4-4278-45C2-A5A6-F3CD4AE336C0}"/>
          </ac:spMkLst>
        </pc:spChg>
        <pc:graphicFrameChg chg="modGraphic">
          <ac:chgData name="Ana Luiza Martignoni Spinola" userId="S::ed-anas@ftd.com.br::482a18ba-7d3d-4eb3-838f-e6656962ff26" providerId="AD" clId="Web-{B9F354B6-4670-FBBA-5A1A-1FDB0E6243B7}" dt="2020-12-16T13:56:46.889" v="39" actId="20577"/>
          <ac:graphicFrameMkLst>
            <pc:docMk/>
            <pc:sldMk cId="1971716586" sldId="292"/>
            <ac:graphicFrameMk id="3" creationId="{DC8059DC-7D56-485B-BB9C-F2460703695E}"/>
          </ac:graphicFrameMkLst>
        </pc:graphicFrameChg>
      </pc:sldChg>
      <pc:sldChg chg="modSp">
        <pc:chgData name="Ana Luiza Martignoni Spinola" userId="S::ed-anas@ftd.com.br::482a18ba-7d3d-4eb3-838f-e6656962ff26" providerId="AD" clId="Web-{B9F354B6-4670-FBBA-5A1A-1FDB0E6243B7}" dt="2020-12-16T13:57:04.234" v="46" actId="20577"/>
        <pc:sldMkLst>
          <pc:docMk/>
          <pc:sldMk cId="2587720855" sldId="293"/>
        </pc:sldMkLst>
        <pc:spChg chg="mod">
          <ac:chgData name="Ana Luiza Martignoni Spinola" userId="S::ed-anas@ftd.com.br::482a18ba-7d3d-4eb3-838f-e6656962ff26" providerId="AD" clId="Web-{B9F354B6-4670-FBBA-5A1A-1FDB0E6243B7}" dt="2020-12-16T13:57:04.234" v="46" actId="20577"/>
          <ac:spMkLst>
            <pc:docMk/>
            <pc:sldMk cId="2587720855" sldId="293"/>
            <ac:spMk id="16" creationId="{261748C4-4278-45C2-A5A6-F3CD4AE336C0}"/>
          </ac:spMkLst>
        </pc:spChg>
      </pc:sldChg>
      <pc:sldChg chg="modSp">
        <pc:chgData name="Ana Luiza Martignoni Spinola" userId="S::ed-anas@ftd.com.br::482a18ba-7d3d-4eb3-838f-e6656962ff26" providerId="AD" clId="Web-{B9F354B6-4670-FBBA-5A1A-1FDB0E6243B7}" dt="2020-12-16T13:53:02.671" v="15" actId="20577"/>
        <pc:sldMkLst>
          <pc:docMk/>
          <pc:sldMk cId="1365980823" sldId="294"/>
        </pc:sldMkLst>
        <pc:spChg chg="mod">
          <ac:chgData name="Ana Luiza Martignoni Spinola" userId="S::ed-anas@ftd.com.br::482a18ba-7d3d-4eb3-838f-e6656962ff26" providerId="AD" clId="Web-{B9F354B6-4670-FBBA-5A1A-1FDB0E6243B7}" dt="2020-12-16T13:53:02.671" v="15" actId="20577"/>
          <ac:spMkLst>
            <pc:docMk/>
            <pc:sldMk cId="1365980823" sldId="294"/>
            <ac:spMk id="17" creationId="{86B1AFC9-434D-450F-AFAD-51C74337665F}"/>
          </ac:spMkLst>
        </pc:spChg>
      </pc:sldChg>
      <pc:sldChg chg="modSp">
        <pc:chgData name="Ana Luiza Martignoni Spinola" userId="S::ed-anas@ftd.com.br::482a18ba-7d3d-4eb3-838f-e6656962ff26" providerId="AD" clId="Web-{B9F354B6-4670-FBBA-5A1A-1FDB0E6243B7}" dt="2020-12-16T13:52:24.012" v="10" actId="20577"/>
        <pc:sldMkLst>
          <pc:docMk/>
          <pc:sldMk cId="55167030" sldId="295"/>
        </pc:sldMkLst>
        <pc:spChg chg="mod">
          <ac:chgData name="Ana Luiza Martignoni Spinola" userId="S::ed-anas@ftd.com.br::482a18ba-7d3d-4eb3-838f-e6656962ff26" providerId="AD" clId="Web-{B9F354B6-4670-FBBA-5A1A-1FDB0E6243B7}" dt="2020-12-16T13:52:24.012" v="10" actId="20577"/>
          <ac:spMkLst>
            <pc:docMk/>
            <pc:sldMk cId="55167030" sldId="295"/>
            <ac:spMk id="17" creationId="{86B1AFC9-434D-450F-AFAD-51C74337665F}"/>
          </ac:spMkLst>
        </pc:spChg>
      </pc:sldChg>
    </pc:docChg>
  </pc:docChgLst>
  <pc:docChgLst>
    <pc:chgData name="Ana Luiza Martignoni Spinola" userId="S::ed-anas@ftd.com.br::482a18ba-7d3d-4eb3-838f-e6656962ff26" providerId="AD" clId="Web-{14B03CB7-8806-8685-80D4-44597105E58B}"/>
    <pc:docChg chg="modSld">
      <pc:chgData name="Ana Luiza Martignoni Spinola" userId="S::ed-anas@ftd.com.br::482a18ba-7d3d-4eb3-838f-e6656962ff26" providerId="AD" clId="Web-{14B03CB7-8806-8685-80D4-44597105E58B}" dt="2020-12-15T17:40:45.054" v="30" actId="20577"/>
      <pc:docMkLst>
        <pc:docMk/>
      </pc:docMkLst>
      <pc:sldChg chg="modSp">
        <pc:chgData name="Ana Luiza Martignoni Spinola" userId="S::ed-anas@ftd.com.br::482a18ba-7d3d-4eb3-838f-e6656962ff26" providerId="AD" clId="Web-{14B03CB7-8806-8685-80D4-44597105E58B}" dt="2020-12-15T17:40:45.054" v="30" actId="20577"/>
        <pc:sldMkLst>
          <pc:docMk/>
          <pc:sldMk cId="4111793812" sldId="271"/>
        </pc:sldMkLst>
        <pc:spChg chg="mod">
          <ac:chgData name="Ana Luiza Martignoni Spinola" userId="S::ed-anas@ftd.com.br::482a18ba-7d3d-4eb3-838f-e6656962ff26" providerId="AD" clId="Web-{14B03CB7-8806-8685-80D4-44597105E58B}" dt="2020-12-15T17:40:45.054" v="30" actId="20577"/>
          <ac:spMkLst>
            <pc:docMk/>
            <pc:sldMk cId="4111793812" sldId="271"/>
            <ac:spMk id="6" creationId="{024BEA0E-166C-4A08-8B6F-6C1D9ABE4F6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1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dirty="0">
              <a:latin typeface="MyriadPro-SemiCn"/>
            </a:rPr>
            <a:t>Solicite aos estudantes que apreciem as imagens e comentem a impressão que cada uma delas provoca.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Promova uma conversa com os estudantes e peça a eles que comentem exemplos de manipulação de imagens que já tenham visto.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45207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145574" custScaleY="129365" custLinFactNeighborX="65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144344" custScaleY="110388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15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Auxilie os estudantes na definição do suporte da revista. Ela pode ser impressa, virtual ou ambos, de acordo com os recursos disponíveis.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Nesta aula, devem ser definidos e encaminhados os meios de produção e divulgação da revista para posterior publicação.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16</a:t>
          </a:r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89804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Comente com os estudantes que, com a publicação e divulgação da revista, eles podem criar um meio de receber retorno do público</a:t>
          </a:r>
          <a:r>
            <a:rPr lang="pt-BR" b="1" i="0" u="none" strike="noStrike" baseline="0" dirty="0">
              <a:solidFill>
                <a:srgbClr val="FF0000"/>
              </a:solidFill>
              <a:latin typeface="MyriadPro-SemiCn"/>
            </a:rPr>
            <a:t> 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e conhecer sua satisfação. </a:t>
          </a:r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3A7BEAAD-F11F-4F46-A3F4-BA3EBAE3B3F5}">
      <dgm:prSet custT="1"/>
      <dgm:spPr>
        <a:solidFill>
          <a:srgbClr val="FFAFFF">
            <a:alpha val="90000"/>
          </a:srgbClr>
        </a:solidFill>
        <a:ln>
          <a:solidFill>
            <a:srgbClr val="C40873">
              <a:alpha val="90000"/>
            </a:srgbClr>
          </a:solidFill>
        </a:ln>
      </dgm:spPr>
      <dgm:t>
        <a:bodyPr/>
        <a:lstStyle/>
        <a:p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Promova uma roda de conversa com os estudantes para que eles se expressem sobre a experiência de produzir uma revista de conteúdo específico. </a:t>
          </a:r>
          <a:r>
            <a:rPr lang="pt-BR" sz="2200" kern="1200" dirty="0"/>
            <a:t> </a:t>
          </a:r>
        </a:p>
      </dgm:t>
    </dgm:pt>
    <dgm:pt modelId="{8D586DF9-7D23-436A-B2A5-675910AE8D1A}" type="parTrans" cxnId="{6F718162-CA01-43E5-8A11-792094DD44DF}">
      <dgm:prSet/>
      <dgm:spPr/>
      <dgm:t>
        <a:bodyPr/>
        <a:lstStyle/>
        <a:p>
          <a:endParaRPr lang="pt-BR"/>
        </a:p>
      </dgm:t>
    </dgm:pt>
    <dgm:pt modelId="{EE925DD5-5B78-444F-8ACC-74A6A177E64A}" type="sibTrans" cxnId="{6F718162-CA01-43E5-8A11-792094DD44DF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00858" custScaleY="6623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100790" custScaleY="76013" custLinFactNeighborX="-1009">
        <dgm:presLayoutVars>
          <dgm:chMax val="0"/>
          <dgm:bulletEnabled val="1"/>
        </dgm:presLayoutVars>
      </dgm:prSet>
      <dgm:spPr/>
    </dgm:pt>
    <dgm:pt modelId="{27708505-E38D-46A9-8518-95818001BF1E}" type="pres">
      <dgm:prSet presAssocID="{2020AB6F-302C-4055-83FB-E74CC1B94F49}" presName="sibTrans" presStyleLbl="sibTrans2D1" presStyleIdx="1" presStyleCnt="2"/>
      <dgm:spPr/>
    </dgm:pt>
    <dgm:pt modelId="{1B0F50F4-2399-439C-9D85-EEACF16E0214}" type="pres">
      <dgm:prSet presAssocID="{3A7BEAAD-F11F-4F46-A3F4-BA3EBAE3B3F5}" presName="child" presStyleLbl="alignAccFollowNode1" presStyleIdx="1" presStyleCnt="2" custScaleY="65837" custLinFactNeighborX="5" custLinFactNeighborY="13746">
        <dgm:presLayoutVars>
          <dgm:chMax val="0"/>
          <dgm:bulletEnabled val="1"/>
        </dgm:presLayoutVars>
      </dgm:prSet>
      <dgm:spPr/>
    </dgm:pt>
  </dgm:ptLst>
  <dgm:cxnLst>
    <dgm:cxn modelId="{F8412C21-AB1E-45D0-9B15-3B15228C496F}" type="presOf" srcId="{2020AB6F-302C-4055-83FB-E74CC1B94F49}" destId="{27708505-E38D-46A9-8518-95818001BF1E}" srcOrd="0" destOrd="0" presId="urn:microsoft.com/office/officeart/2005/8/layout/lProcess1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1821DF5C-3A43-4152-97D8-A8F5970736BD}" type="presOf" srcId="{3A7BEAAD-F11F-4F46-A3F4-BA3EBAE3B3F5}" destId="{1B0F50F4-2399-439C-9D85-EEACF16E0214}" srcOrd="0" destOrd="0" presId="urn:microsoft.com/office/officeart/2005/8/layout/lProcess1"/>
    <dgm:cxn modelId="{6F718162-CA01-43E5-8A11-792094DD44DF}" srcId="{AE932727-3BB9-41C1-A229-605C5D5C7296}" destId="{3A7BEAAD-F11F-4F46-A3F4-BA3EBAE3B3F5}" srcOrd="1" destOrd="0" parTransId="{8D586DF9-7D23-436A-B2A5-675910AE8D1A}" sibTransId="{EE925DD5-5B78-444F-8ACC-74A6A177E64A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A6EC15C6-AEB1-422A-A3A1-60CFA6D5768D}" type="presParOf" srcId="{9F7E0E85-A6DD-4576-B660-A5938CB04491}" destId="{27708505-E38D-46A9-8518-95818001BF1E}" srcOrd="3" destOrd="0" presId="urn:microsoft.com/office/officeart/2005/8/layout/lProcess1"/>
    <dgm:cxn modelId="{6C1E25F1-96E7-4BB4-AB83-38BD6C2A0F1B}" type="presParOf" srcId="{9F7E0E85-A6DD-4576-B660-A5938CB04491}" destId="{1B0F50F4-2399-439C-9D85-EEACF16E0214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2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b="1" dirty="0">
              <a:latin typeface="MyriadPro-SemiCn"/>
            </a:rPr>
            <a:t>Converse com os estudantes e peça a eles que comentem quais são, na opinião deles, os motivos que levam as pessoas a manipular a imagem nas </a:t>
          </a:r>
          <a:r>
            <a:rPr lang="pt-BR" b="1" i="1" dirty="0">
              <a:latin typeface="MyriadPro-SemiCn"/>
            </a:rPr>
            <a:t>selfies</a:t>
          </a:r>
          <a:r>
            <a:rPr lang="pt-BR" b="1" dirty="0">
              <a:latin typeface="MyriadPro-SemiCn"/>
            </a:rPr>
            <a:t>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b="1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Solicite aos estudantes que, após a leitura do texto, conversem em grupos sobre os pontos com os quais concordam e aqueles dos quais discordam. 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dirty="0">
              <a:latin typeface="MyriadPro-SemiCn"/>
            </a:rPr>
            <a:t>Promova um debate entre os grupos com base nos registros que fizeram dos pontos de concordância e de discordância do texto.</a:t>
          </a: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 custLinFactNeighborX="65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3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dirty="0">
              <a:latin typeface="MyriadPro-SemiCn"/>
            </a:rPr>
            <a:t>Antes da leitura do texto, peça aos estudantes que comentem se a manipulação de imagens é um fenômeno moderno ou é praticada há muito tempo.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Após a leitura do texto, peça aos estudantes que comentem sobre outros registros históricos que eles conheçam que tenham sido reconhecidamente manipulados.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17530" custScaleY="9276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114995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114995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4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sz="2300" b="1" i="0" u="none" strike="noStrike" baseline="0" dirty="0">
              <a:solidFill>
                <a:schemeClr val="tx1"/>
              </a:solidFill>
              <a:latin typeface="MyriadPro-SemiCn"/>
            </a:rPr>
            <a:t>Peça a eles que relatem situações em que foram levados a comprar ou consumir algo levados pela imagem da propaganda ou embalagem e ficaram frustrados com o artigo real. </a:t>
          </a:r>
          <a:endParaRPr lang="pt-BR" sz="2300" dirty="0">
            <a:solidFill>
              <a:schemeClr val="tx1"/>
            </a:solidFill>
          </a:endParaRPr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Em outro momento da aula, leve os estudantes a opinar sobre a manipulação de imagens para divulgação científica</a:t>
          </a:r>
          <a:r>
            <a:rPr lang="pt-BR" sz="2100" b="1" i="0" u="none" strike="noStrike" baseline="0" dirty="0">
              <a:solidFill>
                <a:srgbClr val="2F2F2E"/>
              </a:solidFill>
              <a:latin typeface="MyriadPro-SemiCn"/>
            </a:rPr>
            <a:t>. </a:t>
          </a:r>
          <a:endParaRPr lang="pt-BR" sz="2100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881C8D5-AA02-4C20-B767-040E35AB48A2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C490607F-208E-489E-A2D8-D076A85A0E2C}" type="pres">
      <dgm:prSet presAssocID="{AE932727-3BB9-41C1-A229-605C5D5C7296}" presName="vertFlow" presStyleCnt="0"/>
      <dgm:spPr/>
    </dgm:pt>
    <dgm:pt modelId="{E8330342-3D42-47AB-A0E4-B8A140303CB2}" type="pres">
      <dgm:prSet presAssocID="{AE932727-3BB9-41C1-A229-605C5D5C7296}" presName="header" presStyleLbl="node1" presStyleIdx="0" presStyleCnt="1" custScaleY="63444"/>
      <dgm:spPr/>
    </dgm:pt>
    <dgm:pt modelId="{1E5E9352-A512-421C-ACAF-1F61673A51E7}" type="pres">
      <dgm:prSet presAssocID="{9D48F7AD-EB97-473A-8C34-57DB6E15BD38}" presName="parTrans" presStyleLbl="sibTrans2D1" presStyleIdx="0" presStyleCnt="2"/>
      <dgm:spPr/>
    </dgm:pt>
    <dgm:pt modelId="{BD59938F-2B3C-4A68-B59F-12C6A1A522AB}" type="pres">
      <dgm:prSet presAssocID="{2FEEC820-C3B6-436E-9F7D-B36FE32A8CA1}" presName="child" presStyleLbl="alignAccFollowNode1" presStyleIdx="0" presStyleCnt="2" custScaleX="100081" custScaleY="78815">
        <dgm:presLayoutVars>
          <dgm:chMax val="0"/>
          <dgm:bulletEnabled val="1"/>
        </dgm:presLayoutVars>
      </dgm:prSet>
      <dgm:spPr/>
    </dgm:pt>
    <dgm:pt modelId="{295BBCE1-FEDF-4D40-BD69-84F2F35EB7C8}" type="pres">
      <dgm:prSet presAssocID="{2020AB6F-302C-4055-83FB-E74CC1B94F49}" presName="sibTrans" presStyleLbl="sibTrans2D1" presStyleIdx="1" presStyleCnt="2"/>
      <dgm:spPr/>
    </dgm:pt>
    <dgm:pt modelId="{90C06C03-45CA-463B-917A-22128281E9DA}" type="pres">
      <dgm:prSet presAssocID="{91EDB500-34A2-47A1-BF2B-9B3FE05768C5}" presName="child" presStyleLbl="alignAccFollowNode1" presStyleIdx="1" presStyleCnt="2" custScaleX="94112" custScaleY="62777" custLinFactNeighborX="358" custLinFactNeighborY="-12851">
        <dgm:presLayoutVars>
          <dgm:chMax val="0"/>
          <dgm:bulletEnabled val="1"/>
        </dgm:presLayoutVars>
      </dgm:prSet>
      <dgm:spPr/>
    </dgm:pt>
  </dgm:ptLst>
  <dgm:cxnLst>
    <dgm:cxn modelId="{2E670809-9F78-4ABD-A6EE-44A4A1B1D551}" type="presOf" srcId="{AE932727-3BB9-41C1-A229-605C5D5C7296}" destId="{E8330342-3D42-47AB-A0E4-B8A140303CB2}" srcOrd="0" destOrd="0" presId="urn:microsoft.com/office/officeart/2005/8/layout/lProcess1"/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12FDD537-73D1-4678-B843-C809505989A5}" type="presOf" srcId="{2FEEC820-C3B6-436E-9F7D-B36FE32A8CA1}" destId="{BD59938F-2B3C-4A68-B59F-12C6A1A522AB}" srcOrd="0" destOrd="0" presId="urn:microsoft.com/office/officeart/2005/8/layout/lProcess1"/>
    <dgm:cxn modelId="{61D73D3A-4902-4442-99CA-96E1472ABD54}" type="presOf" srcId="{DD29C272-3A76-483C-8199-90716D29054A}" destId="{9881C8D5-AA02-4C20-B767-040E35AB48A2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CBFC2045-6B95-49DE-A469-6C3787BC129E}" type="presOf" srcId="{91EDB500-34A2-47A1-BF2B-9B3FE05768C5}" destId="{90C06C03-45CA-463B-917A-22128281E9DA}" srcOrd="0" destOrd="0" presId="urn:microsoft.com/office/officeart/2005/8/layout/lProcess1"/>
    <dgm:cxn modelId="{2E7D4386-0A9C-434A-958C-294A8256D404}" type="presOf" srcId="{9D48F7AD-EB97-473A-8C34-57DB6E15BD38}" destId="{1E5E9352-A512-421C-ACAF-1F61673A51E7}" srcOrd="0" destOrd="0" presId="urn:microsoft.com/office/officeart/2005/8/layout/lProcess1"/>
    <dgm:cxn modelId="{E83376B5-5A59-4A5C-B6FC-770EE45EAF9A}" type="presOf" srcId="{2020AB6F-302C-4055-83FB-E74CC1B94F49}" destId="{295BBCE1-FEDF-4D40-BD69-84F2F35EB7C8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3521E783-9E28-4B21-8C87-7AE2CC55B1AD}" type="presParOf" srcId="{9881C8D5-AA02-4C20-B767-040E35AB48A2}" destId="{C490607F-208E-489E-A2D8-D076A85A0E2C}" srcOrd="0" destOrd="0" presId="urn:microsoft.com/office/officeart/2005/8/layout/lProcess1"/>
    <dgm:cxn modelId="{29849A6F-A213-409C-8906-EF0483EEA8FD}" type="presParOf" srcId="{C490607F-208E-489E-A2D8-D076A85A0E2C}" destId="{E8330342-3D42-47AB-A0E4-B8A140303CB2}" srcOrd="0" destOrd="0" presId="urn:microsoft.com/office/officeart/2005/8/layout/lProcess1"/>
    <dgm:cxn modelId="{44C0AF71-2A9C-4FDA-BC07-047A975B11B4}" type="presParOf" srcId="{C490607F-208E-489E-A2D8-D076A85A0E2C}" destId="{1E5E9352-A512-421C-ACAF-1F61673A51E7}" srcOrd="1" destOrd="0" presId="urn:microsoft.com/office/officeart/2005/8/layout/lProcess1"/>
    <dgm:cxn modelId="{0D459870-C177-49BD-A132-894E6DCA8D15}" type="presParOf" srcId="{C490607F-208E-489E-A2D8-D076A85A0E2C}" destId="{BD59938F-2B3C-4A68-B59F-12C6A1A522AB}" srcOrd="2" destOrd="0" presId="urn:microsoft.com/office/officeart/2005/8/layout/lProcess1"/>
    <dgm:cxn modelId="{7E61DD08-E799-4BF7-8CDD-264CE12104F5}" type="presParOf" srcId="{C490607F-208E-489E-A2D8-D076A85A0E2C}" destId="{295BBCE1-FEDF-4D40-BD69-84F2F35EB7C8}" srcOrd="3" destOrd="0" presId="urn:microsoft.com/office/officeart/2005/8/layout/lProcess1"/>
    <dgm:cxn modelId="{5BDE5513-7B0A-4947-B245-B85FB4B3E0EF}" type="presParOf" srcId="{C490607F-208E-489E-A2D8-D076A85A0E2C}" destId="{90C06C03-45CA-463B-917A-22128281E9DA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5 e 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Antes da leitura do texto, converse com os estudantes e peça a eles que comentem o que consideram tratamento de imagem e o que consideram manipulação.</a:t>
          </a:r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Após a leitura do texto, promova uma discussão em que os estudantes devem relatar casos de compartilhamento de imagem falsa que tenham causado dano a alguém.</a:t>
          </a:r>
        </a:p>
      </dgm:t>
    </dgm:pt>
    <dgm:pt modelId="{6D9504A4-60A3-4AFE-99D5-27BCB981FBA6}" type="sibTrans" cxnId="{DBDE0011-9EC2-4B4F-BED4-7041F7C3E06B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19666" custScaleY="85909" custLinFactNeighborX="-2852" custLinFactNeighborY="-126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119774" custScaleY="95114" custLinFactNeighborX="-2789" custLinFactNeighborY="-13788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120496" custScaleY="104419" custLinFactNeighborX="-3150" custLinFactNeighborY="-16584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7 e 8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sz="2300" b="1" i="0" u="none" strike="noStrike" kern="1200" baseline="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Peça aos estudantes que leiam o texto e apreciem os retratos produzidos por Cindy Sherman. Solicite a eles que pesquisem outras obras dessa artista e obras semelhantes de outros artistas.</a:t>
          </a:r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Na aula 8, os estudantes deverão apresentar os resultados dessa pesquisa e compartilhar os trabalhos solicitados na atividade de ampliação.</a:t>
          </a:r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92130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93392" custScaleY="76013" custLinFactNeighborX="-597" custLinFactNeighborY="9215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92995" custScaleY="77342" custLinFactNeighborX="-597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9 e 10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Peça aos estudantes que compartilhem e comentem as respostas às atividades. A atividade de ampliação deve ser solicitada em uma aula e apresentada pelos estudantes na aula seguinte. 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b="1" dirty="0">
              <a:latin typeface="MyriadPro-SemiCn"/>
              <a:ea typeface="+mn-ea"/>
              <a:cs typeface="+mn-cs"/>
            </a:rPr>
            <a:t>Oriente os estudantes na interpretação dos dados e elaboração do gráfico para a divulgação do resultado da pesquisa e para o uso no produto final.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11 e 12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Os estudantes devem planejar a estrutura da revista, considerando número de páginas, número e títulos de seções etc.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Oriente os estudantes na escolha dos gêneros textuais para a produção dos textos de acordo com a finalidade e o público-alvo, considerando o campo jornalístico-midiático.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99578" custScaleY="69494" custLinFactNeighborX="-4" custLinFactNeighborY="-11147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100218" custScaleY="76013" custLinFactNeighborX="234" custLinFactNeighborY="-26284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98814" custScaleY="77342" custLinFactNeighborX="1407" custLinFactNeighborY="-38726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13 e 14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Converse com os estudantes sobre o que eles sabem a respeito de projeto gráfico. Se algum estudante tiver conhecimentos sobre o termo, pode compartilhar com a turma. Pode ser solicitada a eles uma pesquisa.</a:t>
          </a:r>
          <a:endParaRPr lang="pt-BR" sz="2300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6D15601C-A139-4377-A13C-31FD5645E7C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Com o desenho do projeto gráfico, podem ser produzidos os textos que comporão a revista. Oriente o estudante nessa composição para que a distribuição de assuntos na revista tenha coerência.</a:t>
          </a:r>
        </a:p>
      </dgm:t>
    </dgm:pt>
    <dgm:pt modelId="{2EB663D1-17E4-496A-A83B-9F182DD6B8EE}" type="parTrans" cxnId="{6BBF22D1-EC9F-45D3-AB5C-071D21479494}">
      <dgm:prSet/>
      <dgm:spPr/>
      <dgm:t>
        <a:bodyPr/>
        <a:lstStyle/>
        <a:p>
          <a:endParaRPr lang="pt-BR"/>
        </a:p>
      </dgm:t>
    </dgm:pt>
    <dgm:pt modelId="{A72C3C10-0BB9-4634-B5CC-CCAA5C0F2D21}" type="sibTrans" cxnId="{6BBF22D1-EC9F-45D3-AB5C-071D21479494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8400" custScaleY="53469" custLinFactNeighborX="-37" custLinFactNeighborY="686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8326" custScaleY="76013" custLinFactNeighborX="-275" custLinFactNeighborY="-15310">
        <dgm:presLayoutVars>
          <dgm:chMax val="0"/>
          <dgm:bulletEnabled val="1"/>
        </dgm:presLayoutVars>
      </dgm:prSet>
      <dgm:spPr/>
    </dgm:pt>
    <dgm:pt modelId="{24AB462D-5C0D-4C30-9431-77439C5E537F}" type="pres">
      <dgm:prSet presAssocID="{2020AB6F-302C-4055-83FB-E74CC1B94F49}" presName="sibTrans" presStyleLbl="sibTrans2D1" presStyleIdx="1" presStyleCnt="2"/>
      <dgm:spPr/>
    </dgm:pt>
    <dgm:pt modelId="{329D49E5-7E45-4473-B1FE-CE2F3F5FED01}" type="pres">
      <dgm:prSet presAssocID="{6D15601C-A139-4377-A13C-31FD5645E7C9}" presName="child" presStyleLbl="alignAccFollowNode1" presStyleIdx="1" presStyleCnt="2" custScaleX="88910" custScaleY="56151" custLinFactNeighborX="247" custLinFactNeighborY="-23311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BD6E5461-3E5E-421A-B878-24C940BCCFE6}" type="presOf" srcId="{2020AB6F-302C-4055-83FB-E74CC1B94F49}" destId="{24AB462D-5C0D-4C30-9431-77439C5E537F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2B8CEA57-607E-4AA5-97A5-14550A80CDF2}" type="presOf" srcId="{6D15601C-A139-4377-A13C-31FD5645E7C9}" destId="{329D49E5-7E45-4473-B1FE-CE2F3F5FED01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6BBF22D1-EC9F-45D3-AB5C-071D21479494}" srcId="{AE932727-3BB9-41C1-A229-605C5D5C7296}" destId="{6D15601C-A139-4377-A13C-31FD5645E7C9}" srcOrd="1" destOrd="0" parTransId="{2EB663D1-17E4-496A-A83B-9F182DD6B8EE}" sibTransId="{A72C3C10-0BB9-4634-B5CC-CCAA5C0F2D21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15CC4A60-5847-49EB-9710-9F5B66E16AC5}" type="presParOf" srcId="{9F7E0E85-A6DD-4576-B660-A5938CB04491}" destId="{24AB462D-5C0D-4C30-9431-77439C5E537F}" srcOrd="3" destOrd="0" presId="urn:microsoft.com/office/officeart/2005/8/layout/lProcess1"/>
    <dgm:cxn modelId="{8F630A77-F527-4D35-AE61-45A1CBAD5F49}" type="presParOf" srcId="{9F7E0E85-A6DD-4576-B660-A5938CB04491}" destId="{329D49E5-7E45-4473-B1FE-CE2F3F5FED01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395011" y="0"/>
          <a:ext cx="6578859" cy="1318415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1</a:t>
          </a:r>
        </a:p>
      </dsp:txBody>
      <dsp:txXfrm>
        <a:off x="433626" y="38615"/>
        <a:ext cx="6501629" cy="1241185"/>
      </dsp:txXfrm>
    </dsp:sp>
    <dsp:sp modelId="{00C015DD-3079-4258-8787-9D0F40E66300}">
      <dsp:nvSpPr>
        <dsp:cNvPr id="0" name=""/>
        <dsp:cNvSpPr/>
      </dsp:nvSpPr>
      <dsp:spPr>
        <a:xfrm rot="5297541">
          <a:off x="3610757" y="1417724"/>
          <a:ext cx="198505" cy="198217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440023" y="1715250"/>
          <a:ext cx="6595487" cy="1465277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latin typeface="MyriadPro-SemiCn"/>
            </a:rPr>
            <a:t>Solicite aos estudantes que apreciem as imagens e comentem a impressão que cada uma delas provoca.</a:t>
          </a:r>
          <a:endParaRPr lang="pt-BR" sz="2600" kern="1200" dirty="0"/>
        </a:p>
      </dsp:txBody>
      <dsp:txXfrm>
        <a:off x="482939" y="1758166"/>
        <a:ext cx="6509655" cy="1379445"/>
      </dsp:txXfrm>
    </dsp:sp>
    <dsp:sp modelId="{963C8F91-3F45-422C-B42E-73DCAD0ED5D7}">
      <dsp:nvSpPr>
        <dsp:cNvPr id="0" name=""/>
        <dsp:cNvSpPr/>
      </dsp:nvSpPr>
      <dsp:spPr>
        <a:xfrm rot="5405771">
          <a:off x="3637095" y="3279636"/>
          <a:ext cx="198217" cy="198217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464942" y="3576961"/>
          <a:ext cx="6539760" cy="1250330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latin typeface="MyriadPro-SemiCn"/>
              <a:ea typeface="+mn-ea"/>
              <a:cs typeface="+mn-cs"/>
            </a:rPr>
            <a:t>Promova uma conversa com os estudantes e peça a eles que comentem exemplos de manipulação de imagens que já tenham visto.</a:t>
          </a:r>
        </a:p>
      </dsp:txBody>
      <dsp:txXfrm>
        <a:off x="501563" y="3613582"/>
        <a:ext cx="6466518" cy="11770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15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Auxilie os estudantes na definição do suporte da revista. Ela pode ser impressa, virtual ou ambos, de acordo com os recursos disponíveis.</a:t>
          </a:r>
          <a:endParaRPr lang="pt-BR" sz="23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Nesta aula, devem ser definidos e encaminhados os meios de produção e divulgação da revista para posterior publicação.</a:t>
          </a:r>
          <a:endParaRPr lang="pt-BR" sz="2300" b="1" kern="1200" dirty="0">
            <a:latin typeface="MyriadPro-SemiCn"/>
            <a:ea typeface="+mn-ea"/>
            <a:cs typeface="+mn-cs"/>
          </a:endParaRPr>
        </a:p>
      </dsp:txBody>
      <dsp:txXfrm>
        <a:off x="1220539" y="3951306"/>
        <a:ext cx="5967885" cy="12878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0" y="68443"/>
          <a:ext cx="6803232" cy="1116946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16</a:t>
          </a:r>
        </a:p>
      </dsp:txBody>
      <dsp:txXfrm>
        <a:off x="32714" y="101157"/>
        <a:ext cx="6737804" cy="1051518"/>
      </dsp:txXfrm>
    </dsp:sp>
    <dsp:sp modelId="{00C015DD-3079-4258-8787-9D0F40E66300}">
      <dsp:nvSpPr>
        <dsp:cNvPr id="0" name=""/>
        <dsp:cNvSpPr/>
      </dsp:nvSpPr>
      <dsp:spPr>
        <a:xfrm rot="5404228">
          <a:off x="3234208" y="1370459"/>
          <a:ext cx="332623" cy="295109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0" y="1850638"/>
          <a:ext cx="6798645" cy="1281837"/>
        </a:xfrm>
        <a:prstGeom prst="roundRect">
          <a:avLst>
            <a:gd name="adj" fmla="val 10000"/>
          </a:avLst>
        </a:prstGeom>
        <a:solidFill>
          <a:srgbClr val="FFAFFF">
            <a:alpha val="89804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Comente com os estudantes que, com a publicação e divulgação da revista, eles podem criar um meio de receber retorno do público</a:t>
          </a:r>
          <a:r>
            <a:rPr lang="pt-BR" sz="2300" b="1" i="0" u="none" strike="noStrike" kern="1200" baseline="0" dirty="0">
              <a:solidFill>
                <a:srgbClr val="FF0000"/>
              </a:solidFill>
              <a:latin typeface="MyriadPro-SemiCn"/>
            </a:rPr>
            <a:t> </a:t>
          </a: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e conhecer sua satisfação. </a:t>
          </a:r>
        </a:p>
      </dsp:txBody>
      <dsp:txXfrm>
        <a:off x="37544" y="1888182"/>
        <a:ext cx="6723557" cy="1206749"/>
      </dsp:txXfrm>
    </dsp:sp>
    <dsp:sp modelId="{27708505-E38D-46A9-8518-95818001BF1E}">
      <dsp:nvSpPr>
        <dsp:cNvPr id="0" name=""/>
        <dsp:cNvSpPr/>
      </dsp:nvSpPr>
      <dsp:spPr>
        <a:xfrm rot="5395156">
          <a:off x="3212578" y="3320595"/>
          <a:ext cx="376241" cy="295109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0F50F4-2399-439C-9D85-EEACF16E0214}">
      <dsp:nvSpPr>
        <dsp:cNvPr id="0" name=""/>
        <dsp:cNvSpPr/>
      </dsp:nvSpPr>
      <dsp:spPr>
        <a:xfrm>
          <a:off x="29275" y="3803825"/>
          <a:ext cx="6745357" cy="1110235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Promova uma roda de conversa com os estudantes para que eles se expressem sobre a experiência de produzir uma revista de conteúdo específico. </a:t>
          </a:r>
          <a:r>
            <a:rPr lang="pt-BR" sz="2200" kern="1200" dirty="0"/>
            <a:t> </a:t>
          </a:r>
        </a:p>
      </dsp:txBody>
      <dsp:txXfrm>
        <a:off x="61793" y="3836343"/>
        <a:ext cx="6680321" cy="1045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533144" y="0"/>
          <a:ext cx="5839788" cy="1234383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2</a:t>
          </a:r>
        </a:p>
      </dsp:txBody>
      <dsp:txXfrm>
        <a:off x="1569298" y="36154"/>
        <a:ext cx="5767480" cy="1162075"/>
      </dsp:txXfrm>
    </dsp:sp>
    <dsp:sp modelId="{00C015DD-3079-4258-8787-9D0F40E66300}">
      <dsp:nvSpPr>
        <dsp:cNvPr id="0" name=""/>
        <dsp:cNvSpPr/>
      </dsp:nvSpPr>
      <dsp:spPr>
        <a:xfrm rot="5287169">
          <a:off x="4386078" y="1328194"/>
          <a:ext cx="186703" cy="185583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583071" y="1607589"/>
          <a:ext cx="5839788" cy="1060476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latin typeface="MyriadPro-SemiCn"/>
            </a:rPr>
            <a:t>Converse com os estudantes e peça a eles que comentem quais são, na opinião deles, os motivos que levam as pessoas a manipular a imagem nas </a:t>
          </a:r>
          <a:r>
            <a:rPr lang="pt-BR" sz="1900" b="1" i="1" kern="1200" dirty="0">
              <a:latin typeface="MyriadPro-SemiCn"/>
            </a:rPr>
            <a:t>selfies</a:t>
          </a:r>
          <a:r>
            <a:rPr lang="pt-BR" sz="1900" b="1" kern="1200" dirty="0">
              <a:latin typeface="MyriadPro-SemiCn"/>
            </a:rPr>
            <a:t>.</a:t>
          </a:r>
          <a:endParaRPr lang="pt-BR" sz="1900" kern="1200" dirty="0"/>
        </a:p>
      </dsp:txBody>
      <dsp:txXfrm>
        <a:off x="1614131" y="1638649"/>
        <a:ext cx="5777668" cy="998356"/>
      </dsp:txXfrm>
    </dsp:sp>
    <dsp:sp modelId="{963C8F91-3F45-422C-B42E-73DCAD0ED5D7}">
      <dsp:nvSpPr>
        <dsp:cNvPr id="0" name=""/>
        <dsp:cNvSpPr/>
      </dsp:nvSpPr>
      <dsp:spPr>
        <a:xfrm rot="5406621">
          <a:off x="4408795" y="2760857"/>
          <a:ext cx="185584" cy="185583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580314" y="3039232"/>
          <a:ext cx="5839788" cy="1060476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Solicite aos estudantes que, após a leitura do texto, conversem em grupos sobre os pontos com os quais concordam e aqueles dos quais discordam. </a:t>
          </a:r>
        </a:p>
      </dsp:txBody>
      <dsp:txXfrm>
        <a:off x="1611374" y="3070292"/>
        <a:ext cx="5777668" cy="998356"/>
      </dsp:txXfrm>
    </dsp:sp>
    <dsp:sp modelId="{4AB00F72-A3DA-4D65-8296-B1AFF7C63C7D}">
      <dsp:nvSpPr>
        <dsp:cNvPr id="0" name=""/>
        <dsp:cNvSpPr/>
      </dsp:nvSpPr>
      <dsp:spPr>
        <a:xfrm rot="5400000">
          <a:off x="4407417" y="4192500"/>
          <a:ext cx="185583" cy="185583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580314" y="4470875"/>
          <a:ext cx="5839788" cy="1060476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latin typeface="MyriadPro-SemiCn"/>
            </a:rPr>
            <a:t>Promova um debate entre os grupos com base nos registros que fizeram dos pontos de concordância e de discordância do texto.</a:t>
          </a:r>
        </a:p>
      </dsp:txBody>
      <dsp:txXfrm>
        <a:off x="1611374" y="4501935"/>
        <a:ext cx="5777668" cy="998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474482" y="0"/>
          <a:ext cx="6396188" cy="1262162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3</a:t>
          </a:r>
        </a:p>
      </dsp:txBody>
      <dsp:txXfrm>
        <a:off x="511449" y="36967"/>
        <a:ext cx="6322254" cy="1188228"/>
      </dsp:txXfrm>
    </dsp:sp>
    <dsp:sp modelId="{00C015DD-3079-4258-8787-9D0F40E66300}">
      <dsp:nvSpPr>
        <dsp:cNvPr id="0" name=""/>
        <dsp:cNvSpPr/>
      </dsp:nvSpPr>
      <dsp:spPr>
        <a:xfrm rot="5283815">
          <a:off x="3582290" y="1382406"/>
          <a:ext cx="239427" cy="238095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603979" y="1740744"/>
          <a:ext cx="6258228" cy="1360543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MyriadPro-SemiCn"/>
            </a:rPr>
            <a:t>Antes da leitura do texto, peça aos estudantes que comentem se a manipulação de imagens é um fenômeno moderno ou é praticada há muito tempo.</a:t>
          </a:r>
          <a:endParaRPr lang="pt-BR" sz="2100" kern="1200" dirty="0"/>
        </a:p>
      </dsp:txBody>
      <dsp:txXfrm>
        <a:off x="643828" y="1780593"/>
        <a:ext cx="6178530" cy="1280845"/>
      </dsp:txXfrm>
    </dsp:sp>
    <dsp:sp modelId="{963C8F91-3F45-422C-B42E-73DCAD0ED5D7}">
      <dsp:nvSpPr>
        <dsp:cNvPr id="0" name=""/>
        <dsp:cNvSpPr/>
      </dsp:nvSpPr>
      <dsp:spPr>
        <a:xfrm rot="5400000">
          <a:off x="3614046" y="3220335"/>
          <a:ext cx="238095" cy="238095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603979" y="3577478"/>
          <a:ext cx="6258228" cy="1360543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MyriadPro-SemiCn"/>
              <a:ea typeface="+mn-ea"/>
              <a:cs typeface="+mn-cs"/>
            </a:rPr>
            <a:t>Após a leitura do texto, peça aos estudantes que comentem sobre outros registros históricos que eles conheçam que tenham sido reconhecidamente manipulados.</a:t>
          </a:r>
        </a:p>
      </dsp:txBody>
      <dsp:txXfrm>
        <a:off x="643828" y="3617327"/>
        <a:ext cx="6178530" cy="12808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30342-3D42-47AB-A0E4-B8A140303CB2}">
      <dsp:nvSpPr>
        <dsp:cNvPr id="0" name=""/>
        <dsp:cNvSpPr/>
      </dsp:nvSpPr>
      <dsp:spPr>
        <a:xfrm>
          <a:off x="7697" y="15331"/>
          <a:ext cx="7127698" cy="1130524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4</a:t>
          </a:r>
        </a:p>
      </dsp:txBody>
      <dsp:txXfrm>
        <a:off x="40809" y="48443"/>
        <a:ext cx="7061474" cy="1064300"/>
      </dsp:txXfrm>
    </dsp:sp>
    <dsp:sp modelId="{1E5E9352-A512-421C-ACAF-1F61673A51E7}">
      <dsp:nvSpPr>
        <dsp:cNvPr id="0" name=""/>
        <dsp:cNvSpPr/>
      </dsp:nvSpPr>
      <dsp:spPr>
        <a:xfrm rot="5400000">
          <a:off x="3415628" y="1301774"/>
          <a:ext cx="311836" cy="311836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59938F-2B3C-4A68-B59F-12C6A1A522AB}">
      <dsp:nvSpPr>
        <dsp:cNvPr id="0" name=""/>
        <dsp:cNvSpPr/>
      </dsp:nvSpPr>
      <dsp:spPr>
        <a:xfrm>
          <a:off x="4810" y="1769529"/>
          <a:ext cx="7133472" cy="1404423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chemeClr val="tx1"/>
              </a:solidFill>
              <a:latin typeface="MyriadPro-SemiCn"/>
            </a:rPr>
            <a:t>Peça a eles que relatem situações em que foram levados a comprar ou consumir algo levados pela imagem da propaganda ou embalagem e ficaram frustrados com o artigo real. </a:t>
          </a:r>
          <a:endParaRPr lang="pt-BR" sz="2300" kern="1200" dirty="0">
            <a:solidFill>
              <a:schemeClr val="tx1"/>
            </a:solidFill>
          </a:endParaRPr>
        </a:p>
      </dsp:txBody>
      <dsp:txXfrm>
        <a:off x="45944" y="1810663"/>
        <a:ext cx="7051204" cy="1322155"/>
      </dsp:txXfrm>
    </dsp:sp>
    <dsp:sp modelId="{295BBCE1-FEDF-4D40-BD69-84F2F35EB7C8}">
      <dsp:nvSpPr>
        <dsp:cNvPr id="0" name=""/>
        <dsp:cNvSpPr/>
      </dsp:nvSpPr>
      <dsp:spPr>
        <a:xfrm rot="5351406">
          <a:off x="3469444" y="3289797"/>
          <a:ext cx="231742" cy="311836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C06C03-45CA-463B-917A-22128281E9DA}">
      <dsp:nvSpPr>
        <dsp:cNvPr id="0" name=""/>
        <dsp:cNvSpPr/>
      </dsp:nvSpPr>
      <dsp:spPr>
        <a:xfrm>
          <a:off x="243054" y="3717478"/>
          <a:ext cx="6708019" cy="1118638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Em outro momento da aula, leve os estudantes a opinar sobre a manipulação de imagens para divulgação científica</a:t>
          </a: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. </a:t>
          </a:r>
          <a:endParaRPr lang="pt-BR" sz="2100" b="1" kern="1200" dirty="0">
            <a:latin typeface="MyriadPro-SemiCn"/>
            <a:ea typeface="+mn-ea"/>
            <a:cs typeface="+mn-cs"/>
          </a:endParaRPr>
        </a:p>
      </dsp:txBody>
      <dsp:txXfrm>
        <a:off x="275818" y="3750242"/>
        <a:ext cx="6642491" cy="10531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34283" y="179"/>
          <a:ext cx="6791271" cy="1218874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5 e 6</a:t>
          </a:r>
        </a:p>
      </dsp:txBody>
      <dsp:txXfrm>
        <a:off x="169983" y="35879"/>
        <a:ext cx="6719871" cy="1147474"/>
      </dsp:txXfrm>
    </dsp:sp>
    <dsp:sp modelId="{00C015DD-3079-4258-8787-9D0F40E66300}">
      <dsp:nvSpPr>
        <dsp:cNvPr id="0" name=""/>
        <dsp:cNvSpPr/>
      </dsp:nvSpPr>
      <dsp:spPr>
        <a:xfrm rot="5392824">
          <a:off x="3424454" y="1309277"/>
          <a:ext cx="214368" cy="248289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34794" y="1647790"/>
          <a:ext cx="6797400" cy="1349474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Antes da leitura do texto, converse com os estudantes e peça a eles que comentem o que consideram tratamento de imagem e o que consideram manipulação.</a:t>
          </a:r>
        </a:p>
      </dsp:txBody>
      <dsp:txXfrm>
        <a:off x="174319" y="1687315"/>
        <a:ext cx="6718350" cy="1270424"/>
      </dsp:txXfrm>
    </dsp:sp>
    <dsp:sp modelId="{963C8F91-3F45-422C-B42E-73DCAD0ED5D7}">
      <dsp:nvSpPr>
        <dsp:cNvPr id="0" name=""/>
        <dsp:cNvSpPr/>
      </dsp:nvSpPr>
      <dsp:spPr>
        <a:xfrm rot="5437103">
          <a:off x="3406390" y="3114467"/>
          <a:ext cx="234433" cy="248289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93819" y="3479960"/>
          <a:ext cx="6838375" cy="1481493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Após a leitura do texto, promova uma discussão em que os estudantes devem relatar casos de compartilhamento de imagem falsa que tenham causado dano a alguém.</a:t>
          </a:r>
        </a:p>
      </dsp:txBody>
      <dsp:txXfrm>
        <a:off x="137210" y="3523351"/>
        <a:ext cx="6751593" cy="13947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587898" y="0"/>
          <a:ext cx="6442657" cy="1311975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7 e 8</a:t>
          </a:r>
        </a:p>
      </dsp:txBody>
      <dsp:txXfrm>
        <a:off x="626324" y="38426"/>
        <a:ext cx="6365805" cy="1235123"/>
      </dsp:txXfrm>
    </dsp:sp>
    <dsp:sp modelId="{00C015DD-3079-4258-8787-9D0F40E66300}">
      <dsp:nvSpPr>
        <dsp:cNvPr id="0" name=""/>
        <dsp:cNvSpPr/>
      </dsp:nvSpPr>
      <dsp:spPr>
        <a:xfrm rot="5337791">
          <a:off x="3659751" y="1493762"/>
          <a:ext cx="334813" cy="305944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579786" y="1981492"/>
          <a:ext cx="6530909" cy="1328898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Peça aos estudantes que leiam o texto e apreciem os retratos produzidos por Cindy Sherman. Solicite a eles que pesquisem outras obras dessa artista e obras semelhantes de outros artistas.</a:t>
          </a:r>
        </a:p>
      </dsp:txBody>
      <dsp:txXfrm>
        <a:off x="618708" y="2020414"/>
        <a:ext cx="6453065" cy="1251054"/>
      </dsp:txXfrm>
    </dsp:sp>
    <dsp:sp modelId="{963C8F91-3F45-422C-B42E-73DCAD0ED5D7}">
      <dsp:nvSpPr>
        <dsp:cNvPr id="0" name=""/>
        <dsp:cNvSpPr/>
      </dsp:nvSpPr>
      <dsp:spPr>
        <a:xfrm rot="5400000">
          <a:off x="3720462" y="3435170"/>
          <a:ext cx="249558" cy="305944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593668" y="3865894"/>
          <a:ext cx="6503147" cy="1352132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Na aula 8, os estudantes deverão apresentar os resultados dessa pesquisa e compartilhar os trabalhos solicitados na atividade de ampliação.</a:t>
          </a:r>
        </a:p>
      </dsp:txBody>
      <dsp:txXfrm>
        <a:off x="633271" y="3905497"/>
        <a:ext cx="6423941" cy="12729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9 e 10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Peça aos estudantes que compartilhem e comentem as respostas às atividades. A atividade de ampliação deve ser solicitada em uma aula e apresentada pelos estudantes na aula seguinte. </a:t>
          </a:r>
          <a:endParaRPr lang="pt-BR" sz="21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MyriadPro-SemiCn"/>
              <a:ea typeface="+mn-ea"/>
              <a:cs typeface="+mn-cs"/>
            </a:rPr>
            <a:t>Oriente os estudantes na interpretação dos dados e elaboração do gráfico para a divulgação do resultado da pesquisa e para o uso no produto final.</a:t>
          </a:r>
        </a:p>
      </dsp:txBody>
      <dsp:txXfrm>
        <a:off x="1220539" y="3951306"/>
        <a:ext cx="5967885" cy="12878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420663" y="0"/>
          <a:ext cx="7339319" cy="1280500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11 e 12</a:t>
          </a:r>
        </a:p>
      </dsp:txBody>
      <dsp:txXfrm>
        <a:off x="458168" y="37505"/>
        <a:ext cx="7264309" cy="1205490"/>
      </dsp:txXfrm>
    </dsp:sp>
    <dsp:sp modelId="{00C015DD-3079-4258-8787-9D0F40E66300}">
      <dsp:nvSpPr>
        <dsp:cNvPr id="0" name=""/>
        <dsp:cNvSpPr/>
      </dsp:nvSpPr>
      <dsp:spPr>
        <a:xfrm rot="5366817">
          <a:off x="3979623" y="1357623"/>
          <a:ext cx="238362" cy="322455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414619" y="1757202"/>
          <a:ext cx="7386490" cy="1400619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Os estudantes devem planejar a estrutura da revista, considerando número de páginas, número e títulos de seções etc.</a:t>
          </a:r>
          <a:endParaRPr lang="pt-BR" sz="2300" kern="1200" dirty="0"/>
        </a:p>
      </dsp:txBody>
      <dsp:txXfrm>
        <a:off x="455642" y="1798225"/>
        <a:ext cx="7304444" cy="1318573"/>
      </dsp:txXfrm>
    </dsp:sp>
    <dsp:sp modelId="{963C8F91-3F45-422C-B42E-73DCAD0ED5D7}">
      <dsp:nvSpPr>
        <dsp:cNvPr id="0" name=""/>
        <dsp:cNvSpPr/>
      </dsp:nvSpPr>
      <dsp:spPr>
        <a:xfrm rot="5249802">
          <a:off x="4029446" y="3278930"/>
          <a:ext cx="242755" cy="322455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552815" y="3722494"/>
          <a:ext cx="7283009" cy="1425108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Oriente os estudantes na escolha dos gêneros textuais para a produção dos textos de acordo com a finalidade e o público-alvo, considerando o campo jornalístico-midiático.</a:t>
          </a:r>
          <a:endParaRPr lang="pt-BR" sz="2300" b="1" kern="1200" dirty="0">
            <a:latin typeface="MyriadPro-SemiCn"/>
            <a:ea typeface="+mn-ea"/>
            <a:cs typeface="+mn-cs"/>
          </a:endParaRPr>
        </a:p>
      </dsp:txBody>
      <dsp:txXfrm>
        <a:off x="594555" y="3764234"/>
        <a:ext cx="7199529" cy="13416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84633" y="54114"/>
          <a:ext cx="7889341" cy="1192972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13 e 14</a:t>
          </a:r>
        </a:p>
      </dsp:txBody>
      <dsp:txXfrm>
        <a:off x="119574" y="89055"/>
        <a:ext cx="7819459" cy="1123090"/>
      </dsp:txXfrm>
    </dsp:sp>
    <dsp:sp modelId="{00C015DD-3079-4258-8787-9D0F40E66300}">
      <dsp:nvSpPr>
        <dsp:cNvPr id="0" name=""/>
        <dsp:cNvSpPr/>
      </dsp:nvSpPr>
      <dsp:spPr>
        <a:xfrm rot="5435579">
          <a:off x="3868037" y="1355741"/>
          <a:ext cx="303896" cy="390451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66694" y="1854847"/>
          <a:ext cx="7882737" cy="1695963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Converse com os estudantes sobre o que eles sabem a respeito de projeto gráfico. Se algum estudante tiver conhecimentos sobre o termo, pode compartilhar com a turma. Pode ser solicitada a eles uma pesquisa.</a:t>
          </a:r>
          <a:endParaRPr lang="pt-BR" sz="2300" kern="1200" dirty="0"/>
        </a:p>
      </dsp:txBody>
      <dsp:txXfrm>
        <a:off x="116367" y="1904520"/>
        <a:ext cx="7783391" cy="1596617"/>
      </dsp:txXfrm>
    </dsp:sp>
    <dsp:sp modelId="{24AB462D-5C0D-4C30-9431-77439C5E537F}">
      <dsp:nvSpPr>
        <dsp:cNvPr id="0" name=""/>
        <dsp:cNvSpPr/>
      </dsp:nvSpPr>
      <dsp:spPr>
        <a:xfrm rot="5326976">
          <a:off x="3869644" y="3714796"/>
          <a:ext cx="328133" cy="390451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9D49E5-7E45-4473-B1FE-CE2F3F5FED01}">
      <dsp:nvSpPr>
        <dsp:cNvPr id="0" name=""/>
        <dsp:cNvSpPr/>
      </dsp:nvSpPr>
      <dsp:spPr>
        <a:xfrm>
          <a:off x="87221" y="4269232"/>
          <a:ext cx="7934857" cy="1252812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Com o desenho do projeto gráfico, podem ser produzidos os textos que comporão a revista. Oriente o estudante nessa composição para que a distribuição de assuntos na revista tenha coerência.</a:t>
          </a:r>
        </a:p>
      </dsp:txBody>
      <dsp:txXfrm>
        <a:off x="123915" y="4305926"/>
        <a:ext cx="7861469" cy="1179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3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0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6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9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1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6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4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5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4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2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57" r:id="rId6"/>
    <p:sldLayoutId id="2147483853" r:id="rId7"/>
    <p:sldLayoutId id="2147483854" r:id="rId8"/>
    <p:sldLayoutId id="2147483855" r:id="rId9"/>
    <p:sldLayoutId id="2147483856" r:id="rId10"/>
    <p:sldLayoutId id="21474838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6.xml"/><Relationship Id="rId7" Type="http://schemas.openxmlformats.org/officeDocument/2006/relationships/oleObject" Target="../embeddings/oleObject3.bin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7.xml"/><Relationship Id="rId7" Type="http://schemas.openxmlformats.org/officeDocument/2006/relationships/oleObject" Target="../embeddings/oleObject4.bin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8.xml"/><Relationship Id="rId7" Type="http://schemas.openxmlformats.org/officeDocument/2006/relationships/oleObject" Target="../embeddings/oleObject5.bin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9.xml"/><Relationship Id="rId7" Type="http://schemas.openxmlformats.org/officeDocument/2006/relationships/oleObject" Target="../embeddings/oleObject6.bin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0.xml"/><Relationship Id="rId7" Type="http://schemas.openxmlformats.org/officeDocument/2006/relationships/oleObject" Target="../embeddings/oleObject7.bin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1.xml"/><Relationship Id="rId7" Type="http://schemas.openxmlformats.org/officeDocument/2006/relationships/oleObject" Target="../embeddings/oleObject8.bin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2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3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4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5.xml"/><Relationship Id="rId7" Type="http://schemas.openxmlformats.org/officeDocument/2006/relationships/oleObject" Target="../embeddings/oleObject3.bin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8F89F-5814-4373-BB25-F34DC067E9C4}"/>
              </a:ext>
            </a:extLst>
          </p:cNvPr>
          <p:cNvSpPr txBox="1">
            <a:spLocks/>
          </p:cNvSpPr>
          <p:nvPr/>
        </p:nvSpPr>
        <p:spPr>
          <a:xfrm>
            <a:off x="5892721" y="1097229"/>
            <a:ext cx="6153663" cy="39667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400" b="1" dirty="0">
                <a:solidFill>
                  <a:schemeClr val="bg1"/>
                </a:solidFill>
                <a:latin typeface="Factoria-Bold"/>
              </a:rPr>
              <a:t>Imagens: manipulamos ou somos manipulados?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9E75AC3-E8E6-4F45-8D07-CB2637059266}"/>
              </a:ext>
            </a:extLst>
          </p:cNvPr>
          <p:cNvSpPr txBox="1"/>
          <p:nvPr/>
        </p:nvSpPr>
        <p:spPr>
          <a:xfrm>
            <a:off x="5958720" y="4641135"/>
            <a:ext cx="5668788" cy="7386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700" b="1" i="0" u="none" strike="noStrike" baseline="0">
                <a:solidFill>
                  <a:schemeClr val="bg1"/>
                </a:solidFill>
                <a:latin typeface="Factoria-Bold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2700" dirty="0">
                <a:solidFill>
                  <a:srgbClr val="C40873"/>
                </a:solidFill>
              </a:rPr>
              <a:t>Tema integrador: Midiaeducação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C66294-4651-46FA-B00C-D0283FD121E8}"/>
              </a:ext>
            </a:extLst>
          </p:cNvPr>
          <p:cNvSpPr txBox="1"/>
          <p:nvPr/>
        </p:nvSpPr>
        <p:spPr>
          <a:xfrm>
            <a:off x="5954366" y="289918"/>
            <a:ext cx="16786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800" b="1" dirty="0">
                <a:solidFill>
                  <a:srgbClr val="C40873"/>
                </a:solidFill>
              </a:rPr>
              <a:t>PROJETO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DCFC62-1F16-46BE-B42F-854D6B776A85}"/>
              </a:ext>
            </a:extLst>
          </p:cNvPr>
          <p:cNvSpPr txBox="1"/>
          <p:nvPr/>
        </p:nvSpPr>
        <p:spPr>
          <a:xfrm>
            <a:off x="5460807" y="5935362"/>
            <a:ext cx="6608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O conteúdo deste PPT não faz parte nem foi avaliado em programas governamentais. Trata-se de uma iniciativa gratuita da FTD Educação para todas as escolas brasileiras.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B9BAF12-3C8D-4B59-A1EA-E3959BF2FD7F}"/>
              </a:ext>
            </a:extLst>
          </p:cNvPr>
          <p:cNvSpPr/>
          <p:nvPr/>
        </p:nvSpPr>
        <p:spPr>
          <a:xfrm>
            <a:off x="1030273" y="5664880"/>
            <a:ext cx="3829404" cy="885856"/>
          </a:xfrm>
          <a:prstGeom prst="roundRect">
            <a:avLst/>
          </a:prstGeom>
          <a:solidFill>
            <a:schemeClr val="lt1"/>
          </a:solidFill>
          <a:ln>
            <a:solidFill>
              <a:srgbClr val="3E9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4800" b="1" dirty="0"/>
              <a:t>Plano de Aulas em PPT</a:t>
            </a:r>
          </a:p>
        </p:txBody>
      </p:sp>
      <p:pic>
        <p:nvPicPr>
          <p:cNvPr id="16" name="Imagem 15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3B354DC6-9A5A-4F4D-A86C-1F289CC34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222" y="109094"/>
            <a:ext cx="6887342" cy="61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5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693881"/>
              </p:ext>
            </p:extLst>
          </p:nvPr>
        </p:nvGraphicFramePr>
        <p:xfrm>
          <a:off x="-72974" y="1160980"/>
          <a:ext cx="7773980" cy="5219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2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Saber e Fazer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621388" y="1308632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158 e 159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701006" y="2634195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276018" y="3964003"/>
              <a:ext cx="2451312" cy="2246769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das aulas</a:t>
              </a:r>
              <a:endParaRPr lang="pt-BR" dirty="0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545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1432373"/>
              </p:ext>
            </p:extLst>
          </p:nvPr>
        </p:nvGraphicFramePr>
        <p:xfrm>
          <a:off x="-510622" y="1202342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2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Saber e Fazer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566415" y="1451537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160 a 163</a:t>
            </a:r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4129D172-2665-46AF-A2B8-D2E95B6AAE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00058"/>
              </p:ext>
            </p:extLst>
          </p:nvPr>
        </p:nvGraphicFramePr>
        <p:xfrm>
          <a:off x="7566415" y="2651452"/>
          <a:ext cx="3572990" cy="357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4964760" imgH="4964760" progId="">
                  <p:embed/>
                </p:oleObj>
              </mc:Choice>
              <mc:Fallback>
                <p:oleObj r:id="rId7" imgW="4964760" imgH="4964760" progId="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4129D172-2665-46AF-A2B8-D2E95B6AAE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66415" y="2651452"/>
                        <a:ext cx="3572990" cy="3572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2EEDAAB8-B74F-4117-987E-BAC829CD04C5}"/>
              </a:ext>
            </a:extLst>
          </p:cNvPr>
          <p:cNvSpPr txBox="1"/>
          <p:nvPr/>
        </p:nvSpPr>
        <p:spPr>
          <a:xfrm>
            <a:off x="8018849" y="3562458"/>
            <a:ext cx="2482924" cy="224676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2800" b="1" dirty="0">
                <a:latin typeface="MyriadPro-SemiCn"/>
              </a:rPr>
              <a:t>Datas das aulas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sz="2800" b="1" dirty="0">
                <a:latin typeface="MyriadPro-SemiCn"/>
              </a:rPr>
              <a:t>___ /___ /____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latin typeface="MyriadPro-SemiCn"/>
              </a:rPr>
              <a:t>___ /___ /____</a:t>
            </a:r>
          </a:p>
          <a:p>
            <a:endParaRPr lang="pt-BR" sz="2800" b="1" dirty="0">
              <a:latin typeface="MyriadPro-SemiCn"/>
            </a:endParaRPr>
          </a:p>
        </p:txBody>
      </p:sp>
    </p:spTree>
    <p:extLst>
      <p:ext uri="{BB962C8B-B14F-4D97-AF65-F5344CB8AC3E}">
        <p14:creationId xmlns:p14="http://schemas.microsoft.com/office/powerpoint/2010/main" val="135258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352701"/>
              </p:ext>
            </p:extLst>
          </p:nvPr>
        </p:nvGraphicFramePr>
        <p:xfrm>
          <a:off x="-91808" y="1308877"/>
          <a:ext cx="8181236" cy="539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160066" y="1514865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164 e 165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0066" y="2598222"/>
            <a:ext cx="3468536" cy="3763463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236722" y="3918505"/>
              <a:ext cx="2362026" cy="1574463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82E19520-4B84-4223-8746-F5B7858F84AA}"/>
              </a:ext>
            </a:extLst>
          </p:cNvPr>
          <p:cNvSpPr txBox="1">
            <a:spLocks/>
          </p:cNvSpPr>
          <p:nvPr/>
        </p:nvSpPr>
        <p:spPr>
          <a:xfrm>
            <a:off x="160986" y="150473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3 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– Para finalizar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8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1517569"/>
              </p:ext>
            </p:extLst>
          </p:nvPr>
        </p:nvGraphicFramePr>
        <p:xfrm>
          <a:off x="105952" y="1027416"/>
          <a:ext cx="8065213" cy="5704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3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Para finalizar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320964" y="1259066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166 e 167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18490AB-79AE-4322-9C5B-2D93726B954D}"/>
              </a:ext>
            </a:extLst>
          </p:cNvPr>
          <p:cNvGrpSpPr/>
          <p:nvPr/>
        </p:nvGrpSpPr>
        <p:grpSpPr>
          <a:xfrm>
            <a:off x="8299698" y="2241845"/>
            <a:ext cx="3786350" cy="4060670"/>
            <a:chOff x="8169215" y="2570741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9550763"/>
                </p:ext>
              </p:extLst>
            </p:nvPr>
          </p:nvGraphicFramePr>
          <p:xfrm>
            <a:off x="8169215" y="2570741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169215" y="2570741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7D117F01-9C76-4682-A0E4-B3867B639D03}"/>
                </a:ext>
              </a:extLst>
            </p:cNvPr>
            <p:cNvSpPr txBox="1"/>
            <p:nvPr/>
          </p:nvSpPr>
          <p:spPr>
            <a:xfrm>
              <a:off x="8730054" y="3475391"/>
              <a:ext cx="2735792" cy="17285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Datas das aulas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5774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7844224"/>
              </p:ext>
            </p:extLst>
          </p:nvPr>
        </p:nvGraphicFramePr>
        <p:xfrm>
          <a:off x="-419529" y="1159413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529574" y="1446222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 do livro</a:t>
            </a:r>
          </a:p>
          <a:p>
            <a:pPr algn="ctr"/>
            <a:r>
              <a:rPr lang="pt-BR" sz="2200" dirty="0">
                <a:latin typeface="MyriadPro-SemiCn"/>
              </a:rPr>
              <a:t>167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526219" y="2437555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255698" y="396400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82E19520-4B84-4223-8746-F5B7858F84AA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3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Para finalizar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16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703150"/>
              </p:ext>
            </p:extLst>
          </p:nvPr>
        </p:nvGraphicFramePr>
        <p:xfrm>
          <a:off x="512007" y="1215824"/>
          <a:ext cx="6803234" cy="4976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3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Para finalizar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182134" y="1442207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 do livro</a:t>
            </a:r>
          </a:p>
          <a:p>
            <a:pPr algn="ctr"/>
            <a:r>
              <a:rPr lang="pt-BR" sz="2200" dirty="0">
                <a:latin typeface="MyriadPro-SemiCn"/>
              </a:rPr>
              <a:t>167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07003" y="2518330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286178" y="409608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72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A8B29A2-504A-484B-A70C-A7519F58B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48181"/>
            <a:ext cx="10515598" cy="24222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D9EFB50-545A-4B27-888E-454ACA0ED740}"/>
              </a:ext>
            </a:extLst>
          </p:cNvPr>
          <p:cNvSpPr txBox="1">
            <a:spLocks/>
          </p:cNvSpPr>
          <p:nvPr/>
        </p:nvSpPr>
        <p:spPr>
          <a:xfrm>
            <a:off x="991772" y="785041"/>
            <a:ext cx="10515600" cy="905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Produto final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4BEA0E-166C-4A08-8B6F-6C1D9ABE4F66}"/>
              </a:ext>
            </a:extLst>
          </p:cNvPr>
          <p:cNvSpPr txBox="1"/>
          <p:nvPr/>
        </p:nvSpPr>
        <p:spPr>
          <a:xfrm>
            <a:off x="838200" y="1834970"/>
            <a:ext cx="10515599" cy="19351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r>
              <a:rPr lang="pt-BR" dirty="0"/>
              <a:t>Revista: manipulação de imagens.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509BBA-AA08-41F9-9866-9600FD4A636D}"/>
              </a:ext>
            </a:extLst>
          </p:cNvPr>
          <p:cNvSpPr txBox="1"/>
          <p:nvPr/>
        </p:nvSpPr>
        <p:spPr>
          <a:xfrm>
            <a:off x="1080981" y="4217184"/>
            <a:ext cx="5697192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48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Professor indicado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FEF1581-4395-4D39-B0DF-C01F9066A4F0}"/>
              </a:ext>
            </a:extLst>
          </p:cNvPr>
          <p:cNvSpPr txBox="1"/>
          <p:nvPr/>
        </p:nvSpPr>
        <p:spPr>
          <a:xfrm>
            <a:off x="827339" y="5256727"/>
            <a:ext cx="10515599" cy="778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 dirty="0"/>
              <a:t>Língua Portuguesa / Arte.</a:t>
            </a:r>
          </a:p>
        </p:txBody>
      </p:sp>
    </p:spTree>
    <p:extLst>
      <p:ext uri="{BB962C8B-B14F-4D97-AF65-F5344CB8AC3E}">
        <p14:creationId xmlns:p14="http://schemas.microsoft.com/office/powerpoint/2010/main" val="411179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AEAD4-E4FA-4308-AC8A-C0BAD3DC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BNCC neste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FDF9BC-88F2-43CC-96B1-B6597D2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753578" cy="46683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gerais </a:t>
            </a: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  <a:sym typeface="Wingdings" panose="05000000000000000000" pitchFamily="2" charset="2"/>
              </a:rPr>
              <a:t></a:t>
            </a: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 </a:t>
            </a:r>
            <a:r>
              <a:rPr lang="pt-BR" sz="2000" b="0" i="0" u="none" strike="noStrike" baseline="0" dirty="0">
                <a:solidFill>
                  <a:srgbClr val="2F2F2E"/>
                </a:solidFill>
                <a:latin typeface="MyriadPro-SemiCn"/>
              </a:rPr>
              <a:t>1, 3, 4, 5, 7 e 8</a:t>
            </a:r>
          </a:p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específicas e habilidades:</a:t>
            </a:r>
          </a:p>
          <a:p>
            <a:pPr marL="0" indent="0">
              <a:buNone/>
            </a:pPr>
            <a:r>
              <a:rPr lang="pt-BR" sz="2000" b="1" dirty="0">
                <a:solidFill>
                  <a:srgbClr val="C40873"/>
                </a:solidFill>
                <a:latin typeface="MyriadPro-SemiboldSemiCn"/>
              </a:rPr>
              <a:t>Área de Linguagens e suas Tecnologias </a:t>
            </a:r>
            <a:r>
              <a:rPr lang="pt-BR" sz="2000" b="1" dirty="0">
                <a:solidFill>
                  <a:srgbClr val="C40873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competências específicas 1, 2, 3, 6</a:t>
            </a:r>
            <a:r>
              <a:rPr lang="pt-BR" sz="2000" dirty="0">
                <a:solidFill>
                  <a:srgbClr val="FF0000"/>
                </a:solidFill>
                <a:latin typeface="MyriadPro-SemiCn"/>
              </a:rPr>
              <a:t> 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e 7: EM13LGG101, EM13LGG102, EM13LGG103, EM13LGG105, EM13LGG202, EM13LGG301, EM13LGG302, EM13LGG602, EM13LGG603, EM13LGG701, EM13LGG702, EM13LGG703 e EM13LGG704.</a:t>
            </a:r>
          </a:p>
          <a:p>
            <a:pPr marL="450850" indent="-184150"/>
            <a:r>
              <a:rPr lang="pt-BR" sz="2000" b="1" dirty="0">
                <a:solidFill>
                  <a:srgbClr val="C40873"/>
                </a:solidFill>
                <a:latin typeface="MyriadPro-SemiboldSemiCn"/>
              </a:rPr>
              <a:t>Língua Portuguesa por campo de atuação </a:t>
            </a:r>
            <a:r>
              <a:rPr lang="pt-BR" sz="2000" b="1" dirty="0">
                <a:solidFill>
                  <a:srgbClr val="C40873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todos os campos de atuação social: EM13LP11 (competência específica 7), EM13LP12 (competências específicas 1 e 7) e EM13LP18 (competência específica 7); campo das práticas de estudo e pesquisa: EM13LP33 (competência específica 3); campo jornalístico-midiático: EM13LP39 (competência específica 7).</a:t>
            </a:r>
          </a:p>
          <a:p>
            <a:pPr marL="0" indent="0">
              <a:buNone/>
            </a:pPr>
            <a:r>
              <a:rPr lang="pt-BR" sz="2000" b="1" i="0" u="none" strike="noStrike" baseline="0" dirty="0">
                <a:solidFill>
                  <a:srgbClr val="C40873"/>
                </a:solidFill>
                <a:latin typeface="MyriadPro-SemiboldSemiCn"/>
              </a:rPr>
              <a:t>Área de </a:t>
            </a:r>
            <a:r>
              <a:rPr lang="pt-BR" sz="2000" b="1" dirty="0">
                <a:solidFill>
                  <a:srgbClr val="C40873"/>
                </a:solidFill>
                <a:latin typeface="MyriadPro-SemiboldSemiCn"/>
              </a:rPr>
              <a:t>Matemática e suas Tecnologias </a:t>
            </a:r>
            <a:r>
              <a:rPr lang="pt-BR" sz="2000" b="1" i="0" u="none" strike="noStrike" baseline="0" dirty="0">
                <a:solidFill>
                  <a:srgbClr val="C40873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000" b="0" i="0" u="none" strike="noStrike" baseline="0" dirty="0">
                <a:solidFill>
                  <a:srgbClr val="2F2F2E"/>
                </a:solidFill>
                <a:latin typeface="MyriadPro-SemiCn"/>
              </a:rPr>
              <a:t>competência específica 2: EM13MAT202.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E2AE08-A16C-44BB-B064-E3EA4428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150" y="126429"/>
            <a:ext cx="299465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4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4292B3-D0C2-4929-A3A0-250A21481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3063240"/>
            <a:ext cx="7426537" cy="1143000"/>
          </a:xfrm>
        </p:spPr>
        <p:txBody>
          <a:bodyPr anchor="t">
            <a:normAutofit/>
          </a:bodyPr>
          <a:lstStyle/>
          <a:p>
            <a:r>
              <a:rPr lang="pt-BR" sz="6800" b="1" i="0" u="none" strike="noStrike" baseline="0" dirty="0">
                <a:latin typeface="Factoria-Bold"/>
              </a:rPr>
              <a:t>PLANEJAMENTO</a:t>
            </a:r>
            <a:endParaRPr lang="pt-BR" sz="6800" dirty="0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7A014"/>
          </a:solidFill>
          <a:ln w="38100" cap="rnd">
            <a:solidFill>
              <a:srgbClr val="F7A01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F2CC10-40CB-4D70-A865-1FBFE1A34D31}"/>
              </a:ext>
            </a:extLst>
          </p:cNvPr>
          <p:cNvSpPr txBox="1"/>
          <p:nvPr/>
        </p:nvSpPr>
        <p:spPr>
          <a:xfrm>
            <a:off x="4749772" y="4542561"/>
            <a:ext cx="4419366" cy="1138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dirty="0"/>
              <a:t>16 aulas</a:t>
            </a:r>
            <a:endParaRPr lang="pt-BR" sz="4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1FDDE0-7666-4473-8A91-A1A611A3AF58}"/>
              </a:ext>
            </a:extLst>
          </p:cNvPr>
          <p:cNvSpPr txBox="1"/>
          <p:nvPr/>
        </p:nvSpPr>
        <p:spPr>
          <a:xfrm>
            <a:off x="4717266" y="6143547"/>
            <a:ext cx="7063712" cy="4456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sz="1800" dirty="0"/>
              <a:t>*A quantidade de aulas pode ser adequada à realidade de cada professor.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BFEA1F-5BB6-417B-AB92-88633ADC4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2353" y="954313"/>
            <a:ext cx="7194076" cy="49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4351800"/>
              </p:ext>
            </p:extLst>
          </p:nvPr>
        </p:nvGraphicFramePr>
        <p:xfrm>
          <a:off x="56384" y="1310731"/>
          <a:ext cx="7469645" cy="4827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1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6B40A957-8205-4301-B54A-B4E11C797754}"/>
              </a:ext>
            </a:extLst>
          </p:cNvPr>
          <p:cNvSpPr/>
          <p:nvPr/>
        </p:nvSpPr>
        <p:spPr>
          <a:xfrm flipH="1">
            <a:off x="7851213" y="1451537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142 a 144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A808FBA-94E7-4E65-B10D-2C14F45D31B6}"/>
              </a:ext>
            </a:extLst>
          </p:cNvPr>
          <p:cNvGrpSpPr/>
          <p:nvPr/>
        </p:nvGrpSpPr>
        <p:grpSpPr>
          <a:xfrm>
            <a:off x="7851213" y="2547963"/>
            <a:ext cx="3572990" cy="3572990"/>
            <a:chOff x="7845527" y="2268132"/>
            <a:chExt cx="3572990" cy="3572990"/>
          </a:xfrm>
        </p:grpSpPr>
        <p:graphicFrame>
          <p:nvGraphicFramePr>
            <p:cNvPr id="16" name="Objeto 15">
              <a:extLst>
                <a:ext uri="{FF2B5EF4-FFF2-40B4-BE49-F238E27FC236}">
                  <a16:creationId xmlns:a16="http://schemas.microsoft.com/office/drawing/2014/main" id="{A0DB3194-3119-4395-B9D2-6BD0015861A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4367002"/>
                </p:ext>
              </p:extLst>
            </p:nvPr>
          </p:nvGraphicFramePr>
          <p:xfrm>
            <a:off x="7845527" y="226813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6" name="Objeto 15">
                          <a:extLst>
                            <a:ext uri="{FF2B5EF4-FFF2-40B4-BE49-F238E27FC236}">
                              <a16:creationId xmlns:a16="http://schemas.microsoft.com/office/drawing/2014/main" id="{A0DB3194-3119-4395-B9D2-6BD0015861A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26813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86B1AFC9-434D-450F-AFAD-51C74337665F}"/>
                </a:ext>
              </a:extLst>
            </p:cNvPr>
            <p:cNvSpPr txBox="1"/>
            <p:nvPr/>
          </p:nvSpPr>
          <p:spPr>
            <a:xfrm>
              <a:off x="8406366" y="3378159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037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212669"/>
              </p:ext>
            </p:extLst>
          </p:nvPr>
        </p:nvGraphicFramePr>
        <p:xfrm>
          <a:off x="-938946" y="1198637"/>
          <a:ext cx="9000418" cy="5533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1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6B40A957-8205-4301-B54A-B4E11C797754}"/>
              </a:ext>
            </a:extLst>
          </p:cNvPr>
          <p:cNvSpPr/>
          <p:nvPr/>
        </p:nvSpPr>
        <p:spPr>
          <a:xfrm flipH="1">
            <a:off x="7489083" y="143310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145 a 147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A808FBA-94E7-4E65-B10D-2C14F45D31B6}"/>
              </a:ext>
            </a:extLst>
          </p:cNvPr>
          <p:cNvGrpSpPr/>
          <p:nvPr/>
        </p:nvGrpSpPr>
        <p:grpSpPr>
          <a:xfrm>
            <a:off x="7488072" y="2691587"/>
            <a:ext cx="3572990" cy="3572990"/>
            <a:chOff x="7845527" y="2268132"/>
            <a:chExt cx="3572990" cy="3572990"/>
          </a:xfrm>
        </p:grpSpPr>
        <p:graphicFrame>
          <p:nvGraphicFramePr>
            <p:cNvPr id="16" name="Objeto 15">
              <a:extLst>
                <a:ext uri="{FF2B5EF4-FFF2-40B4-BE49-F238E27FC236}">
                  <a16:creationId xmlns:a16="http://schemas.microsoft.com/office/drawing/2014/main" id="{A0DB3194-3119-4395-B9D2-6BD0015861A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26813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6" name="Objeto 15">
                          <a:extLst>
                            <a:ext uri="{FF2B5EF4-FFF2-40B4-BE49-F238E27FC236}">
                              <a16:creationId xmlns:a16="http://schemas.microsoft.com/office/drawing/2014/main" id="{A0DB3194-3119-4395-B9D2-6BD0015861A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26813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86B1AFC9-434D-450F-AFAD-51C74337665F}"/>
                </a:ext>
              </a:extLst>
            </p:cNvPr>
            <p:cNvSpPr txBox="1"/>
            <p:nvPr/>
          </p:nvSpPr>
          <p:spPr>
            <a:xfrm>
              <a:off x="8296338" y="340520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16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8058927"/>
              </p:ext>
            </p:extLst>
          </p:nvPr>
        </p:nvGraphicFramePr>
        <p:xfrm>
          <a:off x="0" y="1166478"/>
          <a:ext cx="7466188" cy="4940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1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6B40A957-8205-4301-B54A-B4E11C797754}"/>
              </a:ext>
            </a:extLst>
          </p:cNvPr>
          <p:cNvSpPr/>
          <p:nvPr/>
        </p:nvSpPr>
        <p:spPr>
          <a:xfrm flipH="1">
            <a:off x="7821293" y="1265905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148 e 149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A808FBA-94E7-4E65-B10D-2C14F45D31B6}"/>
              </a:ext>
            </a:extLst>
          </p:cNvPr>
          <p:cNvGrpSpPr/>
          <p:nvPr/>
        </p:nvGrpSpPr>
        <p:grpSpPr>
          <a:xfrm>
            <a:off x="7821293" y="2526008"/>
            <a:ext cx="3572990" cy="3572990"/>
            <a:chOff x="7845527" y="2268132"/>
            <a:chExt cx="3572990" cy="3572990"/>
          </a:xfrm>
        </p:grpSpPr>
        <p:graphicFrame>
          <p:nvGraphicFramePr>
            <p:cNvPr id="16" name="Objeto 15">
              <a:extLst>
                <a:ext uri="{FF2B5EF4-FFF2-40B4-BE49-F238E27FC236}">
                  <a16:creationId xmlns:a16="http://schemas.microsoft.com/office/drawing/2014/main" id="{A0DB3194-3119-4395-B9D2-6BD0015861A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26813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6" name="Objeto 15">
                          <a:extLst>
                            <a:ext uri="{FF2B5EF4-FFF2-40B4-BE49-F238E27FC236}">
                              <a16:creationId xmlns:a16="http://schemas.microsoft.com/office/drawing/2014/main" id="{A0DB3194-3119-4395-B9D2-6BD0015861A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26813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86B1AFC9-434D-450F-AFAD-51C74337665F}"/>
                </a:ext>
              </a:extLst>
            </p:cNvPr>
            <p:cNvSpPr txBox="1"/>
            <p:nvPr/>
          </p:nvSpPr>
          <p:spPr>
            <a:xfrm>
              <a:off x="8294606" y="3362129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5980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6481402"/>
              </p:ext>
            </p:extLst>
          </p:nvPr>
        </p:nvGraphicFramePr>
        <p:xfrm>
          <a:off x="377589" y="1253446"/>
          <a:ext cx="7143094" cy="4931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1 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345652" y="1451537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150 a 153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345652" y="2555791"/>
            <a:ext cx="3369790" cy="3721719"/>
            <a:chOff x="9265955" y="2319938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9297278"/>
                </p:ext>
              </p:extLst>
            </p:nvPr>
          </p:nvGraphicFramePr>
          <p:xfrm>
            <a:off x="9265955" y="2319938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265955" y="2319938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9755142" y="3497704"/>
              <a:ext cx="2599127" cy="1265503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6122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936174"/>
              </p:ext>
            </p:extLst>
          </p:nvPr>
        </p:nvGraphicFramePr>
        <p:xfrm>
          <a:off x="279199" y="1202076"/>
          <a:ext cx="7383551" cy="504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2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Saber e </a:t>
            </a:r>
            <a:r>
              <a:rPr lang="pt-BR" b="1" dirty="0"/>
              <a:t>F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azer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147643" y="1299706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154 a 157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47643" y="2625269"/>
            <a:ext cx="3572990" cy="3572990"/>
            <a:chOff x="8212782" y="2106019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3261261"/>
                </p:ext>
              </p:extLst>
            </p:nvPr>
          </p:nvGraphicFramePr>
          <p:xfrm>
            <a:off x="8212782" y="2106019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212782" y="2106019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44324" y="3200840"/>
              <a:ext cx="2482924" cy="1749069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746268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415D2F83036241B585075B5C850590" ma:contentTypeVersion="2" ma:contentTypeDescription="Criar um novo documento." ma:contentTypeScope="" ma:versionID="87122ae1dd8774da2c0dcad532b4246b">
  <xsd:schema xmlns:xsd="http://www.w3.org/2001/XMLSchema" xmlns:xs="http://www.w3.org/2001/XMLSchema" xmlns:p="http://schemas.microsoft.com/office/2006/metadata/properties" xmlns:ns2="5169931d-a0b2-4e74-9c68-aff0d04c799d" targetNamespace="http://schemas.microsoft.com/office/2006/metadata/properties" ma:root="true" ma:fieldsID="ee149647be6f934bf22dce6abc6bc185" ns2:_="">
    <xsd:import namespace="5169931d-a0b2-4e74-9c68-aff0d04c79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9931d-a0b2-4e74-9c68-aff0d04c7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507D97-9EB9-4366-B21C-BE495CA67A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69931d-a0b2-4e74-9c68-aff0d04c79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0D77AF-890D-4201-A070-6FFFAEFBBA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F4B2CD-3B68-4B83-8746-C7CC84D3DCF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1052</Words>
  <Application>Microsoft Office PowerPoint</Application>
  <PresentationFormat>Widescreen</PresentationFormat>
  <Paragraphs>112</Paragraphs>
  <Slides>15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15</vt:i4>
      </vt:variant>
    </vt:vector>
  </HeadingPairs>
  <TitlesOfParts>
    <vt:vector size="25" baseType="lpstr">
      <vt:lpstr>Arial</vt:lpstr>
      <vt:lpstr>CiutadellaRounded-Regular</vt:lpstr>
      <vt:lpstr>Factoria-Bold</vt:lpstr>
      <vt:lpstr>Modern Love</vt:lpstr>
      <vt:lpstr>MyriadPro-BoldSemiCn</vt:lpstr>
      <vt:lpstr>MyriadPro-SemiboldSemiCn</vt:lpstr>
      <vt:lpstr>MyriadPro-SemiCn</vt:lpstr>
      <vt:lpstr>Segoe UI</vt:lpstr>
      <vt:lpstr>The Hand</vt:lpstr>
      <vt:lpstr>SketchyVTI</vt:lpstr>
      <vt:lpstr>Apresentação do PowerPoint</vt:lpstr>
      <vt:lpstr>Apresentação do PowerPoint</vt:lpstr>
      <vt:lpstr>A BNCC neste projeto</vt:lpstr>
      <vt:lpstr>PLANEJAMENTO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Plásticos: por que substituí-los?</dc:title>
  <dc:creator>Valquiria Baddini Tronolone</dc:creator>
  <cp:lastModifiedBy>Valquiria Baddini Tronolone</cp:lastModifiedBy>
  <cp:revision>369</cp:revision>
  <dcterms:created xsi:type="dcterms:W3CDTF">2020-12-04T14:36:32Z</dcterms:created>
  <dcterms:modified xsi:type="dcterms:W3CDTF">2020-12-16T14:50:26Z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0x0101002C415D2F83036241B585075B5C850590</vt:lpwstr>
  </property>
</Properties>
</file>