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278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Felipe Navarro Bio de Toledo" initials="FNBdT" lastIdx="52" clrIdx="1">
    <p:extLst>
      <p:ext uri="{19B8F6BF-5375-455C-9EA6-DF929625EA0E}">
        <p15:presenceInfo xmlns:p15="http://schemas.microsoft.com/office/powerpoint/2012/main" userId="Felipe Navarro Bio de Tol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873"/>
    <a:srgbClr val="FFAFFF"/>
    <a:srgbClr val="FFA3FF"/>
    <a:srgbClr val="FF99FF"/>
    <a:srgbClr val="CC0099"/>
    <a:srgbClr val="D60093"/>
    <a:srgbClr val="99CCFF"/>
    <a:srgbClr val="CBE1E2"/>
    <a:srgbClr val="61B5C3"/>
    <a:srgbClr val="3E9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6DC0A-2CFC-8E30-24E0-0F6C336D5AE8}" v="89" dt="2020-12-16T14:04:03.201"/>
    <p1510:client id="{88B88AB2-B134-A881-4AB4-DD2434F110B2}" v="15" dt="2020-12-15T17:41:28.588"/>
    <p1510:client id="{AD152217-3A18-918D-66F2-87B72404897C}" v="552" dt="2020-12-15T18:19:46.157"/>
    <p1510:client id="{C00EF6C6-65A9-AC0B-C7B0-8D7495E2CDE7}" v="8" dt="2020-12-07T14:32:20.115"/>
    <p1510:client id="{EB6625CC-F8CC-0CF1-43C3-5C60B9F4F2ED}" v="2" dt="2020-12-07T14:17:11.550"/>
    <p1510:client id="{FCDD7B0D-D58A-9322-FDD8-332D6CC0A246}" v="191" dt="2020-12-12T14:27:58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uiza Martignoni Spinola" userId="S::ed-anas@ftd.com.br::482a18ba-7d3d-4eb3-838f-e6656962ff26" providerId="AD" clId="Web-{0D66DC0A-2CFC-8E30-24E0-0F6C336D5AE8}"/>
    <pc:docChg chg="modSld">
      <pc:chgData name="Ana Luiza Martignoni Spinola" userId="S::ed-anas@ftd.com.br::482a18ba-7d3d-4eb3-838f-e6656962ff26" providerId="AD" clId="Web-{0D66DC0A-2CFC-8E30-24E0-0F6C336D5AE8}" dt="2020-12-16T14:04:03.201" v="83" actId="1076"/>
      <pc:docMkLst>
        <pc:docMk/>
      </pc:docMkLst>
      <pc:sldChg chg="modSp">
        <pc:chgData name="Ana Luiza Martignoni Spinola" userId="S::ed-anas@ftd.com.br::482a18ba-7d3d-4eb3-838f-e6656962ff26" providerId="AD" clId="Web-{0D66DC0A-2CFC-8E30-24E0-0F6C336D5AE8}" dt="2020-12-16T13:58:04.253" v="3" actId="20577"/>
        <pc:sldMkLst>
          <pc:docMk/>
          <pc:sldMk cId="1640378633" sldId="278"/>
        </pc:sldMkLst>
        <pc:spChg chg="mod">
          <ac:chgData name="Ana Luiza Martignoni Spinola" userId="S::ed-anas@ftd.com.br::482a18ba-7d3d-4eb3-838f-e6656962ff26" providerId="AD" clId="Web-{0D66DC0A-2CFC-8E30-24E0-0F6C336D5AE8}" dt="2020-12-16T13:58:04.253" v="3" actId="20577"/>
          <ac:spMkLst>
            <pc:docMk/>
            <pc:sldMk cId="1640378633" sldId="278"/>
            <ac:spMk id="17" creationId="{86B1AFC9-434D-450F-AFAD-51C74337665F}"/>
          </ac:spMkLst>
        </pc:spChg>
      </pc:sldChg>
      <pc:sldChg chg="modSp">
        <pc:chgData name="Ana Luiza Martignoni Spinola" userId="S::ed-anas@ftd.com.br::482a18ba-7d3d-4eb3-838f-e6656962ff26" providerId="AD" clId="Web-{0D66DC0A-2CFC-8E30-24E0-0F6C336D5AE8}" dt="2020-12-16T13:58:37.895" v="8" actId="20577"/>
        <pc:sldMkLst>
          <pc:docMk/>
          <pc:sldMk cId="243306691" sldId="281"/>
        </pc:sldMkLst>
        <pc:spChg chg="mod">
          <ac:chgData name="Ana Luiza Martignoni Spinola" userId="S::ed-anas@ftd.com.br::482a18ba-7d3d-4eb3-838f-e6656962ff26" providerId="AD" clId="Web-{0D66DC0A-2CFC-8E30-24E0-0F6C336D5AE8}" dt="2020-12-16T13:58:37.895" v="8" actId="20577"/>
          <ac:spMkLst>
            <pc:docMk/>
            <pc:sldMk cId="243306691" sldId="281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0D66DC0A-2CFC-8E30-24E0-0F6C336D5AE8}" dt="2020-12-16T13:58:50.801" v="14" actId="20577"/>
        <pc:sldMkLst>
          <pc:docMk/>
          <pc:sldMk cId="1185406862" sldId="282"/>
        </pc:sldMkLst>
        <pc:spChg chg="mod">
          <ac:chgData name="Ana Luiza Martignoni Spinola" userId="S::ed-anas@ftd.com.br::482a18ba-7d3d-4eb3-838f-e6656962ff26" providerId="AD" clId="Web-{0D66DC0A-2CFC-8E30-24E0-0F6C336D5AE8}" dt="2020-12-16T13:58:50.801" v="14" actId="20577"/>
          <ac:spMkLst>
            <pc:docMk/>
            <pc:sldMk cId="1185406862" sldId="282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0D66DC0A-2CFC-8E30-24E0-0F6C336D5AE8}" dt="2020-12-16T13:59:56.319" v="24" actId="1076"/>
        <pc:sldMkLst>
          <pc:docMk/>
          <pc:sldMk cId="2866122088" sldId="283"/>
        </pc:sldMkLst>
        <pc:spChg chg="mod">
          <ac:chgData name="Ana Luiza Martignoni Spinola" userId="S::ed-anas@ftd.com.br::482a18ba-7d3d-4eb3-838f-e6656962ff26" providerId="AD" clId="Web-{0D66DC0A-2CFC-8E30-24E0-0F6C336D5AE8}" dt="2020-12-16T13:59:56.319" v="24" actId="1076"/>
          <ac:spMkLst>
            <pc:docMk/>
            <pc:sldMk cId="2866122088" sldId="283"/>
            <ac:spMk id="13" creationId="{AD48F019-FD59-4CFE-A5CA-0C1264DE17B7}"/>
          </ac:spMkLst>
        </pc:spChg>
        <pc:spChg chg="mod">
          <ac:chgData name="Ana Luiza Martignoni Spinola" userId="S::ed-anas@ftd.com.br::482a18ba-7d3d-4eb3-838f-e6656962ff26" providerId="AD" clId="Web-{0D66DC0A-2CFC-8E30-24E0-0F6C336D5AE8}" dt="2020-12-16T13:59:20.333" v="19" actId="20577"/>
          <ac:spMkLst>
            <pc:docMk/>
            <pc:sldMk cId="2866122088" sldId="283"/>
            <ac:spMk id="16" creationId="{261748C4-4278-45C2-A5A6-F3CD4AE336C0}"/>
          </ac:spMkLst>
        </pc:spChg>
        <pc:grpChg chg="mod">
          <ac:chgData name="Ana Luiza Martignoni Spinola" userId="S::ed-anas@ftd.com.br::482a18ba-7d3d-4eb3-838f-e6656962ff26" providerId="AD" clId="Web-{0D66DC0A-2CFC-8E30-24E0-0F6C336D5AE8}" dt="2020-12-16T13:59:43.256" v="21" actId="14100"/>
          <ac:grpSpMkLst>
            <pc:docMk/>
            <pc:sldMk cId="2866122088" sldId="283"/>
            <ac:grpSpMk id="11" creationId="{80AB1FFD-A180-40D5-A7AA-279F2A583136}"/>
          </ac:grpSpMkLst>
        </pc:grpChg>
      </pc:sldChg>
      <pc:sldChg chg="modSp">
        <pc:chgData name="Ana Luiza Martignoni Spinola" userId="S::ed-anas@ftd.com.br::482a18ba-7d3d-4eb3-838f-e6656962ff26" providerId="AD" clId="Web-{0D66DC0A-2CFC-8E30-24E0-0F6C336D5AE8}" dt="2020-12-16T14:00:14.491" v="29" actId="20577"/>
        <pc:sldMkLst>
          <pc:docMk/>
          <pc:sldMk cId="3057462683" sldId="284"/>
        </pc:sldMkLst>
        <pc:spChg chg="mod">
          <ac:chgData name="Ana Luiza Martignoni Spinola" userId="S::ed-anas@ftd.com.br::482a18ba-7d3d-4eb3-838f-e6656962ff26" providerId="AD" clId="Web-{0D66DC0A-2CFC-8E30-24E0-0F6C336D5AE8}" dt="2020-12-16T14:00:14.491" v="29" actId="20577"/>
          <ac:spMkLst>
            <pc:docMk/>
            <pc:sldMk cId="3057462683" sldId="284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0D66DC0A-2CFC-8E30-24E0-0F6C336D5AE8}" dt="2020-12-16T14:00:50.023" v="33" actId="20577"/>
        <pc:sldMkLst>
          <pc:docMk/>
          <pc:sldMk cId="3715870092" sldId="285"/>
        </pc:sldMkLst>
        <pc:graphicFrameChg chg="modGraphic">
          <ac:chgData name="Ana Luiza Martignoni Spinola" userId="S::ed-anas@ftd.com.br::482a18ba-7d3d-4eb3-838f-e6656962ff26" providerId="AD" clId="Web-{0D66DC0A-2CFC-8E30-24E0-0F6C336D5AE8}" dt="2020-12-16T14:00:50.023" v="33" actId="20577"/>
          <ac:graphicFrameMkLst>
            <pc:docMk/>
            <pc:sldMk cId="3715870092" sldId="285"/>
            <ac:graphicFrameMk id="12" creationId="{15EBC5E2-BF52-4D9B-ACAE-A6DEC1C34046}"/>
          </ac:graphicFrameMkLst>
        </pc:graphicFrameChg>
      </pc:sldChg>
      <pc:sldChg chg="modSp">
        <pc:chgData name="Ana Luiza Martignoni Spinola" userId="S::ed-anas@ftd.com.br::482a18ba-7d3d-4eb3-838f-e6656962ff26" providerId="AD" clId="Web-{0D66DC0A-2CFC-8E30-24E0-0F6C336D5AE8}" dt="2020-12-16T14:01:22.431" v="37" actId="20577"/>
        <pc:sldMkLst>
          <pc:docMk/>
          <pc:sldMk cId="3536737405" sldId="287"/>
        </pc:sldMkLst>
        <pc:spChg chg="mod">
          <ac:chgData name="Ana Luiza Martignoni Spinola" userId="S::ed-anas@ftd.com.br::482a18ba-7d3d-4eb3-838f-e6656962ff26" providerId="AD" clId="Web-{0D66DC0A-2CFC-8E30-24E0-0F6C336D5AE8}" dt="2020-12-16T14:01:22.431" v="37" actId="20577"/>
          <ac:spMkLst>
            <pc:docMk/>
            <pc:sldMk cId="3536737405" sldId="287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0D66DC0A-2CFC-8E30-24E0-0F6C336D5AE8}" dt="2020-12-16T14:02:01.775" v="43" actId="20577"/>
        <pc:sldMkLst>
          <pc:docMk/>
          <pc:sldMk cId="3430000987" sldId="288"/>
        </pc:sldMkLst>
        <pc:spChg chg="mod">
          <ac:chgData name="Ana Luiza Martignoni Spinola" userId="S::ed-anas@ftd.com.br::482a18ba-7d3d-4eb3-838f-e6656962ff26" providerId="AD" clId="Web-{0D66DC0A-2CFC-8E30-24E0-0F6C336D5AE8}" dt="2020-12-16T14:02:01.775" v="43" actId="20577"/>
          <ac:spMkLst>
            <pc:docMk/>
            <pc:sldMk cId="3430000987" sldId="288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0D66DC0A-2CFC-8E30-24E0-0F6C336D5AE8}" dt="2020-12-16T14:02:12.119" v="48" actId="20577"/>
        <pc:sldMkLst>
          <pc:docMk/>
          <pc:sldMk cId="211666004" sldId="289"/>
        </pc:sldMkLst>
        <pc:spChg chg="mod">
          <ac:chgData name="Ana Luiza Martignoni Spinola" userId="S::ed-anas@ftd.com.br::482a18ba-7d3d-4eb3-838f-e6656962ff26" providerId="AD" clId="Web-{0D66DC0A-2CFC-8E30-24E0-0F6C336D5AE8}" dt="2020-12-16T14:02:12.119" v="48" actId="20577"/>
          <ac:spMkLst>
            <pc:docMk/>
            <pc:sldMk cId="211666004" sldId="289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0D66DC0A-2CFC-8E30-24E0-0F6C336D5AE8}" dt="2020-12-16T14:02:39.230" v="58" actId="20577"/>
        <pc:sldMkLst>
          <pc:docMk/>
          <pc:sldMk cId="2006278708" sldId="290"/>
        </pc:sldMkLst>
        <pc:spChg chg="mod">
          <ac:chgData name="Ana Luiza Martignoni Spinola" userId="S::ed-anas@ftd.com.br::482a18ba-7d3d-4eb3-838f-e6656962ff26" providerId="AD" clId="Web-{0D66DC0A-2CFC-8E30-24E0-0F6C336D5AE8}" dt="2020-12-16T14:02:39.230" v="58" actId="20577"/>
          <ac:spMkLst>
            <pc:docMk/>
            <pc:sldMk cId="2006278708" sldId="290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0D66DC0A-2CFC-8E30-24E0-0F6C336D5AE8}" dt="2020-12-16T14:03:15.527" v="69" actId="20577"/>
        <pc:sldMkLst>
          <pc:docMk/>
          <pc:sldMk cId="1495774608" sldId="291"/>
        </pc:sldMkLst>
        <pc:spChg chg="mod">
          <ac:chgData name="Ana Luiza Martignoni Spinola" userId="S::ed-anas@ftd.com.br::482a18ba-7d3d-4eb3-838f-e6656962ff26" providerId="AD" clId="Web-{0D66DC0A-2CFC-8E30-24E0-0F6C336D5AE8}" dt="2020-12-16T14:03:15.527" v="69" actId="20577"/>
          <ac:spMkLst>
            <pc:docMk/>
            <pc:sldMk cId="1495774608" sldId="291"/>
            <ac:spMk id="9" creationId="{7D117F01-9C76-4682-A0E4-B3867B639D03}"/>
          </ac:spMkLst>
        </pc:spChg>
      </pc:sldChg>
      <pc:sldChg chg="modSp">
        <pc:chgData name="Ana Luiza Martignoni Spinola" userId="S::ed-anas@ftd.com.br::482a18ba-7d3d-4eb3-838f-e6656962ff26" providerId="AD" clId="Web-{0D66DC0A-2CFC-8E30-24E0-0F6C336D5AE8}" dt="2020-12-16T14:03:43.966" v="75" actId="20577"/>
        <pc:sldMkLst>
          <pc:docMk/>
          <pc:sldMk cId="1971716586" sldId="292"/>
        </pc:sldMkLst>
        <pc:spChg chg="mod">
          <ac:chgData name="Ana Luiza Martignoni Spinola" userId="S::ed-anas@ftd.com.br::482a18ba-7d3d-4eb3-838f-e6656962ff26" providerId="AD" clId="Web-{0D66DC0A-2CFC-8E30-24E0-0F6C336D5AE8}" dt="2020-12-16T14:03:43.966" v="75" actId="20577"/>
          <ac:spMkLst>
            <pc:docMk/>
            <pc:sldMk cId="1971716586" sldId="292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0D66DC0A-2CFC-8E30-24E0-0F6C336D5AE8}" dt="2020-12-16T14:04:03.201" v="83" actId="1076"/>
        <pc:sldMkLst>
          <pc:docMk/>
          <pc:sldMk cId="2587720855" sldId="293"/>
        </pc:sldMkLst>
        <pc:spChg chg="mod">
          <ac:chgData name="Ana Luiza Martignoni Spinola" userId="S::ed-anas@ftd.com.br::482a18ba-7d3d-4eb3-838f-e6656962ff26" providerId="AD" clId="Web-{0D66DC0A-2CFC-8E30-24E0-0F6C336D5AE8}" dt="2020-12-16T14:04:03.201" v="83" actId="1076"/>
          <ac:spMkLst>
            <pc:docMk/>
            <pc:sldMk cId="2587720855" sldId="293"/>
            <ac:spMk id="10" creationId="{41CB08CE-B397-4667-B055-76D206465B3A}"/>
          </ac:spMkLst>
        </pc:spChg>
        <pc:spChg chg="mod">
          <ac:chgData name="Ana Luiza Martignoni Spinola" userId="S::ed-anas@ftd.com.br::482a18ba-7d3d-4eb3-838f-e6656962ff26" providerId="AD" clId="Web-{0D66DC0A-2CFC-8E30-24E0-0F6C336D5AE8}" dt="2020-12-16T14:03:54.216" v="81" actId="20577"/>
          <ac:spMkLst>
            <pc:docMk/>
            <pc:sldMk cId="2587720855" sldId="293"/>
            <ac:spMk id="16" creationId="{261748C4-4278-45C2-A5A6-F3CD4AE336C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dirty="0">
              <a:solidFill>
                <a:schemeClr val="tx1"/>
              </a:solidFill>
              <a:latin typeface="MyriadPro-SemiCn"/>
            </a:rPr>
            <a:t>Solicite a leitura da entrevista e pergunte aos estudantes se eles identificam pontos em comum entre sua realidade e aquilo que é apresentado no texto.</a:t>
          </a:r>
          <a:endParaRPr lang="pt-BR" dirty="0">
            <a:solidFill>
              <a:schemeClr val="tx1"/>
            </a:solidFill>
          </a:endParaRP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Promova uma conversa entre os estudantes sobre juventude e protagonismo.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08179" custScaleY="77339" custLinFactNeighborX="-2270" custLinFactNeighborY="-17113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08178" custScaleY="8365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07148" custScaleY="66297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11 e 12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Os estudantes devem se dividir em equipes para a organização das tarefas de produção do festival cultural.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Os grupos e os estudantes que vão se apresentar devem indicar qual é a manifestação cultural representada por sua apresentação.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 custLinFactNeighborX="-398" custLinFactNeighborY="-13330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13 e 14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 material de divulgação deve ser planejado e elaborado. Os equipamentos necessários devem ser listados e providenciados. As equipes responsáveis pelo evento devem ser treinadas.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327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Finalizando a organização, as equipes responsáveis devem confirmar a participação dos inscritos, checar equipamentos faltantes e repassar o treino para o evento.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73533" custScaleY="54854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71126" custScaleY="109889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89804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Promova uma roda de conversa com os estudantes e com os professores envolvidos para analisarem os resultados do evento e apresentarem as suas impressões. 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1009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Retome a discussão da aula anterior e solicite aos estudantes que realizem as atividades propostas.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Permita que os estudantes compartilhem as respostas e troquem ideias.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5823617C-409C-4E1B-86F3-430CA0A6A8A3}" type="pres">
      <dgm:prSet presAssocID="{CCEA846A-2B43-4FA8-9E48-BCDDA782ABBC}" presName="child" presStyleLbl="alignAccFollowNode1" presStyleIdx="1" presStyleCnt="2" custScaleX="137669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1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D375D74A-472A-4D28-83B4-D0F94F54B332}" type="presParOf" srcId="{9F7E0E85-A6DD-4576-B660-A5938CB04491}" destId="{5823617C-409C-4E1B-86F3-430CA0A6A8A3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Oriente os estudantes a compartilhar as respostas dadas às perguntas feitas na sondagem.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Peça a eles que, com base nas respostas obtidas na sondagem, identifiquem tendências culturais juvenis.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MyriadPro-SemiCn"/>
            </a:rPr>
            <a:t>Oriente-os na composição do painel cultural coletivo que represente os perfis dos grupos.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400" b="1" i="0" u="none" strike="noStrike" baseline="0" dirty="0">
              <a:solidFill>
                <a:schemeClr val="tx1"/>
              </a:solidFill>
              <a:latin typeface="MyriadPro-SemiCn"/>
            </a:rPr>
            <a:t>Solicite aos estudantes que indiquem modos de como a escola pode promover manifestações culturais juvenis.</a:t>
          </a:r>
          <a:endParaRPr lang="pt-BR" sz="2400" dirty="0">
            <a:solidFill>
              <a:schemeClr val="tx1"/>
            </a:solidFill>
          </a:endParaRP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400" b="1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Peça a eles que apontem artistas ou grupos que acreditam que os representam. 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53492" custLinFactNeighborX="991" custLinFactNeighborY="-30206"/>
      <dgm:spPr/>
    </dgm:pt>
    <dgm:pt modelId="{00C015DD-3079-4258-8787-9D0F40E66300}" type="pres">
      <dgm:prSet presAssocID="{9D48F7AD-EB97-473A-8C34-57DB6E15BD38}" presName="parTrans" presStyleLbl="sibTrans2D1" presStyleIdx="0" presStyleCnt="2" custScaleX="126554" custScaleY="66217" custLinFactNeighborX="-375" custLinFactNeighborY="590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41390" custLinFactNeighborX="641" custLinFactNeighborY="-63071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 custScaleX="191683" custScaleY="64969" custLinFactNeighborY="-27226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38248" custLinFactNeighborX="30" custLinFactNeighborY="-844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Solicite aos estudantes que conversem sobre o conteúdo do texto e digam o quanto se identificam com ele.</a:t>
          </a: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Permita que eles compartilhem as respostas às atividades e comentem os aspectos que acharem mais interessantes.</a:t>
          </a:r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 custLinFactNeighborX="-597" custLinFactNeighborY="921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6 e 7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Após a leitura do texto e apreciação das imagens, questione os estudantes sobre o papel da arte no contexto apresentado</a:t>
          </a:r>
          <a:r>
            <a:rPr lang="pt-BR" sz="2200" kern="1200" dirty="0">
              <a:latin typeface="Modern Love"/>
            </a:rPr>
            <a:t>.</a:t>
          </a:r>
          <a:r>
            <a:rPr lang="pt-BR" sz="2200" kern="1200" dirty="0"/>
            <a:t>​</a:t>
          </a: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Converse com eles sobre como os padrões de beleza são comumente impostos e como isso afeta os jovens.​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CCEA846A-2B43-4FA8-9E48-BCDDA782ABBC}">
      <dgm:prSet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Proponha aos estudantes que compartilhem as respostas às atividades e comentem o que acharem mais interessante.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8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Oriente os estudantes na criação e exposição das obras artísticas propostas na atividade de ampliação. 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78723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78664" custScaleY="108557" custLinFactNeighborX="-191" custLinFactNeighborY="3272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pt-BR" sz="90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 9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800" b="1" kern="120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Solicite aos estudantes que apontem em quais aspectos se identificam com a geração Z, tal como está apresentada no texto.  </a:t>
          </a: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Com base no texto e nas atividades, é possível solicitar aos estudantes que associem a evolução dos recursos da internet às mudanças de comportamento nas gerações. 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41669" custScaleY="94396" custLinFactNeighborX="-856" custLinFactNeighborY="2339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47970" custScaleY="120936">
        <dgm:presLayoutVars>
          <dgm:chMax val="0"/>
          <dgm:bulletEnabled val="1"/>
        </dgm:presLayoutVars>
      </dgm:prSet>
      <dgm:spPr/>
    </dgm:pt>
    <dgm:pt modelId="{0B952B8D-478F-46ED-A746-E2D4661DDF3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45722" custScaleY="17682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488A3E1E-E803-435A-975B-692A21A66A1A}" type="presOf" srcId="{91EDB500-34A2-47A1-BF2B-9B3FE05768C5}" destId="{86D59992-7ACD-4F75-8326-8C0180CF029B}" srcOrd="0" destOrd="0" presId="urn:microsoft.com/office/officeart/2005/8/layout/lProcess1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AD1E6A0-221B-400A-B8F4-69EFA91220AA}" type="presOf" srcId="{2020AB6F-302C-4055-83FB-E74CC1B94F49}" destId="{0B952B8D-478F-46ED-A746-E2D4661DDF37}" srcOrd="0" destOrd="0" presId="urn:microsoft.com/office/officeart/2005/8/layout/lProcess1"/>
    <dgm:cxn modelId="{0F508CC7-B9E7-4952-AECE-B1FF035AD4A0}" type="presOf" srcId="{AE932727-3BB9-41C1-A229-605C5D5C7296}" destId="{9026AD66-E2FA-4F4A-AEBC-0DB4EEBC76C3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FFD18CDE-2E71-4FF5-8D90-D9AED57C66C0}" type="presOf" srcId="{2FEEC820-C3B6-436E-9F7D-B36FE32A8CA1}" destId="{95681F9C-F4C8-480C-A1FC-4297BFA0BC4F}" srcOrd="0" destOrd="0" presId="urn:microsoft.com/office/officeart/2005/8/layout/lProcess1"/>
    <dgm:cxn modelId="{98C09FFD-48CC-48C2-91CA-AB5CDA51DEBC}" type="presOf" srcId="{9D48F7AD-EB97-473A-8C34-57DB6E15BD38}" destId="{00C015DD-3079-4258-8787-9D0F40E66300}" srcOrd="0" destOrd="0" presId="urn:microsoft.com/office/officeart/2005/8/layout/lProcess1"/>
    <dgm:cxn modelId="{12D5CB62-372F-4F8C-ABD9-EC0059B4953D}" type="presParOf" srcId="{2880EE12-EEC2-47C1-85E1-CBBB21760BE6}" destId="{9F7E0E85-A6DD-4576-B660-A5938CB04491}" srcOrd="0" destOrd="0" presId="urn:microsoft.com/office/officeart/2005/8/layout/lProcess1"/>
    <dgm:cxn modelId="{75FEBCAF-6637-4C0C-87B9-2A40ECA57342}" type="presParOf" srcId="{9F7E0E85-A6DD-4576-B660-A5938CB04491}" destId="{9026AD66-E2FA-4F4A-AEBC-0DB4EEBC76C3}" srcOrd="0" destOrd="0" presId="urn:microsoft.com/office/officeart/2005/8/layout/lProcess1"/>
    <dgm:cxn modelId="{E8FC0B4C-7E30-411B-9653-139812649815}" type="presParOf" srcId="{9F7E0E85-A6DD-4576-B660-A5938CB04491}" destId="{00C015DD-3079-4258-8787-9D0F40E66300}" srcOrd="1" destOrd="0" presId="urn:microsoft.com/office/officeart/2005/8/layout/lProcess1"/>
    <dgm:cxn modelId="{6A4969C0-3A82-403A-84B4-73B881E5645A}" type="presParOf" srcId="{9F7E0E85-A6DD-4576-B660-A5938CB04491}" destId="{95681F9C-F4C8-480C-A1FC-4297BFA0BC4F}" srcOrd="2" destOrd="0" presId="urn:microsoft.com/office/officeart/2005/8/layout/lProcess1"/>
    <dgm:cxn modelId="{EC8D9D2A-800B-465C-A0E5-C1F04FCC8E3D}" type="presParOf" srcId="{9F7E0E85-A6DD-4576-B660-A5938CB04491}" destId="{0B952B8D-478F-46ED-A746-E2D4661DDF37}" srcOrd="3" destOrd="0" presId="urn:microsoft.com/office/officeart/2005/8/layout/lProcess1"/>
    <dgm:cxn modelId="{68A8A6EA-9677-44AB-8BE0-0999566189CF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10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Oriente os estudantes a acessar o </a:t>
          </a:r>
          <a:r>
            <a:rPr lang="pt-BR" b="1" i="1" u="none" strike="noStrike" baseline="0" dirty="0">
              <a:solidFill>
                <a:srgbClr val="2F2F2E"/>
              </a:solidFill>
              <a:latin typeface="MyriadPro-SemiCn"/>
            </a:rPr>
            <a:t>site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e o vídeo indicados para conhecerem mais sobre o </a:t>
          </a:r>
          <a:r>
            <a:rPr lang="pt-BR" b="1" i="1" u="none" strike="noStrike" baseline="0" dirty="0">
              <a:solidFill>
                <a:srgbClr val="2F2F2E"/>
              </a:solidFill>
              <a:latin typeface="MyriadPro-SemiCn"/>
            </a:rPr>
            <a:t>slam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  <a:ea typeface="+mn-ea"/>
              <a:cs typeface="+mn-cs"/>
            </a:rPr>
            <a:t>Converse com os estudantes sobre o que eles sabem da associação do </a:t>
          </a:r>
          <a:r>
            <a:rPr lang="pt-BR" b="1" i="1" dirty="0">
              <a:latin typeface="MyriadPro-SemiCn"/>
              <a:ea typeface="+mn-ea"/>
              <a:cs typeface="+mn-cs"/>
            </a:rPr>
            <a:t>rap</a:t>
          </a:r>
          <a:r>
            <a:rPr lang="pt-BR" b="1" dirty="0">
              <a:latin typeface="MyriadPro-SemiCn"/>
              <a:ea typeface="+mn-ea"/>
              <a:cs typeface="+mn-cs"/>
            </a:rPr>
            <a:t> e do grafite com a cultura </a:t>
          </a:r>
          <a:r>
            <a:rPr lang="pt-BR" b="1" i="1" dirty="0">
              <a:latin typeface="MyriadPro-SemiCn"/>
              <a:ea typeface="+mn-ea"/>
              <a:cs typeface="+mn-cs"/>
            </a:rPr>
            <a:t>hip-hop</a:t>
          </a:r>
          <a:r>
            <a:rPr lang="pt-BR" b="1" dirty="0">
              <a:latin typeface="MyriadPro-SemiCn"/>
              <a:ea typeface="+mn-ea"/>
              <a:cs typeface="+mn-cs"/>
            </a:rPr>
            <a:t>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102194"/>
          <a:ext cx="7226314" cy="1291553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1</a:t>
          </a:r>
        </a:p>
      </dsp:txBody>
      <dsp:txXfrm>
        <a:off x="37828" y="140022"/>
        <a:ext cx="7150658" cy="1215897"/>
      </dsp:txXfrm>
    </dsp:sp>
    <dsp:sp modelId="{00C015DD-3079-4258-8787-9D0F40E66300}">
      <dsp:nvSpPr>
        <dsp:cNvPr id="0" name=""/>
        <dsp:cNvSpPr/>
      </dsp:nvSpPr>
      <dsp:spPr>
        <a:xfrm rot="5390389">
          <a:off x="3444788" y="1589884"/>
          <a:ext cx="342262" cy="292248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5705" y="2078269"/>
          <a:ext cx="7226247" cy="1396996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MyriadPro-SemiCn"/>
            </a:rPr>
            <a:t>Solicite a leitura da entrevista e pergunte aos estudantes se eles identificam pontos em comum entre sua realidade e aquilo que é apresentado no texto.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46622" y="2119186"/>
        <a:ext cx="7144413" cy="1315162"/>
      </dsp:txXfrm>
    </dsp:sp>
    <dsp:sp modelId="{963C8F91-3F45-422C-B42E-73DCAD0ED5D7}">
      <dsp:nvSpPr>
        <dsp:cNvPr id="0" name=""/>
        <dsp:cNvSpPr/>
      </dsp:nvSpPr>
      <dsp:spPr>
        <a:xfrm rot="5400000">
          <a:off x="3472704" y="3621390"/>
          <a:ext cx="292248" cy="292248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40107" y="4059763"/>
          <a:ext cx="7157443" cy="1107153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yriadPro-SemiCn"/>
              <a:ea typeface="+mn-ea"/>
              <a:cs typeface="+mn-cs"/>
            </a:rPr>
            <a:t>Promova uma conversa entre os estudantes sobre juventude e protagonismo.</a:t>
          </a:r>
        </a:p>
      </dsp:txBody>
      <dsp:txXfrm>
        <a:off x="72534" y="4092190"/>
        <a:ext cx="7092589" cy="10422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11 e 12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Os estudantes devem se dividir em equipes para a organização das tarefas de produção do festival cultural.</a:t>
          </a:r>
          <a:endParaRPr lang="pt-BR" sz="23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51139">
          <a:off x="4076955" y="3405679"/>
          <a:ext cx="227070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52313" y="3828717"/>
          <a:ext cx="6048019" cy="136799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Os grupos e os estudantes que vão se apresentar devem indicar qual é a manifestação cultural representada por sua apresentação.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192380" y="3868784"/>
        <a:ext cx="5967885" cy="12878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13 e 14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291461">
          <a:off x="3823316" y="1982568"/>
          <a:ext cx="564975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20307" y="2829271"/>
          <a:ext cx="6084037" cy="244986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 material de divulgação deve ser planejado e elaborado. Os equipamentos necessários devem ser listados e providenciados. As equipes responsáveis pelo evento devem ser treinadas.</a:t>
          </a:r>
          <a:endParaRPr lang="pt-BR" sz="2700" kern="1200" dirty="0"/>
        </a:p>
      </dsp:txBody>
      <dsp:txXfrm>
        <a:off x="1192061" y="2901025"/>
        <a:ext cx="5940529" cy="23063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0"/>
          <a:ext cx="7086494" cy="1321592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15</a:t>
          </a:r>
        </a:p>
      </dsp:txBody>
      <dsp:txXfrm>
        <a:off x="38708" y="38708"/>
        <a:ext cx="7009078" cy="1244176"/>
      </dsp:txXfrm>
    </dsp:sp>
    <dsp:sp modelId="{00C015DD-3079-4258-8787-9D0F40E66300}">
      <dsp:nvSpPr>
        <dsp:cNvPr id="0" name=""/>
        <dsp:cNvSpPr/>
      </dsp:nvSpPr>
      <dsp:spPr>
        <a:xfrm rot="5306955">
          <a:off x="3360928" y="1533953"/>
          <a:ext cx="423328" cy="421625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92623" y="2167939"/>
          <a:ext cx="6854527" cy="264754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i="0" u="none" strike="noStrike" kern="1200" baseline="0" dirty="0">
              <a:solidFill>
                <a:srgbClr val="2F2F2E"/>
              </a:solidFill>
              <a:latin typeface="MyriadPro-SemiCn"/>
            </a:rPr>
            <a:t>Finalizando a organização, as equipes responsáveis devem confirmar a participação dos inscritos, checar equipamentos faltantes e repassar o treino para o evento.</a:t>
          </a:r>
          <a:endParaRPr lang="pt-BR" sz="3300" kern="1200" dirty="0"/>
        </a:p>
      </dsp:txBody>
      <dsp:txXfrm>
        <a:off x="270167" y="2245483"/>
        <a:ext cx="6699439" cy="24924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16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85754">
          <a:off x="3784638" y="1982568"/>
          <a:ext cx="564698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32385" y="2829271"/>
          <a:ext cx="6084037" cy="2449865"/>
        </a:xfrm>
        <a:prstGeom prst="roundRect">
          <a:avLst>
            <a:gd name="adj" fmla="val 10000"/>
          </a:avLst>
        </a:prstGeom>
        <a:solidFill>
          <a:srgbClr val="FFAFFF">
            <a:alpha val="89804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i="0" u="none" strike="noStrike" kern="1200" baseline="0" dirty="0">
              <a:solidFill>
                <a:srgbClr val="2F2F2E"/>
              </a:solidFill>
              <a:latin typeface="MyriadPro-SemiCn"/>
            </a:rPr>
            <a:t>Promova uma roda de conversa com os estudantes e com os professores envolvidos para analisarem os resultados do evento e apresentarem as suas impressões. </a:t>
          </a:r>
          <a:endParaRPr lang="pt-BR" sz="3100" kern="1200" dirty="0"/>
        </a:p>
      </dsp:txBody>
      <dsp:txXfrm>
        <a:off x="1104139" y="2901025"/>
        <a:ext cx="5940529" cy="2306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276561" y="0"/>
          <a:ext cx="7188173" cy="1519398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2</a:t>
          </a:r>
        </a:p>
      </dsp:txBody>
      <dsp:txXfrm>
        <a:off x="321063" y="44502"/>
        <a:ext cx="7099169" cy="1430394"/>
      </dsp:txXfrm>
    </dsp:sp>
    <dsp:sp modelId="{00C015DD-3079-4258-8787-9D0F40E66300}">
      <dsp:nvSpPr>
        <dsp:cNvPr id="0" name=""/>
        <dsp:cNvSpPr/>
      </dsp:nvSpPr>
      <dsp:spPr>
        <a:xfrm rot="5293259">
          <a:off x="3787042" y="1633667"/>
          <a:ext cx="228596" cy="228433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334622" y="1976370"/>
          <a:ext cx="7188173" cy="1305336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u="none" strike="noStrike" kern="1200" baseline="0" dirty="0">
              <a:solidFill>
                <a:srgbClr val="2F2F2E"/>
              </a:solidFill>
              <a:latin typeface="MyriadPro-SemiCn"/>
            </a:rPr>
            <a:t>Retome a discussão da aula anterior e solicite aos estudantes que realizem as atividades propostas.</a:t>
          </a:r>
          <a:endParaRPr lang="pt-BR" sz="2700" kern="1200" dirty="0"/>
        </a:p>
      </dsp:txBody>
      <dsp:txXfrm>
        <a:off x="372854" y="2014602"/>
        <a:ext cx="7111709" cy="1228872"/>
      </dsp:txXfrm>
    </dsp:sp>
    <dsp:sp modelId="{963C8F91-3F45-422C-B42E-73DCAD0ED5D7}">
      <dsp:nvSpPr>
        <dsp:cNvPr id="0" name=""/>
        <dsp:cNvSpPr/>
      </dsp:nvSpPr>
      <dsp:spPr>
        <a:xfrm rot="5400000">
          <a:off x="3814492" y="3395924"/>
          <a:ext cx="228433" cy="228433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334622" y="3738574"/>
          <a:ext cx="7188173" cy="1305336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latin typeface="MyriadPro-SemiCn"/>
            </a:rPr>
            <a:t>Permita que os estudantes compartilhem as respostas e troquem ideias.</a:t>
          </a:r>
        </a:p>
      </dsp:txBody>
      <dsp:txXfrm>
        <a:off x="372854" y="3776806"/>
        <a:ext cx="7111709" cy="1228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53432" y="0"/>
          <a:ext cx="5838000" cy="1234005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3</a:t>
          </a:r>
        </a:p>
      </dsp:txBody>
      <dsp:txXfrm>
        <a:off x="1689575" y="36143"/>
        <a:ext cx="5765714" cy="1161719"/>
      </dsp:txXfrm>
    </dsp:sp>
    <dsp:sp modelId="{00C015DD-3079-4258-8787-9D0F40E66300}">
      <dsp:nvSpPr>
        <dsp:cNvPr id="0" name=""/>
        <dsp:cNvSpPr/>
      </dsp:nvSpPr>
      <dsp:spPr>
        <a:xfrm rot="5293396">
          <a:off x="4504041" y="1327788"/>
          <a:ext cx="186635" cy="18552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700588" y="1607096"/>
          <a:ext cx="5838000" cy="1060151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Oriente os estudantes a compartilhar as respostas dadas às perguntas feitas na sondagem.</a:t>
          </a:r>
          <a:endParaRPr lang="pt-BR" sz="2200" kern="1200" dirty="0"/>
        </a:p>
      </dsp:txBody>
      <dsp:txXfrm>
        <a:off x="1731639" y="1638147"/>
        <a:ext cx="5775898" cy="998049"/>
      </dsp:txXfrm>
    </dsp:sp>
    <dsp:sp modelId="{963C8F91-3F45-422C-B42E-73DCAD0ED5D7}">
      <dsp:nvSpPr>
        <dsp:cNvPr id="0" name=""/>
        <dsp:cNvSpPr/>
      </dsp:nvSpPr>
      <dsp:spPr>
        <a:xfrm rot="5400000">
          <a:off x="4526825" y="2760011"/>
          <a:ext cx="185526" cy="18552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700588" y="3038301"/>
          <a:ext cx="5838000" cy="1060151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Peça a eles que, com base nas respostas obtidas na sondagem, identifiquem tendências culturais juvenis.</a:t>
          </a:r>
          <a:endParaRPr lang="pt-BR" sz="2200" b="1" kern="1200" dirty="0">
            <a:latin typeface="MyriadPro-SemiCn"/>
            <a:ea typeface="+mn-ea"/>
            <a:cs typeface="+mn-cs"/>
          </a:endParaRPr>
        </a:p>
      </dsp:txBody>
      <dsp:txXfrm>
        <a:off x="1731639" y="3069352"/>
        <a:ext cx="5775898" cy="998049"/>
      </dsp:txXfrm>
    </dsp:sp>
    <dsp:sp modelId="{4AB00F72-A3DA-4D65-8296-B1AFF7C63C7D}">
      <dsp:nvSpPr>
        <dsp:cNvPr id="0" name=""/>
        <dsp:cNvSpPr/>
      </dsp:nvSpPr>
      <dsp:spPr>
        <a:xfrm rot="5400000">
          <a:off x="4526825" y="4191216"/>
          <a:ext cx="185526" cy="18552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700588" y="4469506"/>
          <a:ext cx="5838000" cy="1060151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  <a:latin typeface="MyriadPro-SemiCn"/>
            </a:rPr>
            <a:t>Oriente-os na composição do painel cultural coletivo que represente os perfis dos grupos.</a:t>
          </a:r>
        </a:p>
      </dsp:txBody>
      <dsp:txXfrm>
        <a:off x="1731639" y="4500557"/>
        <a:ext cx="5775898" cy="9980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443" y="0"/>
          <a:ext cx="7280480" cy="1138948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4</a:t>
          </a:r>
        </a:p>
      </dsp:txBody>
      <dsp:txXfrm>
        <a:off x="34802" y="33359"/>
        <a:ext cx="7213762" cy="1072230"/>
      </dsp:txXfrm>
    </dsp:sp>
    <dsp:sp modelId="{00C015DD-3079-4258-8787-9D0F40E66300}">
      <dsp:nvSpPr>
        <dsp:cNvPr id="0" name=""/>
        <dsp:cNvSpPr/>
      </dsp:nvSpPr>
      <dsp:spPr>
        <a:xfrm rot="5400000">
          <a:off x="3583230" y="1109613"/>
          <a:ext cx="116216" cy="246730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443" y="1322611"/>
          <a:ext cx="7280480" cy="881273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chemeClr val="tx1"/>
              </a:solidFill>
              <a:latin typeface="MyriadPro-SemiCn"/>
            </a:rPr>
            <a:t>Solicite aos estudantes que indiquem modos de como a escola pode promover manifestações culturais juvenis.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27255" y="1348423"/>
        <a:ext cx="7228856" cy="829649"/>
      </dsp:txXfrm>
    </dsp:sp>
    <dsp:sp modelId="{963C8F91-3F45-422C-B42E-73DCAD0ED5D7}">
      <dsp:nvSpPr>
        <dsp:cNvPr id="0" name=""/>
        <dsp:cNvSpPr/>
      </dsp:nvSpPr>
      <dsp:spPr>
        <a:xfrm rot="5400000">
          <a:off x="3519805" y="2231285"/>
          <a:ext cx="243755" cy="242080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443" y="2703659"/>
          <a:ext cx="7280480" cy="814374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Peça a eles que apontem artistas ou grupos que acreditam que os representam. </a:t>
          </a:r>
        </a:p>
      </dsp:txBody>
      <dsp:txXfrm>
        <a:off x="25295" y="2727511"/>
        <a:ext cx="7232776" cy="766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03204" y="0"/>
          <a:ext cx="6015084" cy="1320135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5</a:t>
          </a:r>
        </a:p>
      </dsp:txBody>
      <dsp:txXfrm>
        <a:off x="1041869" y="38665"/>
        <a:ext cx="5937754" cy="1242805"/>
      </dsp:txXfrm>
    </dsp:sp>
    <dsp:sp modelId="{00C015DD-3079-4258-8787-9D0F40E66300}">
      <dsp:nvSpPr>
        <dsp:cNvPr id="0" name=""/>
        <dsp:cNvSpPr/>
      </dsp:nvSpPr>
      <dsp:spPr>
        <a:xfrm rot="5337791">
          <a:off x="3860341" y="1503053"/>
          <a:ext cx="336895" cy="307847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39442" y="1993817"/>
          <a:ext cx="6015084" cy="1337164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Solicite aos estudantes que conversem sobre o conteúdo do texto e digam o quanto se identificam com ele.</a:t>
          </a:r>
        </a:p>
      </dsp:txBody>
      <dsp:txXfrm>
        <a:off x="1078606" y="2032981"/>
        <a:ext cx="5936756" cy="1258836"/>
      </dsp:txXfrm>
    </dsp:sp>
    <dsp:sp modelId="{963C8F91-3F45-422C-B42E-73DCAD0ED5D7}">
      <dsp:nvSpPr>
        <dsp:cNvPr id="0" name=""/>
        <dsp:cNvSpPr/>
      </dsp:nvSpPr>
      <dsp:spPr>
        <a:xfrm rot="5324317">
          <a:off x="3942237" y="3456537"/>
          <a:ext cx="251246" cy="307847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081450" y="3889939"/>
          <a:ext cx="6015084" cy="1360543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Permita que eles compartilhem as respostas às atividades e comentem os aspectos que acharem mais interessantes.</a:t>
          </a:r>
        </a:p>
      </dsp:txBody>
      <dsp:txXfrm>
        <a:off x="1121299" y="3929788"/>
        <a:ext cx="5935386" cy="12808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53432" y="0"/>
          <a:ext cx="5838000" cy="1234005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6 e 7</a:t>
          </a:r>
        </a:p>
      </dsp:txBody>
      <dsp:txXfrm>
        <a:off x="1689575" y="36143"/>
        <a:ext cx="5765714" cy="1161719"/>
      </dsp:txXfrm>
    </dsp:sp>
    <dsp:sp modelId="{00C015DD-3079-4258-8787-9D0F40E66300}">
      <dsp:nvSpPr>
        <dsp:cNvPr id="0" name=""/>
        <dsp:cNvSpPr/>
      </dsp:nvSpPr>
      <dsp:spPr>
        <a:xfrm rot="5293396">
          <a:off x="4504041" y="1327788"/>
          <a:ext cx="186635" cy="18552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700588" y="1607096"/>
          <a:ext cx="5838000" cy="1060151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Após a leitura do texto e apreciação das imagens, questione os estudantes sobre o papel da arte no contexto apresentado</a:t>
          </a:r>
          <a:r>
            <a:rPr lang="pt-BR" sz="2200" kern="1200" dirty="0">
              <a:latin typeface="Modern Love"/>
            </a:rPr>
            <a:t>.</a:t>
          </a:r>
          <a:r>
            <a:rPr lang="pt-BR" sz="2200" kern="1200" dirty="0"/>
            <a:t>​</a:t>
          </a:r>
        </a:p>
      </dsp:txBody>
      <dsp:txXfrm>
        <a:off x="1731639" y="1638147"/>
        <a:ext cx="5775898" cy="998049"/>
      </dsp:txXfrm>
    </dsp:sp>
    <dsp:sp modelId="{963C8F91-3F45-422C-B42E-73DCAD0ED5D7}">
      <dsp:nvSpPr>
        <dsp:cNvPr id="0" name=""/>
        <dsp:cNvSpPr/>
      </dsp:nvSpPr>
      <dsp:spPr>
        <a:xfrm rot="5400000">
          <a:off x="4526825" y="2760011"/>
          <a:ext cx="185526" cy="18552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700588" y="3038301"/>
          <a:ext cx="5838000" cy="1060151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Converse com eles sobre como os padrões de beleza são comumente impostos e como isso afeta os jovens.​</a:t>
          </a:r>
        </a:p>
      </dsp:txBody>
      <dsp:txXfrm>
        <a:off x="1731639" y="3069352"/>
        <a:ext cx="5775898" cy="998049"/>
      </dsp:txXfrm>
    </dsp:sp>
    <dsp:sp modelId="{4AB00F72-A3DA-4D65-8296-B1AFF7C63C7D}">
      <dsp:nvSpPr>
        <dsp:cNvPr id="0" name=""/>
        <dsp:cNvSpPr/>
      </dsp:nvSpPr>
      <dsp:spPr>
        <a:xfrm rot="5400000">
          <a:off x="4526825" y="4191216"/>
          <a:ext cx="185526" cy="18552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700588" y="4469506"/>
          <a:ext cx="5838000" cy="1060151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Proponha aos estudantes que compartilhem as respostas às atividades e comentem o que acharem mais interessante.</a:t>
          </a:r>
        </a:p>
      </dsp:txBody>
      <dsp:txXfrm>
        <a:off x="1731639" y="4500557"/>
        <a:ext cx="5775898" cy="9980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0"/>
          <a:ext cx="6956082" cy="1657772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8</a:t>
          </a:r>
        </a:p>
      </dsp:txBody>
      <dsp:txXfrm>
        <a:off x="48554" y="48554"/>
        <a:ext cx="6858974" cy="1560664"/>
      </dsp:txXfrm>
    </dsp:sp>
    <dsp:sp modelId="{00C015DD-3079-4258-8787-9D0F40E66300}">
      <dsp:nvSpPr>
        <dsp:cNvPr id="0" name=""/>
        <dsp:cNvSpPr/>
      </dsp:nvSpPr>
      <dsp:spPr>
        <a:xfrm rot="5403194">
          <a:off x="3282506" y="1853287"/>
          <a:ext cx="388806" cy="386581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0" y="2435384"/>
          <a:ext cx="6950869" cy="239806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>
              <a:latin typeface="MyriadPro-SemiCn"/>
              <a:ea typeface="+mn-ea"/>
              <a:cs typeface="+mn-cs"/>
            </a:rPr>
            <a:t>Oriente os estudantes na criação e exposição das obras artísticas propostas na atividade de ampliação. </a:t>
          </a:r>
          <a:endParaRPr lang="pt-BR" sz="3800" kern="1200" dirty="0"/>
        </a:p>
      </dsp:txBody>
      <dsp:txXfrm>
        <a:off x="70237" y="2505621"/>
        <a:ext cx="6810395" cy="22575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929042" y="10158"/>
          <a:ext cx="6472660" cy="1078205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 9</a:t>
          </a:r>
        </a:p>
      </dsp:txBody>
      <dsp:txXfrm>
        <a:off x="960622" y="41738"/>
        <a:ext cx="6409500" cy="1015045"/>
      </dsp:txXfrm>
    </dsp:sp>
    <dsp:sp modelId="{00C015DD-3079-4258-8787-9D0F40E66300}">
      <dsp:nvSpPr>
        <dsp:cNvPr id="0" name=""/>
        <dsp:cNvSpPr/>
      </dsp:nvSpPr>
      <dsp:spPr>
        <a:xfrm rot="5317034">
          <a:off x="4085463" y="1183632"/>
          <a:ext cx="195269" cy="199887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824210" y="1478789"/>
          <a:ext cx="6760544" cy="1381349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Solicite aos estudantes que apontem em quais aspectos se identificam com a geração Z, tal como está apresentada no texto.  </a:t>
          </a:r>
        </a:p>
      </dsp:txBody>
      <dsp:txXfrm>
        <a:off x="864668" y="1519247"/>
        <a:ext cx="6679628" cy="1300433"/>
      </dsp:txXfrm>
    </dsp:sp>
    <dsp:sp modelId="{0B952B8D-478F-46ED-A746-E2D4661DDF37}">
      <dsp:nvSpPr>
        <dsp:cNvPr id="0" name=""/>
        <dsp:cNvSpPr/>
      </dsp:nvSpPr>
      <dsp:spPr>
        <a:xfrm rot="5400000">
          <a:off x="4104538" y="2960082"/>
          <a:ext cx="199887" cy="199887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875564" y="3259913"/>
          <a:ext cx="6657836" cy="2019768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Com base no texto e nas atividades, é possível solicitar aos estudantes que associem a evolução dos recursos da internet às mudanças de comportamento nas gerações. </a:t>
          </a:r>
        </a:p>
      </dsp:txBody>
      <dsp:txXfrm>
        <a:off x="934721" y="3319070"/>
        <a:ext cx="6539522" cy="19014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10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Oriente os estudantes a acessar o </a:t>
          </a:r>
          <a:r>
            <a:rPr lang="pt-BR" sz="2800" b="1" i="1" u="none" strike="noStrike" kern="1200" baseline="0" dirty="0">
              <a:solidFill>
                <a:srgbClr val="2F2F2E"/>
              </a:solidFill>
              <a:latin typeface="MyriadPro-SemiCn"/>
            </a:rPr>
            <a:t>site</a:t>
          </a: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 e o vídeo indicados para conhecerem mais sobre o </a:t>
          </a:r>
          <a:r>
            <a:rPr lang="pt-BR" sz="2800" b="1" i="1" u="none" strike="noStrike" kern="1200" baseline="0" dirty="0">
              <a:solidFill>
                <a:srgbClr val="2F2F2E"/>
              </a:solidFill>
              <a:latin typeface="MyriadPro-SemiCn"/>
            </a:rPr>
            <a:t>slam</a:t>
          </a: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8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MyriadPro-SemiCn"/>
              <a:ea typeface="+mn-ea"/>
              <a:cs typeface="+mn-cs"/>
            </a:rPr>
            <a:t>Converse com os estudantes sobre o que eles sabem da associação do </a:t>
          </a:r>
          <a:r>
            <a:rPr lang="pt-BR" sz="2800" b="1" i="1" kern="1200" dirty="0">
              <a:latin typeface="MyriadPro-SemiCn"/>
              <a:ea typeface="+mn-ea"/>
              <a:cs typeface="+mn-cs"/>
            </a:rPr>
            <a:t>rap</a:t>
          </a:r>
          <a:r>
            <a:rPr lang="pt-BR" sz="2800" b="1" kern="1200" dirty="0">
              <a:latin typeface="MyriadPro-SemiCn"/>
              <a:ea typeface="+mn-ea"/>
              <a:cs typeface="+mn-cs"/>
            </a:rPr>
            <a:t> e do grafite com a cultura </a:t>
          </a:r>
          <a:r>
            <a:rPr lang="pt-BR" sz="2800" b="1" i="1" kern="1200" dirty="0">
              <a:latin typeface="MyriadPro-SemiCn"/>
              <a:ea typeface="+mn-ea"/>
              <a:cs typeface="+mn-cs"/>
            </a:rPr>
            <a:t>hip-hop</a:t>
          </a:r>
          <a:r>
            <a:rPr lang="pt-BR" sz="2800" b="1" kern="1200" dirty="0">
              <a:latin typeface="MyriadPro-SemiCn"/>
              <a:ea typeface="+mn-ea"/>
              <a:cs typeface="+mn-cs"/>
            </a:rPr>
            <a:t>.</a:t>
          </a:r>
        </a:p>
      </dsp:txBody>
      <dsp:txXfrm>
        <a:off x="1220539" y="3951306"/>
        <a:ext cx="5967885" cy="1287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wmf"/><Relationship Id="rId7" Type="http://schemas.openxmlformats.org/officeDocument/2006/relationships/diagramColors" Target="../diagrams/colors6.xml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7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wmf"/><Relationship Id="rId7" Type="http://schemas.openxmlformats.org/officeDocument/2006/relationships/diagramColors" Target="../diagrams/colors8.xml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9.xml"/><Relationship Id="rId7" Type="http://schemas.openxmlformats.org/officeDocument/2006/relationships/oleObject" Target="../embeddings/oleObject9.bin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0.xml"/><Relationship Id="rId7" Type="http://schemas.openxmlformats.org/officeDocument/2006/relationships/oleObject" Target="../embeddings/oleObject10.bin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1.xml"/><Relationship Id="rId7" Type="http://schemas.openxmlformats.org/officeDocument/2006/relationships/oleObject" Target="../embeddings/oleObject11.bin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2.xml"/><Relationship Id="rId7" Type="http://schemas.openxmlformats.org/officeDocument/2006/relationships/oleObject" Target="../embeddings/oleObject12.bin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3.xml"/><Relationship Id="rId7" Type="http://schemas.openxmlformats.org/officeDocument/2006/relationships/oleObject" Target="../embeddings/oleObject13.bin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4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92721" y="1097229"/>
            <a:ext cx="6153663" cy="39667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Juventudes: como valorizar as manifestações e culturas juvenis na escola?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6022326" y="4754595"/>
            <a:ext cx="548590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C40873"/>
                </a:solidFill>
              </a:rPr>
              <a:t>Tema integrador: Protagonismo Juvenil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289918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 dirty="0">
                <a:solidFill>
                  <a:srgbClr val="C40873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40433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16" name="Imagem 15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3B354DC6-9A5A-4F4D-A86C-1F289CC34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628" y="138197"/>
            <a:ext cx="6887342" cy="61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271392" y="1371363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58 a 60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425821" y="2525893"/>
            <a:ext cx="3318990" cy="3572990"/>
            <a:chOff x="7845527" y="2919242"/>
            <a:chExt cx="3318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6328226"/>
                </p:ext>
              </p:extLst>
            </p:nvPr>
          </p:nvGraphicFramePr>
          <p:xfrm>
            <a:off x="7845527" y="2919242"/>
            <a:ext cx="3318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4964760" imgH="4964760" progId="">
                    <p:embed/>
                  </p:oleObj>
                </mc:Choice>
                <mc:Fallback>
                  <p:oleObj r:id="rId2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318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030908" y="3699843"/>
              <a:ext cx="2482924" cy="261084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Datas das aulas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endParaRPr lang="pt-BR" sz="2800" b="1" dirty="0">
                <a:latin typeface="MyriadPro-SemiCn"/>
              </a:endParaRP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056D0172-DB1E-44A9-8566-C2085C0E52D6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Saber e Fazer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15EBC5E2-BF52-4D9B-ACAE-A6DEC1C340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393962"/>
              </p:ext>
            </p:extLst>
          </p:nvPr>
        </p:nvGraphicFramePr>
        <p:xfrm>
          <a:off x="-1293328" y="1200330"/>
          <a:ext cx="9239178" cy="553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587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400642"/>
              </p:ext>
            </p:extLst>
          </p:nvPr>
        </p:nvGraphicFramePr>
        <p:xfrm>
          <a:off x="213718" y="1510737"/>
          <a:ext cx="6956085" cy="483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Saber e Fazer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187693" y="1651856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60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89535" y="277119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76018" y="397416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73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Saber e Fazer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252227" y="1340033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61 a 65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252227" y="2421870"/>
            <a:ext cx="3572990" cy="3572990"/>
            <a:chOff x="8040299" y="2915355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4607561"/>
                </p:ext>
              </p:extLst>
            </p:nvPr>
          </p:nvGraphicFramePr>
          <p:xfrm>
            <a:off x="8040299" y="2915355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4964760" imgH="4964760" progId="">
                    <p:embed/>
                  </p:oleObj>
                </mc:Choice>
                <mc:Fallback>
                  <p:oleObj r:id="rId2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040299" y="2915355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418258" y="392336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graphicFrame>
        <p:nvGraphicFramePr>
          <p:cNvPr id="33" name="Diagrama 32">
            <a:extLst>
              <a:ext uri="{FF2B5EF4-FFF2-40B4-BE49-F238E27FC236}">
                <a16:creationId xmlns:a16="http://schemas.microsoft.com/office/drawing/2014/main" id="{D0458841-5BB7-468A-9B52-0269DD51E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204189"/>
              </p:ext>
            </p:extLst>
          </p:nvPr>
        </p:nvGraphicFramePr>
        <p:xfrm>
          <a:off x="-454445" y="111190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000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560817"/>
              </p:ext>
            </p:extLst>
          </p:nvPr>
        </p:nvGraphicFramePr>
        <p:xfrm>
          <a:off x="-749085" y="117286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659665" y="1452605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66 a 69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661215" y="26797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25218" y="401480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Saber e Fazer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878876"/>
              </p:ext>
            </p:extLst>
          </p:nvPr>
        </p:nvGraphicFramePr>
        <p:xfrm>
          <a:off x="-693205" y="118937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713026" y="145681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70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712015" y="2588317"/>
            <a:ext cx="3796510" cy="391843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183972" y="3870594"/>
              <a:ext cx="2795538" cy="15948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029198"/>
              </p:ext>
            </p:extLst>
          </p:nvPr>
        </p:nvGraphicFramePr>
        <p:xfrm>
          <a:off x="-597955" y="12211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804542" y="153620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71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8490AB-79AE-4322-9C5B-2D93726B954D}"/>
              </a:ext>
            </a:extLst>
          </p:cNvPr>
          <p:cNvGrpSpPr/>
          <p:nvPr/>
        </p:nvGrpSpPr>
        <p:grpSpPr>
          <a:xfrm>
            <a:off x="7809384" y="2477827"/>
            <a:ext cx="3973751" cy="3948910"/>
            <a:chOff x="8169215" y="3035357"/>
            <a:chExt cx="371001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5165578"/>
                </p:ext>
              </p:extLst>
            </p:nvPr>
          </p:nvGraphicFramePr>
          <p:xfrm>
            <a:off x="8169215" y="3035357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69215" y="3035357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D117F01-9C76-4682-A0E4-B3867B639D03}"/>
                </a:ext>
              </a:extLst>
            </p:cNvPr>
            <p:cNvSpPr txBox="1"/>
            <p:nvPr/>
          </p:nvSpPr>
          <p:spPr>
            <a:xfrm>
              <a:off x="8438707" y="3961925"/>
              <a:ext cx="3440518" cy="17774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Datas das aulas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577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8011"/>
              </p:ext>
            </p:extLst>
          </p:nvPr>
        </p:nvGraphicFramePr>
        <p:xfrm>
          <a:off x="147346" y="1551397"/>
          <a:ext cx="7239774" cy="4818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91433" y="1831250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71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091433" y="2937882"/>
            <a:ext cx="3403657" cy="354124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408479" y="4010146"/>
              <a:ext cx="2573266" cy="133000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1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099197"/>
              </p:ext>
            </p:extLst>
          </p:nvPr>
        </p:nvGraphicFramePr>
        <p:xfrm>
          <a:off x="-566205" y="13354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71409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71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976175" y="275087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76018" y="401480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72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1935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Festival cultural.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Língua Portuguesa / Arte.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753578" cy="4668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MyriadPro-SemiCn"/>
              </a:rPr>
              <a:t>1, 3, 4, 5, 7 e 8</a:t>
            </a:r>
          </a:p>
          <a:p>
            <a:pPr marL="0" indent="0" algn="l">
              <a:buNone/>
            </a:pP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habilidades: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C40873"/>
                </a:solidFill>
                <a:latin typeface="MyriadPro-SemiboldSemiCn"/>
              </a:rPr>
              <a:t>Área de Linguagens e suas Tecnologias </a:t>
            </a:r>
            <a:r>
              <a:rPr lang="pt-BR" sz="1800" b="1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1800" dirty="0">
                <a:solidFill>
                  <a:srgbClr val="2F2F2E"/>
                </a:solidFill>
                <a:latin typeface="MyriadPro-SemiCn"/>
              </a:rPr>
              <a:t>competências específicas 1, 2, 3, 6 e 7: EM13LGG101, EM13LGG103, EM13LGG105, EM13LGG201, EM13LGG203, EM13LGG301, EM13LGG305, EM13LGG601, EM13LGG602 e EM13LGG703.</a:t>
            </a:r>
          </a:p>
          <a:p>
            <a:pPr marL="450850" indent="-184150"/>
            <a:r>
              <a:rPr lang="pt-BR" sz="1800" b="1" dirty="0">
                <a:solidFill>
                  <a:srgbClr val="C40873"/>
                </a:solidFill>
                <a:latin typeface="MyriadPro-SemiboldSemiCn"/>
              </a:rPr>
              <a:t>Língua Portuguesa por campo de atuação </a:t>
            </a:r>
            <a:r>
              <a:rPr lang="pt-BR" sz="1800" b="1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1800" dirty="0">
                <a:solidFill>
                  <a:srgbClr val="2F2F2E"/>
                </a:solidFill>
                <a:latin typeface="MyriadPro-SemiCn"/>
              </a:rPr>
              <a:t>todos os campos de atuação social: EM13LP01 (competência específica 2), EM13LP06 (competência específica 1), EM13LP11 (competência específica 7) e EM13LP15 (competências específicas 1 e 3); campo da vida pessoal EM13LP20 (competências específicas 2 e 3); campo de atuação na vida pública: EM13LP24 (competência específica 1); campo das práticas de estudo e pesquisa: EM13LP30 (competência específica 7); campo artístico-literário: EM13LP47 (competências específicas 3 e 6).</a:t>
            </a:r>
          </a:p>
          <a:p>
            <a:pPr marL="0" indent="0" algn="l">
              <a:buNone/>
            </a:pPr>
            <a:r>
              <a:rPr lang="pt-BR" sz="1800" b="1" i="0" u="none" strike="noStrike" baseline="0" dirty="0">
                <a:solidFill>
                  <a:srgbClr val="C40873"/>
                </a:solidFill>
                <a:latin typeface="MyriadPro-SemiboldSemiCn"/>
              </a:rPr>
              <a:t>Área de Ciências Humanas e Sociais Aplicadas </a:t>
            </a:r>
            <a:r>
              <a:rPr lang="pt-BR" sz="1800" b="1" i="0" u="none" strike="noStrike" baseline="0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1800" b="0" i="0" u="none" strike="noStrike" baseline="0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1: EM13CHS104.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063240"/>
            <a:ext cx="7426537" cy="1143000"/>
          </a:xfrm>
        </p:spPr>
        <p:txBody>
          <a:bodyPr anchor="t">
            <a:normAutofit/>
          </a:bodyPr>
          <a:lstStyle/>
          <a:p>
            <a:r>
              <a:rPr lang="pt-BR" sz="6800" b="1" i="0" u="none" strike="noStrike" baseline="0" dirty="0">
                <a:latin typeface="Factoria-Bold"/>
              </a:rPr>
              <a:t>PLANEJAMENTO</a:t>
            </a:r>
            <a:endParaRPr lang="pt-BR" sz="68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16 aulas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 dirty="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672599"/>
              </p:ext>
            </p:extLst>
          </p:nvPr>
        </p:nvGraphicFramePr>
        <p:xfrm>
          <a:off x="274253" y="1201929"/>
          <a:ext cx="7237658" cy="536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8052340" y="143929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46 e 47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808FBA-94E7-4E65-B10D-2C14F45D31B6}"/>
              </a:ext>
            </a:extLst>
          </p:cNvPr>
          <p:cNvGrpSpPr/>
          <p:nvPr/>
        </p:nvGrpSpPr>
        <p:grpSpPr>
          <a:xfrm>
            <a:off x="8052340" y="2564057"/>
            <a:ext cx="3129833" cy="3382795"/>
            <a:chOff x="7845527" y="291924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A0DB3194-3119-4395-B9D2-6BD0015861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3708591"/>
                </p:ext>
              </p:extLst>
            </p:nvPr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A0DB3194-3119-4395-B9D2-6BD0015861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6B1AFC9-434D-450F-AFAD-51C74337665F}"/>
                </a:ext>
              </a:extLst>
            </p:cNvPr>
            <p:cNvSpPr txBox="1"/>
            <p:nvPr/>
          </p:nvSpPr>
          <p:spPr>
            <a:xfrm>
              <a:off x="8229984" y="4033531"/>
              <a:ext cx="2798396" cy="13922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131967"/>
              </p:ext>
            </p:extLst>
          </p:nvPr>
        </p:nvGraphicFramePr>
        <p:xfrm>
          <a:off x="161721" y="1312091"/>
          <a:ext cx="7857418" cy="504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414066" y="158889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47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416260" y="2710237"/>
            <a:ext cx="2970345" cy="3333545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6640877"/>
                </p:ext>
              </p:extLst>
            </p:nvPr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161169" y="3959681"/>
              <a:ext cx="2948652" cy="141286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0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94286"/>
              </p:ext>
            </p:extLst>
          </p:nvPr>
        </p:nvGraphicFramePr>
        <p:xfrm>
          <a:off x="-1098119" y="1108891"/>
          <a:ext cx="9239178" cy="553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488495" y="1324241"/>
            <a:ext cx="2445882" cy="69133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48 e 49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484907" y="2561907"/>
            <a:ext cx="3410430" cy="3532350"/>
            <a:chOff x="7841768" y="3002909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0364167"/>
                </p:ext>
              </p:extLst>
            </p:nvPr>
          </p:nvGraphicFramePr>
          <p:xfrm>
            <a:off x="7841768" y="3002909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1768" y="3002909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76018" y="4014803"/>
              <a:ext cx="2568155" cy="133334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40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704344"/>
              </p:ext>
            </p:extLst>
          </p:nvPr>
        </p:nvGraphicFramePr>
        <p:xfrm>
          <a:off x="375920" y="1315104"/>
          <a:ext cx="7281924" cy="464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395536" y="1546336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50 a 55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395536" y="2706329"/>
            <a:ext cx="3295248" cy="3333550"/>
            <a:chOff x="8353525" y="2537447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7320232"/>
                </p:ext>
              </p:extLst>
            </p:nvPr>
          </p:nvGraphicFramePr>
          <p:xfrm>
            <a:off x="8353525" y="2537447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353525" y="2537447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821465" y="3632989"/>
              <a:ext cx="2657922" cy="141286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0AB1FFD-A180-40D5-A7AA-279F2A583136}"/>
              </a:ext>
            </a:extLst>
          </p:cNvPr>
          <p:cNvGrpSpPr/>
          <p:nvPr/>
        </p:nvGrpSpPr>
        <p:grpSpPr>
          <a:xfrm>
            <a:off x="375085" y="5388237"/>
            <a:ext cx="7282759" cy="794257"/>
            <a:chOff x="454736" y="7970689"/>
            <a:chExt cx="6063175" cy="1101042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144679D5-B846-4380-9011-DE8CE135CFF5}"/>
                </a:ext>
              </a:extLst>
            </p:cNvPr>
            <p:cNvSpPr/>
            <p:nvPr/>
          </p:nvSpPr>
          <p:spPr>
            <a:xfrm>
              <a:off x="454736" y="7970689"/>
              <a:ext cx="6063175" cy="1101042"/>
            </a:xfrm>
            <a:prstGeom prst="roundRect">
              <a:avLst>
                <a:gd name="adj" fmla="val 10000"/>
              </a:avLst>
            </a:prstGeom>
            <a:solidFill>
              <a:srgbClr val="FFAFFF">
                <a:alpha val="90000"/>
              </a:srgbClr>
            </a:solidFill>
            <a:ln>
              <a:solidFill>
                <a:srgbClr val="C4087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tângulo: Cantos Arredondados 5">
              <a:extLst>
                <a:ext uri="{FF2B5EF4-FFF2-40B4-BE49-F238E27FC236}">
                  <a16:creationId xmlns:a16="http://schemas.microsoft.com/office/drawing/2014/main" id="{AD48F019-FD59-4CFE-A5CA-0C1264DE17B7}"/>
                </a:ext>
              </a:extLst>
            </p:cNvPr>
            <p:cNvSpPr txBox="1"/>
            <p:nvPr/>
          </p:nvSpPr>
          <p:spPr>
            <a:xfrm>
              <a:off x="593224" y="8150872"/>
              <a:ext cx="5708403" cy="739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300" b="1" dirty="0">
                  <a:latin typeface="MyriadPro-SemiCn"/>
                </a:rPr>
                <a:t>Oriente os estudantes nos preparos iniciais para a elaboração do produto final</a:t>
              </a:r>
              <a:r>
                <a:rPr lang="pt-BR" sz="2300" b="1" kern="1200" dirty="0">
                  <a:latin typeface="MyriadPro-SemiCn"/>
                </a:rPr>
                <a:t>.</a:t>
              </a: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EEA96B08-3097-4454-8265-DCB3898387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2437" y="4977744"/>
            <a:ext cx="29873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2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207774"/>
              </p:ext>
            </p:extLst>
          </p:nvPr>
        </p:nvGraphicFramePr>
        <p:xfrm>
          <a:off x="-688124" y="1160980"/>
          <a:ext cx="8177986" cy="525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Saber e </a:t>
            </a:r>
            <a:r>
              <a:rPr lang="pt-BR" b="1" dirty="0"/>
              <a:t>F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356415" y="13653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56 e 57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356415" y="258831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357298" y="405544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46268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F4B2CD-3B68-4B83-8746-C7CC84D3DC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0D77AF-890D-4201-A070-6FFFAEFBBA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543004-36EC-4475-9E5D-0794F039B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973</Words>
  <Application>Microsoft Office PowerPoint</Application>
  <PresentationFormat>Widescreen</PresentationFormat>
  <Paragraphs>124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404</cp:revision>
  <dcterms:created xsi:type="dcterms:W3CDTF">2020-12-04T14:36:32Z</dcterms:created>
  <dcterms:modified xsi:type="dcterms:W3CDTF">2020-12-16T14:47:30Z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</Properties>
</file>