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306" r:id="rId9"/>
    <p:sldId id="281" r:id="rId10"/>
    <p:sldId id="307" r:id="rId11"/>
    <p:sldId id="321" r:id="rId12"/>
    <p:sldId id="318" r:id="rId13"/>
    <p:sldId id="297" r:id="rId14"/>
    <p:sldId id="322" r:id="rId15"/>
    <p:sldId id="314" r:id="rId16"/>
    <p:sldId id="315" r:id="rId17"/>
    <p:sldId id="320" r:id="rId18"/>
    <p:sldId id="316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Marcos Antônio Silva" initials="MAS" lastIdx="19" clrIdx="1">
    <p:extLst>
      <p:ext uri="{19B8F6BF-5375-455C-9EA6-DF929625EA0E}">
        <p15:presenceInfo xmlns:p15="http://schemas.microsoft.com/office/powerpoint/2012/main" userId="S::em-marcos@ftd.com.br::440951c2-66c5-4bdf-bc32-24e69e0d9d77" providerId="AD"/>
      </p:ext>
    </p:extLst>
  </p:cmAuthor>
  <p:cmAuthor id="3" name="Pedro Fandi" initials="PF" lastIdx="23" clrIdx="2">
    <p:extLst>
      <p:ext uri="{19B8F6BF-5375-455C-9EA6-DF929625EA0E}">
        <p15:presenceInfo xmlns:p15="http://schemas.microsoft.com/office/powerpoint/2012/main" userId="S::em-pedroh@ftd.com.br::eea115e2-d335-403b-bf7b-8f058c75af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BE1E2"/>
    <a:srgbClr val="61B5C3"/>
    <a:srgbClr val="3E9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30E2F-BC0E-4D90-86E5-AECDA0471DB2}" v="13" dt="2020-12-14T20:38:42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00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</a:rPr>
            <a:t>Apresente o tema e as etapas do projeto aos estudantes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Estimule a reflexão sobre alimentação saudável, considerando seus pressupostos e importância.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14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600" b="1" i="0" u="none" strike="noStrike" baseline="0" dirty="0">
              <a:solidFill>
                <a:srgbClr val="2F2F2E"/>
              </a:solidFill>
              <a:latin typeface="MyriadPro-SemiCn"/>
            </a:rPr>
            <a:t>Auxilie os estudantes no planejamento de uma  “festa da colheita”.</a:t>
          </a:r>
          <a:endParaRPr lang="pt-BR" sz="2600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600" b="1" i="0" u="none" strike="noStrike" baseline="0" dirty="0">
              <a:solidFill>
                <a:srgbClr val="2F2F2E"/>
              </a:solidFill>
              <a:latin typeface="MyriadPro-SemiCn"/>
            </a:rPr>
            <a:t>Solicite que definam e apresentem um orçamento da festa e confeccionem a decoração e os panfletos que serão distribuídos à comunidade com data e local da apresentação da horta.</a:t>
          </a:r>
          <a:endParaRPr lang="pt-BR" sz="2600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98273" custScaleY="832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98273" custScaleY="83198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98273" custScaleY="132229" custLinFactNeighborX="-95" custLinFactNeighborY="224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15 e 16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Oriente os estudantes a finalizarem os trabalhos dos grupos e a distribuírem os panfletos.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Promova a apresentação da horta para a comunidade escolar.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400" b="1" dirty="0"/>
            <a:t>AULA 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400" b="1" i="0" u="none" strike="noStrike" baseline="0" dirty="0">
              <a:solidFill>
                <a:srgbClr val="2F2F2E"/>
              </a:solidFill>
              <a:latin typeface="MyriadPro-SemiCn"/>
            </a:rPr>
            <a:t>Apresente, aos estudantes, algumas hortas escolares existentes no país.</a:t>
          </a:r>
          <a:endParaRPr lang="pt-BR" sz="2400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400" b="1" i="0" u="none" strike="noStrike" baseline="0" dirty="0">
              <a:solidFill>
                <a:srgbClr val="2F2F2E"/>
              </a:solidFill>
              <a:latin typeface="MyriadPro-SemiCn"/>
            </a:rPr>
            <a:t>Auxilie os estudantes na investigação sobre o que é necessário para projetar e construir uma horta escolar.</a:t>
          </a:r>
          <a:endParaRPr lang="pt-BR" sz="2400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CCEA846A-2B43-4FA8-9E48-BCDDA782ABBC}">
      <dgm:prSet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400" b="1" i="0" u="none" strike="noStrike" baseline="0" dirty="0">
              <a:solidFill>
                <a:srgbClr val="2F2F2E"/>
              </a:solidFill>
              <a:latin typeface="MyriadPro-SemiCn"/>
            </a:rPr>
            <a:t>Finalize a aula apresentando os principais aspectos do projeto descritos no tópico </a:t>
          </a:r>
          <a:r>
            <a:rPr lang="pt-BR" sz="2400" b="1" i="0" u="sng" strike="noStrike" baseline="0" dirty="0">
              <a:solidFill>
                <a:srgbClr val="2F2F2E"/>
              </a:solidFill>
              <a:latin typeface="MyriadPro-SemiCn"/>
            </a:rPr>
            <a:t>Organizando os trabalhos.</a:t>
          </a:r>
          <a:endParaRPr lang="pt-BR" sz="2400" b="1" dirty="0">
            <a:latin typeface="MyriadPro-SemiCn"/>
          </a:endParaRP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7669" custScaleY="116399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766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766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3766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Trabalhe 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Educação alimentar: conhecendo os alimentos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 com os estudantes.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Oriente os estudante que iniciem a produção do diário alimentar.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4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Estimule a reflexão dos estudantes em relação aos diversos aspectos relacionados à elaboração de uma horta.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dirty="0">
              <a:latin typeface="MyriadPro-SemiCn"/>
              <a:ea typeface="+mn-ea"/>
              <a:cs typeface="+mn-cs"/>
            </a:rPr>
            <a:t>Solicite que os estudantes elaborem um planejamento com cronograma para as etapas diferentes etapas do projeto.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5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Auxilie os estudantes na elaboração do roteiro para as entrevistas com os membros da comunidade escolar sobre seus hábitos alimentares, solicitada na atividade 3. </a:t>
          </a:r>
          <a:endParaRPr lang="pt-BR" sz="2300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Oriente os estudantes nas definições sobre as características das pessoas que serão entrevistadas visando garantir a diversidade da amostra.</a:t>
          </a:r>
          <a:endParaRPr lang="pt-BR" sz="2300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6 e 7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 os estudantes na organização dos dados obtidos nas entrevistas.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Solicite que realizem uma análise conjunta dos dados e identifiquem as principais conclusões.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484" custScaleY="75045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484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8548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8 a 10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Trabalhe o tópico </a:t>
          </a:r>
          <a:r>
            <a:rPr lang="pt-BR" sz="2300" b="1" i="0" u="sng" strike="noStrike" baseline="0" dirty="0">
              <a:solidFill>
                <a:srgbClr val="2F2F2E"/>
              </a:solidFill>
              <a:latin typeface="MyriadPro-SemiCn"/>
            </a:rPr>
            <a:t>A escolha das hortaliças </a:t>
          </a:r>
          <a:r>
            <a:rPr lang="pt-BR" sz="2300" b="1" i="0" u="none" strike="noStrike" baseline="0" dirty="0">
              <a:solidFill>
                <a:srgbClr val="2F2F2E"/>
              </a:solidFill>
              <a:latin typeface="MyriadPro-SemiCn"/>
            </a:rPr>
            <a:t>direcionando os estudantes na escolha das hortaliças a serem plantadas na horta escolar.</a:t>
          </a:r>
          <a:endParaRPr lang="pt-BR" sz="2300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99CCFF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sz="2300" b="1" dirty="0">
              <a:latin typeface="MyriadPro-SemiCn"/>
              <a:ea typeface="+mn-ea"/>
              <a:cs typeface="+mn-cs"/>
            </a:rPr>
            <a:t>Solicite que os estudantes façam um esboço da horta.</a:t>
          </a: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036199BF-DE46-4CDE-A6A4-2BFEDD4CDA7E}">
      <dgm:prSet phldrT="[Texto]" custT="1"/>
      <dgm:spPr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 os estudantes na realização de pesquisas sobre o período de safra das hortaliças.</a:t>
          </a:r>
        </a:p>
      </dgm:t>
    </dgm:pt>
    <dgm:pt modelId="{CD32BBA5-83D8-4DDC-80B6-ED29B2F73004}" type="parTrans" cxnId="{6F93C585-A8A9-4BF3-A661-F7EFDD641E27}">
      <dgm:prSet/>
      <dgm:spPr/>
      <dgm:t>
        <a:bodyPr/>
        <a:lstStyle/>
        <a:p>
          <a:endParaRPr lang="pt-BR"/>
        </a:p>
      </dgm:t>
    </dgm:pt>
    <dgm:pt modelId="{36AB9EA7-3F5D-45B0-8329-BF480858D466}" type="sibTrans" cxnId="{6F93C585-A8A9-4BF3-A661-F7EFDD641E27}">
      <dgm:prSet/>
      <dgm:spPr>
        <a:solidFill>
          <a:srgbClr val="0070C0"/>
        </a:solidFill>
        <a:ln>
          <a:noFill/>
        </a:ln>
        <a:effectLst/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44204" custScaleY="11662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44204" custScaleY="98398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6CC02A9E-8238-4393-831E-16D83F85D540}" type="pres">
      <dgm:prSet presAssocID="{036199BF-DE46-4CDE-A6A4-2BFEDD4CDA7E}" presName="child" presStyleLbl="alignAccFollowNode1" presStyleIdx="1" presStyleCnt="3" custScaleX="144204">
        <dgm:presLayoutVars>
          <dgm:chMax val="0"/>
          <dgm:bulletEnabled val="1"/>
        </dgm:presLayoutVars>
      </dgm:prSet>
      <dgm:spPr>
        <a:xfrm>
          <a:off x="1767928" y="2693337"/>
          <a:ext cx="4873108" cy="1218277"/>
        </a:xfrm>
        <a:prstGeom prst="roundRect">
          <a:avLst>
            <a:gd name="adj" fmla="val 10000"/>
          </a:avLst>
        </a:prstGeom>
      </dgm:spPr>
    </dgm:pt>
    <dgm:pt modelId="{40435496-F957-455E-9B68-CD9B47D0C4E0}" type="pres">
      <dgm:prSet presAssocID="{36AB9EA7-3F5D-45B0-8329-BF480858D466}" presName="sibTrans" presStyleLbl="sibTrans2D1" presStyleIdx="2" presStyleCnt="3"/>
      <dgm:spPr>
        <a:xfrm rot="5400000">
          <a:off x="4097883" y="4018213"/>
          <a:ext cx="213198" cy="213198"/>
        </a:xfrm>
        <a:prstGeom prst="rightArrow">
          <a:avLst>
            <a:gd name="adj1" fmla="val 66700"/>
            <a:gd name="adj2" fmla="val 50000"/>
          </a:avLst>
        </a:prstGeom>
      </dgm:spPr>
    </dgm:pt>
    <dgm:pt modelId="{86D59992-7ACD-4F75-8326-8C0180CF029B}" type="pres">
      <dgm:prSet presAssocID="{91EDB500-34A2-47A1-BF2B-9B3FE05768C5}" presName="child" presStyleLbl="alignAccFollowNode1" presStyleIdx="2" presStyleCnt="3" custScaleX="144204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2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6F93C585-A8A9-4BF3-A661-F7EFDD641E27}" srcId="{AE932727-3BB9-41C1-A229-605C5D5C7296}" destId="{036199BF-DE46-4CDE-A6A4-2BFEDD4CDA7E}" srcOrd="1" destOrd="0" parTransId="{CD32BBA5-83D8-4DDC-80B6-ED29B2F73004}" sibTransId="{36AB9EA7-3F5D-45B0-8329-BF480858D466}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ECA09DD3-D415-4663-BDE5-FF01ED72F010}" type="presOf" srcId="{036199BF-DE46-4CDE-A6A4-2BFEDD4CDA7E}" destId="{6CC02A9E-8238-4393-831E-16D83F85D540}" srcOrd="0" destOrd="0" presId="urn:microsoft.com/office/officeart/2005/8/layout/lProcess1"/>
    <dgm:cxn modelId="{F7E699D5-4C9E-4F61-B177-37C10D233163}" type="presOf" srcId="{36AB9EA7-3F5D-45B0-8329-BF480858D466}" destId="{40435496-F957-455E-9B68-CD9B47D0C4E0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8A596BF-B357-454B-893B-90A9DA2636CE}" type="presParOf" srcId="{9F7E0E85-A6DD-4576-B660-A5938CB04491}" destId="{6CC02A9E-8238-4393-831E-16D83F85D540}" srcOrd="4" destOrd="0" presId="urn:microsoft.com/office/officeart/2005/8/layout/lProcess1"/>
    <dgm:cxn modelId="{14492108-924C-49D3-A098-7260324A9C30}" type="presParOf" srcId="{9F7E0E85-A6DD-4576-B660-A5938CB04491}" destId="{40435496-F957-455E-9B68-CD9B47D0C4E0}" srcOrd="5" destOrd="0" presId="urn:microsoft.com/office/officeart/2005/8/layout/lProcess1"/>
    <dgm:cxn modelId="{8C99CD9A-92C8-4B0F-B2F8-ED8FEE36BD46}" type="presParOf" srcId="{9F7E0E85-A6DD-4576-B660-A5938CB04491}" destId="{86D59992-7ACD-4F75-8326-8C0180CF029B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AULAS 11 e 12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Auxilie e oriente os estudantes na elaboração de uma maquete, em escala, da horta planejada.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3E95A4"/>
        </a:solidFill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47193" custScaleY="5274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1"/>
      <dgm:spPr/>
    </dgm:pt>
    <dgm:pt modelId="{95681F9C-F4C8-480C-A1FC-4297BFA0BC4F}" type="pres">
      <dgm:prSet presAssocID="{2FEEC820-C3B6-436E-9F7D-B36FE32A8CA1}" presName="child" presStyleLbl="alignAccFollowNode1" presStyleIdx="0" presStyleCnt="1" custScaleX="47193" custScaleY="76013" custLinFactNeighborX="-900">
        <dgm:presLayoutVars>
          <dgm:chMax val="0"/>
          <dgm:bulletEnabled val="1"/>
        </dgm:presLayoutVars>
      </dgm:prSet>
      <dgm:spPr/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9000" b="1" dirty="0"/>
            <a:t>AULA 13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99CCFF">
            <a:alpha val="89804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Apresente, aos estudantes, diferentes festas da colheita existentes no Brasil apresentadas no tópico </a:t>
          </a:r>
          <a:r>
            <a:rPr lang="pt-BR" b="1" i="0" u="sng" strike="noStrike" baseline="0" dirty="0">
              <a:solidFill>
                <a:srgbClr val="2F2F2E"/>
              </a:solidFill>
              <a:latin typeface="MyriadPro-SemiCn"/>
            </a:rPr>
            <a:t>Compartilhando a colheita</a:t>
          </a:r>
          <a:r>
            <a:rPr lang="pt-BR" b="1" i="0" u="none" strike="noStrike" baseline="0" dirty="0">
              <a:solidFill>
                <a:srgbClr val="2F2F2E"/>
              </a:solidFill>
              <a:latin typeface="MyriadPro-SemiCn"/>
            </a:rPr>
            <a:t>.</a:t>
          </a:r>
          <a:endParaRPr lang="pt-BR" dirty="0"/>
        </a:p>
      </dgm:t>
    </dgm:pt>
    <dgm:pt modelId="{9D48F7AD-EB97-473A-8C34-57DB6E15BD38}" type="parTrans" cxnId="{C05F50CB-FAFE-454C-B71E-A0011F95FD4A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0070C0"/>
        </a:solidFill>
        <a:ln>
          <a:noFill/>
        </a:ln>
        <a:effectLst/>
      </dgm:spPr>
      <dgm:t>
        <a:bodyPr/>
        <a:lstStyle/>
        <a:p>
          <a:endParaRPr lang="pt-BR"/>
        </a:p>
      </dgm:t>
    </dgm:pt>
    <dgm:pt modelId="{CFB2BE4E-BF58-4AEB-BA76-87689E0F82B8}">
      <dgm:prSet phldrT="[Texto]" custT="1"/>
      <dgm:spPr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Solicite que realizem as atividades 1 e 2 propostas.</a:t>
          </a:r>
        </a:p>
      </dgm:t>
    </dgm:pt>
    <dgm:pt modelId="{584125DB-F2A1-42A9-AE33-9A691EF697BE}" type="parTrans" cxnId="{2FC3D0CF-F90A-4A40-86B8-0FE97E7BA0BC}">
      <dgm:prSet/>
      <dgm:spPr/>
      <dgm:t>
        <a:bodyPr/>
        <a:lstStyle/>
        <a:p>
          <a:endParaRPr lang="pt-BR"/>
        </a:p>
      </dgm:t>
    </dgm:pt>
    <dgm:pt modelId="{746CD465-23EF-4745-B73C-F038F821442A}" type="sibTrans" cxnId="{2FC3D0CF-F90A-4A40-86B8-0FE97E7BA0BC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85381" custScaleY="7232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85381" custScaleY="76013" custLinFactNeighborX="-900">
        <dgm:presLayoutVars>
          <dgm:chMax val="0"/>
          <dgm:bulletEnabled val="1"/>
        </dgm:presLayoutVars>
      </dgm:prSet>
      <dgm:spPr/>
    </dgm:pt>
    <dgm:pt modelId="{F4F589D8-9BB0-489D-B909-DDB19DFF22EA}" type="pres">
      <dgm:prSet presAssocID="{2020AB6F-302C-4055-83FB-E74CC1B94F49}" presName="sibTrans" presStyleLbl="sibTrans2D1" presStyleIdx="1" presStyleCnt="2"/>
      <dgm:spPr>
        <a:xfrm rot="5299417">
          <a:off x="4014918" y="3048726"/>
          <a:ext cx="309346" cy="309081"/>
        </a:xfrm>
        <a:prstGeom prst="rightArrow">
          <a:avLst>
            <a:gd name="adj1" fmla="val 66700"/>
            <a:gd name="adj2" fmla="val 50000"/>
          </a:avLst>
        </a:prstGeom>
      </dgm:spPr>
    </dgm:pt>
    <dgm:pt modelId="{B69B8948-B2F0-4F69-952C-E9A3775712E5}" type="pres">
      <dgm:prSet presAssocID="{CFB2BE4E-BF58-4AEB-BA76-87689E0F82B8}" presName="child" presStyleLbl="alignAccFollowNode1" presStyleIdx="1" presStyleCnt="2" custScaleX="85381" custScaleY="76308">
        <dgm:presLayoutVars>
          <dgm:chMax val="0"/>
          <dgm:bulletEnabled val="1"/>
        </dgm:presLayoutVars>
      </dgm:prSet>
      <dgm:spPr>
        <a:xfrm>
          <a:off x="672123" y="3512349"/>
          <a:ext cx="7064718" cy="1766179"/>
        </a:xfrm>
        <a:prstGeom prst="roundRect">
          <a:avLst>
            <a:gd name="adj" fmla="val 10000"/>
          </a:avLst>
        </a:prstGeom>
      </dgm:spPr>
    </dgm:pt>
  </dgm:ptLst>
  <dgm:cxnLst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2953026F-56B9-42B4-9BCB-B54EE6313761}" type="presOf" srcId="{CFB2BE4E-BF58-4AEB-BA76-87689E0F82B8}" destId="{B69B8948-B2F0-4F69-952C-E9A3775712E5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2FC3D0CF-F90A-4A40-86B8-0FE97E7BA0BC}" srcId="{AE932727-3BB9-41C1-A229-605C5D5C7296}" destId="{CFB2BE4E-BF58-4AEB-BA76-87689E0F82B8}" srcOrd="1" destOrd="0" parTransId="{584125DB-F2A1-42A9-AE33-9A691EF697BE}" sibTransId="{746CD465-23EF-4745-B73C-F038F821442A}"/>
    <dgm:cxn modelId="{C55D0DF6-4508-4E7F-B0B8-87907D12AEE9}" type="presOf" srcId="{2020AB6F-302C-4055-83FB-E74CC1B94F49}" destId="{F4F589D8-9BB0-489D-B909-DDB19DFF22EA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846D17D3-9CB6-4116-B5EC-421B9174FFDD}" type="presParOf" srcId="{9F7E0E85-A6DD-4576-B660-A5938CB04491}" destId="{F4F589D8-9BB0-489D-B909-DDB19DFF22EA}" srcOrd="3" destOrd="0" presId="urn:microsoft.com/office/officeart/2005/8/layout/lProcess1"/>
    <dgm:cxn modelId="{D2CABE71-BFDF-40A1-B99B-E7EAE1AD9B7F}" type="presParOf" srcId="{9F7E0E85-A6DD-4576-B660-A5938CB04491}" destId="{B69B8948-B2F0-4F69-952C-E9A3775712E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latin typeface="MyriadPro-SemiCn"/>
            </a:rPr>
            <a:t>Apresente o tema e as etapas do projeto aos estudantes</a:t>
          </a:r>
          <a:r>
            <a:rPr lang="pt-BR" sz="29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9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>
              <a:latin typeface="MyriadPro-SemiCn"/>
              <a:ea typeface="+mn-ea"/>
              <a:cs typeface="+mn-cs"/>
            </a:rPr>
            <a:t>Estimule a reflexão sobre alimentação saudável, considerando seus pressupostos e importância.</a:t>
          </a:r>
        </a:p>
      </dsp:txBody>
      <dsp:txXfrm>
        <a:off x="1220539" y="3951306"/>
        <a:ext cx="5967885" cy="12878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561458" y="0"/>
          <a:ext cx="6120001" cy="1296000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14</a:t>
          </a:r>
        </a:p>
      </dsp:txBody>
      <dsp:txXfrm>
        <a:off x="1599417" y="37959"/>
        <a:ext cx="6044083" cy="1220082"/>
      </dsp:txXfrm>
    </dsp:sp>
    <dsp:sp modelId="{00C015DD-3079-4258-8787-9D0F40E66300}">
      <dsp:nvSpPr>
        <dsp:cNvPr id="0" name=""/>
        <dsp:cNvSpPr/>
      </dsp:nvSpPr>
      <dsp:spPr>
        <a:xfrm rot="5270902">
          <a:off x="4519106" y="1433547"/>
          <a:ext cx="273968" cy="272455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30708" y="1843549"/>
          <a:ext cx="6120001" cy="1295299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no planejamento de uma  “festa da colheita”.</a:t>
          </a:r>
          <a:endParaRPr lang="pt-BR" sz="2600" kern="1200" dirty="0"/>
        </a:p>
      </dsp:txBody>
      <dsp:txXfrm>
        <a:off x="1668646" y="1881487"/>
        <a:ext cx="6044125" cy="1219423"/>
      </dsp:txXfrm>
    </dsp:sp>
    <dsp:sp modelId="{963C8F91-3F45-422C-B42E-73DCAD0ED5D7}">
      <dsp:nvSpPr>
        <dsp:cNvPr id="0" name=""/>
        <dsp:cNvSpPr/>
      </dsp:nvSpPr>
      <dsp:spPr>
        <a:xfrm rot="5409149">
          <a:off x="4551419" y="3275687"/>
          <a:ext cx="273677" cy="272455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24792" y="3684980"/>
          <a:ext cx="6120001" cy="2058657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i="0" u="none" strike="noStrike" kern="1200" baseline="0" dirty="0">
              <a:solidFill>
                <a:srgbClr val="2F2F2E"/>
              </a:solidFill>
              <a:latin typeface="MyriadPro-SemiCn"/>
            </a:rPr>
            <a:t>Solicite que definam e apresentem um orçamento da festa e confeccionem a decoração e os panfletos que serão distribuídos à comunidade com data e local da apresentação da horta.</a:t>
          </a:r>
          <a:endParaRPr lang="pt-BR" sz="2600" b="1" kern="1200" dirty="0">
            <a:latin typeface="MyriadPro-SemiCn"/>
            <a:ea typeface="+mn-ea"/>
            <a:cs typeface="+mn-cs"/>
          </a:endParaRPr>
        </a:p>
      </dsp:txBody>
      <dsp:txXfrm>
        <a:off x="1685088" y="3745276"/>
        <a:ext cx="5999409" cy="19380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15 e 16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Oriente os estudantes a finalizarem os trabalhos dos grupos e a distribuírem os panfletos.</a:t>
          </a:r>
          <a:endParaRPr lang="pt-BR" sz="28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MyriadPro-SemiCn"/>
              <a:ea typeface="+mn-ea"/>
              <a:cs typeface="+mn-cs"/>
            </a:rPr>
            <a:t>Promova a apresentação da horta para a comunidade escolar.</a:t>
          </a:r>
        </a:p>
      </dsp:txBody>
      <dsp:txXfrm>
        <a:off x="1220539" y="3951306"/>
        <a:ext cx="5967885" cy="1287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610146" y="0"/>
          <a:ext cx="6063175" cy="1281602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ctr" anchorCtr="0">
          <a:noAutofit/>
        </a:bodyPr>
        <a:lstStyle/>
        <a:p>
          <a:pPr marL="0" lvl="0" indent="0" algn="ctr" defTabSz="4178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400" b="1" kern="1200" dirty="0"/>
            <a:t>AULA 2</a:t>
          </a:r>
        </a:p>
      </dsp:txBody>
      <dsp:txXfrm>
        <a:off x="1647683" y="37537"/>
        <a:ext cx="5988101" cy="1206528"/>
      </dsp:txXfrm>
    </dsp:sp>
    <dsp:sp modelId="{00C015DD-3079-4258-8787-9D0F40E66300}">
      <dsp:nvSpPr>
        <dsp:cNvPr id="0" name=""/>
        <dsp:cNvSpPr/>
      </dsp:nvSpPr>
      <dsp:spPr>
        <a:xfrm rot="5293396">
          <a:off x="4570705" y="1379001"/>
          <a:ext cx="193833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659121" y="1669083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Apresente, aos estudantes, algumas hortas escolares existentes no país.</a:t>
          </a:r>
          <a:endParaRPr lang="pt-BR" sz="2400" kern="1200" dirty="0"/>
        </a:p>
      </dsp:txBody>
      <dsp:txXfrm>
        <a:off x="1691369" y="1701331"/>
        <a:ext cx="5998679" cy="1036546"/>
      </dsp:txXfrm>
    </dsp:sp>
    <dsp:sp modelId="{963C8F91-3F45-422C-B42E-73DCAD0ED5D7}">
      <dsp:nvSpPr>
        <dsp:cNvPr id="0" name=""/>
        <dsp:cNvSpPr/>
      </dsp:nvSpPr>
      <dsp:spPr>
        <a:xfrm rot="5400000">
          <a:off x="4594367" y="2866466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659121" y="3155490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na investigação sobre o que é necessário para projetar e construir uma horta escolar.</a:t>
          </a:r>
          <a:endParaRPr lang="pt-BR" sz="2400" b="1" kern="1200" dirty="0">
            <a:latin typeface="MyriadPro-SemiCn"/>
            <a:ea typeface="+mn-ea"/>
            <a:cs typeface="+mn-cs"/>
          </a:endParaRPr>
        </a:p>
      </dsp:txBody>
      <dsp:txXfrm>
        <a:off x="1691369" y="3187738"/>
        <a:ext cx="5998679" cy="1036546"/>
      </dsp:txXfrm>
    </dsp:sp>
    <dsp:sp modelId="{4AB00F72-A3DA-4D65-8296-B1AFF7C63C7D}">
      <dsp:nvSpPr>
        <dsp:cNvPr id="0" name=""/>
        <dsp:cNvSpPr/>
      </dsp:nvSpPr>
      <dsp:spPr>
        <a:xfrm rot="5400000">
          <a:off x="4594367" y="4352873"/>
          <a:ext cx="192682" cy="19268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659121" y="4641897"/>
          <a:ext cx="6063175" cy="110104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u="none" strike="noStrike" kern="1200" baseline="0" dirty="0">
              <a:solidFill>
                <a:srgbClr val="2F2F2E"/>
              </a:solidFill>
              <a:latin typeface="MyriadPro-SemiCn"/>
            </a:rPr>
            <a:t>Finalize a aula apresentando os principais aspectos do projeto descritos no tópico </a:t>
          </a:r>
          <a:r>
            <a:rPr lang="pt-BR" sz="2400" b="1" i="0" u="sng" strike="noStrike" kern="1200" baseline="0" dirty="0">
              <a:solidFill>
                <a:srgbClr val="2F2F2E"/>
              </a:solidFill>
              <a:latin typeface="MyriadPro-SemiCn"/>
            </a:rPr>
            <a:t>Organizando os trabalhos.</a:t>
          </a:r>
          <a:endParaRPr lang="pt-BR" sz="2400" b="1" kern="1200" dirty="0">
            <a:latin typeface="MyriadPro-SemiCn"/>
          </a:endParaRPr>
        </a:p>
      </dsp:txBody>
      <dsp:txXfrm>
        <a:off x="1691369" y="4674145"/>
        <a:ext cx="5998679" cy="1036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3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Trabalhe o tópico </a:t>
          </a:r>
          <a:r>
            <a:rPr lang="pt-BR" sz="2800" b="1" i="0" u="sng" strike="noStrike" kern="1200" baseline="0" dirty="0">
              <a:solidFill>
                <a:srgbClr val="2F2F2E"/>
              </a:solidFill>
              <a:latin typeface="MyriadPro-SemiCn"/>
            </a:rPr>
            <a:t>Educação alimentar: conhecendo os alimentos</a:t>
          </a:r>
          <a:r>
            <a:rPr lang="pt-BR" sz="2800" b="1" i="0" u="none" strike="noStrike" kern="1200" baseline="0" dirty="0">
              <a:solidFill>
                <a:srgbClr val="2F2F2E"/>
              </a:solidFill>
              <a:latin typeface="MyriadPro-SemiCn"/>
            </a:rPr>
            <a:t> com os estudantes.</a:t>
          </a:r>
          <a:endParaRPr lang="pt-BR" sz="28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MyriadPro-SemiCn"/>
              <a:ea typeface="+mn-ea"/>
              <a:cs typeface="+mn-cs"/>
            </a:rPr>
            <a:t>Oriente os estudante que iniciem a produção do diário alimentar.</a:t>
          </a:r>
        </a:p>
      </dsp:txBody>
      <dsp:txXfrm>
        <a:off x="1220539" y="3951306"/>
        <a:ext cx="5967885" cy="1287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4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u="none" strike="noStrike" kern="1200" baseline="0" dirty="0">
              <a:solidFill>
                <a:srgbClr val="2F2F2E"/>
              </a:solidFill>
              <a:latin typeface="MyriadPro-SemiCn"/>
            </a:rPr>
            <a:t>Estimule a reflexão dos estudantes em relação aos diversos aspectos relacionados à elaboração de uma horta.</a:t>
          </a:r>
          <a:endParaRPr lang="pt-BR" sz="27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latin typeface="MyriadPro-SemiCn"/>
              <a:ea typeface="+mn-ea"/>
              <a:cs typeface="+mn-cs"/>
            </a:rPr>
            <a:t>Solicite que os estudantes elaborem um planejamento com cronograma para as etapas diferentes etapas do projeto.</a:t>
          </a:r>
        </a:p>
      </dsp:txBody>
      <dsp:txXfrm>
        <a:off x="1220539" y="3951306"/>
        <a:ext cx="5967885" cy="12878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5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na elaboração do roteiro para as entrevistas com os membros da comunidade escolar sobre seus hábitos alimentares, solicitada na atividade 3. </a:t>
          </a:r>
          <a:endParaRPr lang="pt-BR" sz="23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Oriente os estudantes nas definições sobre as características das pessoas que serão entrevistadas visando garantir a diversidade da amostra.</a:t>
          </a:r>
          <a:endParaRPr lang="pt-BR" sz="2300" b="1" kern="1200" dirty="0">
            <a:latin typeface="MyriadPro-SemiCn"/>
            <a:ea typeface="+mn-ea"/>
            <a:cs typeface="+mn-cs"/>
          </a:endParaRPr>
        </a:p>
      </dsp:txBody>
      <dsp:txXfrm>
        <a:off x="1220539" y="3951306"/>
        <a:ext cx="5967885" cy="1287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101798" y="0"/>
          <a:ext cx="6048019" cy="132736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6 e 7</a:t>
          </a:r>
        </a:p>
      </dsp:txBody>
      <dsp:txXfrm>
        <a:off x="1140675" y="38877"/>
        <a:ext cx="5970265" cy="1249610"/>
      </dsp:txXfrm>
    </dsp:sp>
    <dsp:sp modelId="{00C015DD-3079-4258-8787-9D0F40E66300}">
      <dsp:nvSpPr>
        <dsp:cNvPr id="0" name=""/>
        <dsp:cNvSpPr/>
      </dsp:nvSpPr>
      <dsp:spPr>
        <a:xfrm rot="5261819">
          <a:off x="4009766" y="1482759"/>
          <a:ext cx="31041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80472" y="1947687"/>
          <a:ext cx="6048019" cy="1344485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i="0" u="none" strike="noStrike" kern="1200" baseline="0" dirty="0">
              <a:solidFill>
                <a:srgbClr val="2F2F2E"/>
              </a:solidFill>
              <a:latin typeface="MyriadPro-SemiCn"/>
            </a:rPr>
            <a:t>Auxilie os estudantes na organização dos dados obtidos nas entrevistas.</a:t>
          </a:r>
          <a:endParaRPr lang="pt-BR" sz="2900" kern="1200" dirty="0"/>
        </a:p>
      </dsp:txBody>
      <dsp:txXfrm>
        <a:off x="1219851" y="1987066"/>
        <a:ext cx="5969261" cy="1265727"/>
      </dsp:txXfrm>
    </dsp:sp>
    <dsp:sp modelId="{963C8F91-3F45-422C-B42E-73DCAD0ED5D7}">
      <dsp:nvSpPr>
        <dsp:cNvPr id="0" name=""/>
        <dsp:cNvSpPr/>
      </dsp:nvSpPr>
      <dsp:spPr>
        <a:xfrm rot="5400000">
          <a:off x="4049716" y="3446940"/>
          <a:ext cx="309532" cy="309532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80472" y="3911239"/>
          <a:ext cx="6048019" cy="1367992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i="0" u="none" strike="noStrike" kern="1200" baseline="0" dirty="0">
              <a:solidFill>
                <a:srgbClr val="2F2F2E"/>
              </a:solidFill>
              <a:latin typeface="MyriadPro-SemiCn"/>
            </a:rPr>
            <a:t>Solicite que realizem uma análise conjunta dos dados e identifiquem as principais conclusões.</a:t>
          </a:r>
          <a:endParaRPr lang="pt-BR" sz="2900" b="1" kern="1200" dirty="0">
            <a:latin typeface="MyriadPro-SemiCn"/>
            <a:ea typeface="+mn-ea"/>
            <a:cs typeface="+mn-cs"/>
          </a:endParaRPr>
        </a:p>
      </dsp:txBody>
      <dsp:txXfrm>
        <a:off x="1220539" y="3951306"/>
        <a:ext cx="5967885" cy="12878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97289" y="0"/>
          <a:ext cx="6119999" cy="1237366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8 a 10</a:t>
          </a:r>
        </a:p>
      </dsp:txBody>
      <dsp:txXfrm>
        <a:off x="1133530" y="36241"/>
        <a:ext cx="6047517" cy="1164884"/>
      </dsp:txXfrm>
    </dsp:sp>
    <dsp:sp modelId="{00C015DD-3079-4258-8787-9D0F40E66300}">
      <dsp:nvSpPr>
        <dsp:cNvPr id="0" name=""/>
        <dsp:cNvSpPr/>
      </dsp:nvSpPr>
      <dsp:spPr>
        <a:xfrm rot="5292860">
          <a:off x="4089074" y="1331074"/>
          <a:ext cx="186636" cy="185674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144482" y="1610457"/>
          <a:ext cx="6119999" cy="1043999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Trabalhe o tópico </a:t>
          </a:r>
          <a:r>
            <a:rPr lang="pt-BR" sz="2300" b="1" i="0" u="sng" strike="noStrike" kern="1200" baseline="0" dirty="0">
              <a:solidFill>
                <a:srgbClr val="2F2F2E"/>
              </a:solidFill>
              <a:latin typeface="MyriadPro-SemiCn"/>
            </a:rPr>
            <a:t>A escolha das hortaliças </a:t>
          </a: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</a:rPr>
            <a:t>direcionando os estudantes na escolha das hortaliças a serem plantadas na horta escolar.</a:t>
          </a:r>
          <a:endParaRPr lang="pt-BR" sz="2300" kern="1200" dirty="0"/>
        </a:p>
      </dsp:txBody>
      <dsp:txXfrm>
        <a:off x="1175060" y="1641035"/>
        <a:ext cx="6058843" cy="982843"/>
      </dsp:txXfrm>
    </dsp:sp>
    <dsp:sp modelId="{963C8F91-3F45-422C-B42E-73DCAD0ED5D7}">
      <dsp:nvSpPr>
        <dsp:cNvPr id="0" name=""/>
        <dsp:cNvSpPr/>
      </dsp:nvSpPr>
      <dsp:spPr>
        <a:xfrm rot="5400000">
          <a:off x="4111645" y="2747294"/>
          <a:ext cx="185674" cy="185674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C02A9E-8238-4393-831E-16D83F85D540}">
      <dsp:nvSpPr>
        <dsp:cNvPr id="0" name=""/>
        <dsp:cNvSpPr/>
      </dsp:nvSpPr>
      <dsp:spPr>
        <a:xfrm>
          <a:off x="1144482" y="3025805"/>
          <a:ext cx="6119999" cy="1060996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Oriente os estudantes na realização de pesquisas sobre o período de safra das hortaliças.</a:t>
          </a:r>
        </a:p>
      </dsp:txBody>
      <dsp:txXfrm>
        <a:off x="1175558" y="3056881"/>
        <a:ext cx="6057847" cy="998844"/>
      </dsp:txXfrm>
    </dsp:sp>
    <dsp:sp modelId="{40435496-F957-455E-9B68-CD9B47D0C4E0}">
      <dsp:nvSpPr>
        <dsp:cNvPr id="0" name=""/>
        <dsp:cNvSpPr/>
      </dsp:nvSpPr>
      <dsp:spPr>
        <a:xfrm rot="5400000">
          <a:off x="4111645" y="4179640"/>
          <a:ext cx="185674" cy="185674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144482" y="4458151"/>
          <a:ext cx="6119999" cy="820596"/>
        </a:xfrm>
        <a:prstGeom prst="roundRect">
          <a:avLst>
            <a:gd name="adj" fmla="val 10000"/>
          </a:avLst>
        </a:prstGeom>
        <a:solidFill>
          <a:srgbClr val="99CCFF">
            <a:alpha val="90000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latin typeface="MyriadPro-SemiCn"/>
              <a:ea typeface="+mn-ea"/>
              <a:cs typeface="+mn-cs"/>
            </a:rPr>
            <a:t>Solicite que os estudantes façam um esboço da horta.</a:t>
          </a:r>
        </a:p>
      </dsp:txBody>
      <dsp:txXfrm>
        <a:off x="1168516" y="4482185"/>
        <a:ext cx="6071931" cy="7725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19106" y="0"/>
          <a:ext cx="6084037" cy="169988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AULAS 11 e 12</a:t>
          </a:r>
        </a:p>
      </dsp:txBody>
      <dsp:txXfrm>
        <a:off x="1068894" y="49788"/>
        <a:ext cx="5984461" cy="1600307"/>
      </dsp:txXfrm>
    </dsp:sp>
    <dsp:sp modelId="{00C015DD-3079-4258-8787-9D0F40E66300}">
      <dsp:nvSpPr>
        <dsp:cNvPr id="0" name=""/>
        <dsp:cNvSpPr/>
      </dsp:nvSpPr>
      <dsp:spPr>
        <a:xfrm rot="5370679">
          <a:off x="3790834" y="1982568"/>
          <a:ext cx="564714" cy="564017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46437" y="2829271"/>
          <a:ext cx="6084037" cy="2449865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i="0" u="none" strike="noStrike" kern="1200" baseline="0" dirty="0">
              <a:solidFill>
                <a:srgbClr val="2F2F2E"/>
              </a:solidFill>
              <a:latin typeface="MyriadPro-SemiCn"/>
            </a:rPr>
            <a:t>Auxilie e oriente os estudantes na elaboração de uma maquete, em escala, da horta planejada.</a:t>
          </a:r>
          <a:endParaRPr lang="pt-BR" sz="3900" kern="1200" dirty="0"/>
        </a:p>
      </dsp:txBody>
      <dsp:txXfrm>
        <a:off x="1118191" y="2901025"/>
        <a:ext cx="5940529" cy="23063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1064783" y="0"/>
          <a:ext cx="6119984" cy="1296001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4000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9000" b="1" kern="1200" dirty="0"/>
            <a:t>AULA 13</a:t>
          </a:r>
        </a:p>
      </dsp:txBody>
      <dsp:txXfrm>
        <a:off x="1102742" y="37959"/>
        <a:ext cx="6044066" cy="1220083"/>
      </dsp:txXfrm>
    </dsp:sp>
    <dsp:sp modelId="{00C015DD-3079-4258-8787-9D0F40E66300}">
      <dsp:nvSpPr>
        <dsp:cNvPr id="0" name=""/>
        <dsp:cNvSpPr/>
      </dsp:nvSpPr>
      <dsp:spPr>
        <a:xfrm rot="5373301">
          <a:off x="3975371" y="1452942"/>
          <a:ext cx="313747" cy="313593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079979" y="1923477"/>
          <a:ext cx="6119984" cy="1362124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u="none" strike="noStrike" kern="1200" baseline="0" dirty="0">
              <a:solidFill>
                <a:srgbClr val="2F2F2E"/>
              </a:solidFill>
              <a:latin typeface="MyriadPro-SemiCn"/>
            </a:rPr>
            <a:t>Apresente, aos estudantes, diferentes festas da colheita existentes no Brasil apresentadas no tópico </a:t>
          </a:r>
          <a:r>
            <a:rPr lang="pt-BR" sz="2500" b="1" i="0" u="sng" strike="noStrike" kern="1200" baseline="0" dirty="0">
              <a:solidFill>
                <a:srgbClr val="2F2F2E"/>
              </a:solidFill>
              <a:latin typeface="MyriadPro-SemiCn"/>
            </a:rPr>
            <a:t>Compartilhando a colheita</a:t>
          </a:r>
          <a:r>
            <a:rPr lang="pt-BR" sz="2500" b="1" i="0" u="none" strike="noStrike" kern="1200" baseline="0" dirty="0">
              <a:solidFill>
                <a:srgbClr val="2F2F2E"/>
              </a:solidFill>
              <a:latin typeface="MyriadPro-SemiCn"/>
            </a:rPr>
            <a:t>.</a:t>
          </a:r>
          <a:endParaRPr lang="pt-BR" sz="2500" kern="1200" dirty="0"/>
        </a:p>
      </dsp:txBody>
      <dsp:txXfrm>
        <a:off x="1119874" y="1963372"/>
        <a:ext cx="6040194" cy="1282334"/>
      </dsp:txXfrm>
    </dsp:sp>
    <dsp:sp modelId="{F4F589D8-9BB0-489D-B909-DDB19DFF22EA}">
      <dsp:nvSpPr>
        <dsp:cNvPr id="0" name=""/>
        <dsp:cNvSpPr/>
      </dsp:nvSpPr>
      <dsp:spPr>
        <a:xfrm rot="5288705">
          <a:off x="4015223" y="3442399"/>
          <a:ext cx="313922" cy="313593"/>
        </a:xfrm>
        <a:prstGeom prst="rightArrow">
          <a:avLst>
            <a:gd name="adj1" fmla="val 667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9B8948-B2F0-4F69-952C-E9A3775712E5}">
      <dsp:nvSpPr>
        <dsp:cNvPr id="0" name=""/>
        <dsp:cNvSpPr/>
      </dsp:nvSpPr>
      <dsp:spPr>
        <a:xfrm>
          <a:off x="1144490" y="3912789"/>
          <a:ext cx="6119984" cy="1367411"/>
        </a:xfrm>
        <a:prstGeom prst="roundRect">
          <a:avLst>
            <a:gd name="adj" fmla="val 10000"/>
          </a:avLst>
        </a:prstGeom>
        <a:solidFill>
          <a:srgbClr val="99CCFF">
            <a:alpha val="89804"/>
          </a:srgb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u="none" strike="noStrike" kern="1200" baseline="0" dirty="0">
              <a:solidFill>
                <a:srgbClr val="2F2F2E"/>
              </a:solidFill>
              <a:latin typeface="MyriadPro-SemiCn"/>
              <a:ea typeface="+mn-ea"/>
              <a:cs typeface="+mn-cs"/>
            </a:rPr>
            <a:t>Solicite que realizem as atividades 1 e 2 propostas.</a:t>
          </a:r>
        </a:p>
      </dsp:txBody>
      <dsp:txXfrm>
        <a:off x="1184540" y="3952839"/>
        <a:ext cx="6039884" cy="1287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6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7.xml"/><Relationship Id="rId7" Type="http://schemas.openxmlformats.org/officeDocument/2006/relationships/oleObject" Target="../embeddings/oleObject3.bin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8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9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0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1.xml"/><Relationship Id="rId7" Type="http://schemas.openxmlformats.org/officeDocument/2006/relationships/oleObject" Target="../embeddings/oleObject2.bin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5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892721" y="1097229"/>
            <a:ext cx="6009890" cy="339164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Alimentação saudável: como cultivar o que se come?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892721" y="4341005"/>
            <a:ext cx="548590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0070C0"/>
                </a:solidFill>
              </a:rPr>
              <a:t>Tema integrador: Protagonismo Juvenil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954366" y="289918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 dirty="0">
                <a:solidFill>
                  <a:srgbClr val="0070C0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B9BAF12-3C8D-4B59-A1EA-E3959BF2FD7F}"/>
              </a:ext>
            </a:extLst>
          </p:cNvPr>
          <p:cNvSpPr/>
          <p:nvPr/>
        </p:nvSpPr>
        <p:spPr>
          <a:xfrm>
            <a:off x="1012517" y="5664880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b="1" dirty="0"/>
              <a:t>Plano de </a:t>
            </a:r>
            <a:r>
              <a:rPr lang="pt-BR" sz="4800" b="1" dirty="0">
                <a:solidFill>
                  <a:schemeClr val="tx1"/>
                </a:solidFill>
              </a:rPr>
              <a:t>A</a:t>
            </a:r>
            <a:r>
              <a:rPr lang="pt-BR" sz="4800" b="1" dirty="0"/>
              <a:t>ulas em PPT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F364B81-472A-49E5-96F2-F2D8AB955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4" y="92088"/>
            <a:ext cx="5579122" cy="61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733424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191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ECD8E6A-0F5D-41D7-8842-23431E428277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D6394F38-37E0-4DF6-A522-48451A7AA983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84F8D859-8C93-4BE6-86A4-86790D336AF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D252E3A8-0714-4BBF-9544-11F9908793A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7014C308-CB16-4288-B779-CF368080B44C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38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38317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192 e 193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D265E21-8D2C-4A1F-8D3D-AA820CA85E19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9B7F409-D5F0-42B5-B00A-E3767561F049}"/>
              </a:ext>
            </a:extLst>
          </p:cNvPr>
          <p:cNvGrpSpPr/>
          <p:nvPr/>
        </p:nvGrpSpPr>
        <p:grpSpPr>
          <a:xfrm>
            <a:off x="8017826" y="2589334"/>
            <a:ext cx="3769344" cy="4006519"/>
            <a:chOff x="7388219" y="2018271"/>
            <a:chExt cx="4310296" cy="4310296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592C7739-8BA1-434E-A9F3-D43BA1A4CB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3384126"/>
                </p:ext>
              </p:extLst>
            </p:nvPr>
          </p:nvGraphicFramePr>
          <p:xfrm>
            <a:off x="7388219" y="2018271"/>
            <a:ext cx="4310296" cy="4310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7" name="Objeto 16">
                          <a:extLst>
                            <a:ext uri="{FF2B5EF4-FFF2-40B4-BE49-F238E27FC236}">
                              <a16:creationId xmlns:a16="http://schemas.microsoft.com/office/drawing/2014/main" id="{54186C75-D7E5-4729-B677-4BBC947A72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388219" y="2018271"/>
                          <a:ext cx="4310296" cy="43102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114AE777-B343-4589-86C9-902F5DC22A18}"/>
                </a:ext>
              </a:extLst>
            </p:cNvPr>
            <p:cNvSpPr txBox="1"/>
            <p:nvPr/>
          </p:nvSpPr>
          <p:spPr>
            <a:xfrm>
              <a:off x="8549557" y="2501301"/>
              <a:ext cx="2949240" cy="3344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endParaRPr lang="pt-BR" sz="2400" b="1" dirty="0">
                <a:latin typeface="MyriadPro-SemiCn"/>
              </a:endParaRPr>
            </a:p>
            <a:p>
              <a:r>
                <a:rPr lang="pt-BR" sz="2400" b="1" dirty="0">
                  <a:latin typeface="MyriadPro-SemiCn"/>
                </a:rPr>
                <a:t>___ /___ /____</a:t>
              </a:r>
            </a:p>
            <a:p>
              <a:endParaRPr lang="pt-BR" sz="2400" b="1" dirty="0">
                <a:latin typeface="MyriadPro-SemiCn"/>
              </a:endParaRPr>
            </a:p>
            <a:p>
              <a:r>
                <a:rPr lang="pt-BR" sz="2400" b="1" dirty="0">
                  <a:latin typeface="MyriadPro-SemiCn"/>
                </a:rPr>
                <a:t>___ /___ /____</a:t>
              </a:r>
            </a:p>
            <a:p>
              <a:endParaRPr lang="pt-BR" sz="2400" b="1" dirty="0">
                <a:latin typeface="MyriadPro-SemiCn"/>
              </a:endParaRPr>
            </a:p>
            <a:p>
              <a:r>
                <a:rPr lang="pt-BR" sz="2400" b="1" dirty="0">
                  <a:latin typeface="MyriadPro-SemiCn"/>
                </a:rPr>
                <a:t>___ /___ /____</a:t>
              </a:r>
            </a:p>
            <a:p>
              <a:endParaRPr lang="pt-BR" sz="24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71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661939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44993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193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CA368D0-93FC-412E-8954-D481168EE294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C8DDA21-BBBE-49DF-818A-849ED18575BB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7F507DC8-B123-4724-8C95-2623364C28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D252E3A8-0714-4BBF-9544-11F9908793A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9042EA99-3F94-475A-BF5E-7B35C142860C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754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749462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78934" y="127005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194 a 197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8F83666-7A73-47E8-BCA5-2F21991EF3D7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69C1D11-161B-49A8-ADA7-47115C1AB32D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B73873CC-BBC6-46D7-82F2-CD0386C6BC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054E5E60-F575-478E-822A-770FA2DE590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70DD7DF-AC80-4024-A36B-7C6004DFDC68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803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070286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198 e 199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31F71A1-B3ED-4222-ABFC-52C0F22F42D2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74DE0E24-2B15-47C2-B33D-BE49FCCADD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054E5E60-F575-478E-822A-770FA2DE590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9C1EF34-5F67-497A-B020-FDD00C67E27A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811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453892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 do livro</a:t>
            </a:r>
          </a:p>
          <a:p>
            <a:pPr algn="ctr"/>
            <a:r>
              <a:rPr lang="pt-BR" sz="2200" dirty="0">
                <a:latin typeface="MyriadPro-SemiCn"/>
              </a:rPr>
              <a:t>199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A15D238-DA8B-4131-A121-8667FBAC12CE}"/>
              </a:ext>
            </a:extLst>
          </p:cNvPr>
          <p:cNvGrpSpPr/>
          <p:nvPr/>
        </p:nvGrpSpPr>
        <p:grpSpPr>
          <a:xfrm>
            <a:off x="8169216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D8160E3E-8163-44C7-A1E3-31806E13C5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D252E3A8-0714-4BBF-9544-11F9908793A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692CF274-3F03-48CC-9B87-E6E0D6C6F271}"/>
                </a:ext>
              </a:extLst>
            </p:cNvPr>
            <p:cNvSpPr txBox="1"/>
            <p:nvPr/>
          </p:nvSpPr>
          <p:spPr>
            <a:xfrm>
              <a:off x="8659194" y="3495199"/>
              <a:ext cx="248292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78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2017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Horta escolar.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 dirty="0"/>
              <a:t>Matemática.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753578" cy="466836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l">
              <a:buNone/>
            </a:pPr>
            <a:r>
              <a:rPr lang="pt-BR" sz="24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400" dirty="0">
                <a:solidFill>
                  <a:srgbClr val="2F2F2E"/>
                </a:solidFill>
                <a:latin typeface="MyriadPro-SemiCn"/>
              </a:rPr>
              <a:t>1, 3, 7, 8 e 10</a:t>
            </a:r>
            <a:endParaRPr lang="pt-BR" sz="2400" b="0" i="0" u="none" strike="noStrike" baseline="0" dirty="0">
              <a:solidFill>
                <a:srgbClr val="2F2F2E"/>
              </a:solidFill>
              <a:latin typeface="MyriadPro-SemiCn"/>
            </a:endParaRPr>
          </a:p>
          <a:p>
            <a:pPr marL="0" indent="0" algn="l">
              <a:buNone/>
            </a:pPr>
            <a:r>
              <a:rPr lang="pt-BR" sz="24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</a:t>
            </a:r>
            <a:r>
              <a:rPr lang="pt-BR" sz="2400" i="0" u="none" strike="noStrike" baseline="0" dirty="0">
                <a:solidFill>
                  <a:srgbClr val="2F2F2E"/>
                </a:solidFill>
                <a:latin typeface="MyriadPro-BoldSemiCn"/>
              </a:rPr>
              <a:t>: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Área de Matemática e suas Tecnologias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competências específicas 2, 3 e 4: EM13MAT201, EM13MAT202, EM13MAT203, EM13MAT307, EM13MAT308 e EM13MAT406.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Área de Linguagens e suas Tecnologias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dirty="0">
                <a:solidFill>
                  <a:srgbClr val="2F2F2E"/>
                </a:solidFill>
                <a:latin typeface="MyriadPro-SemiCn"/>
              </a:rPr>
              <a:t>competência específica 7: EM13LGG704.</a:t>
            </a:r>
          </a:p>
          <a:p>
            <a:pPr marL="0" indent="0">
              <a:buNone/>
            </a:pPr>
            <a:r>
              <a:rPr lang="pt-BR" sz="2200" b="1" i="0" u="none" strike="noStrike" baseline="0" dirty="0">
                <a:solidFill>
                  <a:srgbClr val="0070C0"/>
                </a:solidFill>
                <a:latin typeface="MyriadPro-SemiboldSemiCn"/>
              </a:rPr>
              <a:t>Área de Ciências da Natureza e suas Tecnologias </a:t>
            </a:r>
            <a:r>
              <a:rPr lang="pt-BR" sz="2200" b="1" i="0" u="none" strike="noStrike" baseline="0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200" b="0" i="0" u="none" strike="noStrike" baseline="0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 específica 3: EM13CNT302.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 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0070C0"/>
                </a:solidFill>
                <a:latin typeface="MyriadPro-SemiboldSemiCn"/>
              </a:rPr>
              <a:t>Área de Ciências Humanas e Sociais Aplicadas </a:t>
            </a:r>
            <a:r>
              <a:rPr lang="pt-BR" sz="2200" b="1" dirty="0">
                <a:solidFill>
                  <a:srgbClr val="0070C0"/>
                </a:solidFill>
                <a:latin typeface="MyriadPro-SemiboldSemiCn"/>
                <a:sym typeface="Wingdings" panose="05000000000000000000" pitchFamily="2" charset="2"/>
              </a:rPr>
              <a:t> </a:t>
            </a:r>
            <a:r>
              <a:rPr lang="pt-BR" sz="22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competências específicas 1 e 3: EM13CHS106, EM13CHS301 e EM13CHS302.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3063240"/>
            <a:ext cx="6894576" cy="1143000"/>
          </a:xfrm>
        </p:spPr>
        <p:txBody>
          <a:bodyPr anchor="t">
            <a:normAutofit/>
          </a:bodyPr>
          <a:lstStyle/>
          <a:p>
            <a:r>
              <a:rPr lang="pt-BR" sz="6800" b="1" i="0" u="none" strike="noStrike" baseline="0" dirty="0">
                <a:latin typeface="Factoria-Bold"/>
              </a:rPr>
              <a:t>PLANEJAMENTO</a:t>
            </a:r>
            <a:endParaRPr lang="pt-BR" sz="6800" dirty="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49772" y="4542561"/>
            <a:ext cx="4419366" cy="1138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dirty="0"/>
              <a:t>16 aulas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 dirty="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903826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174 e 175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38125E8-1914-40EE-B9C7-BF50A0FA8DEE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FCB2204-9FC6-42F0-8721-C1E77CDA8BBD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873227B5-F18D-44E0-8C75-404D0525A5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054E5E60-F575-478E-822A-770FA2DE590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415F731-DE5F-4379-8744-A04D6B813778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964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779658"/>
              </p:ext>
            </p:extLst>
          </p:nvPr>
        </p:nvGraphicFramePr>
        <p:xfrm>
          <a:off x="-92279" y="986971"/>
          <a:ext cx="9381418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176 a 181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6305E75-56E3-48B8-BF88-9F0EA9EE7D1F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 lIns="91440" tIns="45721" rIns="91440" bIns="45721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71F215B-2513-4C72-9AE1-0C5A2C0F9F84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B7168D96-8BD8-4140-9844-690F927911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054E5E60-F575-478E-822A-770FA2DE590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0FE395F4-7242-4030-A340-ED9995B1B495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0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380803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182 a 184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8528CD0-06E2-4A46-8A9B-76917A218D80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DC7B05F0-5965-4497-AA80-DB98BEAC0981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193DF353-E4EE-49C1-8EAC-9CF1D8BFBB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054E5E60-F575-478E-822A-770FA2DE590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3BAA374B-F344-42AB-9B02-BB1488DAF1AF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06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382295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185 a 189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805F21D-8B27-4FBE-A31A-A74FBF52A185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C056F40-E37E-467E-9E7B-5957BDA9E5B4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D31E75E4-716F-4D26-857D-D72A46157F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054E5E60-F575-478E-822A-770FA2DE590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F476EB2-51F8-4785-BBF6-2EDB15C26214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07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057050"/>
              </p:ext>
            </p:extLst>
          </p:nvPr>
        </p:nvGraphicFramePr>
        <p:xfrm>
          <a:off x="449795" y="1030624"/>
          <a:ext cx="8408965" cy="528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017826" y="1263771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189 a 191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D332C78-56F3-4C6B-9179-AEB6F0B0CDDB}"/>
              </a:ext>
            </a:extLst>
          </p:cNvPr>
          <p:cNvSpPr txBox="1">
            <a:spLocks/>
          </p:cNvSpPr>
          <p:nvPr/>
        </p:nvSpPr>
        <p:spPr>
          <a:xfrm>
            <a:off x="106681" y="125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1F9F4D1-EBEF-43E4-A89A-587A0175A12A}"/>
              </a:ext>
            </a:extLst>
          </p:cNvPr>
          <p:cNvGrpSpPr/>
          <p:nvPr/>
        </p:nvGrpSpPr>
        <p:grpSpPr>
          <a:xfrm>
            <a:off x="8169217" y="3035357"/>
            <a:ext cx="3572989" cy="3572990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263F555D-1152-4350-96E5-C347527FED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054E5E60-F575-478E-822A-770FA2DE590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0238757-F147-4EDC-A4EC-07BF98894F03}"/>
                </a:ext>
              </a:extLst>
            </p:cNvPr>
            <p:cNvSpPr txBox="1"/>
            <p:nvPr/>
          </p:nvSpPr>
          <p:spPr>
            <a:xfrm>
              <a:off x="8601138" y="3872563"/>
              <a:ext cx="24513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 da aula</a:t>
              </a:r>
            </a:p>
            <a:p>
              <a:endParaRPr lang="pt-BR" sz="2800" b="1" dirty="0">
                <a:latin typeface="MyriadPro-SemiCn"/>
              </a:endParaRPr>
            </a:p>
            <a:p>
              <a:r>
                <a:rPr lang="pt-BR" sz="2800" b="1" dirty="0">
                  <a:latin typeface="MyriadPro-SemiCn"/>
                </a:rPr>
                <a:t>___ /___ /____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140126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2B4D61-8118-4990-895C-00EFB26BC2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7AE490-46F7-4B32-A4C0-8E520ADD33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54F8D3-B613-43B5-BF7E-6510F33D2340}">
  <ds:schemaRefs>
    <ds:schemaRef ds:uri="http://purl.org/dc/elements/1.1/"/>
    <ds:schemaRef ds:uri="5169931d-a0b2-4e74-9c68-aff0d04c799d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763</Words>
  <Application>Microsoft Office PowerPoint</Application>
  <PresentationFormat>Widescreen</PresentationFormat>
  <Paragraphs>129</Paragraphs>
  <Slides>15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75</cp:revision>
  <dcterms:created xsi:type="dcterms:W3CDTF">2020-12-04T14:36:32Z</dcterms:created>
  <dcterms:modified xsi:type="dcterms:W3CDTF">2020-12-17T02:25:46Z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  <property fmtid="{D5CDD505-2E9C-101B-9397-08002B2CF9AE}" pid="3" name="Order">
    <vt:r8>8500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