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306" r:id="rId9"/>
    <p:sldId id="281" r:id="rId10"/>
    <p:sldId id="317" r:id="rId11"/>
    <p:sldId id="307" r:id="rId12"/>
    <p:sldId id="318" r:id="rId13"/>
    <p:sldId id="313" r:id="rId14"/>
    <p:sldId id="314" r:id="rId15"/>
    <p:sldId id="297" r:id="rId16"/>
    <p:sldId id="315" r:id="rId17"/>
    <p:sldId id="320" r:id="rId18"/>
    <p:sldId id="31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Marcos Antônio Silva" initials="MAS" lastIdx="21" clrIdx="1">
    <p:extLst>
      <p:ext uri="{19B8F6BF-5375-455C-9EA6-DF929625EA0E}">
        <p15:presenceInfo xmlns:p15="http://schemas.microsoft.com/office/powerpoint/2012/main" userId="S::em-marcos@ftd.com.br::440951c2-66c5-4bdf-bc32-24e69e0d9d77" providerId="AD"/>
      </p:ext>
    </p:extLst>
  </p:cmAuthor>
  <p:cmAuthor id="3" name="Pedro Fandi" initials="PF" lastIdx="24" clrIdx="2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B0EFD-4EB6-4F28-9A86-F4F6C2267582}" v="99" dt="2020-12-14T17:10:18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0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 e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Apresente o tema e as etapas do projeto aos estudantes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Trabalhe os textos, imagens e atividades do tópico </a:t>
          </a:r>
          <a:r>
            <a:rPr lang="pt-BR" b="1" u="sng" dirty="0">
              <a:latin typeface="MyriadPro-SemiCn"/>
              <a:ea typeface="+mn-ea"/>
              <a:cs typeface="+mn-cs"/>
            </a:rPr>
            <a:t>Conversa inicial</a:t>
          </a:r>
          <a:r>
            <a:rPr lang="pt-BR" b="1" dirty="0">
              <a:latin typeface="MyriadPro-SemiCn"/>
              <a:ea typeface="+mn-ea"/>
              <a:cs typeface="+mn-cs"/>
            </a:rPr>
            <a:t>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AULAS 13 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organização da planta baixa da escola elaborada no tópico </a:t>
          </a:r>
          <a:r>
            <a:rPr lang="pt-BR" sz="2000" b="1" i="0" u="sng" strike="noStrike" baseline="0" dirty="0">
              <a:solidFill>
                <a:srgbClr val="2F2F2E"/>
              </a:solidFill>
              <a:latin typeface="MyriadPro-SemiCn"/>
            </a:rPr>
            <a:t>O projeto da obra</a:t>
          </a:r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. Solicite que proponham modificações na planta visando à acessibilidade.</a:t>
          </a:r>
          <a:endParaRPr lang="pt-BR" sz="20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Auxilie os estudantes no planejamento e aplicação de um questionário que vise conhecer as opiniões dos usuários da escola quanto à acessibilidade.</a:t>
          </a:r>
          <a:endParaRPr lang="pt-BR" sz="20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Conduza os estudantes na sistematização e análise dos dados obtidos nos questionários.</a:t>
          </a:r>
          <a:endParaRPr lang="pt-BR" sz="2000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realização do projeto visando incluir aspectos sustentáveis e que melhorem a acessibilidade da escola.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Auxilie os estudantes na apresentação visual do projeto e em sua divulgação para a comunidade escolar.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Trabalhe, com os estudantes, o tópico 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 os auxiliando na análise das imagens, leitura dos textos.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realizem as atividades e reflitam sobre a relação entre formas arquitetônicas e as emoções, assim como entre as figuras geométricas e as emoções.</a:t>
          </a:r>
          <a:endParaRPr lang="pt-BR" sz="2300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>
        <a:solidFill>
          <a:srgbClr val="0070C0"/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02F6C115-A732-412D-8900-76F0A5AFCC2B}">
      <dgm:prSet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A aula pode ser finalizada com a seção 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b="1" dirty="0">
            <a:latin typeface="MyriadPro-SemiCn"/>
          </a:endParaRPr>
        </a:p>
      </dgm:t>
    </dgm:pt>
    <dgm:pt modelId="{83D02B7B-F873-4B02-8EB0-7AEAF1D423B1}" type="parTrans" cxnId="{3E595A32-0B1E-455E-860C-8C37EE6B3C4B}">
      <dgm:prSet/>
      <dgm:spPr/>
      <dgm:t>
        <a:bodyPr/>
        <a:lstStyle/>
        <a:p>
          <a:endParaRPr lang="pt-BR"/>
        </a:p>
      </dgm:t>
    </dgm:pt>
    <dgm:pt modelId="{6C92A266-B32F-42BF-A346-00C03D97E440}" type="sibTrans" cxnId="{3E595A32-0B1E-455E-860C-8C37EE6B3C4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6224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46224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5823617C-409C-4E1B-86F3-430CA0A6A8A3}" type="pres">
      <dgm:prSet presAssocID="{CCEA846A-2B43-4FA8-9E48-BCDDA782ABBC}" presName="child" presStyleLbl="alignAccFollowNode1" presStyleIdx="1" presStyleCnt="3" custScaleX="146224" custScaleY="127301">
        <dgm:presLayoutVars>
          <dgm:chMax val="0"/>
          <dgm:bulletEnabled val="1"/>
        </dgm:presLayoutVars>
      </dgm:prSet>
      <dgm:spPr/>
    </dgm:pt>
    <dgm:pt modelId="{7173AFD4-C0C0-45BF-8F79-EFF0AE1EFF68}" type="pres">
      <dgm:prSet presAssocID="{0A5B6144-B89D-4065-BAFE-0818BFA42194}" presName="sibTrans" presStyleLbl="sibTrans2D1" presStyleIdx="2" presStyleCnt="3"/>
      <dgm:spPr>
        <a:xfrm rot="5400000">
          <a:off x="4733768" y="4422158"/>
          <a:ext cx="183109" cy="183109"/>
        </a:xfrm>
        <a:prstGeom prst="rightArrow">
          <a:avLst>
            <a:gd name="adj1" fmla="val 66700"/>
            <a:gd name="adj2" fmla="val 50000"/>
          </a:avLst>
        </a:prstGeom>
      </dgm:spPr>
    </dgm:pt>
    <dgm:pt modelId="{7FFFCA73-45C4-48CC-9566-845F63B0337F}" type="pres">
      <dgm:prSet presAssocID="{02F6C115-A732-412D-8900-76F0A5AFCC2B}" presName="child" presStyleLbl="alignAccFollowNode1" presStyleIdx="2" presStyleCnt="3" custScaleX="146224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3E595A32-0B1E-455E-860C-8C37EE6B3C4B}" srcId="{AE932727-3BB9-41C1-A229-605C5D5C7296}" destId="{02F6C115-A732-412D-8900-76F0A5AFCC2B}" srcOrd="2" destOrd="0" parTransId="{83D02B7B-F873-4B02-8EB0-7AEAF1D423B1}" sibTransId="{6C92A266-B32F-42BF-A346-00C03D97E440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A042DD6A-75A9-4ED4-BD82-D48906B98059}" type="presOf" srcId="{02F6C115-A732-412D-8900-76F0A5AFCC2B}" destId="{7FFFCA73-45C4-48CC-9566-845F63B0337F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49ADC58E-B372-4557-8E55-A6F397EE9FB8}" type="presOf" srcId="{0A5B6144-B89D-4065-BAFE-0818BFA42194}" destId="{7173AFD4-C0C0-45BF-8F79-EFF0AE1EFF68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1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D375D74A-472A-4D28-83B4-D0F94F54B332}" type="presParOf" srcId="{9F7E0E85-A6DD-4576-B660-A5938CB04491}" destId="{5823617C-409C-4E1B-86F3-430CA0A6A8A3}" srcOrd="4" destOrd="0" presId="urn:microsoft.com/office/officeart/2005/8/layout/lProcess1"/>
    <dgm:cxn modelId="{B8884796-EFD9-4C4A-968C-E017083F3EFD}" type="presParOf" srcId="{9F7E0E85-A6DD-4576-B660-A5938CB04491}" destId="{7173AFD4-C0C0-45BF-8F79-EFF0AE1EFF68}" srcOrd="5" destOrd="0" presId="urn:microsoft.com/office/officeart/2005/8/layout/lProcess1"/>
    <dgm:cxn modelId="{D553CE1E-5629-48B1-B6C9-7BE6D02B7F04}" type="presParOf" srcId="{9F7E0E85-A6DD-4576-B660-A5938CB04491}" destId="{7FFFCA73-45C4-48CC-9566-845F63B0337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Incentive a leitura coletiva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Influências arquitetônicas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, auxiliando os estudantes na análise da imagem e na realização da atividades sobre diferentes culturas e estilos na arquitetura brasileira.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analisem as imagens de obras arquitetônicas inspiradas em figuras geométricas.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Auxilie e oriente os estudantes na pesquisa sobre a história dessas obras. Promova um momento para que compartilhem as informações pesquisadas com toda a turma.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6 e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leiam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O projeto da obra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e realizem a atividade 1.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Organize e oriente os estudantes na execução da planta baixa da escola, solicitada na atividade 2.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Arquitetura e sustentabilidade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possibilitando que os estudantes conheçam e reflitam sobre uma obra arquitetônica sustentável que foi construída com base nas tecnologias de construções indígenas.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9 e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Organize os estudantes para que realizem a leitura dos textos do tópico </a:t>
          </a:r>
          <a:r>
            <a:rPr lang="pt-BR" sz="2100" b="1" i="0" u="sng" strike="noStrike" baseline="0" dirty="0">
              <a:solidFill>
                <a:srgbClr val="2F2F2E"/>
              </a:solidFill>
              <a:latin typeface="MyriadPro-SemiCn"/>
            </a:rPr>
            <a:t>Aprendendo com especialistas</a:t>
          </a:r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 e discutam sobre diferentes aspectos da sustentabilidade nas obras arquitetônicas.</a:t>
          </a:r>
          <a:endParaRPr lang="pt-BR" sz="21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FE15D5C9-19BD-4308-ACCB-4EF4696399A7}">
      <dgm:prSet phldrT="[Texto]" custT="1"/>
      <dgm:spPr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e auxilie os estudantes na realização do vídeo solicitado na atividade 2.</a:t>
          </a:r>
        </a:p>
      </dgm:t>
    </dgm:pt>
    <dgm:pt modelId="{FF95E486-C9DB-4747-894D-118C9FEC0766}" type="parTrans" cxnId="{EF36E730-5317-473B-AC18-4621D7EA4AAD}">
      <dgm:prSet/>
      <dgm:spPr/>
      <dgm:t>
        <a:bodyPr/>
        <a:lstStyle/>
        <a:p>
          <a:endParaRPr lang="pt-BR"/>
        </a:p>
      </dgm:t>
    </dgm:pt>
    <dgm:pt modelId="{CC1BE7A6-2D71-4DD9-AFC3-4318222B8D19}" type="sibTrans" cxnId="{EF36E730-5317-473B-AC18-4621D7EA4AAD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2302" custScaleY="8003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2302" custScaleY="76013" custLinFactNeighborX="-1362">
        <dgm:presLayoutVars>
          <dgm:chMax val="0"/>
          <dgm:bulletEnabled val="1"/>
        </dgm:presLayoutVars>
      </dgm:prSet>
      <dgm:spPr/>
    </dgm:pt>
    <dgm:pt modelId="{943359EE-333D-4FD9-93A1-2B75B2C43263}" type="pres">
      <dgm:prSet presAssocID="{2020AB6F-302C-4055-83FB-E74CC1B94F49}" presName="sibTrans" presStyleLbl="sibTrans2D1" presStyleIdx="1" presStyleCnt="2"/>
      <dgm:spPr>
        <a:xfrm rot="5371481">
          <a:off x="3990213" y="3227478"/>
          <a:ext cx="266883" cy="283362"/>
        </a:xfrm>
        <a:prstGeom prst="rightArrow">
          <a:avLst>
            <a:gd name="adj1" fmla="val 66700"/>
            <a:gd name="adj2" fmla="val 50000"/>
          </a:avLst>
        </a:prstGeom>
      </dgm:spPr>
    </dgm:pt>
    <dgm:pt modelId="{3CC2C2B2-3539-4E4D-9835-43D88B8C2D4A}" type="pres">
      <dgm:prSet presAssocID="{FE15D5C9-19BD-4308-ACCB-4EF4696399A7}" presName="child" presStyleLbl="alignAccFollowNode1" presStyleIdx="1" presStyleCnt="2" custScaleX="82302" custScaleY="57853" custLinFactNeighborX="-1109" custLinFactNeighborY="-2911">
        <dgm:presLayoutVars>
          <dgm:chMax val="0"/>
          <dgm:bulletEnabled val="1"/>
        </dgm:presLayoutVars>
      </dgm:prSet>
      <dgm:spPr>
        <a:xfrm>
          <a:off x="789609" y="3494354"/>
          <a:ext cx="7064718" cy="1766179"/>
        </a:xfrm>
        <a:prstGeom prst="roundRect">
          <a:avLst>
            <a:gd name="adj" fmla="val 10000"/>
          </a:avLst>
        </a:prstGeom>
      </dgm:spPr>
    </dgm:pt>
  </dgm:ptLst>
  <dgm:cxnLst>
    <dgm:cxn modelId="{C31C9A17-A778-43CF-BFCA-E438BC9DEF11}" type="presOf" srcId="{FE15D5C9-19BD-4308-ACCB-4EF4696399A7}" destId="{3CC2C2B2-3539-4E4D-9835-43D88B8C2D4A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EF36E730-5317-473B-AC18-4621D7EA4AAD}" srcId="{AE932727-3BB9-41C1-A229-605C5D5C7296}" destId="{FE15D5C9-19BD-4308-ACCB-4EF4696399A7}" srcOrd="1" destOrd="0" parTransId="{FF95E486-C9DB-4747-894D-118C9FEC0766}" sibTransId="{CC1BE7A6-2D71-4DD9-AFC3-4318222B8D19}"/>
    <dgm:cxn modelId="{66B24032-2737-4E09-8732-394AD35F6377}" type="presOf" srcId="{2020AB6F-302C-4055-83FB-E74CC1B94F49}" destId="{943359EE-333D-4FD9-93A1-2B75B2C43263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518C6A26-E790-40A9-91E9-E01F06B20B9A}" type="presParOf" srcId="{9F7E0E85-A6DD-4576-B660-A5938CB04491}" destId="{943359EE-333D-4FD9-93A1-2B75B2C43263}" srcOrd="3" destOrd="0" presId="urn:microsoft.com/office/officeart/2005/8/layout/lProcess1"/>
    <dgm:cxn modelId="{3EFD0315-9B47-457B-AD4C-ACDFF7A4B2AF}" type="presParOf" srcId="{9F7E0E85-A6DD-4576-B660-A5938CB04491}" destId="{3CC2C2B2-3539-4E4D-9835-43D88B8C2D4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exploração da arquitetura do local onde moram.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estudantes no planejamento das entrevistas solicitadas na atividade 2.  Solicite que as entrevistas sejam feitas fora do horário da aula.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Auxilie os estudantes na realização de um projeto arquitetônico utilizando o </a:t>
          </a:r>
          <a:r>
            <a:rPr lang="pt-BR" b="1" i="1" dirty="0">
              <a:latin typeface="MyriadPro-SemiCn"/>
              <a:ea typeface="+mn-ea"/>
              <a:cs typeface="+mn-cs"/>
            </a:rPr>
            <a:t>software</a:t>
          </a:r>
          <a:r>
            <a:rPr lang="pt-BR" b="1" dirty="0">
              <a:latin typeface="MyriadPro-SemiCn"/>
              <a:ea typeface="+mn-ea"/>
              <a:cs typeface="+mn-cs"/>
            </a:rPr>
            <a:t> </a:t>
          </a:r>
          <a:r>
            <a:rPr lang="pt-BR" b="1" i="1" dirty="0">
              <a:latin typeface="MyriadPro-SemiCn"/>
              <a:ea typeface="+mn-ea"/>
              <a:cs typeface="+mn-cs"/>
            </a:rPr>
            <a:t>on-line</a:t>
          </a:r>
          <a:r>
            <a:rPr lang="pt-BR" b="1" dirty="0">
              <a:latin typeface="MyriadPro-SemiCn"/>
              <a:ea typeface="+mn-ea"/>
              <a:cs typeface="+mn-cs"/>
            </a:rPr>
            <a:t> 3D </a:t>
          </a:r>
          <a:r>
            <a:rPr lang="pt-BR" b="1" i="0" dirty="0" err="1">
              <a:latin typeface="MyriadPro-SemiCn"/>
              <a:ea typeface="+mn-ea"/>
              <a:cs typeface="+mn-cs"/>
            </a:rPr>
            <a:t>Tinkercad</a:t>
          </a:r>
          <a:r>
            <a:rPr lang="pt-BR" b="1" dirty="0">
              <a:latin typeface="MyriadPro-SemiCn"/>
              <a:ea typeface="+mn-ea"/>
              <a:cs typeface="+mn-cs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 e 2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latin typeface="MyriadPro-SemiCn"/>
            </a:rPr>
            <a:t>Apresente o tema e as etapas do projeto aos estudantes</a:t>
          </a:r>
          <a:r>
            <a:rPr lang="pt-BR" sz="30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30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latin typeface="MyriadPro-SemiCn"/>
              <a:ea typeface="+mn-ea"/>
              <a:cs typeface="+mn-cs"/>
            </a:rPr>
            <a:t>Trabalhe os textos, imagens e atividades do tópico </a:t>
          </a:r>
          <a:r>
            <a:rPr lang="pt-BR" sz="3000" b="1" u="sng" kern="1200" dirty="0">
              <a:latin typeface="MyriadPro-SemiCn"/>
              <a:ea typeface="+mn-ea"/>
              <a:cs typeface="+mn-cs"/>
            </a:rPr>
            <a:t>Conversa inicial</a:t>
          </a:r>
          <a:r>
            <a:rPr lang="pt-BR" sz="3000" b="1" kern="1200" dirty="0">
              <a:latin typeface="MyriadPro-SemiCn"/>
              <a:ea typeface="+mn-ea"/>
              <a:cs typeface="+mn-cs"/>
            </a:rPr>
            <a:t>.</a:t>
          </a:r>
        </a:p>
      </dsp:txBody>
      <dsp:txXfrm>
        <a:off x="1220539" y="3951306"/>
        <a:ext cx="5967885" cy="12878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AULAS 13 a 15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organização da planta baixa da escola elaborada no tópico </a:t>
          </a:r>
          <a:r>
            <a:rPr lang="pt-BR" sz="2000" b="1" i="0" u="sng" strike="noStrike" kern="1200" baseline="0" dirty="0">
              <a:solidFill>
                <a:srgbClr val="2F2F2E"/>
              </a:solidFill>
              <a:latin typeface="MyriadPro-SemiCn"/>
            </a:rPr>
            <a:t>O projeto da obra</a:t>
          </a: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. Solicite que proponham modificações na planta visando à acessibilidade.</a:t>
          </a:r>
          <a:endParaRPr lang="pt-BR" sz="20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no planejamento e aplicação de um questionário que vise conhecer as opiniões dos usuários da escola quanto à acessibilidade.</a:t>
          </a:r>
          <a:endParaRPr lang="pt-BR" sz="20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Conduza os estudantes na sistematização e análise dos dados obtidos nos questionários.</a:t>
          </a:r>
          <a:endParaRPr lang="pt-BR" sz="20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realização do projeto visando incluir aspectos sustentáveis e que melhorem a acessibilidade da escola. </a:t>
          </a:r>
          <a:endParaRPr lang="pt-BR" sz="25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MyriadPro-SemiCn"/>
              <a:ea typeface="+mn-ea"/>
              <a:cs typeface="+mn-cs"/>
            </a:rPr>
            <a:t>Auxilie os estudantes na apresentação visual do projeto e em sua divulgação para a comunidade escolar.</a:t>
          </a:r>
        </a:p>
      </dsp:txBody>
      <dsp:txXfrm>
        <a:off x="1220539" y="3951306"/>
        <a:ext cx="5967885" cy="1287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718779" y="0"/>
          <a:ext cx="6120005" cy="1217930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3</a:t>
          </a:r>
        </a:p>
      </dsp:txBody>
      <dsp:txXfrm>
        <a:off x="1754451" y="35672"/>
        <a:ext cx="6048661" cy="1146586"/>
      </dsp:txXfrm>
    </dsp:sp>
    <dsp:sp modelId="{00C015DD-3079-4258-8787-9D0F40E66300}">
      <dsp:nvSpPr>
        <dsp:cNvPr id="0" name=""/>
        <dsp:cNvSpPr/>
      </dsp:nvSpPr>
      <dsp:spPr>
        <a:xfrm rot="5293387">
          <a:off x="4711311" y="1310431"/>
          <a:ext cx="184144" cy="183109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765320" y="1586041"/>
          <a:ext cx="6120005" cy="1046340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Trabalhe, com os estudantes, 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 os auxiliando na análise das imagens, leitura dos textos.</a:t>
          </a:r>
          <a:endParaRPr lang="pt-BR" sz="2300" kern="1200" dirty="0"/>
        </a:p>
      </dsp:txBody>
      <dsp:txXfrm>
        <a:off x="1795966" y="1616687"/>
        <a:ext cx="6058713" cy="985048"/>
      </dsp:txXfrm>
    </dsp:sp>
    <dsp:sp modelId="{963C8F91-3F45-422C-B42E-73DCAD0ED5D7}">
      <dsp:nvSpPr>
        <dsp:cNvPr id="0" name=""/>
        <dsp:cNvSpPr/>
      </dsp:nvSpPr>
      <dsp:spPr>
        <a:xfrm rot="5400000">
          <a:off x="4733768" y="2723937"/>
          <a:ext cx="183109" cy="183109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765320" y="2998601"/>
          <a:ext cx="6120005" cy="133200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realizem as atividades e reflitam sobre a relação entre formas arquitetônicas e as emoções, assim como entre as figuras geométricas e as emoções.</a:t>
          </a:r>
          <a:endParaRPr lang="pt-BR" sz="2300" b="1" kern="1200" dirty="0">
            <a:latin typeface="MyriadPro-SemiCn"/>
          </a:endParaRPr>
        </a:p>
      </dsp:txBody>
      <dsp:txXfrm>
        <a:off x="1804333" y="3037614"/>
        <a:ext cx="6041979" cy="1253976"/>
      </dsp:txXfrm>
    </dsp:sp>
    <dsp:sp modelId="{7173AFD4-C0C0-45BF-8F79-EFF0AE1EFF68}">
      <dsp:nvSpPr>
        <dsp:cNvPr id="0" name=""/>
        <dsp:cNvSpPr/>
      </dsp:nvSpPr>
      <dsp:spPr>
        <a:xfrm rot="5400000">
          <a:off x="4733768" y="4422158"/>
          <a:ext cx="183109" cy="183109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FCA73-45C4-48CC-9566-845F63B0337F}">
      <dsp:nvSpPr>
        <dsp:cNvPr id="0" name=""/>
        <dsp:cNvSpPr/>
      </dsp:nvSpPr>
      <dsp:spPr>
        <a:xfrm>
          <a:off x="1765320" y="4696823"/>
          <a:ext cx="6120005" cy="1046340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A aula pode ser finalizada com a seção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b="1" kern="1200" dirty="0">
            <a:latin typeface="MyriadPro-SemiCn"/>
          </a:endParaRPr>
        </a:p>
      </dsp:txBody>
      <dsp:txXfrm>
        <a:off x="1795966" y="4727469"/>
        <a:ext cx="6058713" cy="98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Incentive a leitura coletiva do tópico </a:t>
          </a:r>
          <a:r>
            <a:rPr lang="pt-BR" sz="2600" b="1" i="0" u="sng" strike="noStrike" kern="1200" baseline="0" dirty="0">
              <a:solidFill>
                <a:srgbClr val="2F2F2E"/>
              </a:solidFill>
              <a:latin typeface="MyriadPro-SemiCn"/>
            </a:rPr>
            <a:t>Influências arquitetônicas</a:t>
          </a: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, auxiliando os estudantes na análise da imagem e na realização da atividades sobre diferentes culturas e estilos na arquitetura brasileira.</a:t>
          </a:r>
          <a:endParaRPr lang="pt-BR" sz="2600" kern="1200" dirty="0"/>
        </a:p>
      </dsp:txBody>
      <dsp:txXfrm>
        <a:off x="1118191" y="2901025"/>
        <a:ext cx="5940529" cy="2306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analisem as imagens de obras arquitetônicas inspiradas em figuras geométricas.</a:t>
          </a:r>
          <a:endParaRPr lang="pt-BR" sz="22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  <a:ea typeface="+mn-ea"/>
              <a:cs typeface="+mn-cs"/>
            </a:rPr>
            <a:t>Auxilie e oriente os estudantes na pesquisa sobre a história dessas obras. Promova um momento para que compartilhem as informações pesquisadas com toda a turma.</a:t>
          </a:r>
        </a:p>
      </dsp:txBody>
      <dsp:txXfrm>
        <a:off x="1220539" y="3951306"/>
        <a:ext cx="5967885" cy="1287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6 e 7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leiam o tópico </a:t>
          </a:r>
          <a:r>
            <a:rPr lang="pt-BR" sz="2800" b="1" i="0" u="sng" strike="noStrike" kern="1200" baseline="0" dirty="0">
              <a:solidFill>
                <a:srgbClr val="2F2F2E"/>
              </a:solidFill>
              <a:latin typeface="MyriadPro-SemiCn"/>
            </a:rPr>
            <a:t>O projeto da obra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 e realizem a atividade 1.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Organize e oriente os estudantes na execução da planta baixa da escola, solicitada na atividade 2.</a:t>
          </a:r>
        </a:p>
      </dsp:txBody>
      <dsp:txXfrm>
        <a:off x="1220539" y="3951306"/>
        <a:ext cx="5967885" cy="1287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8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sz="2600" b="1" i="0" u="sng" strike="noStrike" kern="1200" baseline="0" dirty="0">
              <a:solidFill>
                <a:srgbClr val="2F2F2E"/>
              </a:solidFill>
              <a:latin typeface="MyriadPro-SemiCn"/>
            </a:rPr>
            <a:t>Arquitetura e sustentabilidade</a:t>
          </a: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 possibilitando que os estudantes conheçam e reflitam sobre uma obra arquitetônica sustentável que foi construída com base nas tecnologias de construções indígenas.</a:t>
          </a:r>
          <a:endParaRPr lang="pt-BR" sz="2600" kern="1200" dirty="0"/>
        </a:p>
      </dsp:txBody>
      <dsp:txXfrm>
        <a:off x="1118191" y="2901025"/>
        <a:ext cx="5940529" cy="23063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61804" y="0"/>
          <a:ext cx="6119978" cy="1487925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9 e 10</a:t>
          </a:r>
        </a:p>
      </dsp:txBody>
      <dsp:txXfrm>
        <a:off x="1105384" y="43580"/>
        <a:ext cx="6032818" cy="1400765"/>
      </dsp:txXfrm>
    </dsp:sp>
    <dsp:sp modelId="{00C015DD-3079-4258-8787-9D0F40E66300}">
      <dsp:nvSpPr>
        <dsp:cNvPr id="0" name=""/>
        <dsp:cNvSpPr/>
      </dsp:nvSpPr>
      <dsp:spPr>
        <a:xfrm rot="5430395">
          <a:off x="3949328" y="1651261"/>
          <a:ext cx="326011" cy="325325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3214" y="2139922"/>
          <a:ext cx="6119978" cy="1413082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Organize os estudantes para que realizem a leitura dos textos do tópico </a:t>
          </a:r>
          <a:r>
            <a:rPr lang="pt-BR" sz="2100" b="1" i="0" u="sng" strike="noStrike" kern="1200" baseline="0" dirty="0">
              <a:solidFill>
                <a:srgbClr val="2F2F2E"/>
              </a:solidFill>
              <a:latin typeface="MyriadPro-SemiCn"/>
            </a:rPr>
            <a:t>Aprendendo com especialistas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 e discutam sobre diferentes aspectos da sustentabilidade nas obras arquitetônicas.</a:t>
          </a:r>
          <a:endParaRPr lang="pt-BR" sz="2100" kern="1200" dirty="0"/>
        </a:p>
      </dsp:txBody>
      <dsp:txXfrm>
        <a:off x="1084602" y="2181310"/>
        <a:ext cx="6037202" cy="1330306"/>
      </dsp:txXfrm>
    </dsp:sp>
    <dsp:sp modelId="{943359EE-333D-4FD9-93A1-2B75B2C43263}">
      <dsp:nvSpPr>
        <dsp:cNvPr id="0" name=""/>
        <dsp:cNvSpPr/>
      </dsp:nvSpPr>
      <dsp:spPr>
        <a:xfrm rot="5365526">
          <a:off x="3960248" y="3706197"/>
          <a:ext cx="306416" cy="325325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C2C2B2-3539-4E4D-9835-43D88B8C2D4A}">
      <dsp:nvSpPr>
        <dsp:cNvPr id="0" name=""/>
        <dsp:cNvSpPr/>
      </dsp:nvSpPr>
      <dsp:spPr>
        <a:xfrm>
          <a:off x="1062027" y="4184714"/>
          <a:ext cx="6119978" cy="1075487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e auxilie os estudantes na realização do vídeo solicitado na atividade 2.</a:t>
          </a:r>
        </a:p>
      </dsp:txBody>
      <dsp:txXfrm>
        <a:off x="1093527" y="4216214"/>
        <a:ext cx="6056978" cy="1012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11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exploração da arquitetura do local onde moram.</a:t>
          </a:r>
          <a:endParaRPr lang="pt-BR" sz="22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  <a:ea typeface="+mn-ea"/>
              <a:cs typeface="+mn-cs"/>
            </a:rPr>
            <a:t>Oriente os estudantes no planejamento das entrevistas solicitadas na atividade 2.  Solicite que as entrevistas sejam feitas fora do horário da aula.</a:t>
          </a:r>
        </a:p>
      </dsp:txBody>
      <dsp:txXfrm>
        <a:off x="1220539" y="3951306"/>
        <a:ext cx="5967885" cy="12878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12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latin typeface="MyriadPro-SemiCn"/>
              <a:ea typeface="+mn-ea"/>
              <a:cs typeface="+mn-cs"/>
            </a:rPr>
            <a:t>Auxilie os estudantes na realização de um projeto arquitetônico utilizando o </a:t>
          </a:r>
          <a:r>
            <a:rPr lang="pt-BR" sz="3600" b="1" i="1" kern="1200" dirty="0">
              <a:latin typeface="MyriadPro-SemiCn"/>
              <a:ea typeface="+mn-ea"/>
              <a:cs typeface="+mn-cs"/>
            </a:rPr>
            <a:t>software</a:t>
          </a:r>
          <a:r>
            <a:rPr lang="pt-BR" sz="3600" b="1" kern="1200" dirty="0">
              <a:latin typeface="MyriadPro-SemiCn"/>
              <a:ea typeface="+mn-ea"/>
              <a:cs typeface="+mn-cs"/>
            </a:rPr>
            <a:t> </a:t>
          </a:r>
          <a:r>
            <a:rPr lang="pt-BR" sz="3600" b="1" i="1" kern="1200" dirty="0">
              <a:latin typeface="MyriadPro-SemiCn"/>
              <a:ea typeface="+mn-ea"/>
              <a:cs typeface="+mn-cs"/>
            </a:rPr>
            <a:t>on-line</a:t>
          </a:r>
          <a:r>
            <a:rPr lang="pt-BR" sz="3600" b="1" kern="1200" dirty="0">
              <a:latin typeface="MyriadPro-SemiCn"/>
              <a:ea typeface="+mn-ea"/>
              <a:cs typeface="+mn-cs"/>
            </a:rPr>
            <a:t> 3D </a:t>
          </a:r>
          <a:r>
            <a:rPr lang="pt-BR" sz="3600" b="1" i="0" kern="1200" dirty="0" err="1">
              <a:latin typeface="MyriadPro-SemiCn"/>
              <a:ea typeface="+mn-ea"/>
              <a:cs typeface="+mn-cs"/>
            </a:rPr>
            <a:t>Tinkercad</a:t>
          </a:r>
          <a:r>
            <a:rPr lang="pt-BR" sz="3600" b="1" kern="1200" dirty="0">
              <a:latin typeface="MyriadPro-SemiCn"/>
              <a:ea typeface="+mn-ea"/>
              <a:cs typeface="+mn-cs"/>
            </a:rPr>
            <a:t>.</a:t>
          </a:r>
          <a:endParaRPr lang="pt-BR" sz="3600" kern="1200" dirty="0"/>
        </a:p>
      </dsp:txBody>
      <dsp:txXfrm>
        <a:off x="1118191" y="2901025"/>
        <a:ext cx="5940529" cy="2306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009890" cy="33916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Arquitetura: como construir com sustentabilidade?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123907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0070C0"/>
                </a:solidFill>
              </a:rPr>
              <a:t>Tema integrador: STEAM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0070C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364B81-472A-49E5-96F2-F2D8AB95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124014"/>
            <a:ext cx="557912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5566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154 e 155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F44FC8C-D848-4E7F-AB6C-04F4B5DADBDA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9B6E220C-F5CC-41F2-84F1-6E57D47819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8B073A-802C-4989-923F-346DB4B17DC4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8645DCC-0D00-41B2-BD1C-3952BE9C5591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48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15089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35999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156 a 159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514C5-90BC-40DB-B5FA-3AF00B54F72C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96E8DB58-79EA-4E31-BBD8-F21C474453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18992B8-111C-4F1C-B7B3-67E622C2A57B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AFBDEE5E-70DD-4648-BA7D-243B5BF1809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54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552203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160 e 161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8F265F1-E726-474F-9FFB-7F7CF1A37981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E4CC8447-ECD8-4A6B-83E6-563C227D9E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62D39BE-A29C-4EC3-80F4-666BCAD7F299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AF250A7D-FE5D-430A-9E64-0E2A67A5C8B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38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20677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162 e 163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BEAE113-C868-49E6-90CB-0C83A4D33537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165FFD0A-82F6-4010-A875-1150E7D9AB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06FA61F-9C26-4810-BCE0-36E6EAC47CF4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1C020F3C-1962-4150-9FAB-267A64EE7D3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03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590047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164 a 167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A7D26DA-2286-4F2F-ADB2-7F5A8AB5B87A}"/>
              </a:ext>
            </a:extLst>
          </p:cNvPr>
          <p:cNvGrpSpPr/>
          <p:nvPr/>
        </p:nvGrpSpPr>
        <p:grpSpPr>
          <a:xfrm>
            <a:off x="8017826" y="2589334"/>
            <a:ext cx="3769344" cy="4006519"/>
            <a:chOff x="7388219" y="2018271"/>
            <a:chExt cx="4310296" cy="4310296"/>
          </a:xfrm>
        </p:grpSpPr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54186C75-D7E5-4729-B677-4BBC947A72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704273"/>
                </p:ext>
              </p:extLst>
            </p:nvPr>
          </p:nvGraphicFramePr>
          <p:xfrm>
            <a:off x="7388219" y="2018271"/>
            <a:ext cx="4310296" cy="4310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F61893FD-F2D7-4869-8915-5423872E8D3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88219" y="2018271"/>
                          <a:ext cx="4310296" cy="43102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EA37A4C-2E83-45B0-AF09-C573630F70B6}"/>
                </a:ext>
              </a:extLst>
            </p:cNvPr>
            <p:cNvSpPr txBox="1"/>
            <p:nvPr/>
          </p:nvSpPr>
          <p:spPr>
            <a:xfrm>
              <a:off x="8549557" y="2501301"/>
              <a:ext cx="2949240" cy="334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3AD4702-AB24-4A27-96CE-97DC0D865B7C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11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29901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167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305EA9-1532-4F10-8885-6488D3396743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7D35C94E-27A8-4165-AE13-1C8979B930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EB76D94-C62B-4569-88E7-B5EA3A45A8FC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D7956DC4-D8AC-485A-B1C7-7DCF64C70873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78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Projeto arquitetônico.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Matemática.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551"/>
            <a:ext cx="10753578" cy="46683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400" dirty="0">
                <a:solidFill>
                  <a:srgbClr val="2F2F2E"/>
                </a:solidFill>
                <a:latin typeface="MyriadPro-SemiCn"/>
              </a:rPr>
              <a:t>1, 2, 5, 7 e 10</a:t>
            </a:r>
            <a:endParaRPr lang="pt-BR" sz="2400" b="0" i="0" u="none" strike="noStrike" baseline="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4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Matemática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competências específicas 2 e 4: EM13MAT201, EM13MAT202, EM13MAT203 e EM13MAT406.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Linguagens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competências específicas 6 e 7: EM13LGG601 e EM13LGG704.</a:t>
            </a:r>
          </a:p>
          <a:p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Língua Portuguesa por campo de atuação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todos os campos de atuação social: EM13LP01 (competência específica 2). Campo das práticas de estudo e pesquisa: EM13LP30 (competência específica 7).</a:t>
            </a:r>
          </a:p>
          <a:p>
            <a:pPr marL="0" indent="0">
              <a:buNone/>
            </a:pP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</a:rPr>
              <a:t>Área de Ciências da Natureza e suas Tecnologias 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2 e 3: EM13CNT203, EM13CNT206, EM13CNT207, EM13CNT303 e EM13CNT309.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883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93470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142 e 143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5A4132A-A0BE-490F-8364-C8786AD1A14F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D252E3A8-0714-4BBF-9544-11F9908793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DFF5F0C-1A06-472D-9F34-AD1F1F7C2A13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DB3379F9-49E7-4680-9B15-6790A2A0806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396798"/>
              </p:ext>
            </p:extLst>
          </p:nvPr>
        </p:nvGraphicFramePr>
        <p:xfrm>
          <a:off x="-361507" y="986971"/>
          <a:ext cx="9650646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144 a 147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0FD172C-20D2-4DDB-B722-CF83B286F4E2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054E5E60-F575-478E-822A-770FA2DE59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F23FADC-F4E9-49F2-BF38-1D5530F4FB8E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256B4E24-1961-428E-B0AA-E924CB64E87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89776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148 e 149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BEBFFB2-FE1A-48D4-A4CB-540ED940E64A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8DDB3491-6748-48DB-B5FD-27E3212C54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0F29EB4-81F8-4B96-800A-9B17C998D1FC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80D87374-E214-48C7-8810-D6894AAB47A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40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27023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150 e 151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D2BEF58-1790-4AA3-BB38-74D8D5151B5A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97DD86AC-4EE3-423C-AB96-FB164139B6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CC6C8E3-174D-4274-B24A-98CEA271DD52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BD2FDA62-7F80-44CE-BE08-51F065A7539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30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04884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152 e 153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5DD693B-B764-4435-A6B9-8F98BD6CC0B5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EFD1662A-195E-4FD8-9420-28A1D5CD37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9946FFA-52AE-4977-A898-0EC9A79D9015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B8D3C84D-1D92-4745-9E20-BEBE266133C4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40126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4F8D3-B613-43B5-BF7E-6510F33D2340}">
  <ds:schemaRefs>
    <ds:schemaRef ds:uri="5169931d-a0b2-4e74-9c68-aff0d04c799d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12B4D61-8118-4990-895C-00EFB26BC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DAD86-4E35-46A6-8924-290EDB128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839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73</cp:revision>
  <dcterms:created xsi:type="dcterms:W3CDTF">2020-12-04T14:36:32Z</dcterms:created>
  <dcterms:modified xsi:type="dcterms:W3CDTF">2020-12-17T02:26:30Z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8200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