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306" r:id="rId9"/>
    <p:sldId id="281" r:id="rId10"/>
    <p:sldId id="295" r:id="rId11"/>
    <p:sldId id="298" r:id="rId12"/>
    <p:sldId id="307" r:id="rId13"/>
    <p:sldId id="313" r:id="rId14"/>
    <p:sldId id="315" r:id="rId15"/>
    <p:sldId id="297" r:id="rId16"/>
    <p:sldId id="311" r:id="rId17"/>
    <p:sldId id="31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Marcos Antônio Silva" initials="MAS" lastIdx="17" clrIdx="1">
    <p:extLst>
      <p:ext uri="{19B8F6BF-5375-455C-9EA6-DF929625EA0E}">
        <p15:presenceInfo xmlns:p15="http://schemas.microsoft.com/office/powerpoint/2012/main" userId="S::em-marcos@ftd.com.br::440951c2-66c5-4bdf-bc32-24e69e0d9d77" providerId="AD"/>
      </p:ext>
    </p:extLst>
  </p:cmAuthor>
  <p:cmAuthor id="3" name="Pedro Fandi" initials="PF" lastIdx="19" clrIdx="2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28DB4-38C9-4E73-BBAF-E505AFD717AB}" v="27" dt="2020-12-14T15:42:09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0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yriadPro-SemiCn"/>
            </a:rPr>
            <a:t>Apresente</a:t>
          </a:r>
          <a:r>
            <a:rPr lang="pt-BR" b="1" dirty="0">
              <a:latin typeface="MyriadPro-SemiCn"/>
            </a:rPr>
            <a:t> o tema do projeto aos estudantes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Promova uma discussão sobre os hábitos dos brasileiros em relação aos jogos.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grupos troquem os jogos e os testem. Caso seja necessário, os estudantes, podem fazer ajustes nos jogos propostos.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estudantes no planejamento do clube de jogos que será oferecido à comunidade.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uma discussão sobre a importância de se aprender a lidar com as diferenças nas situações  de conflito.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 aula pode ser finalizada com a seção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2916" custScaleY="7870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2916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5823617C-409C-4E1B-86F3-430CA0A6A8A3}" type="pres">
      <dgm:prSet presAssocID="{CCEA846A-2B43-4FA8-9E48-BCDDA782ABBC}" presName="child" presStyleLbl="alignAccFollowNode1" presStyleIdx="1" presStyleCnt="2" custScaleX="92916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1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D375D74A-472A-4D28-83B4-D0F94F54B332}" type="presParOf" srcId="{9F7E0E85-A6DD-4576-B660-A5938CB04491}" destId="{5823617C-409C-4E1B-86F3-430CA0A6A8A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3 e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Apresente aos estudantes alguns tipos de jogos.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Estabeleça a diferença entre jogos tradicionais, os de tabuleiro e os eletrônicos.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5 e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aos estudantes que realizem as atividades propostas.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2629" custScaleY="36110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2629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7 e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a leitura coletiva dos textos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Jogos no ambiente escolar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Solicite aos estudantes que realizem as atividades propostas.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9 e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uma discussão sobre o papel dos jogos como ferramentas para a resolução de conflitos, destacando a diferença entre jogos competitivos e jogos colaborativos.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2C2E6D95-ECEE-4193-8843-E74324FCB9E0}">
      <dgm:prSet phldrT="[Texto]" custT="1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Uma das aulas pode ser utilizada para que os estudantes realizem a atividade proposta que envolve pesquisa e a apresentação dos resultados para a turma.</a:t>
          </a:r>
        </a:p>
      </dgm:t>
    </dgm:pt>
    <dgm:pt modelId="{A3FF164F-B821-4450-A452-B68ACE96B6EA}" type="parTrans" cxnId="{35B2EDE0-D994-430D-9BEE-99322C812BD8}">
      <dgm:prSet/>
      <dgm:spPr/>
      <dgm:t>
        <a:bodyPr/>
        <a:lstStyle/>
        <a:p>
          <a:endParaRPr lang="pt-BR"/>
        </a:p>
      </dgm:t>
    </dgm:pt>
    <dgm:pt modelId="{C0F0EB5C-3A10-4078-ABB3-3FE10374B7CF}" type="sibTrans" cxnId="{35B2EDE0-D994-430D-9BEE-99322C812BD8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3460" custScaleY="7265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3460" custScaleY="72659" custLinFactNeighborX="-900">
        <dgm:presLayoutVars>
          <dgm:chMax val="0"/>
          <dgm:bulletEnabled val="1"/>
        </dgm:presLayoutVars>
      </dgm:prSet>
      <dgm:spPr/>
    </dgm:pt>
    <dgm:pt modelId="{6B1153E6-2873-4D3D-9D85-B9C1F36BD18A}" type="pres">
      <dgm:prSet presAssocID="{2020AB6F-302C-4055-83FB-E74CC1B94F49}" presName="sibTrans" presStyleLbl="sibTrans2D1" presStyleIdx="1" presStyleCnt="2"/>
      <dgm:spPr>
        <a:xfrm rot="5285088">
          <a:off x="4010898" y="3466650"/>
          <a:ext cx="321171" cy="320812"/>
        </a:xfrm>
        <a:prstGeom prst="rightArrow">
          <a:avLst>
            <a:gd name="adj1" fmla="val 66700"/>
            <a:gd name="adj2" fmla="val 50000"/>
          </a:avLst>
        </a:prstGeom>
      </dgm:spPr>
    </dgm:pt>
    <dgm:pt modelId="{6038A186-855C-450B-ACD6-D50FDB292B50}" type="pres">
      <dgm:prSet presAssocID="{2C2E6D95-ECEE-4193-8843-E74324FCB9E0}" presName="child" presStyleLbl="alignAccFollowNode1" presStyleIdx="1" presStyleCnt="2" custScaleX="83460" custScaleY="72659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0F8AA937-13C4-4D44-BBEA-8A9A14EB0F8D}" type="presOf" srcId="{2020AB6F-302C-4055-83FB-E74CC1B94F49}" destId="{6B1153E6-2873-4D3D-9D85-B9C1F36BD18A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CDDDC5B-607C-4E51-94BA-86B6E4A6E528}" type="presOf" srcId="{2C2E6D95-ECEE-4193-8843-E74324FCB9E0}" destId="{6038A186-855C-450B-ACD6-D50FDB292B50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35B2EDE0-D994-430D-9BEE-99322C812BD8}" srcId="{AE932727-3BB9-41C1-A229-605C5D5C7296}" destId="{2C2E6D95-ECEE-4193-8843-E74324FCB9E0}" srcOrd="1" destOrd="0" parTransId="{A3FF164F-B821-4450-A452-B68ACE96B6EA}" sibTransId="{C0F0EB5C-3A10-4078-ABB3-3FE10374B7CF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5E2DC9E5-F9E8-4A6D-8E2A-209CEA08F46E}" type="presParOf" srcId="{9F7E0E85-A6DD-4576-B660-A5938CB04491}" destId="{6B1153E6-2873-4D3D-9D85-B9C1F36BD18A}" srcOrd="3" destOrd="0" presId="urn:microsoft.com/office/officeart/2005/8/layout/lProcess1"/>
    <dgm:cxn modelId="{2CBBC22A-CAF4-47F5-8139-D4F6640C9D66}" type="presParOf" srcId="{9F7E0E85-A6DD-4576-B660-A5938CB04491}" destId="{6038A186-855C-450B-ACD6-D50FDB292B5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Apresente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Mediação de conflitos na escola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 proponha uma discussão sobre o “dilema do prisioneiro”.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2629" custScaleY="36110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2629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12 e 13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Apresente a Teoria dos jogos evidenciando como esta pode auxiliar na resolução de conflitos reais.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Solicite que os estudantes realizem as atividades.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14 e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e auxilie os estudantes na escolha da proposta de jogo, na escrita do enredo e na confecção do jogo.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2629" custScaleY="36110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2629" custScaleY="7601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solidFill>
                <a:schemeClr val="tx1"/>
              </a:solidFill>
              <a:latin typeface="MyriadPro-SemiCn"/>
            </a:rPr>
            <a:t>Apresente</a:t>
          </a:r>
          <a:r>
            <a:rPr lang="pt-BR" sz="2900" b="1" kern="1200" dirty="0">
              <a:latin typeface="MyriadPro-SemiCn"/>
            </a:rPr>
            <a:t> o tema do projeto aos estudantes</a:t>
          </a: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9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latin typeface="MyriadPro-SemiCn"/>
              <a:ea typeface="+mn-ea"/>
              <a:cs typeface="+mn-cs"/>
            </a:rPr>
            <a:t>Promova uma discussão sobre os hábitos dos brasileiros em relação aos jogos.</a:t>
          </a:r>
        </a:p>
      </dsp:txBody>
      <dsp:txXfrm>
        <a:off x="1220539" y="3951306"/>
        <a:ext cx="5967885" cy="12878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grupos troquem os jogos e os testem. Caso seja necessário, os estudantes, podem fazer ajustes nos jogos propostos.</a:t>
          </a:r>
          <a:endParaRPr lang="pt-BR" sz="25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MyriadPro-SemiCn"/>
              <a:ea typeface="+mn-ea"/>
              <a:cs typeface="+mn-cs"/>
            </a:rPr>
            <a:t>Oriente os estudantes no planejamento do clube de jogos que será oferecido à comunidade.</a:t>
          </a:r>
        </a:p>
      </dsp:txBody>
      <dsp:txXfrm>
        <a:off x="1220539" y="3951306"/>
        <a:ext cx="5967885" cy="1287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57455" y="0"/>
          <a:ext cx="6120020" cy="1295999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595414" y="37959"/>
        <a:ext cx="6044102" cy="1220081"/>
      </dsp:txXfrm>
    </dsp:sp>
    <dsp:sp modelId="{00C015DD-3079-4258-8787-9D0F40E66300}">
      <dsp:nvSpPr>
        <dsp:cNvPr id="0" name=""/>
        <dsp:cNvSpPr/>
      </dsp:nvSpPr>
      <dsp:spPr>
        <a:xfrm rot="5277179">
          <a:off x="4506393" y="1440854"/>
          <a:ext cx="289121" cy="288164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30698" y="1873873"/>
          <a:ext cx="6120020" cy="1646654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discussão sobre a importância de se aprender a lidar com as diferenças nas situações  de conflito.</a:t>
          </a:r>
          <a:endParaRPr lang="pt-BR" sz="2800" kern="1200" dirty="0"/>
        </a:p>
      </dsp:txBody>
      <dsp:txXfrm>
        <a:off x="1678927" y="1922102"/>
        <a:ext cx="6023562" cy="1550196"/>
      </dsp:txXfrm>
    </dsp:sp>
    <dsp:sp modelId="{963C8F91-3F45-422C-B42E-73DCAD0ED5D7}">
      <dsp:nvSpPr>
        <dsp:cNvPr id="0" name=""/>
        <dsp:cNvSpPr/>
      </dsp:nvSpPr>
      <dsp:spPr>
        <a:xfrm rot="5400000">
          <a:off x="4546626" y="3664609"/>
          <a:ext cx="288164" cy="288164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30698" y="4096856"/>
          <a:ext cx="6120020" cy="1646654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A aula pode ser finalizada com a seção </a:t>
          </a:r>
          <a:r>
            <a:rPr lang="pt-BR" sz="28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800" b="1" kern="1200" dirty="0">
            <a:latin typeface="MyriadPro-SemiCn"/>
          </a:endParaRPr>
        </a:p>
      </dsp:txBody>
      <dsp:txXfrm>
        <a:off x="1678927" y="4145085"/>
        <a:ext cx="6023562" cy="1550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3 e 4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Apresente aos estudantes alguns tipos de jogos.</a:t>
          </a:r>
          <a:endParaRPr lang="pt-BR" sz="29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Estabeleça a diferença entre jogos tradicionais, os de tabuleiro e os eletrônicos.</a:t>
          </a:r>
          <a:endParaRPr lang="pt-BR" sz="29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84859" y="0"/>
          <a:ext cx="6119960" cy="129601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5 e 6</a:t>
          </a:r>
        </a:p>
      </dsp:txBody>
      <dsp:txXfrm>
        <a:off x="1022818" y="37959"/>
        <a:ext cx="6044042" cy="1220099"/>
      </dsp:txXfrm>
    </dsp:sp>
    <dsp:sp modelId="{00C015DD-3079-4258-8787-9D0F40E66300}">
      <dsp:nvSpPr>
        <dsp:cNvPr id="0" name=""/>
        <dsp:cNvSpPr/>
      </dsp:nvSpPr>
      <dsp:spPr>
        <a:xfrm rot="5367988">
          <a:off x="3742649" y="1610093"/>
          <a:ext cx="628147" cy="628089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15295" y="2552258"/>
          <a:ext cx="6119960" cy="2728169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i="0" u="none" strike="noStrike" kern="1200" baseline="0" dirty="0">
              <a:solidFill>
                <a:srgbClr val="2F2F2E"/>
              </a:solidFill>
              <a:latin typeface="MyriadPro-SemiCn"/>
            </a:rPr>
            <a:t>Solicite aos estudantes que realizem as atividades propostas.</a:t>
          </a:r>
          <a:endParaRPr lang="pt-BR" sz="4800" kern="1200" dirty="0"/>
        </a:p>
      </dsp:txBody>
      <dsp:txXfrm>
        <a:off x="1095200" y="2632163"/>
        <a:ext cx="5960150" cy="2568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7 e 8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Proponha a leitura coletiva dos textos do tópico </a:t>
          </a:r>
          <a:r>
            <a:rPr lang="pt-BR" sz="2900" b="1" i="0" u="sng" strike="noStrike" kern="1200" baseline="0" dirty="0">
              <a:solidFill>
                <a:srgbClr val="2F2F2E"/>
              </a:solidFill>
              <a:latin typeface="MyriadPro-SemiCn"/>
            </a:rPr>
            <a:t>Jogos no ambiente escolar</a:t>
          </a: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9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latin typeface="MyriadPro-SemiCn"/>
              <a:ea typeface="+mn-ea"/>
              <a:cs typeface="+mn-cs"/>
            </a:rPr>
            <a:t>Solicite aos estudantes que realizem as atividades propostas.</a:t>
          </a:r>
        </a:p>
      </dsp:txBody>
      <dsp:txXfrm>
        <a:off x="1220539" y="3951306"/>
        <a:ext cx="5967885" cy="1287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62935" y="0"/>
          <a:ext cx="6120011" cy="133199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9 e 10</a:t>
          </a:r>
        </a:p>
      </dsp:txBody>
      <dsp:txXfrm>
        <a:off x="1101948" y="39013"/>
        <a:ext cx="6041985" cy="1253971"/>
      </dsp:txXfrm>
    </dsp:sp>
    <dsp:sp modelId="{00C015DD-3079-4258-8787-9D0F40E66300}">
      <dsp:nvSpPr>
        <dsp:cNvPr id="0" name=""/>
        <dsp:cNvSpPr/>
      </dsp:nvSpPr>
      <dsp:spPr>
        <a:xfrm rot="5372931">
          <a:off x="3970146" y="1492715"/>
          <a:ext cx="321134" cy="32081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78480" y="1974246"/>
          <a:ext cx="6120011" cy="1331997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discussão sobre o papel dos jogos como ferramentas para a resolução de conflitos, destacando a diferença entre jogos competitivos e jogos colaborativos.</a:t>
          </a:r>
          <a:endParaRPr lang="pt-BR" sz="2100" kern="1200" dirty="0"/>
        </a:p>
      </dsp:txBody>
      <dsp:txXfrm>
        <a:off x="1117493" y="2013259"/>
        <a:ext cx="6041985" cy="1253971"/>
      </dsp:txXfrm>
    </dsp:sp>
    <dsp:sp modelId="{6B1153E6-2873-4D3D-9D85-B9C1F36BD18A}">
      <dsp:nvSpPr>
        <dsp:cNvPr id="0" name=""/>
        <dsp:cNvSpPr/>
      </dsp:nvSpPr>
      <dsp:spPr>
        <a:xfrm rot="5285088">
          <a:off x="4010898" y="3466650"/>
          <a:ext cx="321171" cy="32081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38A186-855C-450B-ACD6-D50FDB292B50}">
      <dsp:nvSpPr>
        <dsp:cNvPr id="0" name=""/>
        <dsp:cNvSpPr/>
      </dsp:nvSpPr>
      <dsp:spPr>
        <a:xfrm>
          <a:off x="1144476" y="3947869"/>
          <a:ext cx="6120011" cy="1331997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Uma das aulas pode ser utilizada para que os estudantes realizem a atividade proposta que envolve pesquisa e a apresentação dos resultados para a turma.</a:t>
          </a:r>
        </a:p>
      </dsp:txBody>
      <dsp:txXfrm>
        <a:off x="1183489" y="3986882"/>
        <a:ext cx="6041985" cy="1253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84859" y="0"/>
          <a:ext cx="6119960" cy="129601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11</a:t>
          </a:r>
        </a:p>
      </dsp:txBody>
      <dsp:txXfrm>
        <a:off x="1022818" y="37959"/>
        <a:ext cx="6044042" cy="1220099"/>
      </dsp:txXfrm>
    </dsp:sp>
    <dsp:sp modelId="{00C015DD-3079-4258-8787-9D0F40E66300}">
      <dsp:nvSpPr>
        <dsp:cNvPr id="0" name=""/>
        <dsp:cNvSpPr/>
      </dsp:nvSpPr>
      <dsp:spPr>
        <a:xfrm rot="5367988">
          <a:off x="3742649" y="1610093"/>
          <a:ext cx="628147" cy="628089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15295" y="2552258"/>
          <a:ext cx="6119960" cy="2728169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i="0" u="none" strike="noStrike" kern="1200" baseline="0" dirty="0">
              <a:solidFill>
                <a:srgbClr val="2F2F2E"/>
              </a:solidFill>
              <a:latin typeface="MyriadPro-SemiCn"/>
            </a:rPr>
            <a:t>Apresente o tópico </a:t>
          </a:r>
          <a:r>
            <a:rPr lang="pt-BR" sz="3500" b="1" i="0" u="sng" strike="noStrike" kern="1200" baseline="0" dirty="0">
              <a:solidFill>
                <a:srgbClr val="2F2F2E"/>
              </a:solidFill>
              <a:latin typeface="MyriadPro-SemiCn"/>
            </a:rPr>
            <a:t>Mediação de conflitos na escola </a:t>
          </a:r>
          <a:r>
            <a:rPr lang="pt-BR" sz="3500" b="1" i="0" u="none" strike="noStrike" kern="1200" baseline="0" dirty="0">
              <a:solidFill>
                <a:srgbClr val="2F2F2E"/>
              </a:solidFill>
              <a:latin typeface="MyriadPro-SemiCn"/>
            </a:rPr>
            <a:t>e proponha uma discussão sobre o “dilema do prisioneiro”.</a:t>
          </a:r>
          <a:endParaRPr lang="pt-BR" sz="3500" kern="1200" dirty="0"/>
        </a:p>
      </dsp:txBody>
      <dsp:txXfrm>
        <a:off x="1095200" y="2632163"/>
        <a:ext cx="5960150" cy="25683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12 e 13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Apresente a Teoria dos jogos evidenciando como esta pode auxiliar na resolução de conflitos reais.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Solicite que os estudantes realizem as atividades.</a:t>
          </a:r>
        </a:p>
      </dsp:txBody>
      <dsp:txXfrm>
        <a:off x="1220539" y="3951306"/>
        <a:ext cx="5967885" cy="12878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84859" y="0"/>
          <a:ext cx="6119960" cy="129601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14 e 15</a:t>
          </a:r>
        </a:p>
      </dsp:txBody>
      <dsp:txXfrm>
        <a:off x="1022818" y="37959"/>
        <a:ext cx="6044042" cy="1220099"/>
      </dsp:txXfrm>
    </dsp:sp>
    <dsp:sp modelId="{00C015DD-3079-4258-8787-9D0F40E66300}">
      <dsp:nvSpPr>
        <dsp:cNvPr id="0" name=""/>
        <dsp:cNvSpPr/>
      </dsp:nvSpPr>
      <dsp:spPr>
        <a:xfrm rot="5232216">
          <a:off x="3792738" y="1610093"/>
          <a:ext cx="628869" cy="628089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44502" y="2552258"/>
          <a:ext cx="6119960" cy="2728169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i="0" u="none" strike="noStrike" kern="1200" baseline="0" dirty="0">
              <a:solidFill>
                <a:srgbClr val="2F2F2E"/>
              </a:solidFill>
              <a:latin typeface="MyriadPro-SemiCn"/>
            </a:rPr>
            <a:t>Oriente e auxilie os estudantes na escolha da proposta de jogo, na escrita do enredo e na confecção do jogo.</a:t>
          </a:r>
          <a:endParaRPr lang="pt-BR" sz="3600" kern="1200" dirty="0"/>
        </a:p>
      </dsp:txBody>
      <dsp:txXfrm>
        <a:off x="1224407" y="2632163"/>
        <a:ext cx="5960150" cy="2568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009890" cy="33916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Jogos: eles podem ajudar a resolver conflitos?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123907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0070C0"/>
                </a:solidFill>
              </a:rPr>
              <a:t>Tema integrador: Mediação de Conflitos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0070C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364B81-472A-49E5-96F2-F2D8AB95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4" y="109094"/>
            <a:ext cx="557912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27039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28504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126 e 127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19E717F-31C8-418E-84E0-3F8708D119B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72A8A86-B5B5-45A1-91E3-DC92E9A5E045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12B88942-B37F-4EA3-9733-0B6B1A2EA5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9A3D4BC4-32E5-45FA-8474-4FE646A406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257CFE5C-7773-4D0A-A658-84295B73585D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48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90136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285045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128 e 129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E66C87D-D785-4E3B-8EB6-6425939620D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9275B0D-213F-429E-8B84-0AE2166EC044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3AB661E0-0999-49E7-810A-02359D1372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8EDD7F3-E663-4970-931A-AA2696E588A7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03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22103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130 a 133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59A28FC-29AC-4285-8E48-40CE7A6D497C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41D8B71-D7C2-4619-96C1-401B912A797F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6CB41F22-36DE-40B4-9D61-B2C63571CC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168E972-D457-4BDE-A865-BAB9B95F82C1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38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20128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134 e 135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B88B202-6302-4EBD-B497-23C2A68C48B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1960527-DF4D-43E2-9DEB-C689833D4378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2F3F755C-998C-4A88-9CDD-F2EE4CDDD3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50A1AC2-4093-4473-9467-6C454AAC8EA4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82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15211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135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D029D2B-7CF8-4479-BABB-AA87B472BA6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DA49493-7C9A-41C4-B437-01341EA2E8C6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EE2A6ECC-7BA3-4097-9516-FFDD1CE7B9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3AAECC7-0C94-4B7C-BFA3-7C30FB2831E4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78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Clube de jogos.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Matemática.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400" dirty="0">
                <a:solidFill>
                  <a:srgbClr val="2F2F2E"/>
                </a:solidFill>
                <a:latin typeface="MyriadPro-SemiCn"/>
              </a:rPr>
              <a:t>2, 7, 9 e 10</a:t>
            </a:r>
            <a:endParaRPr lang="pt-BR" sz="2400" b="0" i="0" u="none" strike="noStrike" baseline="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4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Matemática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competências específicas 1 e 3: EM13MAT106 e EM13MAT311.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Linguagens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 específica 4: EM13LGG402.</a:t>
            </a:r>
          </a:p>
          <a:p>
            <a:pPr marL="0" indent="0">
              <a:buNone/>
            </a:pP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</a:rPr>
              <a:t>Área de Ciências Humanas e Sociais Aplicadas 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5: EM13CHS502 e EM13CHS503.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21136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110 e 111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119EFA-87D6-46A3-BFB4-B255E503A2C1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EB17C17-2AA6-4EBE-AEC3-8973409D80A8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56D6181C-D922-46AB-9A68-F7DA7822E9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CF7854E-4D3D-47C7-B559-E44E5D5F1796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274107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112 a 115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38304AA-26AC-42A4-9968-843BA7114F8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E65196A-F5F3-43FE-9F48-4BC7F5DF43C4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D9E79B1A-4521-4C9E-9B88-9480971841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C4120AC-ADB3-4166-A83F-43C187AD0AEF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33226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116 a 119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B6A8AEE-277B-4203-AC6B-B5EF32A8C6F8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0C67EBB-37A9-496A-990A-0DD167571644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F53D9200-54FB-45C8-8F95-7B1D8FF460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C86083CB-5A76-4519-A23E-0142E378FAC6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24843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3000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120 e 121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11F01F1-34D1-4B48-A2D1-2F23896BE268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F55FD51-F947-47F0-BE9A-24EC60D230D4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9A3D4BC4-32E5-45FA-8474-4FE646A406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C658B6D8-035F-44D3-BECC-46BB247743CB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0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48874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122 a 125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B0E06B-C539-415C-B894-4052262D11AF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B8E6BFF-21EE-44D8-9569-1441DD07865C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8A5F9AF9-4BF9-4931-A454-BAFA0542AC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766B688-B013-4C53-BB89-8F6DA4245315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06644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590021-5202-4DF7-98F3-95D48F06F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2B4D61-8118-4990-895C-00EFB26BC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54F8D3-B613-43B5-BF7E-6510F33D2340}">
  <ds:schemaRefs>
    <ds:schemaRef ds:uri="http://purl.org/dc/terms/"/>
    <ds:schemaRef ds:uri="http://schemas.microsoft.com/office/2006/documentManagement/types"/>
    <ds:schemaRef ds:uri="5169931d-a0b2-4e74-9c68-aff0d04c799d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627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65</cp:revision>
  <dcterms:created xsi:type="dcterms:W3CDTF">2020-12-04T14:36:32Z</dcterms:created>
  <dcterms:modified xsi:type="dcterms:W3CDTF">2020-12-17T02:27:18Z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8400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