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95" r:id="rId11"/>
    <p:sldId id="30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42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Felipe Navarro Bio de Toledo" initials="FNBdT" lastIdx="43" clrIdx="2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96ADC-F956-44ED-A251-C93C08C220CB}" v="41" dt="2020-12-14T14:53:20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Solicite que os estudantes leiam o texto do tópico </a:t>
          </a:r>
          <a:r>
            <a:rPr lang="pt-BR" b="1" u="sng" dirty="0">
              <a:latin typeface="MyriadPro-SemiCn"/>
            </a:rPr>
            <a:t>Conversa inicial</a:t>
          </a:r>
          <a:r>
            <a:rPr lang="pt-BR" b="1" dirty="0"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Estimule os estudantes a exporem seus conhecimentos prévios sobre o tema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Organize uma discussão sobre o conceito de orçamento em diversas esferas.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uma discussão sobre os conceitos de inflação e dos índices relacionados.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os estudantes na compreensão sobre o rendimento dos investimentos por meio dos juros compostos.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organizem os materiais já produzidos nas etapas anteriores e que confeccionem novos materiais que sejam de interesse da comunidade.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e oriente os estudantes no planejamento e preparação do painel e do local de divulgação.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a apresentação do painel produzido pelos estudantes para a comunidade.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AULAS 2 </a:t>
          </a:r>
          <a:r>
            <a:rPr lang="pt-BR" sz="9400" b="1" dirty="0">
              <a:solidFill>
                <a:schemeClr val="bg1"/>
              </a:solidFill>
            </a:rPr>
            <a:t>e</a:t>
          </a:r>
          <a:r>
            <a:rPr lang="pt-BR" sz="9400" b="1" dirty="0"/>
            <a:t>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exploração das informações apresentadas no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Estimule-os a refletirem sobre as causas do endividamento das famílias brasileiras.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 aula 3 pode ser finalizada com a seção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</a:endParaRPr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os componentes do orçamento familiar, diferenciando receitas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e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despesas.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que os estudantes realizem a atividade proposta.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categorização das despesas em fixas e variáveis.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que realizem as atividades propostas.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6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 leitura coletiva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Como fazer um orçamento familiar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auxiliando na compreensão das diferentes etapas.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na elaboração do </a:t>
          </a:r>
          <a:r>
            <a:rPr lang="pt-BR" b="1" i="1" dirty="0">
              <a:latin typeface="MyriadPro-SemiCn"/>
              <a:ea typeface="+mn-ea"/>
              <a:cs typeface="+mn-cs"/>
            </a:rPr>
            <a:t>checklist</a:t>
          </a:r>
          <a:r>
            <a:rPr lang="pt-BR" b="1" dirty="0">
              <a:latin typeface="MyriadPro-SemiCn"/>
              <a:ea typeface="+mn-ea"/>
              <a:cs typeface="+mn-cs"/>
            </a:rPr>
            <a:t>, proposto na atividade 3, com itens necessários para a construção do orçamento.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que os estudantes construam o próprio orçamento familiar.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discussão sobre os conceitos de consumismo e consumo consciente.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Estimule que os estudantes reflitam sobre os próprios hábitos de consumo.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Apresente, aos estudantes, as formas de crédito e como os juros influenciam no orçamento familiar.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Oriente os estudantes na pesquisa, proposta na atividade 2,  sobre a legislação vigente </a:t>
          </a:r>
          <a:r>
            <a:rPr lang="pt-BR" b="1" dirty="0">
              <a:solidFill>
                <a:schemeClr val="tx1"/>
              </a:solidFill>
              <a:latin typeface="MyriadPro-SemiCn"/>
            </a:rPr>
            <a:t>a respeito dos </a:t>
          </a:r>
          <a:r>
            <a:rPr lang="pt-BR" b="1" dirty="0">
              <a:latin typeface="MyriadPro-SemiCn"/>
            </a:rPr>
            <a:t>juros do cheque especial e do cartão de crédito.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que os estudantes leiam os textos sugeridos no boxe </a:t>
          </a:r>
          <a:r>
            <a:rPr lang="pt-BR" b="1" u="sng" dirty="0">
              <a:latin typeface="MyriadPro-SemiCn"/>
              <a:ea typeface="+mn-ea"/>
              <a:cs typeface="+mn-cs"/>
            </a:rPr>
            <a:t>Para acessar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compreensão sobre tipos de investimento e de investidor.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na realização da entrevista proposta na atividade 2.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latin typeface="MyriadPro-SemiCn"/>
            </a:rPr>
            <a:t>Solicite que os estudantes leiam o texto do tópico </a:t>
          </a:r>
          <a:r>
            <a:rPr lang="pt-BR" sz="2700" b="1" u="sng" kern="1200" dirty="0">
              <a:latin typeface="MyriadPro-SemiCn"/>
            </a:rPr>
            <a:t>Conversa inicial</a:t>
          </a:r>
          <a:r>
            <a:rPr lang="pt-BR" sz="2700" b="1" kern="1200" dirty="0">
              <a:latin typeface="MyriadPro-SemiCn"/>
            </a:rPr>
            <a:t>.</a:t>
          </a:r>
          <a:endParaRPr lang="pt-BR" sz="27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latin typeface="MyriadPro-SemiCn"/>
            </a:rPr>
            <a:t>Estimule os estudantes a exporem seus conhecimentos prévios sobre o tema</a:t>
          </a:r>
          <a:r>
            <a:rPr lang="pt-BR" sz="27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latin typeface="MyriadPro-SemiCn"/>
              <a:ea typeface="+mn-ea"/>
              <a:cs typeface="+mn-cs"/>
            </a:rPr>
            <a:t>Organize uma discussão sobre o conceito de orçamento em diversas esferas.</a:t>
          </a:r>
          <a:endParaRPr lang="pt-BR" sz="27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Proponha uma discussão sobre os conceitos de inflação e dos índices relacionados.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Auxilie os estudantes na compreensão sobre o rendimento dos investimentos por meio dos juros compostos.</a:t>
          </a:r>
        </a:p>
      </dsp:txBody>
      <dsp:txXfrm>
        <a:off x="1220539" y="3951306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14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organizem os materiais já produzidos nas etapas anteriores e que confeccionem novos materiais que sejam de interesse da comunidade.</a:t>
          </a:r>
          <a:endParaRPr lang="pt-BR" sz="3000" kern="1200" dirty="0"/>
        </a:p>
      </dsp:txBody>
      <dsp:txXfrm>
        <a:off x="1118191" y="2901025"/>
        <a:ext cx="5940529" cy="23063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i="0" u="none" strike="noStrike" kern="1200" baseline="0" dirty="0">
              <a:solidFill>
                <a:srgbClr val="2F2F2E"/>
              </a:solidFill>
              <a:latin typeface="MyriadPro-SemiCn"/>
            </a:rPr>
            <a:t>Auxilie e oriente os estudantes no planejamento e preparação do painel e do local de divulgação.</a:t>
          </a:r>
          <a:endParaRPr lang="pt-BR" sz="3800" kern="1200" dirty="0"/>
        </a:p>
      </dsp:txBody>
      <dsp:txXfrm>
        <a:off x="1118191" y="2901025"/>
        <a:ext cx="5940529" cy="23063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Promova a apresentação do painel produzido pelos estudantes para a comunidade.</a:t>
          </a:r>
          <a:endParaRPr lang="pt-BR" sz="3900" kern="1200" dirty="0"/>
        </a:p>
      </dsp:txBody>
      <dsp:txXfrm>
        <a:off x="1118191" y="2901025"/>
        <a:ext cx="5940529" cy="230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AULAS 2 </a:t>
          </a:r>
          <a:r>
            <a:rPr lang="pt-BR" sz="9400" b="1" kern="1200" dirty="0">
              <a:solidFill>
                <a:schemeClr val="bg1"/>
              </a:solidFill>
            </a:rPr>
            <a:t>e</a:t>
          </a:r>
          <a:r>
            <a:rPr lang="pt-BR" sz="9400" b="1" kern="1200" dirty="0"/>
            <a:t>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exploração das informações apresentadas no tópico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4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Estimule-os a refletirem sobre as causas do endividamento das famílias brasileiras.</a:t>
          </a:r>
          <a:endParaRPr lang="pt-BR" sz="24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 aula 3 pode ser finalizada com a seção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4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Trabalhe os componentes do orçamento familiar, diferenciando receitas </a:t>
          </a:r>
          <a:r>
            <a:rPr lang="pt-BR" sz="2800" b="1" i="0" u="none" strike="noStrike" kern="1200" baseline="0" dirty="0">
              <a:solidFill>
                <a:schemeClr val="tx1"/>
              </a:solidFill>
              <a:latin typeface="MyriadPro-SemiCn"/>
            </a:rPr>
            <a:t>e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despesas.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Solicite que os estudantes realizem a atividade proposta.</a:t>
          </a:r>
        </a:p>
      </dsp:txBody>
      <dsp:txXfrm>
        <a:off x="1220539" y="3951306"/>
        <a:ext cx="5967885" cy="128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categorização das despesas em fixas e variáveis.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  <a:ea typeface="+mn-ea"/>
              <a:cs typeface="+mn-cs"/>
            </a:rPr>
            <a:t>Solicite que realizem as atividades propostas.</a:t>
          </a:r>
        </a:p>
      </dsp:txBody>
      <dsp:txXfrm>
        <a:off x="1220539" y="3951306"/>
        <a:ext cx="5967885" cy="1287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6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7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leitura coletiva do tópico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Como fazer um orçamento familiar</a:t>
          </a: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 auxiliando na compreensão das diferentes etapas.</a:t>
          </a:r>
          <a:endParaRPr lang="pt-BR" sz="24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Oriente os estudantes na elaboração do </a:t>
          </a:r>
          <a:r>
            <a:rPr lang="pt-BR" sz="2400" b="1" i="1" kern="1200" dirty="0">
              <a:latin typeface="MyriadPro-SemiCn"/>
              <a:ea typeface="+mn-ea"/>
              <a:cs typeface="+mn-cs"/>
            </a:rPr>
            <a:t>checklist</a:t>
          </a:r>
          <a:r>
            <a:rPr lang="pt-BR" sz="2400" b="1" kern="1200" dirty="0">
              <a:latin typeface="MyriadPro-SemiCn"/>
              <a:ea typeface="+mn-ea"/>
              <a:cs typeface="+mn-cs"/>
            </a:rPr>
            <a:t>, proposto na atividade 3, com itens necessários para a construção do orçamento.</a:t>
          </a: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8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i="0" u="none" strike="noStrike" kern="1200" baseline="0" dirty="0">
              <a:solidFill>
                <a:srgbClr val="2F2F2E"/>
              </a:solidFill>
              <a:latin typeface="MyriadPro-SemiCn"/>
            </a:rPr>
            <a:t>Proponha que os estudantes construam o próprio orçamento familiar.</a:t>
          </a:r>
          <a:endParaRPr lang="pt-BR" sz="4000" kern="1200" dirty="0"/>
        </a:p>
      </dsp:txBody>
      <dsp:txXfrm>
        <a:off x="1118191" y="2901025"/>
        <a:ext cx="5940529" cy="2306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discussão sobre os conceitos de consumismo e consumo consciente.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Estimule que os estudantes reflitam sobre os próprios hábitos de consumo.</a:t>
          </a:r>
        </a:p>
      </dsp:txBody>
      <dsp:txXfrm>
        <a:off x="1220539" y="3951306"/>
        <a:ext cx="5967885" cy="1287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10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Apresente, aos estudantes, as formas de crédito e como os juros influenciam no orçamento familiar.</a:t>
          </a:r>
          <a:endParaRPr lang="pt-BR" sz="21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Solicite que os estudantes leiam os textos sugeridos no boxe </a:t>
          </a:r>
          <a:r>
            <a:rPr lang="pt-BR" sz="2100" b="1" u="sng" kern="1200" dirty="0">
              <a:latin typeface="MyriadPro-SemiCn"/>
              <a:ea typeface="+mn-ea"/>
              <a:cs typeface="+mn-cs"/>
            </a:rPr>
            <a:t>Para acessar</a:t>
          </a:r>
          <a:r>
            <a:rPr lang="pt-BR" sz="21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Oriente os estudantes na pesquisa, proposta na atividade 2,  sobre a legislação vigente </a:t>
          </a:r>
          <a:r>
            <a:rPr lang="pt-BR" sz="2100" b="1" kern="1200" dirty="0">
              <a:solidFill>
                <a:schemeClr val="tx1"/>
              </a:solidFill>
              <a:latin typeface="MyriadPro-SemiCn"/>
            </a:rPr>
            <a:t>a respeito dos </a:t>
          </a:r>
          <a:r>
            <a:rPr lang="pt-BR" sz="2100" b="1" kern="1200" dirty="0">
              <a:latin typeface="MyriadPro-SemiCn"/>
            </a:rPr>
            <a:t>juros do cheque especial e do cartão de crédito.</a:t>
          </a:r>
        </a:p>
      </dsp:txBody>
      <dsp:txXfrm>
        <a:off x="1691369" y="4674145"/>
        <a:ext cx="5998679" cy="1036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compreensão sobre tipos de investimento e de investidor.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Oriente os estudantes na realização da entrevista proposta na atividade 2.</a:t>
          </a:r>
        </a:p>
      </dsp:txBody>
      <dsp:txXfrm>
        <a:off x="1220539" y="3951306"/>
        <a:ext cx="5967885" cy="1287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00989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Orçamento: como cuidar do nosso dinheiro?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23907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Protagonismo Juvenil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85123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94443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58 a 60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E3978E8-9D53-4C9E-9403-75B8AD005ADF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19CFE01-B88F-48B9-96F1-FED3027D33AC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95B28F8-D9EE-4AC3-A82E-61BD8CDFA7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D5C0277-3604-45A0-9E32-49138E71311E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34980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61 e 62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89FAC8-5F27-47EF-88F7-55195B4ADB4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9FF332A-730F-4844-AB04-0077C38B6AEC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21E32454-D8FA-4A40-9FEE-249B4D6556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789BF58-DDF1-4FA4-A73A-67FD936CFE55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90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825975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63 e 64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696CABD-47E6-426E-97BB-A511BC1F5BF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EF86C60-7A5A-46B4-A76A-BB985274090C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5E85C01B-0FD5-4241-8AC5-68C1D11EC1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9D892B9-F8A5-48DA-B6D1-7FB1A33E3804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87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45135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65 e 66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E6644F-197D-49A6-82C9-C331EE6BFED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2353F61-23BD-44BD-B1F6-C740F17D4D9E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7A1A8BF7-6CE9-45BD-9028-B4E9FCED60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90444CF-6D17-4E80-939D-0698E5F4AC83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79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5019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67 a 69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0B91DCB-0B89-4BED-B9AF-180B03B2CA4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7C9AAC4-BCB6-46E2-8FC8-175F0D757996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48E3714D-0778-4DCC-85CA-736CEDD33D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6B3644A-30FE-48BC-B991-4389C07220C7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3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81151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C8BE182-927A-4A62-AF4C-09D5F6B6ECD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0FD4704-4E72-46AB-B1EC-4387088C77DF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E0AC6C36-0135-4E15-BACB-AAE2F29CA2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C85C8E6-804A-4101-A881-8DA78D49881F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9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42390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70 e 71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37AC600-CFE8-4BD3-9599-D40C67423DE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37F2EF3-AD2C-4C75-82ED-F424E440502F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0FFED9BB-861E-45E7-809D-A2F3CBEF22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763DA8D-7E7E-4D1F-A3D2-C8F848C07565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07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199566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52DA71-F5E8-47E8-A02F-96927253BB5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84034EC-2048-44CA-AC62-E25304155845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66EB8B69-D0B3-491B-AA07-E463BA1834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8712CB4-07D4-480E-8E2A-72705BAA30E2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99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Painel de informações.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3, 4, 7 e 8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1, 2 e 3: </a:t>
            </a:r>
            <a:r>
              <a:rPr lang="pt-BR" sz="2200" dirty="0">
                <a:latin typeface="MyriadPro-SemiCn"/>
              </a:rPr>
              <a:t>EM13MAT102, EM13MAT104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, EM13MAT202, EM13MAT203 e EM13MAT304.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Linguagens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 específica 1: EM13LGG104.</a:t>
            </a:r>
          </a:p>
          <a:p>
            <a:pPr marL="450850" indent="-184150"/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Língua Portuguesa por campo de atuação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todos os campos de atuação social: EM13LP02 (competência específica 1), EM13LP15 (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1 e 3) e EM13LP16 (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1 e 4</a:t>
            </a:r>
            <a:r>
              <a:rPr lang="pt-BR" sz="2200" dirty="0">
                <a:latin typeface="MyriadPro-SemiCn"/>
              </a:rPr>
              <a:t>); c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ampo das práticas de estudo e pesquisa: EM13LP29 (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2 e 3)</a:t>
            </a:r>
            <a:r>
              <a:rPr lang="pt-BR" sz="2200" dirty="0">
                <a:solidFill>
                  <a:srgbClr val="FF0000"/>
                </a:solidFill>
                <a:latin typeface="MyriadPro-SemiCn"/>
              </a:rPr>
              <a:t> </a:t>
            </a:r>
            <a:r>
              <a:rPr lang="pt-BR" sz="2200" dirty="0">
                <a:latin typeface="MyriadPro-SemiCn"/>
              </a:rPr>
              <a:t>e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 EM13LP30 (competência específica 7).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Humanas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 e Sociais Aplicadas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6: EM13CHS606.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387937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46 e 47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833460D-E4EF-4769-A15B-054892B88A0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8DFFDCF-4B10-47F0-A480-1E4E7A681482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574DCF44-A22F-4C4E-BDE4-FDA05E35FA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29F998A-CF83-484B-B5A2-44D0372E970A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93982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48 a 50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20E3AFB-F73C-4F87-88F8-1395F346CAE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B64EBB5-DEDA-49D8-B3A5-2838D380D6C6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BA34278F-8C23-4306-9915-E0155A5DCB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16A1DAF-50AF-4994-8069-C4602D0A18A9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28953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51 e 52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7A74357-6376-47B2-BB5A-565171DC76A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0A766E6-007C-45FE-8AE0-4822B79F188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7499204-61D4-45A5-A3B5-1FAEE9B5C7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E90A8AC-E307-491B-92D0-8F5566555170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65706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53 e 54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7A74357-6376-47B2-BB5A-565171DC76A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0A766E6-007C-45FE-8AE0-4822B79F188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7499204-61D4-45A5-A3B5-1FAEE9B5C7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A7499204-61D4-45A5-A3B5-1FAEE9B5C7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E90A8AC-E307-491B-92D0-8F5566555170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53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7070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55 a 57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A5A43A8-DDCD-4C73-997B-478D897495D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A14ED5E-6AF3-47A7-96E8-AC44F47BAEB9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5E0D550B-5498-4453-9F30-28EDFDA466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6D553F3-8B13-4273-90EC-FE1551932720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8599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4F8D3-B613-43B5-BF7E-6510F33D234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169931d-a0b2-4e74-9c68-aff0d04c799d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D32CF0-C3B6-4146-8B0C-9CBDDE983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825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78</cp:revision>
  <dcterms:created xsi:type="dcterms:W3CDTF">2020-12-04T14:36:32Z</dcterms:created>
  <dcterms:modified xsi:type="dcterms:W3CDTF">2020-12-16T20:15:52Z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