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306" r:id="rId9"/>
    <p:sldId id="281" r:id="rId10"/>
    <p:sldId id="295" r:id="rId11"/>
    <p:sldId id="307" r:id="rId12"/>
    <p:sldId id="297" r:id="rId13"/>
    <p:sldId id="298" r:id="rId14"/>
    <p:sldId id="308" r:id="rId15"/>
    <p:sldId id="309" r:id="rId16"/>
    <p:sldId id="310" r:id="rId17"/>
    <p:sldId id="311" r:id="rId18"/>
    <p:sldId id="30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49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Felipe Navarro Bio de Toledo" initials="FNBdT" lastIdx="51" clrIdx="2">
    <p:extLst>
      <p:ext uri="{19B8F6BF-5375-455C-9EA6-DF929625EA0E}">
        <p15:presenceInfo xmlns:p15="http://schemas.microsoft.com/office/powerpoint/2012/main" userId="Felipe Navarro Bio de Tol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CA940-4854-48F3-BD79-4CA31E12254B}" v="95" dt="2020-12-14T14:27:5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MyriadPro-SemiCn"/>
            </a:rPr>
            <a:t>Apresente</a:t>
          </a:r>
          <a:r>
            <a:rPr lang="pt-BR" b="1" dirty="0">
              <a:latin typeface="MyriadPro-SemiCn"/>
            </a:rPr>
            <a:t> o tema do projeto aos estudantes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Promova uma discussão sobre o conceito de mídia e de texto jornalístico.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14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15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Oriente e auxilie os estudantes na elaboração do texto jornalístico em que será apresentando o resultado da pesquisa realizada.</a:t>
          </a:r>
          <a:endParaRPr lang="pt-BR" sz="24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400" b="1" dirty="0">
              <a:latin typeface="MyriadPro-SemiCn"/>
              <a:ea typeface="+mn-ea"/>
              <a:cs typeface="+mn-cs"/>
            </a:rPr>
            <a:t>Solicite que os estudantes preparem o cenário, gravem e editem o telejornal.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Promova a apresentação do telejornal produzido pelos estudantes para a comunidade escolar.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AULAS 2 </a:t>
          </a:r>
          <a:r>
            <a:rPr lang="pt-BR" sz="9400" b="1" dirty="0">
              <a:solidFill>
                <a:schemeClr val="bg1"/>
              </a:solidFill>
            </a:rPr>
            <a:t>e</a:t>
          </a:r>
          <a:r>
            <a:rPr lang="pt-BR" sz="9400" b="1" dirty="0"/>
            <a:t>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Proponha a leitura coletiva do texto apresentado no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Incentive a análise das informações apresentadas na notícia “No Brasil, cerca de 11 milhões de jovens não estudam e nem trabalham”.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As atividades propiciam a discussão de aspectos socioeconômicos e a exploração e interpretação de dados numéricos.</a:t>
          </a:r>
          <a:endParaRPr lang="pt-BR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Trabalhe o conceito de pesquisa de opinião e suas características.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dirty="0">
              <a:latin typeface="MyriadPro-SemiCn"/>
              <a:ea typeface="+mn-ea"/>
              <a:cs typeface="+mn-cs"/>
            </a:rPr>
            <a:t>Explore as informações da pesquisa realizada pelo Ministério do Esporte apresentada, estimulando a interpretação do texto, do gráfico e do vídeo.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Promova uma roda de conversa para discutir as diferenças entre pesquisa quantitativa e qualitativa, e os conceitos de problema e metodologia de pesquisa.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dirty="0">
              <a:latin typeface="MyriadPro-SemiCn"/>
              <a:ea typeface="+mn-ea"/>
              <a:cs typeface="+mn-cs"/>
            </a:rPr>
            <a:t>Auxilie os estudantes na escolha do tema da pesquisa a ser realizada no projeto.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6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as etapas de uma pesquisa estatística, apresentando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os conceitos 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de população e amostra.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Auxilie os grupos de estudantes no planejamento da pesquisa a ser realizada no projeto.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8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9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e oriente os estudante na elaboração e aplicação do questionário de pesquisa.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Apresente, aos estudantes, as principais </a:t>
          </a:r>
          <a:r>
            <a:rPr lang="pt-BR" b="1" i="0" u="none" strike="noStrike" baseline="0" dirty="0">
              <a:solidFill>
                <a:schemeClr val="tx1"/>
              </a:solidFill>
              <a:latin typeface="MyriadPro-SemiCn"/>
            </a:rPr>
            <a:t>i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nstituições de pesquisa no Brasil valorizando sua importância e a relevância da pesquisa que realizam.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</a:t>
          </a:r>
          <a:r>
            <a:rPr lang="pt-BR" sz="9000" b="1" dirty="0">
              <a:solidFill>
                <a:schemeClr val="bg1"/>
              </a:solidFill>
            </a:rPr>
            <a:t>e</a:t>
          </a:r>
          <a:r>
            <a:rPr lang="pt-BR" sz="9000" b="1" dirty="0"/>
            <a:t>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Retome a pesquisa de opinião que os estudantes produziram e os auxilie na organização e análise dos dados coletados. Oriente-os na elaboração de um relatório de pesquisa utilizando os dados obtidos.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interpretação e análise dos dados apresentados no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Gráficos e tabelas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chemeClr val="tx1"/>
              </a:solidFill>
              <a:latin typeface="MyriadPro-SemiCn"/>
            </a:rPr>
            <a:t>Apresente</a:t>
          </a:r>
          <a:r>
            <a:rPr lang="pt-BR" sz="2900" b="1" kern="1200" dirty="0">
              <a:latin typeface="MyriadPro-SemiCn"/>
            </a:rPr>
            <a:t> o tema do projeto aos estudantes</a:t>
          </a: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  <a:ea typeface="+mn-ea"/>
              <a:cs typeface="+mn-cs"/>
            </a:rPr>
            <a:t>Promova uma discussão sobre o conceito de mídia e de texto jornalístico.</a:t>
          </a:r>
        </a:p>
      </dsp:txBody>
      <dsp:txXfrm>
        <a:off x="1220539" y="3951306"/>
        <a:ext cx="5967885" cy="1287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14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15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Oriente e auxilie os estudantes na elaboração do texto jornalístico em que será apresentando o resultado da pesquisa realizada.</a:t>
          </a:r>
          <a:endParaRPr lang="pt-BR" sz="24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MyriadPro-SemiCn"/>
              <a:ea typeface="+mn-ea"/>
              <a:cs typeface="+mn-cs"/>
            </a:rPr>
            <a:t>Solicite que os estudantes preparem o cenário, gravem e editem o telejornal.</a:t>
          </a:r>
        </a:p>
      </dsp:txBody>
      <dsp:txXfrm>
        <a:off x="1220539" y="3951306"/>
        <a:ext cx="5967885" cy="128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16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Promova a apresentação do telejornal produzido pelos estudantes para a comunidade escolar.</a:t>
          </a:r>
          <a:endParaRPr lang="pt-BR" sz="3900" kern="1200" dirty="0"/>
        </a:p>
      </dsp:txBody>
      <dsp:txXfrm>
        <a:off x="1118191" y="2901025"/>
        <a:ext cx="5940529" cy="2306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AULAS 2 </a:t>
          </a:r>
          <a:r>
            <a:rPr lang="pt-BR" sz="9400" b="1" kern="1200" dirty="0">
              <a:solidFill>
                <a:schemeClr val="bg1"/>
              </a:solidFill>
            </a:rPr>
            <a:t>e</a:t>
          </a:r>
          <a:r>
            <a:rPr lang="pt-BR" sz="9400" b="1" kern="1200" dirty="0"/>
            <a:t> 3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Proponha a leitura coletiva do texto apresentado no tópico </a:t>
          </a:r>
          <a:r>
            <a:rPr lang="pt-BR" sz="2200" b="1" i="0" u="sng" strike="noStrike" kern="1200" baseline="0" dirty="0">
              <a:solidFill>
                <a:srgbClr val="2F2F2E"/>
              </a:solidFill>
              <a:latin typeface="MyriadPro-SemiCn"/>
            </a:rPr>
            <a:t>Em foco</a:t>
          </a: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2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Incentive a análise das informações apresentadas na notícia “No Brasil, cerca de 11 milhões de jovens não estudam e nem trabalham”.</a:t>
          </a:r>
          <a:endParaRPr lang="pt-BR" sz="22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i="0" u="none" strike="noStrike" kern="1200" baseline="0" dirty="0">
              <a:solidFill>
                <a:srgbClr val="2F2F2E"/>
              </a:solidFill>
              <a:latin typeface="MyriadPro-SemiCn"/>
            </a:rPr>
            <a:t>As atividades propiciam a discussão de aspectos socioeconômicos e a exploração e interpretação de dados numéricos.</a:t>
          </a:r>
          <a:endParaRPr lang="pt-BR" sz="22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Trabalhe o conceito de pesquisa de opinião e suas características.</a:t>
          </a:r>
          <a:endParaRPr lang="pt-BR" sz="23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Explore as informações da pesquisa realizada pelo Ministério do Esporte apresentada, estimulando a interpretação do texto, do gráfico e do vídeo.</a:t>
          </a:r>
        </a:p>
      </dsp:txBody>
      <dsp:txXfrm>
        <a:off x="1220539" y="3951306"/>
        <a:ext cx="5967885" cy="128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Promova uma roda de conversa para discutir as diferenças entre pesquisa quantitativa e qualitativa, e os conceitos de problema e metodologia de pesquisa.</a:t>
          </a:r>
          <a:endParaRPr lang="pt-BR" sz="23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Auxilie os estudantes na escolha do tema da pesquisa a ser realizada no projeto.</a:t>
          </a:r>
        </a:p>
      </dsp:txBody>
      <dsp:txXfrm>
        <a:off x="1220539" y="3951306"/>
        <a:ext cx="5967885" cy="1287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6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7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Trabalhe as etapas de uma pesquisa estatística, apresentando </a:t>
          </a:r>
          <a:r>
            <a:rPr lang="pt-BR" sz="2800" b="1" i="0" u="none" strike="noStrike" kern="1200" baseline="0" dirty="0">
              <a:solidFill>
                <a:schemeClr val="tx1"/>
              </a:solidFill>
              <a:latin typeface="MyriadPro-SemiCn"/>
            </a:rPr>
            <a:t>os conceitos 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de população e amostra.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Auxilie os grupos de estudantes no planejamento da pesquisa a ser realizada no projeto.</a:t>
          </a: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8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9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Auxilie e oriente os estudante na elaboração e aplicação do questionário de pesquisa.</a:t>
          </a:r>
          <a:endParaRPr lang="pt-BR" sz="3900" kern="1200" dirty="0"/>
        </a:p>
      </dsp:txBody>
      <dsp:txXfrm>
        <a:off x="1118191" y="2901025"/>
        <a:ext cx="5940529" cy="2306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10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</a:rPr>
            <a:t>Apresente, aos estudantes, as principais </a:t>
          </a:r>
          <a:r>
            <a:rPr lang="pt-BR" sz="3100" b="1" i="0" u="none" strike="noStrike" kern="1200" baseline="0" dirty="0">
              <a:solidFill>
                <a:schemeClr val="tx1"/>
              </a:solidFill>
              <a:latin typeface="MyriadPro-SemiCn"/>
            </a:rPr>
            <a:t>i</a:t>
          </a:r>
          <a:r>
            <a:rPr lang="pt-BR" sz="3100" b="1" i="0" u="none" strike="noStrike" kern="1200" baseline="0" dirty="0">
              <a:solidFill>
                <a:srgbClr val="2F2F2E"/>
              </a:solidFill>
              <a:latin typeface="MyriadPro-SemiCn"/>
            </a:rPr>
            <a:t>nstituições de pesquisa no Brasil valorizando sua importância e a relevância da pesquisa que realizam.</a:t>
          </a:r>
          <a:endParaRPr lang="pt-BR" sz="3100" kern="1200" dirty="0"/>
        </a:p>
      </dsp:txBody>
      <dsp:txXfrm>
        <a:off x="1118191" y="2901025"/>
        <a:ext cx="5940529" cy="23063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</a:t>
          </a:r>
          <a:r>
            <a:rPr lang="pt-BR" sz="9000" b="1" kern="1200" dirty="0">
              <a:solidFill>
                <a:schemeClr val="bg1"/>
              </a:solidFill>
            </a:rPr>
            <a:t>e</a:t>
          </a:r>
          <a:r>
            <a:rPr lang="pt-BR" sz="9000" b="1" kern="1200" dirty="0"/>
            <a:t> 12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Retome a pesquisa de opinião que os estudantes produziram e os auxilie na organização e análise dos dados coletados. Oriente-os na elaboração de um relatório de pesquisa utilizando os dados obtidos.</a:t>
          </a:r>
          <a:endParaRPr lang="pt-BR" sz="2600" kern="1200" dirty="0"/>
        </a:p>
      </dsp:txBody>
      <dsp:txXfrm>
        <a:off x="1118191" y="2901025"/>
        <a:ext cx="5940529" cy="23063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13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interpretação e análise dos dados apresentados no tópico </a:t>
          </a:r>
          <a:r>
            <a:rPr lang="pt-BR" sz="3900" b="1" i="0" u="sng" strike="noStrike" kern="1200" baseline="0" dirty="0">
              <a:solidFill>
                <a:srgbClr val="2F2F2E"/>
              </a:solidFill>
              <a:latin typeface="MyriadPro-SemiCn"/>
            </a:rPr>
            <a:t>Gráficos e tabelas</a:t>
          </a: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3900" kern="1200" dirty="0"/>
        </a:p>
      </dsp:txBody>
      <dsp:txXfrm>
        <a:off x="1118191" y="2901025"/>
        <a:ext cx="5940529" cy="2306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5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6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7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4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009890" cy="3391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Resultados de pesquisas: como são obtidos e divulgados?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68511" y="4473453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Midiaeducação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30273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85123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88013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93 e 94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8D66692-33F1-4125-8AC3-87A1BB92F93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98AE712-C5F2-4960-BA15-8975B66295B2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4470F04A-3CE9-48C0-9BBC-6D846254F2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4470F04A-3CE9-48C0-9BBC-6D846254F22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B10B16E-E940-44E4-A3C8-991C2F9EDE13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31989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95 e 96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96D213B7-1B2E-4B69-BA6A-027DC0FCF7BF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50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495461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96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CAF28C9-5D73-4DE4-BA23-3D6B62839E8D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C384C31-AB3D-4915-84AD-F0A3D029C0BC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2DD299B5-35C9-4762-91CD-5E8E8BE05C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2DD299B5-35C9-4762-91CD-5E8E8BE05CE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43B3C1D-F96B-44EA-91E2-41B48EFAD268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94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7534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97 a 101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9A60D35-CE99-4FB1-BB65-3FA0D6DD3776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49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03595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102 e 103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4E1E76A-9915-4D9B-B35C-C3F6E605FCFC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41B8147-7941-4503-9032-4FDBAE16FFB4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6754B36B-851D-4F61-AD6B-707EA9BDB3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6754B36B-851D-4F61-AD6B-707EA9BDB3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505FC1B6-BBAC-4E0B-BCD8-20246CA79665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82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304328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</a:t>
            </a:r>
            <a:r>
              <a:rPr lang="pt-BR" b="1" dirty="0"/>
              <a:t>Para finalizar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103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65534C67-F9FA-4EFC-8CBB-E88CBB59648C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499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Telejornal.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4, 5 e 7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1, 2 e 4: EM13MAT102, EM13MAT104, EM13MAT202 e EM13MAT406.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Língua Portuguesa por campo de atuação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Campo jornalístico-midiático: EM13LP42 (competência específica 2) e EM13LP43 (competência específica 7)</a:t>
            </a:r>
            <a:r>
              <a:rPr lang="pt-BR" sz="2200" dirty="0">
                <a:latin typeface="MyriadPro-SemiCn"/>
              </a:rPr>
              <a:t>, campo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artístico-literário: EM13LP47 (</a:t>
            </a:r>
            <a:r>
              <a:rPr lang="pt-BR" sz="2200" dirty="0">
                <a:latin typeface="MyriadPro-SemiCn"/>
              </a:rPr>
              <a:t>competências específicas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3 e 6).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Humanas e Sociais Aplicadas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1: EM13CHS103.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7600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78 e 79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B231CF36-B5F4-4381-8FBC-38110528B8D6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234707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80 a 83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6B3183E-46A9-47DC-9A63-65D4BB816B33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94A8068-9EBF-4DC7-BFE1-78320AFCCA26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A7BF8E39-EE0E-4B27-B3AD-987445A7C7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A7BF8E39-EE0E-4B27-B3AD-987445A7C79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E815C85-60EA-4B4E-9310-B1C33A24B8C0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93478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84 e 85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A395E4D6-9B73-429E-8DF1-0953E49AF25A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9402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86 a 88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8B6CE0F-B8AD-45C6-AB92-B113FC73B11D}"/>
              </a:ext>
            </a:extLst>
          </p:cNvPr>
          <p:cNvGrpSpPr/>
          <p:nvPr/>
        </p:nvGrpSpPr>
        <p:grpSpPr>
          <a:xfrm>
            <a:off x="8169215" y="3035357"/>
            <a:ext cx="3572990" cy="3572990"/>
            <a:chOff x="7845527" y="2919242"/>
            <a:chExt cx="3572990" cy="3572990"/>
          </a:xfrm>
        </p:grpSpPr>
        <p:graphicFrame>
          <p:nvGraphicFramePr>
            <p:cNvPr id="15" name="Objeto 14">
              <a:extLst>
                <a:ext uri="{FF2B5EF4-FFF2-40B4-BE49-F238E27FC236}">
                  <a16:creationId xmlns:a16="http://schemas.microsoft.com/office/drawing/2014/main" id="{4129D172-2665-46AF-A2B8-D2E95B6AAE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5" name="Objeto 14">
                          <a:extLst>
                            <a:ext uri="{FF2B5EF4-FFF2-40B4-BE49-F238E27FC236}">
                              <a16:creationId xmlns:a16="http://schemas.microsoft.com/office/drawing/2014/main" id="{4129D172-2665-46AF-A2B8-D2E95B6AAE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61748C4-4278-45C2-A5A6-F3CD4AE336C0}"/>
                </a:ext>
              </a:extLst>
            </p:cNvPr>
            <p:cNvSpPr txBox="1"/>
            <p:nvPr/>
          </p:nvSpPr>
          <p:spPr>
            <a:xfrm>
              <a:off x="8601138" y="3872563"/>
              <a:ext cx="245131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EEC9ED30-95C8-4DDE-BF0D-8A74D461D9C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0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195976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89 a 92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284E7C0-F606-49C5-9DBB-F9561B9345F8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84C7E9E-FB45-4216-871A-45C599E95B38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C2388EF4-7D3B-476B-B153-A4E855EC21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2" name="Objeto 11">
                          <a:extLst>
                            <a:ext uri="{FF2B5EF4-FFF2-40B4-BE49-F238E27FC236}">
                              <a16:creationId xmlns:a16="http://schemas.microsoft.com/office/drawing/2014/main" id="{C2388EF4-7D3B-476B-B153-A4E855EC21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84E4C0E-F388-4C06-BE65-C1C5BAB1BAF9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8599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F0199-FA21-4662-BE1E-18F3FB604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4F8D3-B613-43B5-BF7E-6510F33D2340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169931d-a0b2-4e74-9c68-aff0d04c799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716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73</cp:revision>
  <dcterms:created xsi:type="dcterms:W3CDTF">2020-12-04T14:36:32Z</dcterms:created>
  <dcterms:modified xsi:type="dcterms:W3CDTF">2020-12-16T21:03:21Z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