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94" r:id="rId11"/>
    <p:sldId id="295" r:id="rId12"/>
    <p:sldId id="285" r:id="rId13"/>
    <p:sldId id="289" r:id="rId14"/>
    <p:sldId id="290" r:id="rId15"/>
    <p:sldId id="29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17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Pedro Fandi" initials="PF" lastIdx="24" clrIdx="2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A79F-263F-45DC-8DFB-5C0B0245A5B5}" v="20" dt="2020-12-14T15:25:00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Apresente o tema, os objetivos e a justificativa aos estudantes.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Levante os conhecimentos prévios dos estudantes sobre distribuição natural de água no planeta Terra e no Brasil.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Estimule a reflexão dos estudantes em relação às questões trabalhadas.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65" custLinFactNeighborY="20374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</a:t>
          </a:r>
          <a:r>
            <a:rPr lang="pt-BR" sz="9400" b="1" dirty="0">
              <a:solidFill>
                <a:schemeClr val="bg1"/>
              </a:solidFill>
            </a:rPr>
            <a:t>S</a:t>
          </a:r>
          <a:r>
            <a:rPr lang="pt-BR" sz="9400" b="1" dirty="0"/>
            <a:t> 2 e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análise sobre o conceito de água potável e sobre a disponibilidade da rede de abastecimento de água no Brasil.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Estimule a reflexão sobre o sistema de cisterna como uma possibilidade de aproveitamento de água.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no planejamento e organização das tarefas para o desenvolvimento do projeto.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</a:t>
          </a:r>
          <a:r>
            <a:rPr lang="pt-BR" sz="9400" b="1" dirty="0">
              <a:solidFill>
                <a:schemeClr val="bg1"/>
              </a:solidFill>
            </a:rPr>
            <a:t>U</a:t>
          </a:r>
          <a:r>
            <a:rPr lang="pt-BR" sz="9400" b="1" dirty="0"/>
            <a:t>LA</a:t>
          </a:r>
          <a:r>
            <a:rPr lang="pt-BR" sz="9400" b="1" dirty="0">
              <a:solidFill>
                <a:schemeClr val="bg1"/>
              </a:solidFill>
            </a:rPr>
            <a:t>S</a:t>
          </a:r>
          <a:r>
            <a:rPr lang="pt-BR" sz="9400" b="1" dirty="0"/>
            <a:t> 4 e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uma discussão sobre como evitar o desperdício de água no dia a dia.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Estimule uma conversa sobre manifestações artísticas como alternativa para estimular a reflexão e conscientização do uso da água.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Explore o conceito de pegada hídrica, analisando sua influência no consumo indireto da água.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</a:t>
          </a:r>
          <a:r>
            <a:rPr lang="pt-BR" sz="9400" b="1" dirty="0">
              <a:solidFill>
                <a:schemeClr val="bg1"/>
              </a:solidFill>
            </a:rPr>
            <a:t>U</a:t>
          </a:r>
          <a:r>
            <a:rPr lang="pt-BR" sz="9400" b="1" dirty="0"/>
            <a:t>LA</a:t>
          </a:r>
          <a:r>
            <a:rPr lang="pt-BR" sz="9400" b="1" dirty="0">
              <a:solidFill>
                <a:schemeClr val="bg1"/>
              </a:solidFill>
            </a:rPr>
            <a:t>S</a:t>
          </a:r>
          <a:r>
            <a:rPr lang="pt-BR" sz="9400" b="1" dirty="0"/>
            <a:t> 6 e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no estudo do sistema de cisterna como alternativa para o aproveitamento de água da chuva.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uma discussão sobre a qualidade da água coletada por este tipo de sistema.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os estudante na análise dos fatores climáticos nas diferentes regiões do Brasil e sua influencia na disponibilidade de água.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investigação dos hábitos de consumo de água na escola.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Auxilie-os na organização das entrevistas (equipe gestora e funcionários da escola) e na análise das contas de água da escola.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façam um plano para a proposição da criação de um sistema de cisterna e para a campanha de conscientização.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</a:t>
          </a:r>
          <a:r>
            <a:rPr lang="pt-BR" sz="9000" b="1" dirty="0">
              <a:solidFill>
                <a:schemeClr val="bg1"/>
              </a:solidFill>
            </a:rPr>
            <a:t>S</a:t>
          </a:r>
          <a:r>
            <a:rPr lang="pt-BR" sz="9000" b="1" dirty="0"/>
            <a:t> 9 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análise da viabilidade do plano de construção da cisterna e na elaboração da maquete.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providenciem os materiais necessários e analisem o impacto orçamentário do projeto.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12 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e auxilie os estudantes durante a construção da cisterna.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35324" custScaleY="33288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35324" custScaleY="54302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Viabilize a apresentação dos estudantes para a comunidade escolar da maquete produzida, bem como da cisterna construída.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61984" y="8063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699521" y="11816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406569">
          <a:off x="4615341" y="1419316"/>
          <a:ext cx="153425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</a:rPr>
            <a:t>Apresente o tema, os objetivos e a justificativa aos estudantes.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Levante os conhecimentos prévios dos estudantes sobre distribuição natural de água no planeta Terra e no Brasil.</a:t>
          </a: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</a:rPr>
            <a:t>Estimule a reflexão dos estudantes em relação às questões trabalhadas.</a:t>
          </a:r>
        </a:p>
      </dsp:txBody>
      <dsp:txXfrm>
        <a:off x="1691369" y="4674145"/>
        <a:ext cx="5998679" cy="1036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</a:t>
          </a:r>
          <a:r>
            <a:rPr lang="pt-BR" sz="9400" b="1" kern="1200" dirty="0">
              <a:solidFill>
                <a:schemeClr val="bg1"/>
              </a:solidFill>
            </a:rPr>
            <a:t>S</a:t>
          </a:r>
          <a:r>
            <a:rPr lang="pt-BR" sz="9400" b="1" kern="1200" dirty="0"/>
            <a:t> 2 e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análise sobre o conceito de água potável e sobre a disponibilidade da rede de abastecimento de água no Brasil.</a:t>
          </a:r>
          <a:endParaRPr lang="pt-BR" sz="22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Estimule a reflexão sobre o sistema de cisterna como uma possibilidade de aproveitamento de água.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no planejamento e organização das tarefas para o desenvolvimento do projeto.</a:t>
          </a:r>
          <a:endParaRPr lang="pt-BR" sz="22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</a:t>
          </a:r>
          <a:r>
            <a:rPr lang="pt-BR" sz="9400" b="1" kern="1200" dirty="0">
              <a:solidFill>
                <a:schemeClr val="bg1"/>
              </a:solidFill>
            </a:rPr>
            <a:t>U</a:t>
          </a:r>
          <a:r>
            <a:rPr lang="pt-BR" sz="9400" b="1" kern="1200" dirty="0"/>
            <a:t>LA</a:t>
          </a:r>
          <a:r>
            <a:rPr lang="pt-BR" sz="9400" b="1" kern="1200" dirty="0">
              <a:solidFill>
                <a:schemeClr val="bg1"/>
              </a:solidFill>
            </a:rPr>
            <a:t>S</a:t>
          </a:r>
          <a:r>
            <a:rPr lang="pt-BR" sz="9400" b="1" kern="1200" dirty="0"/>
            <a:t> 4 e 5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Proponha uma discussão sobre como evitar o desperdício de água no dia a dia.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Estimule uma conversa sobre manifestações artísticas como alternativa para estimular a reflexão e conscientização do uso da água.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Explore o conceito de pegada hídrica, analisando sua influência no consumo indireto da água.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</a:t>
          </a:r>
          <a:r>
            <a:rPr lang="pt-BR" sz="9400" b="1" kern="1200" dirty="0">
              <a:solidFill>
                <a:schemeClr val="bg1"/>
              </a:solidFill>
            </a:rPr>
            <a:t>U</a:t>
          </a:r>
          <a:r>
            <a:rPr lang="pt-BR" sz="9400" b="1" kern="1200" dirty="0"/>
            <a:t>LA</a:t>
          </a:r>
          <a:r>
            <a:rPr lang="pt-BR" sz="9400" b="1" kern="1200" dirty="0">
              <a:solidFill>
                <a:schemeClr val="bg1"/>
              </a:solidFill>
            </a:rPr>
            <a:t>S</a:t>
          </a:r>
          <a:r>
            <a:rPr lang="pt-BR" sz="9400" b="1" kern="1200" dirty="0"/>
            <a:t> 6 e 7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no estudo do sistema de cisterna como alternativa para o aproveitamento de água da chuva.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Proponha uma discussão sobre a qualidade da água coletada por este tipo de sistema.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Auxilie os estudante na análise dos fatores climáticos nas diferentes regiões do Brasil e sua influencia na disponibilidade de água.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8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investigação dos hábitos de consumo de água na escola.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Auxilie-os na organização das entrevistas (equipe gestora e funcionários da escola) e na análise das contas de água da escola.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façam um plano para a proposição da criação de um sistema de cisterna e para a campanha de conscientização.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</a:t>
          </a:r>
          <a:r>
            <a:rPr lang="pt-BR" sz="9000" b="1" kern="1200" dirty="0">
              <a:solidFill>
                <a:schemeClr val="bg1"/>
              </a:solidFill>
            </a:rPr>
            <a:t>S</a:t>
          </a:r>
          <a:r>
            <a:rPr lang="pt-BR" sz="9000" b="1" kern="1200" dirty="0"/>
            <a:t> 9 a 11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análise da viabilidade do plano de construção da cisterna e na elaboração da maquete. 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providenciem os materiais necessários e analisem o impacto orçamentário do projeto.</a:t>
          </a:r>
          <a:endParaRPr lang="pt-BR" sz="28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70947" y="0"/>
          <a:ext cx="6084019" cy="143333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12 a 15</a:t>
          </a:r>
        </a:p>
      </dsp:txBody>
      <dsp:txXfrm>
        <a:off x="1012928" y="41981"/>
        <a:ext cx="6000057" cy="1349375"/>
      </dsp:txXfrm>
    </dsp:sp>
    <dsp:sp modelId="{00C015DD-3079-4258-8787-9D0F40E66300}">
      <dsp:nvSpPr>
        <dsp:cNvPr id="0" name=""/>
        <dsp:cNvSpPr/>
      </dsp:nvSpPr>
      <dsp:spPr>
        <a:xfrm rot="5206199">
          <a:off x="3718349" y="1810582"/>
          <a:ext cx="755208" cy="753526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62472" y="2941354"/>
          <a:ext cx="6084019" cy="233817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i="0" u="none" strike="noStrike" kern="1200" baseline="0" dirty="0">
              <a:solidFill>
                <a:srgbClr val="2F2F2E"/>
              </a:solidFill>
              <a:latin typeface="MyriadPro-SemiCn"/>
            </a:rPr>
            <a:t>Oriente e auxilie os estudantes durante a construção da cisterna.</a:t>
          </a:r>
          <a:endParaRPr lang="pt-BR" sz="4700" kern="1200" dirty="0"/>
        </a:p>
      </dsp:txBody>
      <dsp:txXfrm>
        <a:off x="1230955" y="3009837"/>
        <a:ext cx="5947053" cy="2201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0" u="none" strike="noStrike" kern="1200" baseline="0" dirty="0">
              <a:solidFill>
                <a:srgbClr val="2F2F2E"/>
              </a:solidFill>
              <a:latin typeface="MyriadPro-SemiCn"/>
            </a:rPr>
            <a:t>Viabilize a apresentação dos estudantes para a comunidade escolar da maquete produzida, bem como da cisterna construída.</a:t>
          </a:r>
          <a:endParaRPr lang="pt-BR" sz="3200" kern="1200" dirty="0"/>
        </a:p>
      </dsp:txBody>
      <dsp:txXfrm>
        <a:off x="1118191" y="2901025"/>
        <a:ext cx="5940529" cy="230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197870"/>
            <a:ext cx="600989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Água: como reutilizar esse recurso?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23907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STEAM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7" y="109094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7190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31 a 35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1CE28E-3279-4390-BF05-C288C743844C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1EA2B35-758C-4E3A-A65C-A88AC4DB05C9}"/>
              </a:ext>
            </a:extLst>
          </p:cNvPr>
          <p:cNvGrpSpPr/>
          <p:nvPr/>
        </p:nvGrpSpPr>
        <p:grpSpPr>
          <a:xfrm>
            <a:off x="8017826" y="2589334"/>
            <a:ext cx="3769344" cy="4006519"/>
            <a:chOff x="7388219" y="2018271"/>
            <a:chExt cx="4310296" cy="4310296"/>
          </a:xfrm>
        </p:grpSpPr>
        <p:graphicFrame>
          <p:nvGraphicFramePr>
            <p:cNvPr id="19" name="Objeto 18">
              <a:extLst>
                <a:ext uri="{FF2B5EF4-FFF2-40B4-BE49-F238E27FC236}">
                  <a16:creationId xmlns:a16="http://schemas.microsoft.com/office/drawing/2014/main" id="{F61893FD-F2D7-4869-8915-5423872E8D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973806"/>
                </p:ext>
              </p:extLst>
            </p:nvPr>
          </p:nvGraphicFramePr>
          <p:xfrm>
            <a:off x="7388219" y="2018271"/>
            <a:ext cx="4310296" cy="43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C54AA232-CB21-4358-A227-0BBC2EB513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88219" y="2018271"/>
                          <a:ext cx="4310296" cy="43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7212C7F-BB9C-4897-B4B8-862485E2BDF6}"/>
                </a:ext>
              </a:extLst>
            </p:cNvPr>
            <p:cNvSpPr txBox="1"/>
            <p:nvPr/>
          </p:nvSpPr>
          <p:spPr>
            <a:xfrm>
              <a:off x="8549557" y="2501301"/>
              <a:ext cx="2949240" cy="334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89146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36 a 39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F611E5C-0FD2-4471-B82E-2B3F9E47467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2329330-4988-4BCE-901A-DE8E5BD2863D}"/>
              </a:ext>
            </a:extLst>
          </p:cNvPr>
          <p:cNvGrpSpPr/>
          <p:nvPr/>
        </p:nvGrpSpPr>
        <p:grpSpPr>
          <a:xfrm>
            <a:off x="8017826" y="2198415"/>
            <a:ext cx="3769344" cy="4397438"/>
            <a:chOff x="7388219" y="2018271"/>
            <a:chExt cx="4310296" cy="4310296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67EE3A3-F0B3-4543-BD28-1C625E4554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092496"/>
                </p:ext>
              </p:extLst>
            </p:nvPr>
          </p:nvGraphicFramePr>
          <p:xfrm>
            <a:off x="7388219" y="2018271"/>
            <a:ext cx="4310296" cy="43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F61893FD-F2D7-4869-8915-5423872E8D3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88219" y="2018271"/>
                          <a:ext cx="4310296" cy="43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E04611D-C809-42AA-B31F-E458AEDF1228}"/>
                </a:ext>
              </a:extLst>
            </p:cNvPr>
            <p:cNvSpPr txBox="1"/>
            <p:nvPr/>
          </p:nvSpPr>
          <p:spPr>
            <a:xfrm>
              <a:off x="8604548" y="2521821"/>
              <a:ext cx="2839257" cy="304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endParaRPr lang="pt-BR" sz="12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8905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39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AB9F08-455D-455B-A703-2C5DC8B6419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AE1D41F-7E18-47E5-BA79-4FAADF5D2B39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EB93311-7E70-46B3-83FA-8C8E6EE171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FB52022-7546-45D0-8164-E4E60F36AC16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Protótipo de uma cisterna.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b="0" i="0" u="none" strike="noStrike" baseline="0" dirty="0">
                <a:solidFill>
                  <a:srgbClr val="2F2F2E"/>
                </a:solidFill>
                <a:latin typeface="MyriadPro-SemiCn"/>
              </a:rPr>
              <a:t>1, 2 e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7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4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1 e 3: EM13MAT101, EM13MAT305 e EM13MAT316.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Linguagens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 específica </a:t>
            </a:r>
            <a:r>
              <a:rPr lang="pt-BR" sz="2200" dirty="0">
                <a:latin typeface="MyriadPro-SemiCn"/>
              </a:rPr>
              <a:t>6: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EM13LGG603.</a:t>
            </a:r>
          </a:p>
          <a:p>
            <a:pPr marL="450850" indent="-184150"/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Língua Portuguesa por campo de atuação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todos os campos de atuação social: EM13LP10 (competência específica 4).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da Natureza e suas Tecnologias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1, 2 e 3: EM13CNT105, EM13CNT206, EM13CNT303 e EM13CNT310.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354650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942611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14 e 15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1973BAE-B6A8-4BC8-A142-F116A43E881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1BB3989-150B-4A80-89CD-8ADFBE28B65C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82255550-4AB9-455C-8F11-FA7C64530B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22849F9-C3DE-40A2-94A7-7A72A408FD1F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188175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66198" y="127329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</a:t>
            </a:r>
            <a:r>
              <a:rPr lang="pt-BR" sz="2200" dirty="0">
                <a:solidFill>
                  <a:schemeClr val="bg1"/>
                </a:solidFill>
                <a:latin typeface="MyriadPro-SemiCn"/>
              </a:rPr>
              <a:t>o</a:t>
            </a:r>
          </a:p>
          <a:p>
            <a:pPr algn="ctr"/>
            <a:r>
              <a:rPr lang="pt-BR" sz="2200" dirty="0">
                <a:latin typeface="MyriadPro-SemiCn"/>
              </a:rPr>
              <a:t>16 a 18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F28A97-1D70-425A-AFD2-7484556DA13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04DB1D3-CB61-479F-8822-7DB38A57674B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3" name="Objeto 12">
              <a:extLst>
                <a:ext uri="{FF2B5EF4-FFF2-40B4-BE49-F238E27FC236}">
                  <a16:creationId xmlns:a16="http://schemas.microsoft.com/office/drawing/2014/main" id="{D57A66F8-B64A-41AA-B3EB-14B0AA61CC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B08EC3E-82B5-4C10-A231-90BE50D4486E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993631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19 a 21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9EA617-AB9D-4C48-B0EC-91F5B4B8D15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EF83946-ED9D-450B-B784-02BBFCE63D6C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06E4A61F-0968-497D-878F-3B46AF3E3F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DE15826-855A-4E93-BE40-E94771B006CA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60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083341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  <a:endParaRPr lang="pt-BR" sz="2200" dirty="0">
              <a:solidFill>
                <a:schemeClr val="bg1"/>
              </a:solidFill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22 a 28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9EA617-AB9D-4C48-B0EC-91F5B4B8D15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EF83946-ED9D-450B-B784-02BBFCE63D6C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06E4A61F-0968-497D-878F-3B46AF3E3F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06E4A61F-0968-497D-878F-3B46AF3E3F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DE15826-855A-4E93-BE40-E94771B006CA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59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0923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MyriadPro-SemiCn"/>
              </a:rPr>
              <a:t>29 e 30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2F2F185-1D51-4566-B09A-9F0C398008C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2E2E7F1-7E52-490C-93E2-0ED63A6CBB60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886D6DD8-C1C6-44BF-93D3-E2A877D7A6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F71402C-77D2-4317-9797-282D894C8478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87009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4F8D3-B613-43B5-BF7E-6510F33D2340}">
  <ds:schemaRefs>
    <ds:schemaRef ds:uri="5169931d-a0b2-4e74-9c68-aff0d04c799d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C056A5-8920-4FCC-BEA1-FB39D729AD14}">
  <ds:schemaRefs>
    <ds:schemaRef ds:uri="5169931d-a0b2-4e74-9c68-aff0d04c79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679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53</cp:revision>
  <dcterms:created xsi:type="dcterms:W3CDTF">2020-12-04T14:36:32Z</dcterms:created>
  <dcterms:modified xsi:type="dcterms:W3CDTF">2020-12-16T18:44:33Z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