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278" r:id="rId9"/>
    <p:sldId id="283" r:id="rId10"/>
    <p:sldId id="284" r:id="rId11"/>
    <p:sldId id="28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Pedro Fandi" initials="PF" lastIdx="9" clrIdx="1">
    <p:extLst>
      <p:ext uri="{19B8F6BF-5375-455C-9EA6-DF929625EA0E}">
        <p15:presenceInfo xmlns:p15="http://schemas.microsoft.com/office/powerpoint/2012/main" userId="S::em-pedroh@ftd.com.br::eea115e2-d335-403b-bf7b-8f058c75af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99"/>
    <a:srgbClr val="FF3300"/>
    <a:srgbClr val="FF0000"/>
    <a:srgbClr val="C40873"/>
    <a:srgbClr val="FFAFFF"/>
    <a:srgbClr val="FFA3FF"/>
    <a:srgbClr val="FF99FF"/>
    <a:srgbClr val="CC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6AFD0-EF69-6007-7C29-CDC6361F0186}" v="29" dt="2020-12-16T20:45:46.400"/>
    <p1510:client id="{268EFBF4-01E7-4792-A860-AC87DC04A200}" v="1" dt="2020-12-07T14:19:01.996"/>
    <p1510:client id="{3F2B017C-8F64-9037-376B-2C77C1F29724}" v="7" dt="2020-12-17T20:01:59.609"/>
    <p1510:client id="{5FC6F403-74D0-D427-0AA2-E135CF84C513}" v="22" dt="2020-12-16T20:41:09.128"/>
    <p1510:client id="{68E7A852-5D60-29C6-2BF1-584F33DEF0B6}" v="60" dt="2020-12-11T15:37:51.028"/>
    <p1510:client id="{78763E76-FFBE-E0F6-2585-465B894387D4}" v="1" dt="2020-12-17T13:46:23.672"/>
    <p1510:client id="{7C11609E-AF7F-B4EC-F867-A975501289BA}" v="47" dt="2020-12-08T20:41:37.135"/>
    <p1510:client id="{CB780D05-7727-0B4C-71D0-1E0F2082CEF4}" v="334" dt="2020-12-17T13:44:46.631"/>
    <p1510:client id="{EA35D287-E472-4EEC-3192-66BDDB438D22}" v="2" dt="2020-12-08T20:10:13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uiza Martignoni Spinola" userId="S::ed-anas@ftd.com.br::482a18ba-7d3d-4eb3-838f-e6656962ff26" providerId="AD" clId="Web-{3F2B017C-8F64-9037-376B-2C77C1F29724}"/>
    <pc:docChg chg="modSld">
      <pc:chgData name="Ana Luiza Martignoni Spinola" userId="S::ed-anas@ftd.com.br::482a18ba-7d3d-4eb3-838f-e6656962ff26" providerId="AD" clId="Web-{3F2B017C-8F64-9037-376B-2C77C1F29724}" dt="2020-12-17T20:01:59.609" v="6" actId="20577"/>
      <pc:docMkLst>
        <pc:docMk/>
      </pc:docMkLst>
      <pc:sldChg chg="modSp">
        <pc:chgData name="Ana Luiza Martignoni Spinola" userId="S::ed-anas@ftd.com.br::482a18ba-7d3d-4eb3-838f-e6656962ff26" providerId="AD" clId="Web-{3F2B017C-8F64-9037-376B-2C77C1F29724}" dt="2020-12-17T20:01:35.280" v="4" actId="20577"/>
        <pc:sldMkLst>
          <pc:docMk/>
          <pc:sldMk cId="3057462683" sldId="284"/>
        </pc:sldMkLst>
        <pc:spChg chg="mod">
          <ac:chgData name="Ana Luiza Martignoni Spinola" userId="S::ed-anas@ftd.com.br::482a18ba-7d3d-4eb3-838f-e6656962ff26" providerId="AD" clId="Web-{3F2B017C-8F64-9037-376B-2C77C1F29724}" dt="2020-12-17T20:00:19.013" v="1" actId="14100"/>
          <ac:spMkLst>
            <pc:docMk/>
            <pc:sldMk cId="3057462683" sldId="284"/>
            <ac:spMk id="13" creationId="{969BF595-DF32-4D01-8B86-DAC69CAF8FA8}"/>
          </ac:spMkLst>
        </pc:spChg>
        <pc:graphicFrameChg chg="modGraphic">
          <ac:chgData name="Ana Luiza Martignoni Spinola" userId="S::ed-anas@ftd.com.br::482a18ba-7d3d-4eb3-838f-e6656962ff26" providerId="AD" clId="Web-{3F2B017C-8F64-9037-376B-2C77C1F29724}" dt="2020-12-17T20:01:35.280" v="4" actId="20577"/>
          <ac:graphicFrameMkLst>
            <pc:docMk/>
            <pc:sldMk cId="3057462683" sldId="284"/>
            <ac:graphicFrameMk id="9" creationId="{401EE22B-AE0C-42F9-B263-FFF581CE5B9D}"/>
          </ac:graphicFrameMkLst>
        </pc:graphicFrameChg>
      </pc:sldChg>
      <pc:sldChg chg="modSp">
        <pc:chgData name="Ana Luiza Martignoni Spinola" userId="S::ed-anas@ftd.com.br::482a18ba-7d3d-4eb3-838f-e6656962ff26" providerId="AD" clId="Web-{3F2B017C-8F64-9037-376B-2C77C1F29724}" dt="2020-12-17T20:01:59.609" v="6" actId="20577"/>
        <pc:sldMkLst>
          <pc:docMk/>
          <pc:sldMk cId="211666004" sldId="289"/>
        </pc:sldMkLst>
        <pc:graphicFrameChg chg="modGraphic">
          <ac:chgData name="Ana Luiza Martignoni Spinola" userId="S::ed-anas@ftd.com.br::482a18ba-7d3d-4eb3-838f-e6656962ff26" providerId="AD" clId="Web-{3F2B017C-8F64-9037-376B-2C77C1F29724}" dt="2020-12-17T20:01:59.609" v="6" actId="20577"/>
          <ac:graphicFrameMkLst>
            <pc:docMk/>
            <pc:sldMk cId="211666004" sldId="289"/>
            <ac:graphicFrameMk id="12" creationId="{8042895D-7531-41ED-BD8F-F11473DCDD5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/>
        </a:solidFill>
        <a:ln>
          <a:solidFill>
            <a:srgbClr val="FF6600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pt-B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Escravizar: da Antiguidade aos nossos dias</a:t>
          </a:r>
          <a:r>
            <a:rPr lang="pt-BR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: </a:t>
          </a: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Propor a interpretação e seleção de trechos significativos do poema. Ampliar o tema, pedindo aos estudantes que insiram novas frases no poema. Propor a interpretação do infográfico sobre formas da escravidão em momentos da humanidade. Pedir a produção de legendas sobre o tema. Por fim, propor a relação de informações sobre a pergunta-chave: Escravidão: somos livres? e o produto final (sarau). Auxiliar na organização dos grupos de trabalho da investigação.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33474" custScaleY="13331" custLinFactNeighborX="-382" custLinFactNeighborY="6506"/>
      <dgm:spPr/>
    </dgm:pt>
    <dgm:pt modelId="{00C015DD-3079-4258-8787-9D0F40E66300}" type="pres">
      <dgm:prSet presAssocID="{9D48F7AD-EB97-473A-8C34-57DB6E15BD38}" presName="parTrans" presStyleLbl="sibTrans2D1" presStyleIdx="0" presStyleCnt="1" custAng="16139979" custScaleX="85523" custScaleY="57107" custLinFactNeighborX="5561" custLinFactNeighborY="-6994"/>
      <dgm:spPr>
        <a:prstGeom prst="downArrow">
          <a:avLst/>
        </a:prstGeom>
      </dgm:spPr>
    </dgm:pt>
    <dgm:pt modelId="{95681F9C-F4C8-480C-A1FC-4297BFA0BC4F}" type="pres">
      <dgm:prSet presAssocID="{2FEEC820-C3B6-436E-9F7D-B36FE32A8CA1}" presName="child" presStyleLbl="alignAccFollowNode1" presStyleIdx="0" presStyleCnt="1" custScaleX="33439" custScaleY="60478" custLinFactNeighborX="-611" custLinFactNeighborY="-25221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>
            <a:lnSpc>
              <a:spcPct val="90000"/>
            </a:lnSpc>
          </a:pPr>
          <a:r>
            <a:rPr lang="pt-BR" sz="1800" b="1" dirty="0">
              <a:latin typeface="MyriadPro-SemiCn"/>
            </a:rPr>
            <a:t>Escravidão: crime na história da humanidade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 </a:t>
          </a:r>
          <a:r>
            <a:rPr lang="pt-BR" sz="1800" b="0" dirty="0">
              <a:latin typeface="MyriadPro-SemiCn"/>
            </a:rPr>
            <a:t>Pedir a produção e compartilhamento de sínteses de diferentes gêneros textuais sobre o tema. Propor a investigação, em história em quadrinhos, de situações e personagens relacionados à escravidão. Pedir pesquisa sobre imagens relacionadas com o trabalho análogo ao escravo.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Trabalho, escravidão e liberdade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Propor a interpretação de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documentos sobre o trabalho em diferentes períodos. Auxiliar os estudantes a reconhecer as condições de escravidão e trabalho em classes sociais distintas, e a identificar se a maneira como o trabalho foi dividido em diferentes civilizações influenciou de alguma forma o nosso tempo. Propor a produção de frases ou poema sobre o conflito constante entre o trabalho que nos realiza pessoalmente e o trabalho que rouba a liberdade e causa alienação.</a:t>
          </a:r>
          <a:endParaRPr lang="pt-BR" sz="1800" b="0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14058" custScaleY="43475" custLinFactNeighborX="-47" custLinFactNeighborY="-160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14058" custScaleY="92865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14058" custScaleY="143036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Trabalho análogo ao escravo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Pedir aos estudantes que definam e diferenciem trabalho e trabalho análogo ao escravo. Propor a produção de um painel coletivo com frases de reflexão e de repúdio às condições indignas e humilhantes do trabalho análogo ao escravo no Brasil. Pedir investigação de biografias sobre a luta contra a escravidão e o trabalho análogo ao escravo e a conquista da igualdade de direitos no Brasil, no estado ou na cidade onde moram.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Memória: resistência e luta pela dignidade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Auxiliar os estudantes a identificar, em um relato, histórias e memórias sobre o tema. Propor a investigação, produção e compartilhamento de desenhos de bens materiais e imateriais relacionados à escravidão ou a outras relações de trabalho na cidade onde vivem.</a:t>
          </a:r>
          <a:endParaRPr lang="pt-BR" sz="1800" b="0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23868" custScaleY="42980" custLinFactNeighborX="-1222" custLinFactNeighborY="-14649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23868" custScaleY="120021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23868" custScaleY="96441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2000" b="1" dirty="0">
              <a:latin typeface="MyriadPro-SemiCn"/>
            </a:rPr>
            <a:t>Sarau: somos livres?</a:t>
          </a:r>
          <a:r>
            <a:rPr lang="pt-BR" sz="2000" b="0" dirty="0">
              <a:latin typeface="MyriadPro-SemiCn"/>
            </a:rPr>
            <a:t>:</a:t>
          </a:r>
          <a:r>
            <a:rPr lang="pt-BR" sz="2000" b="1" dirty="0">
              <a:latin typeface="MyriadPro-SemiCn"/>
            </a:rPr>
            <a:t> </a:t>
          </a:r>
          <a:r>
            <a:rPr lang="pt-BR" sz="2000" b="0" dirty="0">
              <a:latin typeface="MyriadPro-SemiCn"/>
            </a:rPr>
            <a:t>Acompanhar</a:t>
          </a:r>
          <a:r>
            <a:rPr lang="pt-BR" sz="2000" b="1" dirty="0">
              <a:latin typeface="MyriadPro-SemiCn"/>
            </a:rPr>
            <a:t> </a:t>
          </a:r>
          <a:r>
            <a:rPr lang="pt-BR" sz="2000" b="0" dirty="0">
              <a:latin typeface="MyriadPro-SemiCn"/>
            </a:rPr>
            <a:t>a produção de um sarau na sala de aula ou no espaço da escola.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2000" b="1" dirty="0">
              <a:latin typeface="MyriadPro-SemiCn"/>
            </a:rPr>
            <a:t>Autoavaliação: somos livres?</a:t>
          </a:r>
          <a:r>
            <a:rPr lang="pt-BR" sz="2000" b="0" dirty="0">
              <a:latin typeface="MyriadPro-SemiCn"/>
            </a:rPr>
            <a:t>:</a:t>
          </a:r>
          <a:r>
            <a:rPr lang="pt-BR" sz="2000" b="1" dirty="0">
              <a:latin typeface="MyriadPro-SemiCn"/>
            </a:rPr>
            <a:t> </a:t>
          </a:r>
          <a:r>
            <a:rPr lang="pt-BR" sz="2000" b="0" dirty="0">
              <a:latin typeface="MyriadPro-SemiCn"/>
            </a:rPr>
            <a:t>Propor a reflexão sobre as propostas sugeridas nos projetos. Pedir a elaboração de respostas para a pergunta-chave.</a:t>
          </a:r>
          <a:endParaRPr lang="pt-BR" sz="2000" b="0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23906" custScaleY="45713" custLinFactNeighborX="-2497" custLinFactNeighborY="-11476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23906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23906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231991"/>
          <a:ext cx="7667889" cy="763433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sp:txBody>
      <dsp:txXfrm>
        <a:off x="22360" y="254351"/>
        <a:ext cx="7623169" cy="718713"/>
      </dsp:txXfrm>
    </dsp:sp>
    <dsp:sp modelId="{00C015DD-3079-4258-8787-9D0F40E66300}">
      <dsp:nvSpPr>
        <dsp:cNvPr id="0" name=""/>
        <dsp:cNvSpPr/>
      </dsp:nvSpPr>
      <dsp:spPr>
        <a:xfrm rot="21544566">
          <a:off x="3667150" y="1084572"/>
          <a:ext cx="380918" cy="572315"/>
        </a:xfrm>
        <a:prstGeom prst="downArrow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0" y="1886220"/>
          <a:ext cx="7659871" cy="3463423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Escravizar: da Antiguidade aos nossos dias</a:t>
          </a:r>
          <a:r>
            <a:rPr lang="pt-BR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: </a:t>
          </a: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Propor a interpretação e seleção de trechos significativos do poema. Ampliar o tema, pedindo aos estudantes que insiram novas frases no poema. Propor a interpretação do infográfico sobre formas da escravidão em momentos da humanidade. Pedir a produção de legendas sobre o tema. Por fim, propor a relação de informações sobre a pergunta-chave: Escravidão: somos livres? e o produto final (sarau). Auxiliar na organização dos grupos de trabalho da investigação.</a:t>
          </a:r>
        </a:p>
      </dsp:txBody>
      <dsp:txXfrm>
        <a:off x="101440" y="1987660"/>
        <a:ext cx="7456991" cy="3260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0"/>
          <a:ext cx="7013554" cy="668331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sp:txBody>
      <dsp:txXfrm>
        <a:off x="19575" y="19575"/>
        <a:ext cx="6974404" cy="629181"/>
      </dsp:txXfrm>
    </dsp:sp>
    <dsp:sp modelId="{00C015DD-3079-4258-8787-9D0F40E66300}">
      <dsp:nvSpPr>
        <dsp:cNvPr id="0" name=""/>
        <dsp:cNvSpPr/>
      </dsp:nvSpPr>
      <dsp:spPr>
        <a:xfrm rot="5399993">
          <a:off x="3372051" y="803274"/>
          <a:ext cx="269454" cy="269023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3" y="1207240"/>
          <a:ext cx="7013554" cy="1427593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Escravidão: crime na história da humanidade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 </a:t>
          </a:r>
          <a:r>
            <a:rPr lang="pt-BR" sz="1800" b="0" kern="1200" dirty="0">
              <a:latin typeface="MyriadPro-SemiCn"/>
            </a:rPr>
            <a:t>Pedir a produção e compartilhamento de sínteses de diferentes gêneros textuais sobre o tema. Propor a investigação, em história em quadrinhos, de situações e personagens relacionados à escravidão. Pedir pesquisa sobre imagens relacionadas com o trabalho análogo ao escravo.</a:t>
          </a:r>
        </a:p>
      </dsp:txBody>
      <dsp:txXfrm>
        <a:off x="41816" y="1249053"/>
        <a:ext cx="6929928" cy="1343967"/>
      </dsp:txXfrm>
    </dsp:sp>
    <dsp:sp modelId="{963C8F91-3F45-422C-B42E-73DCAD0ED5D7}">
      <dsp:nvSpPr>
        <dsp:cNvPr id="0" name=""/>
        <dsp:cNvSpPr/>
      </dsp:nvSpPr>
      <dsp:spPr>
        <a:xfrm rot="5400000">
          <a:off x="3372268" y="2769345"/>
          <a:ext cx="269023" cy="269023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3" y="3172880"/>
          <a:ext cx="7013554" cy="2198860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Trabalho, escravidão e liberdade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Propor a interpretação de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documentos sobre o trabalho em diferentes períodos. Auxiliar os estudantes a reconhecer as condições de escravidão e trabalho em classes sociais distintas, e a identificar se a maneira como o trabalho foi dividido em diferentes civilizações influenciou de alguma forma o nosso tempo. Propor a produção de frases ou poema sobre o conflito constante entre o trabalho que nos realiza pessoalmente e o trabalho que rouba a liberdade e causa alienação.</a:t>
          </a:r>
          <a:endParaRPr lang="pt-BR" sz="1800" b="0" kern="1200" dirty="0">
            <a:latin typeface="MyriadPro-SemiCn"/>
            <a:ea typeface="+mn-ea"/>
            <a:cs typeface="+mn-cs"/>
          </a:endParaRPr>
        </a:p>
      </dsp:txBody>
      <dsp:txXfrm>
        <a:off x="64405" y="3237282"/>
        <a:ext cx="6884750" cy="2070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490406"/>
          <a:ext cx="7380077" cy="640188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sp:txBody>
      <dsp:txXfrm>
        <a:off x="18750" y="509156"/>
        <a:ext cx="7342577" cy="602688"/>
      </dsp:txXfrm>
    </dsp:sp>
    <dsp:sp modelId="{00C015DD-3079-4258-8787-9D0F40E66300}">
      <dsp:nvSpPr>
        <dsp:cNvPr id="0" name=""/>
        <dsp:cNvSpPr/>
      </dsp:nvSpPr>
      <dsp:spPr>
        <a:xfrm rot="5399007">
          <a:off x="3540793" y="1299111"/>
          <a:ext cx="298847" cy="260663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523" y="1728290"/>
          <a:ext cx="7380077" cy="1787718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Trabalho análogo ao escravo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Pedir aos estudantes que definam e diferenciem trabalho e trabalho análogo ao escravo. Propor a produção de um painel coletivo com frases de reflexão e de repúdio às condições indignas e humilhantes do trabalho análogo ao escravo no Brasil. Pedir investigação de biografias sobre a luta contra a escravidão e o trabalho análogo ao escravo e a conquista da igualdade de direitos no Brasil, no estado ou na cidade onde moram.</a:t>
          </a:r>
        </a:p>
      </dsp:txBody>
      <dsp:txXfrm>
        <a:off x="52883" y="1780650"/>
        <a:ext cx="7275357" cy="1682998"/>
      </dsp:txXfrm>
    </dsp:sp>
    <dsp:sp modelId="{963C8F91-3F45-422C-B42E-73DCAD0ED5D7}">
      <dsp:nvSpPr>
        <dsp:cNvPr id="0" name=""/>
        <dsp:cNvSpPr/>
      </dsp:nvSpPr>
      <dsp:spPr>
        <a:xfrm rot="5400000">
          <a:off x="3560230" y="3646340"/>
          <a:ext cx="260663" cy="260663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523" y="4037335"/>
          <a:ext cx="7380077" cy="1436492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Memória: resistência e luta pela dignidade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Auxiliar os estudantes a identificar, em um relato, histórias e memórias sobre o tema. Propor a investigação, produção e compartilhamento de desenhos de bens materiais e imateriais relacionados à escravidão ou a outras relações de trabalho na cidade onde vivem.</a:t>
          </a:r>
          <a:endParaRPr lang="pt-BR" sz="1800" b="0" kern="1200" dirty="0">
            <a:latin typeface="MyriadPro-SemiCn"/>
            <a:ea typeface="+mn-ea"/>
            <a:cs typeface="+mn-cs"/>
          </a:endParaRPr>
        </a:p>
      </dsp:txBody>
      <dsp:txXfrm>
        <a:off x="42596" y="4079408"/>
        <a:ext cx="7295931" cy="13523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589095"/>
          <a:ext cx="7443045" cy="686496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sp:txBody>
      <dsp:txXfrm>
        <a:off x="20107" y="609202"/>
        <a:ext cx="7402831" cy="646282"/>
      </dsp:txXfrm>
    </dsp:sp>
    <dsp:sp modelId="{00C015DD-3079-4258-8787-9D0F40E66300}">
      <dsp:nvSpPr>
        <dsp:cNvPr id="0" name=""/>
        <dsp:cNvSpPr/>
      </dsp:nvSpPr>
      <dsp:spPr>
        <a:xfrm rot="5399972">
          <a:off x="3575044" y="1437154"/>
          <a:ext cx="292966" cy="262806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2" y="1861523"/>
          <a:ext cx="7443045" cy="1141527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yriadPro-SemiCn"/>
            </a:rPr>
            <a:t>Sarau: somos livres?</a:t>
          </a:r>
          <a:r>
            <a:rPr lang="pt-BR" sz="2000" b="0" kern="1200" dirty="0">
              <a:latin typeface="MyriadPro-SemiCn"/>
            </a:rPr>
            <a:t>:</a:t>
          </a:r>
          <a:r>
            <a:rPr lang="pt-BR" sz="2000" b="1" kern="1200" dirty="0">
              <a:latin typeface="MyriadPro-SemiCn"/>
            </a:rPr>
            <a:t> </a:t>
          </a:r>
          <a:r>
            <a:rPr lang="pt-BR" sz="2000" b="0" kern="1200" dirty="0">
              <a:latin typeface="MyriadPro-SemiCn"/>
            </a:rPr>
            <a:t>Acompanhar</a:t>
          </a:r>
          <a:r>
            <a:rPr lang="pt-BR" sz="2000" b="1" kern="1200" dirty="0">
              <a:latin typeface="MyriadPro-SemiCn"/>
            </a:rPr>
            <a:t> </a:t>
          </a:r>
          <a:r>
            <a:rPr lang="pt-BR" sz="2000" b="0" kern="1200" dirty="0">
              <a:latin typeface="MyriadPro-SemiCn"/>
            </a:rPr>
            <a:t>a produção de um sarau na sala de aula ou no espaço da escola.</a:t>
          </a:r>
        </a:p>
      </dsp:txBody>
      <dsp:txXfrm>
        <a:off x="33446" y="1894957"/>
        <a:ext cx="7376177" cy="1074659"/>
      </dsp:txXfrm>
    </dsp:sp>
    <dsp:sp modelId="{963C8F91-3F45-422C-B42E-73DCAD0ED5D7}">
      <dsp:nvSpPr>
        <dsp:cNvPr id="0" name=""/>
        <dsp:cNvSpPr/>
      </dsp:nvSpPr>
      <dsp:spPr>
        <a:xfrm rot="5400000">
          <a:off x="3590131" y="3134454"/>
          <a:ext cx="262806" cy="262806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2" y="3528664"/>
          <a:ext cx="7443045" cy="1161485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yriadPro-SemiCn"/>
            </a:rPr>
            <a:t>Autoavaliação: somos livres?</a:t>
          </a:r>
          <a:r>
            <a:rPr lang="pt-BR" sz="2000" b="0" kern="1200" dirty="0">
              <a:latin typeface="MyriadPro-SemiCn"/>
            </a:rPr>
            <a:t>:</a:t>
          </a:r>
          <a:r>
            <a:rPr lang="pt-BR" sz="2000" b="1" kern="1200" dirty="0">
              <a:latin typeface="MyriadPro-SemiCn"/>
            </a:rPr>
            <a:t> </a:t>
          </a:r>
          <a:r>
            <a:rPr lang="pt-BR" sz="2000" b="0" kern="1200" dirty="0">
              <a:latin typeface="MyriadPro-SemiCn"/>
            </a:rPr>
            <a:t>Propor a reflexão sobre as propostas sugeridas nos projetos. Pedir a elaboração de respostas para a pergunta-chave.</a:t>
          </a:r>
          <a:endParaRPr lang="pt-BR" sz="2000" b="0" kern="1200" dirty="0">
            <a:latin typeface="MyriadPro-SemiCn"/>
            <a:ea typeface="+mn-ea"/>
            <a:cs typeface="+mn-cs"/>
          </a:endParaRPr>
        </a:p>
      </dsp:txBody>
      <dsp:txXfrm>
        <a:off x="34031" y="3562683"/>
        <a:ext cx="7375007" cy="1093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725551" y="1232139"/>
            <a:ext cx="6177060" cy="2467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Escravidão: somos livres?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725551" y="3564475"/>
            <a:ext cx="5485908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FF6600"/>
                </a:solidFill>
              </a:rPr>
              <a:t>Tema integrador: Protagonismo Juvenil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725551" y="415983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>
                <a:solidFill>
                  <a:srgbClr val="FF6600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>
              <a:solidFill>
                <a:schemeClr val="bg1"/>
              </a:solidFill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B91DE70A-CF72-46FE-B77D-BEA6A89B44A8}"/>
              </a:ext>
            </a:extLst>
          </p:cNvPr>
          <p:cNvSpPr/>
          <p:nvPr/>
        </p:nvSpPr>
        <p:spPr>
          <a:xfrm>
            <a:off x="1001267" y="5676294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8" name="Imagem 7" descr="Uma imagem contendo Diagrama&#10;&#10;Descrição gerada automaticamente">
            <a:extLst>
              <a:ext uri="{FF2B5EF4-FFF2-40B4-BE49-F238E27FC236}">
                <a16:creationId xmlns:a16="http://schemas.microsoft.com/office/drawing/2014/main" id="{60B3CCD5-267A-4A0E-86E3-0EF214F7E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9" y="164036"/>
            <a:ext cx="5580000" cy="61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2017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r>
              <a:rPr lang="pt-BR" dirty="0"/>
              <a:t>Apresentação de um sarau.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653031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Professores indicados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História e Geografia.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015"/>
            <a:ext cx="10515600" cy="1325563"/>
          </a:xfrm>
        </p:spPr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9636"/>
            <a:ext cx="10753578" cy="298197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1, 3, 7 e 8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</a:t>
            </a:r>
            <a:r>
              <a:rPr lang="pt-BR" sz="2000" i="0" u="none" strike="noStrike" baseline="0" dirty="0">
                <a:solidFill>
                  <a:srgbClr val="2F2F2E"/>
                </a:solidFill>
                <a:latin typeface="MyriadPro-BoldSemiCn"/>
              </a:rPr>
              <a:t>: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FF0000"/>
                </a:solidFill>
                <a:latin typeface="MyriadPro-SemiboldSemiCn"/>
              </a:rPr>
              <a:t>Área de Ciências Humanas e Sociais Aplicadas </a:t>
            </a:r>
            <a:r>
              <a:rPr lang="pt-BR" sz="2000" b="1" i="0" u="none" strike="noStrike" baseline="0" dirty="0">
                <a:solidFill>
                  <a:srgbClr val="FF0000"/>
                </a:solidFill>
                <a:latin typeface="MyriadPro-SemiboldSemiCn"/>
                <a:sym typeface="Wingdings" panose="05000000000000000000" pitchFamily="2" charset="2"/>
              </a:rPr>
              <a:t></a:t>
            </a:r>
            <a:r>
              <a:rPr lang="pt-BR" sz="2000" b="0" i="0" u="none" strike="noStrike" baseline="0" dirty="0">
                <a:solidFill>
                  <a:srgbClr val="FF0000"/>
                </a:solidFill>
                <a:latin typeface="MyriadPro-SemiboldSemiCn"/>
                <a:sym typeface="Wingdings" panose="05000000000000000000" pitchFamily="2" charset="2"/>
              </a:rPr>
              <a:t>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competências específic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as 1, 4, 5 e 6: EM13CHS101, EM13CHS404, EM13CHS501, EM13CHS503 e EM13CHS601.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2373811"/>
            <a:ext cx="6894576" cy="1143000"/>
          </a:xfrm>
        </p:spPr>
        <p:txBody>
          <a:bodyPr anchor="t">
            <a:normAutofit/>
          </a:bodyPr>
          <a:lstStyle/>
          <a:p>
            <a:r>
              <a:rPr lang="pt-BR" sz="6000" b="1" i="0" u="none" strike="noStrike" baseline="0">
                <a:latin typeface="Factoria-Bold"/>
              </a:rPr>
              <a:t>PLANEJAMENTO</a:t>
            </a:r>
            <a:endParaRPr lang="pt-BR" sz="600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25581" y="4542561"/>
            <a:ext cx="6396292" cy="1537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/>
              <a:t>8 aulas (cronograma bimestral) </a:t>
            </a:r>
          </a:p>
          <a:p>
            <a:r>
              <a:rPr lang="pt-BR" sz="2800"/>
              <a:t>12 aulas (cronograma trimestral)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016874"/>
              </p:ext>
            </p:extLst>
          </p:nvPr>
        </p:nvGraphicFramePr>
        <p:xfrm>
          <a:off x="241151" y="999641"/>
          <a:ext cx="7668000" cy="6238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78105" y="12597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/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8424570" y="1192828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45 a 51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49CDB4D-A459-4438-86B7-C06816EE2E67}"/>
              </a:ext>
            </a:extLst>
          </p:cNvPr>
          <p:cNvGrpSpPr/>
          <p:nvPr/>
        </p:nvGrpSpPr>
        <p:grpSpPr>
          <a:xfrm>
            <a:off x="8063689" y="2102353"/>
            <a:ext cx="3759741" cy="4335709"/>
            <a:chOff x="7845527" y="2919242"/>
            <a:chExt cx="3572990" cy="3572990"/>
          </a:xfrm>
        </p:grpSpPr>
        <p:graphicFrame>
          <p:nvGraphicFramePr>
            <p:cNvPr id="10" name="Objeto 9">
              <a:extLst>
                <a:ext uri="{FF2B5EF4-FFF2-40B4-BE49-F238E27FC236}">
                  <a16:creationId xmlns:a16="http://schemas.microsoft.com/office/drawing/2014/main" id="{C59ECC0F-ECB0-4FBD-8750-620BC88ADD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9" name="Objeto 18">
                          <a:extLst>
                            <a:ext uri="{FF2B5EF4-FFF2-40B4-BE49-F238E27FC236}">
                              <a16:creationId xmlns:a16="http://schemas.microsoft.com/office/drawing/2014/main" id="{361F4D69-4361-4D66-9249-663423343D3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3F49DA5-A0A8-4D9C-B9EA-919430DED304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3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21441"/>
              </p:ext>
            </p:extLst>
          </p:nvPr>
        </p:nvGraphicFramePr>
        <p:xfrm>
          <a:off x="511499" y="1037690"/>
          <a:ext cx="7013561" cy="5372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Etapa 2 – Saber e Fazer</a:t>
            </a:r>
            <a:endParaRPr lang="pt-BR" dirty="0"/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194853" y="1037690"/>
            <a:ext cx="2445882" cy="623866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52 a 63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F54071AB-5C67-4AC2-80A2-4C0C0A530844}"/>
              </a:ext>
            </a:extLst>
          </p:cNvPr>
          <p:cNvGrpSpPr/>
          <p:nvPr/>
        </p:nvGrpSpPr>
        <p:grpSpPr>
          <a:xfrm>
            <a:off x="8063689" y="2102353"/>
            <a:ext cx="3759741" cy="4335709"/>
            <a:chOff x="7845527" y="2919242"/>
            <a:chExt cx="3572990" cy="3572990"/>
          </a:xfrm>
        </p:grpSpPr>
        <p:graphicFrame>
          <p:nvGraphicFramePr>
            <p:cNvPr id="17" name="Objeto 16">
              <a:extLst>
                <a:ext uri="{FF2B5EF4-FFF2-40B4-BE49-F238E27FC236}">
                  <a16:creationId xmlns:a16="http://schemas.microsoft.com/office/drawing/2014/main" id="{52E0AC7C-A59E-439D-A2C2-1BD6FC9C5B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0" name="Objeto 9">
                          <a:extLst>
                            <a:ext uri="{FF2B5EF4-FFF2-40B4-BE49-F238E27FC236}">
                              <a16:creationId xmlns:a16="http://schemas.microsoft.com/office/drawing/2014/main" id="{C59ECC0F-ECB0-4FBD-8750-620BC88ADD0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94CBD0BF-FCEF-460A-BC61-BECDF1C400F1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12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 </a:t>
            </a:r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(continuação)</a:t>
            </a:r>
            <a:endParaRPr lang="pt-BR" sz="3200" dirty="0"/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343010" y="119902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64 a 69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01EE22B-AE0C-42F9-B263-FFF581CE5B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079651"/>
              </p:ext>
            </p:extLst>
          </p:nvPr>
        </p:nvGraphicFramePr>
        <p:xfrm>
          <a:off x="462050" y="817396"/>
          <a:ext cx="7381124" cy="6040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D3F73E3-4627-4F9A-9A01-9BA063BBA398}"/>
              </a:ext>
            </a:extLst>
          </p:cNvPr>
          <p:cNvGrpSpPr/>
          <p:nvPr/>
        </p:nvGrpSpPr>
        <p:grpSpPr>
          <a:xfrm>
            <a:off x="8063689" y="2102353"/>
            <a:ext cx="3759741" cy="4335709"/>
            <a:chOff x="7845527" y="2919242"/>
            <a:chExt cx="3572990" cy="3572990"/>
          </a:xfrm>
        </p:grpSpPr>
        <p:graphicFrame>
          <p:nvGraphicFramePr>
            <p:cNvPr id="18" name="Objeto 17">
              <a:extLst>
                <a:ext uri="{FF2B5EF4-FFF2-40B4-BE49-F238E27FC236}">
                  <a16:creationId xmlns:a16="http://schemas.microsoft.com/office/drawing/2014/main" id="{844E1AB2-6FFC-43DD-9300-9740B5B263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0" name="Objeto 9">
                          <a:extLst>
                            <a:ext uri="{FF2B5EF4-FFF2-40B4-BE49-F238E27FC236}">
                              <a16:creationId xmlns:a16="http://schemas.microsoft.com/office/drawing/2014/main" id="{C59ECC0F-ECB0-4FBD-8750-620BC88ADD0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FE47E7C2-2EC9-4AC1-975B-461E1833D34A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46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351439" y="145153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70 a 73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8042895D-7531-41ED-BD8F-F11473DCD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671923"/>
              </p:ext>
            </p:extLst>
          </p:nvPr>
        </p:nvGraphicFramePr>
        <p:xfrm>
          <a:off x="468838" y="953142"/>
          <a:ext cx="7443070" cy="533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C6C40DAD-0A54-4C1E-B445-6D646CD0D339}"/>
              </a:ext>
            </a:extLst>
          </p:cNvPr>
          <p:cNvGrpSpPr/>
          <p:nvPr/>
        </p:nvGrpSpPr>
        <p:grpSpPr>
          <a:xfrm>
            <a:off x="8048699" y="2252253"/>
            <a:ext cx="3759741" cy="4335709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A8FAD4EE-CBA8-43E0-BE95-CBD465FC3E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9" name="Objeto 18">
                          <a:extLst>
                            <a:ext uri="{FF2B5EF4-FFF2-40B4-BE49-F238E27FC236}">
                              <a16:creationId xmlns:a16="http://schemas.microsoft.com/office/drawing/2014/main" id="{361F4D69-4361-4D66-9249-663423343D3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14AED044-CF18-48AB-B649-C467E6703D49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6600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A4B1B0-5244-44DA-9E81-32B5371852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E92258-926E-4CDB-B2F9-E854518A93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183100-02D9-41D7-A8BC-CA19CAB610C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670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8</vt:i4>
      </vt:variant>
    </vt:vector>
  </HeadingPairs>
  <TitlesOfParts>
    <vt:vector size="18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151</cp:revision>
  <dcterms:created xsi:type="dcterms:W3CDTF">2020-12-04T14:36:32Z</dcterms:created>
  <dcterms:modified xsi:type="dcterms:W3CDTF">2020-12-18T15:33:26Z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</Properties>
</file>