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4"/>
  </p:sldMasterIdLst>
  <p:sldIdLst>
    <p:sldId id="280" r:id="rId5"/>
    <p:sldId id="271" r:id="rId6"/>
    <p:sldId id="267" r:id="rId7"/>
    <p:sldId id="266" r:id="rId8"/>
    <p:sldId id="278" r:id="rId9"/>
    <p:sldId id="283" r:id="rId10"/>
    <p:sldId id="284" r:id="rId11"/>
    <p:sldId id="28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quiria Baddini Tronolone" initials="VBT" lastIdx="1" clrIdx="0">
    <p:extLst>
      <p:ext uri="{19B8F6BF-5375-455C-9EA6-DF929625EA0E}">
        <p15:presenceInfo xmlns:p15="http://schemas.microsoft.com/office/powerpoint/2012/main" userId="S::em-valquiria@ftd.com.br::b1a7bfb0-d72c-45bb-9c0d-c893be7838e8" providerId="AD"/>
      </p:ext>
    </p:extLst>
  </p:cmAuthor>
  <p:cmAuthor id="2" name="Pedro Fandi" initials="PF" lastIdx="3" clrIdx="1">
    <p:extLst>
      <p:ext uri="{19B8F6BF-5375-455C-9EA6-DF929625EA0E}">
        <p15:presenceInfo xmlns:p15="http://schemas.microsoft.com/office/powerpoint/2012/main" userId="S::em-pedroh@ftd.com.br::eea115e2-d335-403b-bf7b-8f058c75a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99"/>
    <a:srgbClr val="FF3300"/>
    <a:srgbClr val="FF0000"/>
    <a:srgbClr val="C40873"/>
    <a:srgbClr val="FFAFFF"/>
    <a:srgbClr val="FFA3FF"/>
    <a:srgbClr val="FF99FF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48C39-CC9E-E44D-B2AF-75F72B9B9C05}" v="10" dt="2020-12-16T20:48:45.930"/>
    <p1510:client id="{268EFBF4-01E7-4792-A860-AC87DC04A200}" v="1" dt="2020-12-07T14:19:01.996"/>
    <p1510:client id="{690856EF-8A08-7BD3-1CED-2E06E72EB67B}" v="364" dt="2020-12-17T18:27:51.168"/>
    <p1510:client id="{7C11609E-AF7F-B4EC-F867-A975501289BA}" v="47" dt="2020-12-08T20:41:37.135"/>
    <p1510:client id="{8A564E7D-2C2D-19ED-BA7C-157CB677F2B4}" v="40" dt="2020-12-11T18:12:06.792"/>
    <p1510:client id="{AA158DF2-46EB-0B54-4750-93CF9E35EEA7}" v="22" dt="2020-12-16T20:43:53.086"/>
    <p1510:client id="{D3122F7B-82E7-9A34-DE11-CB8815262546}" v="3" dt="2020-12-17T13:47:29.740"/>
    <p1510:client id="{EA35D287-E472-4EEC-3192-66BDDB438D22}" v="2" dt="2020-12-08T20:10:13.992"/>
    <p1510:client id="{FCD3F085-1AD0-E7B2-8B5C-C6AB61B5734C}" v="4" dt="2020-12-17T20:33:0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Luiza Martignoni Spinola" userId="S::ed-anas@ftd.com.br::482a18ba-7d3d-4eb3-838f-e6656962ff26" providerId="AD" clId="Web-{FCD3F085-1AD0-E7B2-8B5C-C6AB61B5734C}"/>
    <pc:docChg chg="modSld">
      <pc:chgData name="Ana Luiza Martignoni Spinola" userId="S::ed-anas@ftd.com.br::482a18ba-7d3d-4eb3-838f-e6656962ff26" providerId="AD" clId="Web-{FCD3F085-1AD0-E7B2-8B5C-C6AB61B5734C}" dt="2020-12-17T20:33:09.480" v="3" actId="20577"/>
      <pc:docMkLst>
        <pc:docMk/>
      </pc:docMkLst>
      <pc:sldChg chg="modSp">
        <pc:chgData name="Ana Luiza Martignoni Spinola" userId="S::ed-anas@ftd.com.br::482a18ba-7d3d-4eb3-838f-e6656962ff26" providerId="AD" clId="Web-{FCD3F085-1AD0-E7B2-8B5C-C6AB61B5734C}" dt="2020-12-17T20:33:09.480" v="3" actId="20577"/>
        <pc:sldMkLst>
          <pc:docMk/>
          <pc:sldMk cId="1640378633" sldId="278"/>
        </pc:sldMkLst>
        <pc:graphicFrameChg chg="modGraphic">
          <ac:chgData name="Ana Luiza Martignoni Spinola" userId="S::ed-anas@ftd.com.br::482a18ba-7d3d-4eb3-838f-e6656962ff26" providerId="AD" clId="Web-{FCD3F085-1AD0-E7B2-8B5C-C6AB61B5734C}" dt="2020-12-17T20:33:09.480" v="3" actId="20577"/>
          <ac:graphicFrameMkLst>
            <pc:docMk/>
            <pc:sldMk cId="1640378633" sldId="278"/>
            <ac:graphicFrameMk id="3" creationId="{DC8059DC-7D56-485B-BB9C-F2460703695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Representando os povos tradicionais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 </a:t>
          </a:r>
          <a:r>
            <a:rPr lang="pt-BR" sz="1800" b="0" dirty="0">
              <a:latin typeface="MyriadPro-SemiCn"/>
            </a:rPr>
            <a:t>Auxiliar os estudantes</a:t>
          </a:r>
          <a:r>
            <a:rPr lang="pt-BR" sz="1800" b="1" dirty="0">
              <a:latin typeface="MyriadPro-SemiCn"/>
            </a:rPr>
            <a:t> </a:t>
          </a:r>
          <a:r>
            <a:rPr lang="pt-BR" sz="1800" b="0" dirty="0">
              <a:latin typeface="MyriadPro-SemiCn"/>
            </a:rPr>
            <a:t>a identificar em obras de arte </a:t>
          </a:r>
          <a:r>
            <a:rPr lang="pt-BR" sz="1800" b="0" i="1" dirty="0" err="1">
              <a:latin typeface="MyriadPro-SemiCn"/>
            </a:rPr>
            <a:t>naïf</a:t>
          </a:r>
          <a:r>
            <a:rPr lang="pt-BR" sz="1800" b="0" i="1" dirty="0">
              <a:latin typeface="MyriadPro-SemiCn"/>
            </a:rPr>
            <a:t> </a:t>
          </a:r>
          <a:r>
            <a:rPr lang="pt-BR" sz="1800" b="0" dirty="0">
              <a:latin typeface="MyriadPro-SemiCn"/>
            </a:rPr>
            <a:t>elementos que representam os povos tradicionais e pedir a produção de símbolos que representam a cultura de jovens da comunidade dos estudantes.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Território: vida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 a</a:t>
          </a:r>
          <a:r>
            <a:rPr lang="pt-BR" sz="1800" b="1" dirty="0">
              <a:latin typeface="MyriadPro-SemiCn"/>
            </a:rPr>
            <a:t> </a:t>
          </a:r>
          <a:r>
            <a:rPr lang="pt-BR" sz="1800" b="0" dirty="0">
              <a:latin typeface="MyriadPro-SemiCn"/>
            </a:rPr>
            <a:t>observação e análise de fotografias de moradias de comunidades tradicionais para a introdução do tema.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CCEA846A-2B43-4FA8-9E48-BCDDA782ABBC}">
      <dgm:prSet custT="1"/>
      <dgm:spPr>
        <a:solidFill>
          <a:srgbClr val="FFCC99"/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Povos tradicionais: vamos localizar?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 a leitura para os estudantes  identificarem no mapa os povos e as comunidades tradicionais no Brasil.</a:t>
          </a:r>
        </a:p>
      </dgm:t>
    </dgm:pt>
    <dgm:pt modelId="{EBB79A09-F940-4133-880C-92396FF1C8C2}" type="parTrans" cxnId="{21C0ABBE-A0E3-49B3-BABE-E72340CFDC3B}">
      <dgm:prSet/>
      <dgm:spPr/>
      <dgm:t>
        <a:bodyPr/>
        <a:lstStyle/>
        <a:p>
          <a:endParaRPr lang="pt-BR"/>
        </a:p>
      </dgm:t>
    </dgm:pt>
    <dgm:pt modelId="{0A5B6144-B89D-4065-BAFE-0818BFA42194}" type="sibTrans" cxnId="{21C0ABBE-A0E3-49B3-BABE-E72340CFDC3B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44299" custScaleY="69763" custLinFactNeighborX="-324" custLinFactNeighborY="-587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44299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44299">
        <dgm:presLayoutVars>
          <dgm:chMax val="0"/>
          <dgm:bulletEnabled val="1"/>
        </dgm:presLayoutVars>
      </dgm:prSet>
      <dgm:spPr/>
    </dgm:pt>
    <dgm:pt modelId="{4AB00F72-A3DA-4D65-8296-B1AFF7C63C7D}" type="pres">
      <dgm:prSet presAssocID="{6D9504A4-60A3-4AFE-99D5-27BCB981FBA6}" presName="sibTrans" presStyleLbl="sibTrans2D1" presStyleIdx="2" presStyleCnt="3"/>
      <dgm:spPr/>
    </dgm:pt>
    <dgm:pt modelId="{5823617C-409C-4E1B-86F3-430CA0A6A8A3}" type="pres">
      <dgm:prSet presAssocID="{CCEA846A-2B43-4FA8-9E48-BCDDA782ABBC}" presName="child" presStyleLbl="alignAccFollowNode1" presStyleIdx="2" presStyleCnt="3" custScaleX="144299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4F94D469-2BA6-4428-8DD6-941F2E4AD6F8}" type="presOf" srcId="{CCEA846A-2B43-4FA8-9E48-BCDDA782ABBC}" destId="{5823617C-409C-4E1B-86F3-430CA0A6A8A3}" srcOrd="0" destOrd="0" presId="urn:microsoft.com/office/officeart/2005/8/layout/lProcess1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21C0ABBE-A0E3-49B3-BABE-E72340CFDC3B}" srcId="{AE932727-3BB9-41C1-A229-605C5D5C7296}" destId="{CCEA846A-2B43-4FA8-9E48-BCDDA782ABBC}" srcOrd="2" destOrd="0" parTransId="{EBB79A09-F940-4133-880C-92396FF1C8C2}" sibTransId="{0A5B6144-B89D-4065-BAFE-0818BFA42194}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513662DB-BC59-46DF-9147-592A575531A1}" type="presOf" srcId="{6D9504A4-60A3-4AFE-99D5-27BCB981FBA6}" destId="{4AB00F72-A3DA-4D65-8296-B1AFF7C63C7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1A1A2EF6-36C2-4C6D-8873-CA1FB58ADE17}" type="presParOf" srcId="{9F7E0E85-A6DD-4576-B660-A5938CB04491}" destId="{4AB00F72-A3DA-4D65-8296-B1AFF7C63C7D}" srcOrd="5" destOrd="0" presId="urn:microsoft.com/office/officeart/2005/8/layout/lProcess1"/>
    <dgm:cxn modelId="{D375D74A-472A-4D28-83B4-D0F94F54B332}" type="presParOf" srcId="{9F7E0E85-A6DD-4576-B660-A5938CB04491}" destId="{5823617C-409C-4E1B-86F3-430CA0A6A8A3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Povos e comunidades tradicionais: quem são?</a:t>
          </a:r>
          <a:r>
            <a:rPr lang="pt-BR" sz="1800" b="0" dirty="0">
              <a:latin typeface="MyriadPro-SemiCn"/>
            </a:rPr>
            <a:t>: Propor a leitura e a interpretação de informações sobre o conceito de povos e comunidades tradicionais, e pedir uma pesquisa sobre as suas categorias.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Os povos tradicionais e seus territórios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</a:t>
          </a:r>
          <a:r>
            <a:rPr lang="pt-BR" sz="1800" b="1" dirty="0">
              <a:latin typeface="MyriadPro-SemiCn"/>
            </a:rPr>
            <a:t> </a:t>
          </a:r>
          <a:r>
            <a:rPr lang="pt-BR" sz="1800" b="0" dirty="0">
              <a:latin typeface="MyriadPro-SemiCn"/>
            </a:rPr>
            <a:t>uma pesquisa sobre os significados de território para os povos e as comunidades tradicionais.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D3034018-F0F7-48DD-93F8-7FCC595D2896}">
      <dgm:prSet custT="1"/>
      <dgm:spPr>
        <a:solidFill>
          <a:srgbClr val="FFCC99">
            <a:alpha val="90000"/>
          </a:srgbClr>
        </a:solidFill>
        <a:ln>
          <a:solidFill>
            <a:srgbClr val="FF6600">
              <a:alpha val="90000"/>
            </a:srgbClr>
          </a:solidFill>
        </a:ln>
      </dgm:spPr>
      <dgm:t>
        <a:bodyPr/>
        <a:lstStyle/>
        <a:p>
          <a:pPr rtl="0"/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Direitos dos povos e das comunidades tradicionais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Apresentar o decreto que estabelece direitos para essa população, relacionado-o à comunidade pesquisada.</a:t>
          </a:r>
          <a:endParaRPr lang="pt-BR" sz="1800" b="0" kern="1200" dirty="0">
            <a:latin typeface="MyriadPro-SemiCn"/>
          </a:endParaRPr>
        </a:p>
      </dgm:t>
    </dgm:pt>
    <dgm:pt modelId="{B2DE413F-3BA3-4A61-B451-767798C1A871}" type="parTrans" cxnId="{20876332-8CA3-41D5-A39C-2443A289DA4A}">
      <dgm:prSet/>
      <dgm:spPr/>
      <dgm:t>
        <a:bodyPr/>
        <a:lstStyle/>
        <a:p>
          <a:endParaRPr lang="pt-BR"/>
        </a:p>
      </dgm:t>
    </dgm:pt>
    <dgm:pt modelId="{576CF4BB-3966-48E2-BBB9-375C0AD2B9A3}" type="sibTrans" cxnId="{20876332-8CA3-41D5-A39C-2443A289DA4A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9680" custScaleY="55547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9680" custScaleY="83186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9680" custScaleY="77342">
        <dgm:presLayoutVars>
          <dgm:chMax val="0"/>
          <dgm:bulletEnabled val="1"/>
        </dgm:presLayoutVars>
      </dgm:prSet>
      <dgm:spPr/>
    </dgm:pt>
    <dgm:pt modelId="{1A5CA190-7896-4CB5-A652-9A4F99FD0A94}" type="pres">
      <dgm:prSet presAssocID="{6D9504A4-60A3-4AFE-99D5-27BCB981FBA6}" presName="sibTrans" presStyleLbl="sibTrans2D1" presStyleIdx="2" presStyleCnt="3"/>
      <dgm:spPr/>
    </dgm:pt>
    <dgm:pt modelId="{A7B47472-42E6-4D46-BA70-D2114B658E77}" type="pres">
      <dgm:prSet presAssocID="{D3034018-F0F7-48DD-93F8-7FCC595D2896}" presName="child" presStyleLbl="alignAccFollowNode1" presStyleIdx="2" presStyleCnt="3" custScaleX="139680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BE068625-FBF2-40CF-8742-C219E8EDF7D5}" type="presOf" srcId="{D3034018-F0F7-48DD-93F8-7FCC595D2896}" destId="{A7B47472-42E6-4D46-BA70-D2114B658E77}" srcOrd="0" destOrd="0" presId="urn:microsoft.com/office/officeart/2005/8/layout/lProcess1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20876332-8CA3-41D5-A39C-2443A289DA4A}" srcId="{AE932727-3BB9-41C1-A229-605C5D5C7296}" destId="{D3034018-F0F7-48DD-93F8-7FCC595D2896}" srcOrd="2" destOrd="0" parTransId="{B2DE413F-3BA3-4A61-B451-767798C1A871}" sibTransId="{576CF4BB-3966-48E2-BBB9-375C0AD2B9A3}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E96DF89-4F79-4472-BE57-7F33ABCD9AD8}" type="presOf" srcId="{6D9504A4-60A3-4AFE-99D5-27BCB981FBA6}" destId="{1A5CA190-7896-4CB5-A652-9A4F99FD0A94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9D24BED6-5911-4D71-83BB-E227901553F6}" type="presParOf" srcId="{9F7E0E85-A6DD-4576-B660-A5938CB04491}" destId="{1A5CA190-7896-4CB5-A652-9A4F99FD0A94}" srcOrd="5" destOrd="0" presId="urn:microsoft.com/office/officeart/2005/8/layout/lProcess1"/>
    <dgm:cxn modelId="{229119DC-6B7C-409C-8CBD-EA9FF037C9C6}" type="presParOf" srcId="{9F7E0E85-A6DD-4576-B660-A5938CB04491}" destId="{A7B47472-42E6-4D46-BA70-D2114B658E77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Viver e conviver em uma comunidade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b="0" dirty="0">
              <a:latin typeface="MyriadPro-SemiCn"/>
            </a:rPr>
            <a:t>Propor a leitura e a interpretação de relatos e textos sobre a vida de comunidades tradicionais no campo, na floresta e no mar para ampliar os conceitos correlatos e relacioná-los à comunidade pesquisada.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sz="1800" b="1" dirty="0">
              <a:latin typeface="MyriadPro-SemiCn"/>
            </a:rPr>
            <a:t>Os jovens dos povos e das comunidades tradicionais</a:t>
          </a:r>
          <a:r>
            <a:rPr lang="pt-BR" sz="1800" b="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Apresentar</a:t>
          </a:r>
          <a:r>
            <a:rPr lang="pt-BR" sz="1800" b="0" dirty="0">
              <a:latin typeface="MyriadPro-SemiCn"/>
            </a:rPr>
            <a:t> aspectos da realidade dos jovens de uma comunidade quilombola e de pescadores artesanais.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3259DD31-5DFA-496E-AEDB-972250937867}">
      <dgm:prSet phldrT="[Texto]" custT="1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r>
            <a:rPr lang="pt-BR" sz="1800" b="1" dirty="0">
              <a:latin typeface="MyriadPro-SemiCn"/>
            </a:rPr>
            <a:t>Desenhando o mapa do Brasil</a:t>
          </a:r>
          <a:r>
            <a:rPr lang="pt-BR" sz="1800" dirty="0">
              <a:latin typeface="MyriadPro-SemiCn"/>
            </a:rPr>
            <a:t>:</a:t>
          </a:r>
          <a:r>
            <a:rPr lang="pt-BR" sz="1800" b="1" dirty="0">
              <a:latin typeface="MyriadPro-SemiCn"/>
            </a:rPr>
            <a:t> </a:t>
          </a:r>
          <a:r>
            <a:rPr lang="pt-BR" sz="1800" dirty="0">
              <a:latin typeface="MyriadPro-SemiCn"/>
            </a:rPr>
            <a:t>Propor a análise do gênero cartográfico mapa pictórico.</a:t>
          </a:r>
          <a:endParaRPr lang="pt-BR" sz="1800" b="0" dirty="0">
            <a:latin typeface="MyriadPro-SemiCn"/>
            <a:ea typeface="+mn-ea"/>
            <a:cs typeface="+mn-cs"/>
          </a:endParaRPr>
        </a:p>
      </dgm:t>
    </dgm:pt>
    <dgm:pt modelId="{F4809459-8F80-401F-A687-CFBF4EADF473}" type="parTrans" cxnId="{ADAC475C-A604-45A4-AFF7-24C8259A5937}">
      <dgm:prSet/>
      <dgm:spPr/>
      <dgm:t>
        <a:bodyPr/>
        <a:lstStyle/>
        <a:p>
          <a:endParaRPr lang="pt-BR"/>
        </a:p>
      </dgm:t>
    </dgm:pt>
    <dgm:pt modelId="{7B866C63-C07B-4278-A33D-CAE4716C9D4A}" type="sibTrans" cxnId="{ADAC475C-A604-45A4-AFF7-24C8259A5937}">
      <dgm:prSet/>
      <dgm:spPr/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135288" custScaleY="55721" custLinFactNeighborX="-664" custLinFactNeighborY="-86281"/>
      <dgm:spPr/>
    </dgm:pt>
    <dgm:pt modelId="{00C015DD-3079-4258-8787-9D0F40E66300}" type="pres">
      <dgm:prSet presAssocID="{9D48F7AD-EB97-473A-8C34-57DB6E15BD38}" presName="parTrans" presStyleLbl="sibTrans2D1" presStyleIdx="0" presStyleCnt="3"/>
      <dgm:spPr/>
    </dgm:pt>
    <dgm:pt modelId="{95681F9C-F4C8-480C-A1FC-4297BFA0BC4F}" type="pres">
      <dgm:prSet presAssocID="{2FEEC820-C3B6-436E-9F7D-B36FE32A8CA1}" presName="child" presStyleLbl="alignAccFollowNode1" presStyleIdx="0" presStyleCnt="3" custScaleX="135551" custScaleY="76013" custLinFactNeighborX="132" custLinFactNeighborY="1068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3"/>
      <dgm:spPr/>
    </dgm:pt>
    <dgm:pt modelId="{86D59992-7ACD-4F75-8326-8C0180CF029B}" type="pres">
      <dgm:prSet presAssocID="{91EDB500-34A2-47A1-BF2B-9B3FE05768C5}" presName="child" presStyleLbl="alignAccFollowNode1" presStyleIdx="1" presStyleCnt="3" custScaleX="135551" custScaleY="77342" custLinFactNeighborX="132" custLinFactNeighborY="17978">
        <dgm:presLayoutVars>
          <dgm:chMax val="0"/>
          <dgm:bulletEnabled val="1"/>
        </dgm:presLayoutVars>
      </dgm:prSet>
      <dgm:spPr/>
    </dgm:pt>
    <dgm:pt modelId="{F73A0F4C-E6D1-4322-B135-2BCBAC9AD87C}" type="pres">
      <dgm:prSet presAssocID="{6D9504A4-60A3-4AFE-99D5-27BCB981FBA6}" presName="sibTrans" presStyleLbl="sibTrans2D1" presStyleIdx="2" presStyleCnt="3"/>
      <dgm:spPr/>
    </dgm:pt>
    <dgm:pt modelId="{EB9BD7BC-C691-4D52-90A6-BBED9060D89D}" type="pres">
      <dgm:prSet presAssocID="{3259DD31-5DFA-496E-AEDB-972250937867}" presName="child" presStyleLbl="alignAccFollowNode1" presStyleIdx="2" presStyleCnt="3" custScaleX="135551" custScaleY="67011" custLinFactNeighborY="41626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ADAC475C-A604-45A4-AFF7-24C8259A5937}" srcId="{AE932727-3BB9-41C1-A229-605C5D5C7296}" destId="{3259DD31-5DFA-496E-AEDB-972250937867}" srcOrd="2" destOrd="0" parTransId="{F4809459-8F80-401F-A687-CFBF4EADF473}" sibTransId="{7B866C63-C07B-4278-A33D-CAE4716C9D4A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35CEA6E7-D27A-42BA-9895-F69D95A4097C}" type="presOf" srcId="{6D9504A4-60A3-4AFE-99D5-27BCB981FBA6}" destId="{F73A0F4C-E6D1-4322-B135-2BCBAC9AD87C}" srcOrd="0" destOrd="0" presId="urn:microsoft.com/office/officeart/2005/8/layout/lProcess1"/>
    <dgm:cxn modelId="{A31587F1-15D1-4B56-90D6-34BF594F15EA}" type="presOf" srcId="{3259DD31-5DFA-496E-AEDB-972250937867}" destId="{EB9BD7BC-C691-4D52-90A6-BBED9060D89D}" srcOrd="0" destOrd="0" presId="urn:microsoft.com/office/officeart/2005/8/layout/lProcess1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  <dgm:cxn modelId="{FA6A88BF-6EFC-44B0-96A5-4E0179179FDB}" type="presParOf" srcId="{9F7E0E85-A6DD-4576-B660-A5938CB04491}" destId="{F73A0F4C-E6D1-4322-B135-2BCBAC9AD87C}" srcOrd="5" destOrd="0" presId="urn:microsoft.com/office/officeart/2005/8/layout/lProcess1"/>
    <dgm:cxn modelId="{4253D46A-B9F6-4415-8419-689B7F18FE25}" type="presParOf" srcId="{9F7E0E85-A6DD-4576-B660-A5938CB04491}" destId="{EB9BD7BC-C691-4D52-90A6-BBED9060D89D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29C272-3A76-483C-8199-90716D29054A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E932727-3BB9-41C1-A229-605C5D5C7296}">
      <dgm:prSet phldrT="[Texto]" custT="1"/>
      <dgm:spPr>
        <a:solidFill>
          <a:srgbClr val="FF6600"/>
        </a:solidFill>
        <a:ln>
          <a:solidFill>
            <a:srgbClr val="FF6600"/>
          </a:solidFill>
        </a:ln>
      </dgm:spPr>
      <dgm:t>
        <a:bodyPr/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gm:t>
    </dgm:pt>
    <dgm:pt modelId="{9F1576E3-A24B-4003-B1F4-2B4D09833CDD}" type="parTrans" cxnId="{B4D6C93D-EED1-4FF3-B87F-E3B61080A51F}">
      <dgm:prSet/>
      <dgm:spPr/>
      <dgm:t>
        <a:bodyPr/>
        <a:lstStyle/>
        <a:p>
          <a:endParaRPr lang="pt-BR"/>
        </a:p>
      </dgm:t>
    </dgm:pt>
    <dgm:pt modelId="{29D38075-4BFE-4D1A-AAD8-35892C00D332}" type="sibTrans" cxnId="{B4D6C93D-EED1-4FF3-B87F-E3B61080A51F}">
      <dgm:prSet/>
      <dgm:spPr/>
      <dgm:t>
        <a:bodyPr/>
        <a:lstStyle/>
        <a:p>
          <a:endParaRPr lang="pt-BR"/>
        </a:p>
      </dgm:t>
    </dgm:pt>
    <dgm:pt modelId="{2FEEC820-C3B6-436E-9F7D-B36FE32A8CA1}">
      <dgm:prSet phldrT="[Texto]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Proposta de ação sustentável e mostra de projetos</a:t>
          </a:r>
          <a:r>
            <a:rPr lang="pt-BR" b="0" dirty="0">
              <a:latin typeface="MyriadPro-SemiCn"/>
            </a:rPr>
            <a:t>:</a:t>
          </a:r>
          <a:r>
            <a:rPr lang="pt-BR" dirty="0">
              <a:latin typeface="MyriadPro-SemiCn"/>
            </a:rPr>
            <a:t> Pedir aos estudantes que coletem informações e dados necessários para o trabalho e que verifiquem quais outras informações são necessárias para a elaboração do trabalho. Pedir a análise do trabalho final do grupo e a forma escolhida para apresentá-lo. </a:t>
          </a:r>
        </a:p>
      </dgm:t>
    </dgm:pt>
    <dgm:pt modelId="{9D48F7AD-EB97-473A-8C34-57DB6E15BD38}" type="par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2020AB6F-302C-4055-83FB-E74CC1B94F49}" type="sibTrans" cxnId="{C05F50CB-FAFE-454C-B71E-A0011F95FD4A}">
      <dgm:prSet/>
      <dgm:spPr>
        <a:solidFill>
          <a:srgbClr val="FF6600"/>
        </a:solidFill>
      </dgm:spPr>
      <dgm:t>
        <a:bodyPr/>
        <a:lstStyle/>
        <a:p>
          <a:endParaRPr lang="pt-BR"/>
        </a:p>
      </dgm:t>
    </dgm:pt>
    <dgm:pt modelId="{91EDB500-34A2-47A1-BF2B-9B3FE05768C5}">
      <dgm:prSet phldrT="[Texto]"/>
      <dgm:spPr>
        <a:solidFill>
          <a:srgbClr val="FFCC99">
            <a:alpha val="90000"/>
          </a:srgbClr>
        </a:solidFill>
        <a:ln>
          <a:solidFill>
            <a:srgbClr val="FF6600"/>
          </a:solidFill>
        </a:ln>
      </dgm:spPr>
      <dgm:t>
        <a:bodyPr/>
        <a:lstStyle/>
        <a:p>
          <a:pPr rtl="0"/>
          <a:r>
            <a:rPr lang="pt-BR" b="1" dirty="0">
              <a:latin typeface="MyriadPro-SemiCn"/>
            </a:rPr>
            <a:t>Avaliação e autoavaliação – Sustentabilidade: que ações contribuem?</a:t>
          </a:r>
          <a:r>
            <a:rPr lang="pt-BR" b="0" dirty="0">
              <a:latin typeface="MyriadPro-SemiCn"/>
            </a:rPr>
            <a:t>:</a:t>
          </a:r>
          <a:r>
            <a:rPr lang="pt-BR" dirty="0">
              <a:latin typeface="MyriadPro-SemiCn"/>
            </a:rPr>
            <a:t> Propor uma reflexão sobre ações sustentáveis no cotidiano e pedir uma avaliação das respostas dadas à pergunta-chave</a:t>
          </a:r>
          <a:r>
            <a:rPr lang="pt-BR" b="1" dirty="0">
              <a:latin typeface="MyriadPro-SemiCn"/>
            </a:rPr>
            <a:t> </a:t>
          </a:r>
          <a:r>
            <a:rPr lang="pt-BR" dirty="0">
              <a:latin typeface="MyriadPro-SemiCn"/>
            </a:rPr>
            <a:t>. </a:t>
          </a:r>
          <a:endParaRPr lang="pt-BR" b="1" dirty="0">
            <a:latin typeface="MyriadPro-SemiCn"/>
            <a:ea typeface="+mn-ea"/>
            <a:cs typeface="+mn-cs"/>
          </a:endParaRPr>
        </a:p>
      </dgm:t>
    </dgm:pt>
    <dgm:pt modelId="{9FBCC724-574B-4552-8B06-DC40D78496A6}" type="parTrans" cxnId="{DBDE0011-9EC2-4B4F-BED4-7041F7C3E06B}">
      <dgm:prSet/>
      <dgm:spPr/>
      <dgm:t>
        <a:bodyPr/>
        <a:lstStyle/>
        <a:p>
          <a:endParaRPr lang="pt-BR"/>
        </a:p>
      </dgm:t>
    </dgm:pt>
    <dgm:pt modelId="{6D9504A4-60A3-4AFE-99D5-27BCB981FBA6}" type="sibTrans" cxnId="{DBDE0011-9EC2-4B4F-BED4-7041F7C3E06B}">
      <dgm:prSet/>
      <dgm:spPr>
        <a:solidFill>
          <a:srgbClr val="FF6600"/>
        </a:solidFill>
        <a:ln>
          <a:solidFill>
            <a:schemeClr val="accent1"/>
          </a:solidFill>
        </a:ln>
      </dgm:spPr>
      <dgm:t>
        <a:bodyPr/>
        <a:lstStyle/>
        <a:p>
          <a:endParaRPr lang="pt-BR"/>
        </a:p>
      </dgm:t>
    </dgm:pt>
    <dgm:pt modelId="{2880EE12-EEC2-47C1-85E1-CBBB21760BE6}" type="pres">
      <dgm:prSet presAssocID="{DD29C272-3A76-483C-8199-90716D29054A}" presName="Name0" presStyleCnt="0">
        <dgm:presLayoutVars>
          <dgm:dir/>
          <dgm:animLvl val="lvl"/>
          <dgm:resizeHandles val="exact"/>
        </dgm:presLayoutVars>
      </dgm:prSet>
      <dgm:spPr/>
    </dgm:pt>
    <dgm:pt modelId="{9F7E0E85-A6DD-4576-B660-A5938CB04491}" type="pres">
      <dgm:prSet presAssocID="{AE932727-3BB9-41C1-A229-605C5D5C7296}" presName="vertFlow" presStyleCnt="0"/>
      <dgm:spPr/>
    </dgm:pt>
    <dgm:pt modelId="{9026AD66-E2FA-4F4A-AEBC-0DB4EEBC76C3}" type="pres">
      <dgm:prSet presAssocID="{AE932727-3BB9-41C1-A229-605C5D5C7296}" presName="header" presStyleLbl="node1" presStyleIdx="0" presStyleCnt="1" custScaleX="93645" custScaleY="38713" custLinFactNeighborX="-1112" custLinFactNeighborY="-12712"/>
      <dgm:spPr/>
    </dgm:pt>
    <dgm:pt modelId="{00C015DD-3079-4258-8787-9D0F40E66300}" type="pres">
      <dgm:prSet presAssocID="{9D48F7AD-EB97-473A-8C34-57DB6E15BD38}" presName="parTrans" presStyleLbl="sibTrans2D1" presStyleIdx="0" presStyleCnt="2"/>
      <dgm:spPr/>
    </dgm:pt>
    <dgm:pt modelId="{95681F9C-F4C8-480C-A1FC-4297BFA0BC4F}" type="pres">
      <dgm:prSet presAssocID="{2FEEC820-C3B6-436E-9F7D-B36FE32A8CA1}" presName="child" presStyleLbl="alignAccFollowNode1" presStyleIdx="0" presStyleCnt="2" custScaleX="93645" custScaleY="76013">
        <dgm:presLayoutVars>
          <dgm:chMax val="0"/>
          <dgm:bulletEnabled val="1"/>
        </dgm:presLayoutVars>
      </dgm:prSet>
      <dgm:spPr/>
    </dgm:pt>
    <dgm:pt modelId="{963C8F91-3F45-422C-B42E-73DCAD0ED5D7}" type="pres">
      <dgm:prSet presAssocID="{2020AB6F-302C-4055-83FB-E74CC1B94F49}" presName="sibTrans" presStyleLbl="sibTrans2D1" presStyleIdx="1" presStyleCnt="2"/>
      <dgm:spPr/>
    </dgm:pt>
    <dgm:pt modelId="{86D59992-7ACD-4F75-8326-8C0180CF029B}" type="pres">
      <dgm:prSet presAssocID="{91EDB500-34A2-47A1-BF2B-9B3FE05768C5}" presName="child" presStyleLbl="alignAccFollowNode1" presStyleIdx="1" presStyleCnt="2" custScaleX="93645" custScaleY="77342">
        <dgm:presLayoutVars>
          <dgm:chMax val="0"/>
          <dgm:bulletEnabled val="1"/>
        </dgm:presLayoutVars>
      </dgm:prSet>
      <dgm:spPr/>
    </dgm:pt>
  </dgm:ptLst>
  <dgm:cxnLst>
    <dgm:cxn modelId="{DBDE0011-9EC2-4B4F-BED4-7041F7C3E06B}" srcId="{AE932727-3BB9-41C1-A229-605C5D5C7296}" destId="{91EDB500-34A2-47A1-BF2B-9B3FE05768C5}" srcOrd="1" destOrd="0" parTransId="{9FBCC724-574B-4552-8B06-DC40D78496A6}" sibTransId="{6D9504A4-60A3-4AFE-99D5-27BCB981FBA6}"/>
    <dgm:cxn modelId="{68C10127-DDD3-4E8F-91E9-8DC1B34CC02C}" type="presOf" srcId="{DD29C272-3A76-483C-8199-90716D29054A}" destId="{2880EE12-EEC2-47C1-85E1-CBBB21760BE6}" srcOrd="0" destOrd="0" presId="urn:microsoft.com/office/officeart/2005/8/layout/lProcess1"/>
    <dgm:cxn modelId="{B4D6C93D-EED1-4FF3-B87F-E3B61080A51F}" srcId="{DD29C272-3A76-483C-8199-90716D29054A}" destId="{AE932727-3BB9-41C1-A229-605C5D5C7296}" srcOrd="0" destOrd="0" parTransId="{9F1576E3-A24B-4003-B1F4-2B4D09833CDD}" sibTransId="{29D38075-4BFE-4D1A-AAD8-35892C00D332}"/>
    <dgm:cxn modelId="{E8FD0652-F9F1-4287-8CCB-5C243C89EB7D}" type="presOf" srcId="{AE932727-3BB9-41C1-A229-605C5D5C7296}" destId="{9026AD66-E2FA-4F4A-AEBC-0DB4EEBC76C3}" srcOrd="0" destOrd="0" presId="urn:microsoft.com/office/officeart/2005/8/layout/lProcess1"/>
    <dgm:cxn modelId="{7E66B377-6F6A-404C-960B-23DCCEE671CB}" type="presOf" srcId="{2020AB6F-302C-4055-83FB-E74CC1B94F49}" destId="{963C8F91-3F45-422C-B42E-73DCAD0ED5D7}" srcOrd="0" destOrd="0" presId="urn:microsoft.com/office/officeart/2005/8/layout/lProcess1"/>
    <dgm:cxn modelId="{07914AB5-5A94-4DED-827C-9E266D265ABD}" type="presOf" srcId="{2FEEC820-C3B6-436E-9F7D-B36FE32A8CA1}" destId="{95681F9C-F4C8-480C-A1FC-4297BFA0BC4F}" srcOrd="0" destOrd="0" presId="urn:microsoft.com/office/officeart/2005/8/layout/lProcess1"/>
    <dgm:cxn modelId="{834213B7-1374-4203-9B56-550A68446C57}" type="presOf" srcId="{9D48F7AD-EB97-473A-8C34-57DB6E15BD38}" destId="{00C015DD-3079-4258-8787-9D0F40E66300}" srcOrd="0" destOrd="0" presId="urn:microsoft.com/office/officeart/2005/8/layout/lProcess1"/>
    <dgm:cxn modelId="{C05F50CB-FAFE-454C-B71E-A0011F95FD4A}" srcId="{AE932727-3BB9-41C1-A229-605C5D5C7296}" destId="{2FEEC820-C3B6-436E-9F7D-B36FE32A8CA1}" srcOrd="0" destOrd="0" parTransId="{9D48F7AD-EB97-473A-8C34-57DB6E15BD38}" sibTransId="{2020AB6F-302C-4055-83FB-E74CC1B94F49}"/>
    <dgm:cxn modelId="{8E899CF9-C1DA-48F4-BF30-E2D592359AED}" type="presOf" srcId="{91EDB500-34A2-47A1-BF2B-9B3FE05768C5}" destId="{86D59992-7ACD-4F75-8326-8C0180CF029B}" srcOrd="0" destOrd="0" presId="urn:microsoft.com/office/officeart/2005/8/layout/lProcess1"/>
    <dgm:cxn modelId="{AAEC2A81-262A-4355-A9B8-0A32494FC5A9}" type="presParOf" srcId="{2880EE12-EEC2-47C1-85E1-CBBB21760BE6}" destId="{9F7E0E85-A6DD-4576-B660-A5938CB04491}" srcOrd="0" destOrd="0" presId="urn:microsoft.com/office/officeart/2005/8/layout/lProcess1"/>
    <dgm:cxn modelId="{16697F71-511B-4192-9FC2-E94B7ADF1B6A}" type="presParOf" srcId="{9F7E0E85-A6DD-4576-B660-A5938CB04491}" destId="{9026AD66-E2FA-4F4A-AEBC-0DB4EEBC76C3}" srcOrd="0" destOrd="0" presId="urn:microsoft.com/office/officeart/2005/8/layout/lProcess1"/>
    <dgm:cxn modelId="{C1B61485-4E2E-4ACE-9A74-37E50331E526}" type="presParOf" srcId="{9F7E0E85-A6DD-4576-B660-A5938CB04491}" destId="{00C015DD-3079-4258-8787-9D0F40E66300}" srcOrd="1" destOrd="0" presId="urn:microsoft.com/office/officeart/2005/8/layout/lProcess1"/>
    <dgm:cxn modelId="{7180D0E8-3D19-4601-8A41-EE6E359E4F2C}" type="presParOf" srcId="{9F7E0E85-A6DD-4576-B660-A5938CB04491}" destId="{95681F9C-F4C8-480C-A1FC-4297BFA0BC4F}" srcOrd="2" destOrd="0" presId="urn:microsoft.com/office/officeart/2005/8/layout/lProcess1"/>
    <dgm:cxn modelId="{96A18CB0-95AB-471A-BEA9-2F22F9ADEDCC}" type="presParOf" srcId="{9F7E0E85-A6DD-4576-B660-A5938CB04491}" destId="{963C8F91-3F45-422C-B42E-73DCAD0ED5D7}" srcOrd="3" destOrd="0" presId="urn:microsoft.com/office/officeart/2005/8/layout/lProcess1"/>
    <dgm:cxn modelId="{8C99CD9A-92C8-4B0F-B2F8-ED8FEE36BD46}" type="presParOf" srcId="{9F7E0E85-A6DD-4576-B660-A5938CB04491}" destId="{86D59992-7ACD-4F75-8326-8C0180CF029B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0"/>
          <a:ext cx="6978545" cy="843464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24704" y="24704"/>
        <a:ext cx="6929137" cy="794056"/>
      </dsp:txXfrm>
    </dsp:sp>
    <dsp:sp modelId="{00C015DD-3079-4258-8787-9D0F40E66300}">
      <dsp:nvSpPr>
        <dsp:cNvPr id="0" name=""/>
        <dsp:cNvSpPr/>
      </dsp:nvSpPr>
      <dsp:spPr>
        <a:xfrm rot="5399996">
          <a:off x="3382861" y="950498"/>
          <a:ext cx="212824" cy="211582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" y="1269113"/>
          <a:ext cx="6978545" cy="1209042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Representando os povos tradicionais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 </a:t>
          </a:r>
          <a:r>
            <a:rPr lang="pt-BR" sz="1800" b="0" kern="1200" dirty="0">
              <a:latin typeface="MyriadPro-SemiCn"/>
            </a:rPr>
            <a:t>Auxiliar os estudantes</a:t>
          </a:r>
          <a:r>
            <a:rPr lang="pt-BR" sz="1800" b="1" kern="1200" dirty="0">
              <a:latin typeface="MyriadPro-SemiCn"/>
            </a:rPr>
            <a:t> </a:t>
          </a:r>
          <a:r>
            <a:rPr lang="pt-BR" sz="1800" b="0" kern="1200" dirty="0">
              <a:latin typeface="MyriadPro-SemiCn"/>
            </a:rPr>
            <a:t>a identificar em obras de arte </a:t>
          </a:r>
          <a:r>
            <a:rPr lang="pt-BR" sz="1800" b="0" i="1" kern="1200" dirty="0" err="1">
              <a:latin typeface="MyriadPro-SemiCn"/>
            </a:rPr>
            <a:t>naïf</a:t>
          </a:r>
          <a:r>
            <a:rPr lang="pt-BR" sz="1800" b="0" i="1" kern="1200" dirty="0">
              <a:latin typeface="MyriadPro-SemiCn"/>
            </a:rPr>
            <a:t> </a:t>
          </a:r>
          <a:r>
            <a:rPr lang="pt-BR" sz="1800" b="0" kern="1200" dirty="0">
              <a:latin typeface="MyriadPro-SemiCn"/>
            </a:rPr>
            <a:t>elementos que representam os povos tradicionais e pedir a produção de símbolos que representam a cultura de jovens da comunidade dos estudantes.</a:t>
          </a:r>
        </a:p>
      </dsp:txBody>
      <dsp:txXfrm>
        <a:off x="35413" y="1304525"/>
        <a:ext cx="6907721" cy="1138218"/>
      </dsp:txXfrm>
    </dsp:sp>
    <dsp:sp modelId="{963C8F91-3F45-422C-B42E-73DCAD0ED5D7}">
      <dsp:nvSpPr>
        <dsp:cNvPr id="0" name=""/>
        <dsp:cNvSpPr/>
      </dsp:nvSpPr>
      <dsp:spPr>
        <a:xfrm rot="5400000">
          <a:off x="3383483" y="2583947"/>
          <a:ext cx="211582" cy="211582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" y="2901321"/>
          <a:ext cx="6978545" cy="1209042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Território: vida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 a</a:t>
          </a:r>
          <a:r>
            <a:rPr lang="pt-BR" sz="1800" b="1" kern="1200" dirty="0">
              <a:latin typeface="MyriadPro-SemiCn"/>
            </a:rPr>
            <a:t> </a:t>
          </a:r>
          <a:r>
            <a:rPr lang="pt-BR" sz="1800" b="0" kern="1200" dirty="0">
              <a:latin typeface="MyriadPro-SemiCn"/>
            </a:rPr>
            <a:t>observação e análise de fotografias de moradias de comunidades tradicionais para a introdução do tema.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35413" y="2936733"/>
        <a:ext cx="6907721" cy="1138218"/>
      </dsp:txXfrm>
    </dsp:sp>
    <dsp:sp modelId="{4AB00F72-A3DA-4D65-8296-B1AFF7C63C7D}">
      <dsp:nvSpPr>
        <dsp:cNvPr id="0" name=""/>
        <dsp:cNvSpPr/>
      </dsp:nvSpPr>
      <dsp:spPr>
        <a:xfrm rot="5400000">
          <a:off x="3383483" y="4216155"/>
          <a:ext cx="211582" cy="211582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23617C-409C-4E1B-86F3-430CA0A6A8A3}">
      <dsp:nvSpPr>
        <dsp:cNvPr id="0" name=""/>
        <dsp:cNvSpPr/>
      </dsp:nvSpPr>
      <dsp:spPr>
        <a:xfrm>
          <a:off x="1" y="4533528"/>
          <a:ext cx="6978545" cy="1209042"/>
        </a:xfrm>
        <a:prstGeom prst="roundRect">
          <a:avLst>
            <a:gd name="adj" fmla="val 10000"/>
          </a:avLst>
        </a:prstGeom>
        <a:solidFill>
          <a:srgbClr val="FFCC99"/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Povos tradicionais: vamos localizar?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 a leitura para os estudantes  identificarem no mapa os povos e as comunidades tradicionais no Brasil.</a:t>
          </a:r>
        </a:p>
      </dsp:txBody>
      <dsp:txXfrm>
        <a:off x="35413" y="4568940"/>
        <a:ext cx="6907721" cy="1138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0"/>
          <a:ext cx="7211052" cy="716910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20998" y="20998"/>
        <a:ext cx="7169056" cy="674914"/>
      </dsp:txXfrm>
    </dsp:sp>
    <dsp:sp modelId="{00C015DD-3079-4258-8787-9D0F40E66300}">
      <dsp:nvSpPr>
        <dsp:cNvPr id="0" name=""/>
        <dsp:cNvSpPr/>
      </dsp:nvSpPr>
      <dsp:spPr>
        <a:xfrm rot="5390559">
          <a:off x="3492983" y="832287"/>
          <a:ext cx="228308" cy="225861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3712" y="1173526"/>
          <a:ext cx="7211052" cy="1073630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Povos e comunidades tradicionais: quem são?</a:t>
          </a:r>
          <a:r>
            <a:rPr lang="pt-BR" sz="1800" b="0" kern="1200" dirty="0">
              <a:latin typeface="MyriadPro-SemiCn"/>
            </a:rPr>
            <a:t>: Propor a leitura e a interpretação de informações sobre o conceito de povos e comunidades tradicionais, e pedir uma pesquisa sobre as suas categorias.</a:t>
          </a:r>
        </a:p>
      </dsp:txBody>
      <dsp:txXfrm>
        <a:off x="35158" y="1204972"/>
        <a:ext cx="7148160" cy="1010738"/>
      </dsp:txXfrm>
    </dsp:sp>
    <dsp:sp modelId="{963C8F91-3F45-422C-B42E-73DCAD0ED5D7}">
      <dsp:nvSpPr>
        <dsp:cNvPr id="0" name=""/>
        <dsp:cNvSpPr/>
      </dsp:nvSpPr>
      <dsp:spPr>
        <a:xfrm rot="5400000">
          <a:off x="3496308" y="2360087"/>
          <a:ext cx="225861" cy="225861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3712" y="2698879"/>
          <a:ext cx="7211052" cy="998205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Os povos tradicionais e seus territórios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</a:t>
          </a:r>
          <a:r>
            <a:rPr lang="pt-BR" sz="1800" b="1" kern="1200" dirty="0">
              <a:latin typeface="MyriadPro-SemiCn"/>
            </a:rPr>
            <a:t> </a:t>
          </a:r>
          <a:r>
            <a:rPr lang="pt-BR" sz="1800" b="0" kern="1200" dirty="0">
              <a:latin typeface="MyriadPro-SemiCn"/>
            </a:rPr>
            <a:t>uma pesquisa sobre os significados de território para os povos e as comunidades tradicionais.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32948" y="2728115"/>
        <a:ext cx="7152580" cy="939733"/>
      </dsp:txXfrm>
    </dsp:sp>
    <dsp:sp modelId="{1A5CA190-7896-4CB5-A652-9A4F99FD0A94}">
      <dsp:nvSpPr>
        <dsp:cNvPr id="0" name=""/>
        <dsp:cNvSpPr/>
      </dsp:nvSpPr>
      <dsp:spPr>
        <a:xfrm rot="5400000">
          <a:off x="3496308" y="3810015"/>
          <a:ext cx="225861" cy="225861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B47472-42E6-4D46-BA70-D2114B658E77}">
      <dsp:nvSpPr>
        <dsp:cNvPr id="0" name=""/>
        <dsp:cNvSpPr/>
      </dsp:nvSpPr>
      <dsp:spPr>
        <a:xfrm>
          <a:off x="3712" y="4148808"/>
          <a:ext cx="7211052" cy="1290637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Direitos dos povos e das comunidades tradicionais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:</a:t>
          </a:r>
          <a:r>
            <a:rPr lang="pt-BR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 </a:t>
          </a:r>
          <a:r>
            <a:rPr lang="pt-BR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yriadPro-SemiCn"/>
              <a:ea typeface="+mn-ea"/>
              <a:cs typeface="+mn-cs"/>
            </a:rPr>
            <a:t>Apresentar o decreto que estabelece direitos para essa população, relacionado-o à comunidade pesquisada.</a:t>
          </a:r>
          <a:endParaRPr lang="pt-BR" sz="1800" b="0" kern="1200" dirty="0">
            <a:latin typeface="MyriadPro-SemiCn"/>
          </a:endParaRPr>
        </a:p>
      </dsp:txBody>
      <dsp:txXfrm>
        <a:off x="41513" y="4186609"/>
        <a:ext cx="7135450" cy="1215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0"/>
          <a:ext cx="7237898" cy="745267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- 4 ou 6</a:t>
          </a:r>
        </a:p>
      </dsp:txBody>
      <dsp:txXfrm>
        <a:off x="21828" y="21828"/>
        <a:ext cx="7194242" cy="701611"/>
      </dsp:txXfrm>
    </dsp:sp>
    <dsp:sp modelId="{00C015DD-3079-4258-8787-9D0F40E66300}">
      <dsp:nvSpPr>
        <dsp:cNvPr id="0" name=""/>
        <dsp:cNvSpPr/>
      </dsp:nvSpPr>
      <dsp:spPr>
        <a:xfrm rot="5350695">
          <a:off x="3479943" y="925431"/>
          <a:ext cx="297225" cy="234062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14126" y="1339657"/>
          <a:ext cx="7251968" cy="1016672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Viver e conviver em uma comunidade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b="0" kern="1200" dirty="0">
              <a:latin typeface="MyriadPro-SemiCn"/>
            </a:rPr>
            <a:t>Propor a leitura e a interpretação de relatos e textos sobre a vida de comunidades tradicionais no campo, na floresta e no mar para ampliar os conceitos correlatos e relacioná-los à comunidade pesquisada.</a:t>
          </a:r>
        </a:p>
      </dsp:txBody>
      <dsp:txXfrm>
        <a:off x="43903" y="1369434"/>
        <a:ext cx="7192414" cy="957118"/>
      </dsp:txXfrm>
    </dsp:sp>
    <dsp:sp modelId="{963C8F91-3F45-422C-B42E-73DCAD0ED5D7}">
      <dsp:nvSpPr>
        <dsp:cNvPr id="0" name=""/>
        <dsp:cNvSpPr/>
      </dsp:nvSpPr>
      <dsp:spPr>
        <a:xfrm rot="5400000">
          <a:off x="3483499" y="2512940"/>
          <a:ext cx="313222" cy="234062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14126" y="2903614"/>
          <a:ext cx="7251968" cy="1034447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Os jovens dos povos e das comunidades tradicionais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Apresentar</a:t>
          </a:r>
          <a:r>
            <a:rPr lang="pt-BR" sz="1800" b="0" kern="1200" dirty="0">
              <a:latin typeface="MyriadPro-SemiCn"/>
            </a:rPr>
            <a:t> aspectos da realidade dos jovens de uma comunidade quilombola e de pescadores artesanais.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44424" y="2933912"/>
        <a:ext cx="7191372" cy="973851"/>
      </dsp:txXfrm>
    </dsp:sp>
    <dsp:sp modelId="{F73A0F4C-E6D1-4322-B135-2BCBAC9AD87C}">
      <dsp:nvSpPr>
        <dsp:cNvPr id="0" name=""/>
        <dsp:cNvSpPr/>
      </dsp:nvSpPr>
      <dsp:spPr>
        <a:xfrm rot="5416508">
          <a:off x="3500826" y="4073646"/>
          <a:ext cx="271174" cy="234062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9BD7BC-C691-4D52-90A6-BBED9060D89D}">
      <dsp:nvSpPr>
        <dsp:cNvPr id="0" name=""/>
        <dsp:cNvSpPr/>
      </dsp:nvSpPr>
      <dsp:spPr>
        <a:xfrm>
          <a:off x="7064" y="4443293"/>
          <a:ext cx="7251968" cy="896270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Desenhando o mapa do Brasil</a:t>
          </a:r>
          <a:r>
            <a:rPr lang="pt-BR" sz="1800" kern="1200" dirty="0">
              <a:latin typeface="MyriadPro-SemiCn"/>
            </a:rPr>
            <a:t>:</a:t>
          </a:r>
          <a:r>
            <a:rPr lang="pt-BR" sz="1800" b="1" kern="1200" dirty="0">
              <a:latin typeface="MyriadPro-SemiCn"/>
            </a:rPr>
            <a:t> </a:t>
          </a:r>
          <a:r>
            <a:rPr lang="pt-BR" sz="1800" kern="1200" dirty="0">
              <a:latin typeface="MyriadPro-SemiCn"/>
            </a:rPr>
            <a:t>Propor a análise do gênero cartográfico mapa pictórico.</a:t>
          </a:r>
          <a:endParaRPr lang="pt-BR" sz="1800" b="0" kern="1200" dirty="0">
            <a:latin typeface="MyriadPro-SemiCn"/>
            <a:ea typeface="+mn-ea"/>
            <a:cs typeface="+mn-cs"/>
          </a:endParaRPr>
        </a:p>
      </dsp:txBody>
      <dsp:txXfrm>
        <a:off x="33315" y="4469544"/>
        <a:ext cx="7199466" cy="843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D66-E2FA-4F4A-AEBC-0DB4EEBC76C3}">
      <dsp:nvSpPr>
        <dsp:cNvPr id="0" name=""/>
        <dsp:cNvSpPr/>
      </dsp:nvSpPr>
      <dsp:spPr>
        <a:xfrm>
          <a:off x="0" y="87648"/>
          <a:ext cx="7139006" cy="737819"/>
        </a:xfrm>
        <a:prstGeom prst="roundRect">
          <a:avLst>
            <a:gd name="adj" fmla="val 10000"/>
          </a:avLst>
        </a:prstGeom>
        <a:solidFill>
          <a:srgbClr val="FF6600"/>
        </a:solidFill>
        <a:ln w="1905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4400" b="1" kern="1200" dirty="0">
              <a:solidFill>
                <a:prstClr val="white"/>
              </a:solidFill>
              <a:latin typeface="The Hand"/>
              <a:ea typeface="+mn-ea"/>
              <a:cs typeface="+mn-cs"/>
            </a:rPr>
            <a:t>Aulas sugeridas para esta Etapa - 2 ou 3</a:t>
          </a:r>
        </a:p>
      </dsp:txBody>
      <dsp:txXfrm>
        <a:off x="21610" y="109258"/>
        <a:ext cx="7095786" cy="694599"/>
      </dsp:txXfrm>
    </dsp:sp>
    <dsp:sp modelId="{00C015DD-3079-4258-8787-9D0F40E66300}">
      <dsp:nvSpPr>
        <dsp:cNvPr id="0" name=""/>
        <dsp:cNvSpPr/>
      </dsp:nvSpPr>
      <dsp:spPr>
        <a:xfrm rot="5398588">
          <a:off x="3381846" y="1034629"/>
          <a:ext cx="375925" cy="333527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681F9C-F4C8-480C-A1FC-4297BFA0BC4F}">
      <dsp:nvSpPr>
        <dsp:cNvPr id="0" name=""/>
        <dsp:cNvSpPr/>
      </dsp:nvSpPr>
      <dsp:spPr>
        <a:xfrm>
          <a:off x="758" y="1577318"/>
          <a:ext cx="7139006" cy="1448708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Proposta de ação sustentável e mostra de projetos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kern="1200" dirty="0">
              <a:latin typeface="MyriadPro-SemiCn"/>
            </a:rPr>
            <a:t> Pedir aos estudantes que coletem informações e dados necessários para o trabalho e que verifiquem quais outras informações são necessárias para a elaboração do trabalho. Pedir a análise do trabalho final do grupo e a forma escolhida para apresentá-lo. </a:t>
          </a:r>
        </a:p>
      </dsp:txBody>
      <dsp:txXfrm>
        <a:off x="43189" y="1619749"/>
        <a:ext cx="7054144" cy="1363846"/>
      </dsp:txXfrm>
    </dsp:sp>
    <dsp:sp modelId="{963C8F91-3F45-422C-B42E-73DCAD0ED5D7}">
      <dsp:nvSpPr>
        <dsp:cNvPr id="0" name=""/>
        <dsp:cNvSpPr/>
      </dsp:nvSpPr>
      <dsp:spPr>
        <a:xfrm rot="5400000">
          <a:off x="3403497" y="3192790"/>
          <a:ext cx="333527" cy="333527"/>
        </a:xfrm>
        <a:prstGeom prst="rightArrow">
          <a:avLst>
            <a:gd name="adj1" fmla="val 66700"/>
            <a:gd name="adj2" fmla="val 50000"/>
          </a:avLst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59992-7ACD-4F75-8326-8C0180CF029B}">
      <dsp:nvSpPr>
        <dsp:cNvPr id="0" name=""/>
        <dsp:cNvSpPr/>
      </dsp:nvSpPr>
      <dsp:spPr>
        <a:xfrm>
          <a:off x="758" y="3693081"/>
          <a:ext cx="7139006" cy="1474037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2700" cap="flat" cmpd="sng" algn="ctr">
          <a:solidFill>
            <a:srgbClr val="FF66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MyriadPro-SemiCn"/>
            </a:rPr>
            <a:t>Avaliação e autoavaliação – Sustentabilidade: que ações contribuem?</a:t>
          </a:r>
          <a:r>
            <a:rPr lang="pt-BR" sz="1800" b="0" kern="1200" dirty="0">
              <a:latin typeface="MyriadPro-SemiCn"/>
            </a:rPr>
            <a:t>:</a:t>
          </a:r>
          <a:r>
            <a:rPr lang="pt-BR" sz="1800" kern="1200" dirty="0">
              <a:latin typeface="MyriadPro-SemiCn"/>
            </a:rPr>
            <a:t> Propor uma reflexão sobre ações sustentáveis no cotidiano e pedir uma avaliação das respostas dadas à pergunta-chave</a:t>
          </a:r>
          <a:r>
            <a:rPr lang="pt-BR" sz="1800" b="1" kern="1200" dirty="0">
              <a:latin typeface="MyriadPro-SemiCn"/>
            </a:rPr>
            <a:t> </a:t>
          </a:r>
          <a:r>
            <a:rPr lang="pt-BR" sz="1800" kern="1200" dirty="0">
              <a:latin typeface="MyriadPro-SemiCn"/>
            </a:rPr>
            <a:t>. </a:t>
          </a:r>
          <a:endParaRPr lang="pt-BR" sz="1800" b="1" kern="1200" dirty="0">
            <a:latin typeface="MyriadPro-SemiCn"/>
            <a:ea typeface="+mn-ea"/>
            <a:cs typeface="+mn-cs"/>
          </a:endParaRPr>
        </a:p>
      </dsp:txBody>
      <dsp:txXfrm>
        <a:off x="43931" y="3736254"/>
        <a:ext cx="7052660" cy="138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4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6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4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5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4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2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57" r:id="rId6"/>
    <p:sldLayoutId id="2147483853" r:id="rId7"/>
    <p:sldLayoutId id="2147483854" r:id="rId8"/>
    <p:sldLayoutId id="2147483855" r:id="rId9"/>
    <p:sldLayoutId id="2147483856" r:id="rId10"/>
    <p:sldLayoutId id="21474838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2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3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4.xml"/><Relationship Id="rId7" Type="http://schemas.openxmlformats.org/officeDocument/2006/relationships/oleObject" Target="../embeddings/oleObject1.bin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F89F-5814-4373-BB25-F34DC067E9C4}"/>
              </a:ext>
            </a:extLst>
          </p:cNvPr>
          <p:cNvSpPr txBox="1">
            <a:spLocks/>
          </p:cNvSpPr>
          <p:nvPr/>
        </p:nvSpPr>
        <p:spPr>
          <a:xfrm>
            <a:off x="5632786" y="1248629"/>
            <a:ext cx="6177060" cy="339164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Povos e comunidades tradicionais: </a:t>
            </a:r>
          </a:p>
          <a:p>
            <a:r>
              <a:rPr lang="pt-BR" sz="6400" b="1" dirty="0">
                <a:solidFill>
                  <a:schemeClr val="bg1"/>
                </a:solidFill>
                <a:latin typeface="Factoria-Bold"/>
              </a:rPr>
              <a:t>quem são?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E75AC3-E8E6-4F45-8D07-CB2637059266}"/>
              </a:ext>
            </a:extLst>
          </p:cNvPr>
          <p:cNvSpPr txBox="1"/>
          <p:nvPr/>
        </p:nvSpPr>
        <p:spPr>
          <a:xfrm>
            <a:off x="5632786" y="4710463"/>
            <a:ext cx="5485908" cy="7386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6700" b="1" i="0" u="none" strike="noStrike" baseline="0">
                <a:solidFill>
                  <a:schemeClr val="bg1"/>
                </a:solidFill>
                <a:latin typeface="Factoria-Bold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pt-BR" sz="2700" dirty="0">
                <a:solidFill>
                  <a:srgbClr val="FF6600"/>
                </a:solidFill>
              </a:rPr>
              <a:t>Tema integrador: Protagonismo Juvenil	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DC66294-4651-46FA-B00C-D0283FD121E8}"/>
              </a:ext>
            </a:extLst>
          </p:cNvPr>
          <p:cNvSpPr txBox="1"/>
          <p:nvPr/>
        </p:nvSpPr>
        <p:spPr>
          <a:xfrm>
            <a:off x="5632786" y="415983"/>
            <a:ext cx="16786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800" b="1">
                <a:solidFill>
                  <a:srgbClr val="FF6600"/>
                </a:solidFill>
              </a:rPr>
              <a:t>PROJETO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EDCFC62-1F16-46BE-B42F-854D6B776A85}"/>
              </a:ext>
            </a:extLst>
          </p:cNvPr>
          <p:cNvSpPr txBox="1"/>
          <p:nvPr/>
        </p:nvSpPr>
        <p:spPr>
          <a:xfrm>
            <a:off x="5460807" y="5935362"/>
            <a:ext cx="6608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O conteúdo deste PPT não faz parte nem foi avaliado em programas governamentais. Trata-se de uma iniciativa gratuita da FTD Educação para todas as escolas brasileiras.</a:t>
            </a:r>
            <a:endParaRPr lang="pt-BR" sz="1400">
              <a:solidFill>
                <a:schemeClr val="bg1"/>
              </a:solidFill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2A4A311-DF34-4B33-A201-B28174EA012B}"/>
              </a:ext>
            </a:extLst>
          </p:cNvPr>
          <p:cNvSpPr/>
          <p:nvPr/>
        </p:nvSpPr>
        <p:spPr>
          <a:xfrm>
            <a:off x="1001267" y="5676294"/>
            <a:ext cx="3829404" cy="885856"/>
          </a:xfrm>
          <a:prstGeom prst="roundRect">
            <a:avLst/>
          </a:prstGeom>
          <a:solidFill>
            <a:schemeClr val="lt1"/>
          </a:solidFill>
          <a:ln>
            <a:solidFill>
              <a:srgbClr val="3E95A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 dirty="0"/>
              <a:t>Plano de Aulas em PPT</a:t>
            </a:r>
          </a:p>
        </p:txBody>
      </p:sp>
      <p:pic>
        <p:nvPicPr>
          <p:cNvPr id="8" name="Imagem 7" descr="Uma imagem contendo Diagrama&#10;&#10;Descrição gerada automaticamente">
            <a:extLst>
              <a:ext uri="{FF2B5EF4-FFF2-40B4-BE49-F238E27FC236}">
                <a16:creationId xmlns:a16="http://schemas.microsoft.com/office/drawing/2014/main" id="{60B3CCD5-267A-4A0E-86E3-0EF214F7E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9" y="134167"/>
            <a:ext cx="5580000" cy="619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5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3A8B29A2-504A-484B-A70C-A7519F58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48181"/>
            <a:ext cx="10515598" cy="24222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D9EFB50-545A-4B27-888E-454ACA0ED740}"/>
              </a:ext>
            </a:extLst>
          </p:cNvPr>
          <p:cNvSpPr txBox="1">
            <a:spLocks/>
          </p:cNvSpPr>
          <p:nvPr/>
        </p:nvSpPr>
        <p:spPr>
          <a:xfrm>
            <a:off x="991772" y="785041"/>
            <a:ext cx="10515600" cy="905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Produto final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4BEA0E-166C-4A08-8B6F-6C1D9ABE4F66}"/>
              </a:ext>
            </a:extLst>
          </p:cNvPr>
          <p:cNvSpPr txBox="1"/>
          <p:nvPr/>
        </p:nvSpPr>
        <p:spPr>
          <a:xfrm>
            <a:off x="838200" y="1834970"/>
            <a:ext cx="10515599" cy="20173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r>
              <a:rPr lang="pt-BR" dirty="0"/>
              <a:t>Produção de um mapa pictórico.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509BBA-AA08-41F9-9866-9600FD4A636D}"/>
              </a:ext>
            </a:extLst>
          </p:cNvPr>
          <p:cNvSpPr txBox="1"/>
          <p:nvPr/>
        </p:nvSpPr>
        <p:spPr>
          <a:xfrm>
            <a:off x="1080981" y="4217184"/>
            <a:ext cx="569719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48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Professor indicado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FEF1581-4395-4D39-B0DF-C01F9066A4F0}"/>
              </a:ext>
            </a:extLst>
          </p:cNvPr>
          <p:cNvSpPr txBox="1"/>
          <p:nvPr/>
        </p:nvSpPr>
        <p:spPr>
          <a:xfrm>
            <a:off x="827339" y="5256727"/>
            <a:ext cx="10515599" cy="778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800" b="0" i="0" u="none" strike="noStrike" baseline="0">
                <a:solidFill>
                  <a:srgbClr val="2F2F2E"/>
                </a:solidFill>
                <a:latin typeface="CiutadellaRounded-Regular"/>
              </a:defRPr>
            </a:lvl1pPr>
            <a:lvl2pPr marL="6858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9pPr>
          </a:lstStyle>
          <a:p>
            <a:pPr algn="just"/>
            <a:r>
              <a:rPr lang="pt-BR"/>
              <a:t>Geografia.</a:t>
            </a:r>
          </a:p>
        </p:txBody>
      </p:sp>
    </p:spTree>
    <p:extLst>
      <p:ext uri="{BB962C8B-B14F-4D97-AF65-F5344CB8AC3E}">
        <p14:creationId xmlns:p14="http://schemas.microsoft.com/office/powerpoint/2010/main" val="411179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AEAD4-E4FA-4308-AC8A-C0BAD3DC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995"/>
            <a:ext cx="10515600" cy="1325563"/>
          </a:xfrm>
        </p:spPr>
        <p:txBody>
          <a:bodyPr/>
          <a:lstStyle/>
          <a:p>
            <a:r>
              <a:rPr lang="pt-BR" dirty="0"/>
              <a:t>A BNCC neste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DF9BC-88F2-43CC-96B1-B6597D203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224"/>
            <a:ext cx="10659256" cy="225287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gerais 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  <a:sym typeface="Wingdings" panose="05000000000000000000" pitchFamily="2" charset="2"/>
              </a:rPr>
              <a:t></a:t>
            </a: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 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1, 3, 7, 8 e 9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2F2F2E"/>
                </a:solidFill>
                <a:latin typeface="MyriadPro-BoldSemiCn"/>
              </a:rPr>
              <a:t>Competências específicas e habilidades</a:t>
            </a:r>
            <a:r>
              <a:rPr lang="pt-BR" sz="2000" i="0" u="none" strike="noStrike" baseline="0" dirty="0">
                <a:solidFill>
                  <a:srgbClr val="2F2F2E"/>
                </a:solidFill>
                <a:latin typeface="MyriadPro-BoldSemiCn"/>
              </a:rPr>
              <a:t>:</a:t>
            </a:r>
          </a:p>
          <a:p>
            <a:pPr marL="0" indent="0" algn="l">
              <a:buNone/>
            </a:pP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</a:rPr>
              <a:t>Área de Ciências Humanas e Sociais Aplicadas </a:t>
            </a:r>
            <a:r>
              <a:rPr lang="pt-BR" sz="2000" b="1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</a:t>
            </a:r>
            <a:r>
              <a:rPr lang="pt-BR" sz="2000" b="0" i="0" u="none" strike="noStrike" baseline="0" dirty="0">
                <a:solidFill>
                  <a:srgbClr val="FF0000"/>
                </a:solidFill>
                <a:latin typeface="MyriadPro-SemiboldSemiCn"/>
                <a:sym typeface="Wingdings" panose="05000000000000000000" pitchFamily="2" charset="2"/>
              </a:rPr>
              <a:t> </a:t>
            </a:r>
            <a:r>
              <a:rPr lang="pt-BR" sz="2000" b="0" i="0" u="none" strike="noStrike" baseline="0" dirty="0">
                <a:solidFill>
                  <a:srgbClr val="2F2F2E"/>
                </a:solidFill>
                <a:latin typeface="MyriadPro-SemiCn"/>
              </a:rPr>
              <a:t>competências específic</a:t>
            </a:r>
            <a:r>
              <a:rPr lang="pt-BR" sz="2000" dirty="0">
                <a:solidFill>
                  <a:srgbClr val="2F2F2E"/>
                </a:solidFill>
                <a:latin typeface="MyriadPro-SemiCn"/>
              </a:rPr>
              <a:t>as 1, 4, 5 e 6: EM13CHS104, EM13CHS404, EM13CHS502 e EM13CHS601.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E2AE08-A16C-44BB-B064-E3EA4428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150" y="126429"/>
            <a:ext cx="299465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4292B3-D0C2-4929-A3A0-250A214812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373811"/>
            <a:ext cx="6894576" cy="1143000"/>
          </a:xfrm>
        </p:spPr>
        <p:txBody>
          <a:bodyPr anchor="t">
            <a:normAutofit/>
          </a:bodyPr>
          <a:lstStyle/>
          <a:p>
            <a:r>
              <a:rPr lang="pt-BR" sz="6000" b="1" i="0" u="none" strike="noStrike" baseline="0">
                <a:latin typeface="Factoria-Bold"/>
              </a:rPr>
              <a:t>PLANEJAMENTO</a:t>
            </a:r>
            <a:endParaRPr lang="pt-BR" sz="6000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641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7A014"/>
          </a:solidFill>
          <a:ln w="38100" cap="rnd">
            <a:solidFill>
              <a:srgbClr val="F7A0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2CC10-40CB-4D70-A865-1FBFE1A34D31}"/>
              </a:ext>
            </a:extLst>
          </p:cNvPr>
          <p:cNvSpPr txBox="1"/>
          <p:nvPr/>
        </p:nvSpPr>
        <p:spPr>
          <a:xfrm>
            <a:off x="4725581" y="4542561"/>
            <a:ext cx="6396292" cy="1537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800" dirty="0"/>
              <a:t>8 aulas (cronograma bimestral) </a:t>
            </a:r>
          </a:p>
          <a:p>
            <a:r>
              <a:rPr lang="pt-BR" sz="2800" dirty="0"/>
              <a:t>12 aulas (cronograma trimestral)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61FDDE0-7666-4473-8A91-A1A611A3AF58}"/>
              </a:ext>
            </a:extLst>
          </p:cNvPr>
          <p:cNvSpPr txBox="1"/>
          <p:nvPr/>
        </p:nvSpPr>
        <p:spPr>
          <a:xfrm>
            <a:off x="4717266" y="6143547"/>
            <a:ext cx="7063712" cy="4456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defPPr>
              <a:defRPr lang="pt-BR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6800" b="1" i="0" u="none" strike="noStrike" baseline="0">
                <a:latin typeface="Factoria-Bold"/>
                <a:ea typeface="+mj-ea"/>
                <a:cs typeface="+mj-cs"/>
              </a:defRPr>
            </a:lvl1pPr>
          </a:lstStyle>
          <a:p>
            <a:r>
              <a:rPr lang="pt-BR" sz="1800"/>
              <a:t>*A quantidade de aulas pode ser adequada à realidade de cada professor.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FEA1F-5BB6-417B-AB92-88633ADC4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22353" y="954313"/>
            <a:ext cx="7194076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7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99094"/>
              </p:ext>
            </p:extLst>
          </p:nvPr>
        </p:nvGraphicFramePr>
        <p:xfrm>
          <a:off x="483656" y="1002623"/>
          <a:ext cx="6978549" cy="574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78105" y="12597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1 – Vamos começar</a:t>
            </a:r>
            <a:endParaRPr lang="pt-BR" dirty="0"/>
          </a:p>
        </p:txBody>
      </p:sp>
      <p:sp>
        <p:nvSpPr>
          <p:cNvPr id="14" name="Seta: Pentágono 13">
            <a:extLst>
              <a:ext uri="{FF2B5EF4-FFF2-40B4-BE49-F238E27FC236}">
                <a16:creationId xmlns:a16="http://schemas.microsoft.com/office/drawing/2014/main" id="{6B40A957-8205-4301-B54A-B4E11C797754}"/>
              </a:ext>
            </a:extLst>
          </p:cNvPr>
          <p:cNvSpPr/>
          <p:nvPr/>
        </p:nvSpPr>
        <p:spPr>
          <a:xfrm flipH="1">
            <a:off x="7777954" y="1079954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174 a 181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518D6811-CEB0-45C0-83D7-A28E6C397023}"/>
              </a:ext>
            </a:extLst>
          </p:cNvPr>
          <p:cNvGrpSpPr/>
          <p:nvPr/>
        </p:nvGrpSpPr>
        <p:grpSpPr>
          <a:xfrm>
            <a:off x="8017827" y="2282236"/>
            <a:ext cx="3759741" cy="4335709"/>
            <a:chOff x="7845527" y="2919242"/>
            <a:chExt cx="3572990" cy="3572990"/>
          </a:xfrm>
        </p:grpSpPr>
        <p:graphicFrame>
          <p:nvGraphicFramePr>
            <p:cNvPr id="13" name="Objeto 12">
              <a:extLst>
                <a:ext uri="{FF2B5EF4-FFF2-40B4-BE49-F238E27FC236}">
                  <a16:creationId xmlns:a16="http://schemas.microsoft.com/office/drawing/2014/main" id="{1EFBDB97-BF7E-4D99-A5F0-3945353D823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26962690-03EA-4426-8F46-DAA7DBEFC91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3FC4ACD6-8822-41D5-9A67-3F104A60891D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37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C8059DC-7D56-485B-BB9C-F24607036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864595"/>
              </p:ext>
            </p:extLst>
          </p:nvPr>
        </p:nvGraphicFramePr>
        <p:xfrm>
          <a:off x="351799" y="1058772"/>
          <a:ext cx="7218478" cy="544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53EA18B6-BE94-4984-9345-3AB01CD0090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</a:t>
            </a:r>
            <a:endParaRPr lang="pt-BR" dirty="0"/>
          </a:p>
        </p:txBody>
      </p:sp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7955777" y="1091517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182 a 187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817664D-7DDC-4FFF-BA2F-5C9891004B1A}"/>
              </a:ext>
            </a:extLst>
          </p:cNvPr>
          <p:cNvGrpSpPr/>
          <p:nvPr/>
        </p:nvGrpSpPr>
        <p:grpSpPr>
          <a:xfrm>
            <a:off x="8017827" y="2282236"/>
            <a:ext cx="3759741" cy="4335709"/>
            <a:chOff x="7845527" y="2919242"/>
            <a:chExt cx="3572990" cy="3572990"/>
          </a:xfrm>
        </p:grpSpPr>
        <p:graphicFrame>
          <p:nvGraphicFramePr>
            <p:cNvPr id="14" name="Objeto 13">
              <a:extLst>
                <a:ext uri="{FF2B5EF4-FFF2-40B4-BE49-F238E27FC236}">
                  <a16:creationId xmlns:a16="http://schemas.microsoft.com/office/drawing/2014/main" id="{43544832-FA12-4FA5-8D99-A9C3F38644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26962690-03EA-4426-8F46-DAA7DBEFC91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0EB8217B-50B5-4F5D-9ADB-DCB12374B254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12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401EE22B-AE0C-42F9-B263-FFF581CE5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981929"/>
              </p:ext>
            </p:extLst>
          </p:nvPr>
        </p:nvGraphicFramePr>
        <p:xfrm>
          <a:off x="533416" y="1013268"/>
          <a:ext cx="7266097" cy="533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226249" y="1013268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188 a 197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D256DF19-99FC-4219-9D22-3FE06BD72509}"/>
              </a:ext>
            </a:extLst>
          </p:cNvPr>
          <p:cNvGrpSpPr/>
          <p:nvPr/>
        </p:nvGrpSpPr>
        <p:grpSpPr>
          <a:xfrm>
            <a:off x="8017827" y="2282236"/>
            <a:ext cx="3759741" cy="4335709"/>
            <a:chOff x="7845527" y="2919242"/>
            <a:chExt cx="3572990" cy="3572990"/>
          </a:xfrm>
        </p:grpSpPr>
        <p:graphicFrame>
          <p:nvGraphicFramePr>
            <p:cNvPr id="12" name="Objeto 11">
              <a:extLst>
                <a:ext uri="{FF2B5EF4-FFF2-40B4-BE49-F238E27FC236}">
                  <a16:creationId xmlns:a16="http://schemas.microsoft.com/office/drawing/2014/main" id="{666B7B8B-2BC2-4C64-8592-5A7372A5AB2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1" name="Objeto 10">
                          <a:extLst>
                            <a:ext uri="{FF2B5EF4-FFF2-40B4-BE49-F238E27FC236}">
                              <a16:creationId xmlns:a16="http://schemas.microsoft.com/office/drawing/2014/main" id="{26962690-03EA-4426-8F46-DAA7DBEFC91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09715AC-1261-4E0C-8144-238DB72A1C95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  <p:sp>
        <p:nvSpPr>
          <p:cNvPr id="14" name="Título 1">
            <a:extLst>
              <a:ext uri="{FF2B5EF4-FFF2-40B4-BE49-F238E27FC236}">
                <a16:creationId xmlns:a16="http://schemas.microsoft.com/office/drawing/2014/main" id="{F6C9F471-36D3-4436-901B-E5726FF8D327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2 – Saber e Fazer </a:t>
            </a:r>
            <a:r>
              <a:rPr lang="pt-BR" sz="3200" b="1" dirty="0">
                <a:solidFill>
                  <a:schemeClr val="bg2">
                    <a:lumMod val="25000"/>
                  </a:schemeClr>
                </a:solidFill>
              </a:rPr>
              <a:t>(continuação)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05746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: Pentágono 9">
            <a:extLst>
              <a:ext uri="{FF2B5EF4-FFF2-40B4-BE49-F238E27FC236}">
                <a16:creationId xmlns:a16="http://schemas.microsoft.com/office/drawing/2014/main" id="{41CB08CE-B397-4667-B055-76D206465B3A}"/>
              </a:ext>
            </a:extLst>
          </p:cNvPr>
          <p:cNvSpPr/>
          <p:nvPr/>
        </p:nvSpPr>
        <p:spPr>
          <a:xfrm flipH="1">
            <a:off x="8334336" y="1290862"/>
            <a:ext cx="2445882" cy="701497"/>
          </a:xfrm>
          <a:prstGeom prst="homePlate">
            <a:avLst/>
          </a:prstGeom>
          <a:solidFill>
            <a:srgbClr val="E3A803"/>
          </a:solidFill>
          <a:ln>
            <a:solidFill>
              <a:srgbClr val="E3A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200" dirty="0">
                <a:latin typeface="MyriadPro-SemiCn"/>
              </a:rPr>
              <a:t>Páginas do livro</a:t>
            </a:r>
          </a:p>
          <a:p>
            <a:pPr algn="ctr"/>
            <a:r>
              <a:rPr lang="pt-BR" sz="2200" dirty="0">
                <a:latin typeface="MyriadPro-SemiCn"/>
              </a:rPr>
              <a:t>198 a 201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2E19520-4B84-4223-8746-F5B7858F84AA}"/>
              </a:ext>
            </a:extLst>
          </p:cNvPr>
          <p:cNvSpPr txBox="1">
            <a:spLocks/>
          </p:cNvSpPr>
          <p:nvPr/>
        </p:nvSpPr>
        <p:spPr>
          <a:xfrm>
            <a:off x="106680" y="12597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</a:rPr>
              <a:t>Etapa 3 – Para finalizar</a:t>
            </a:r>
            <a:endParaRPr lang="pt-BR" dirty="0"/>
          </a:p>
        </p:txBody>
      </p:sp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8042895D-7531-41ED-BD8F-F11473DCD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207026"/>
              </p:ext>
            </p:extLst>
          </p:nvPr>
        </p:nvGraphicFramePr>
        <p:xfrm>
          <a:off x="470690" y="1128480"/>
          <a:ext cx="7140523" cy="5339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Agrupar 7">
            <a:extLst>
              <a:ext uri="{FF2B5EF4-FFF2-40B4-BE49-F238E27FC236}">
                <a16:creationId xmlns:a16="http://schemas.microsoft.com/office/drawing/2014/main" id="{14DAB1D2-65D7-45F5-81DB-26D09EF94EBE}"/>
              </a:ext>
            </a:extLst>
          </p:cNvPr>
          <p:cNvGrpSpPr/>
          <p:nvPr/>
        </p:nvGrpSpPr>
        <p:grpSpPr>
          <a:xfrm>
            <a:off x="8017827" y="2282236"/>
            <a:ext cx="3759741" cy="4335709"/>
            <a:chOff x="7845527" y="2919242"/>
            <a:chExt cx="3572990" cy="3572990"/>
          </a:xfrm>
        </p:grpSpPr>
        <p:graphicFrame>
          <p:nvGraphicFramePr>
            <p:cNvPr id="11" name="Objeto 10">
              <a:extLst>
                <a:ext uri="{FF2B5EF4-FFF2-40B4-BE49-F238E27FC236}">
                  <a16:creationId xmlns:a16="http://schemas.microsoft.com/office/drawing/2014/main" id="{26962690-03EA-4426-8F46-DAA7DBEFC91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845527" y="2919242"/>
            <a:ext cx="3572990" cy="3572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4964760" imgH="4964760" progId="">
                    <p:embed/>
                  </p:oleObj>
                </mc:Choice>
                <mc:Fallback>
                  <p:oleObj r:id="rId7" imgW="4964760" imgH="4964760" progId="">
                    <p:embed/>
                    <p:pic>
                      <p:nvPicPr>
                        <p:cNvPr id="19" name="Objeto 18">
                          <a:extLst>
                            <a:ext uri="{FF2B5EF4-FFF2-40B4-BE49-F238E27FC236}">
                              <a16:creationId xmlns:a16="http://schemas.microsoft.com/office/drawing/2014/main" id="{361F4D69-4361-4D66-9249-663423343D3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45527" y="2919242"/>
                          <a:ext cx="3572990" cy="3572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42FF3CA6-E260-47AE-BEEE-AB87C405796F}"/>
                </a:ext>
              </a:extLst>
            </p:cNvPr>
            <p:cNvSpPr txBox="1"/>
            <p:nvPr/>
          </p:nvSpPr>
          <p:spPr>
            <a:xfrm>
              <a:off x="8312389" y="3836063"/>
              <a:ext cx="2719711" cy="240103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pt-BR" sz="2800" b="1" dirty="0">
                  <a:latin typeface="MyriadPro-SemiCn"/>
                </a:rPr>
                <a:t>Datas das aulas</a:t>
              </a:r>
              <a:endParaRPr lang="pt-BR" sz="2800" dirty="0">
                <a:latin typeface="MyriadPro-SemiCn"/>
              </a:endParaRP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pPr>
                <a:lnSpc>
                  <a:spcPct val="150000"/>
                </a:lnSpc>
              </a:pPr>
              <a:r>
                <a:rPr lang="pt-BR" sz="2800" b="1" dirty="0">
                  <a:latin typeface="MyriadPro-SemiCn"/>
                </a:rPr>
                <a:t>___ /___ /____</a:t>
              </a:r>
            </a:p>
            <a:p>
              <a:endParaRPr lang="pt-BR" sz="2800" b="1" dirty="0">
                <a:latin typeface="MyriadPro-SemiC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6660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415D2F83036241B585075B5C850590" ma:contentTypeVersion="2" ma:contentTypeDescription="Criar um novo documento." ma:contentTypeScope="" ma:versionID="87122ae1dd8774da2c0dcad532b4246b">
  <xsd:schema xmlns:xsd="http://www.w3.org/2001/XMLSchema" xmlns:xs="http://www.w3.org/2001/XMLSchema" xmlns:p="http://schemas.microsoft.com/office/2006/metadata/properties" xmlns:ns2="5169931d-a0b2-4e74-9c68-aff0d04c799d" targetNamespace="http://schemas.microsoft.com/office/2006/metadata/properties" ma:root="true" ma:fieldsID="ee149647be6f934bf22dce6abc6bc185" ns2:_="">
    <xsd:import namespace="5169931d-a0b2-4e74-9c68-aff0d04c79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9931d-a0b2-4e74-9c68-aff0d04c7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183100-02D9-41D7-A8BC-CA19CAB610C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7E0331-0859-4F94-B3A5-E66AC6317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69931d-a0b2-4e74-9c68-aff0d04c79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E92258-926E-4CDB-B2F9-E854518A93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590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Arial</vt:lpstr>
      <vt:lpstr>CiutadellaRounded-Regular</vt:lpstr>
      <vt:lpstr>Factoria-Bold</vt:lpstr>
      <vt:lpstr>Modern Love</vt:lpstr>
      <vt:lpstr>MyriadPro-BoldSemiCn</vt:lpstr>
      <vt:lpstr>MyriadPro-SemiboldSemiCn</vt:lpstr>
      <vt:lpstr>MyriadPro-SemiCn</vt:lpstr>
      <vt:lpstr>Segoe UI</vt:lpstr>
      <vt:lpstr>The Hand</vt:lpstr>
      <vt:lpstr>SketchyVTI</vt:lpstr>
      <vt:lpstr>Apresentação do PowerPoint</vt:lpstr>
      <vt:lpstr>Apresentação do PowerPoint</vt:lpstr>
      <vt:lpstr>A BNCC neste projeto</vt:lpstr>
      <vt:lpstr>PLANEJAMENTO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Plásticos: por que substituí-los?</dc:title>
  <dc:creator>Valquiria Baddini Tronolone</dc:creator>
  <cp:lastModifiedBy>Valquiria Baddini Tronolone</cp:lastModifiedBy>
  <cp:revision>102</cp:revision>
  <dcterms:created xsi:type="dcterms:W3CDTF">2020-12-04T14:36:32Z</dcterms:created>
  <dcterms:modified xsi:type="dcterms:W3CDTF">2020-12-18T15:36:18Z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0x0101002C415D2F83036241B585075B5C850590</vt:lpwstr>
  </property>
</Properties>
</file>