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sldIdLst>
    <p:sldId id="280" r:id="rId5"/>
    <p:sldId id="271" r:id="rId6"/>
    <p:sldId id="267" r:id="rId7"/>
    <p:sldId id="266" r:id="rId8"/>
    <p:sldId id="278" r:id="rId9"/>
    <p:sldId id="283" r:id="rId10"/>
    <p:sldId id="284" r:id="rId11"/>
    <p:sldId id="289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quiria Baddini Tronolone" initials="VBT" lastIdx="1" clrIdx="0">
    <p:extLst>
      <p:ext uri="{19B8F6BF-5375-455C-9EA6-DF929625EA0E}">
        <p15:presenceInfo xmlns:p15="http://schemas.microsoft.com/office/powerpoint/2012/main" userId="S::em-valquiria@ftd.com.br::b1a7bfb0-d72c-45bb-9c0d-c893be7838e8" providerId="AD"/>
      </p:ext>
    </p:extLst>
  </p:cmAuthor>
  <p:cmAuthor id="2" name="Lucimara Regina de Souza Vasconcelos" initials="LRdSV" lastIdx="1" clrIdx="1">
    <p:extLst>
      <p:ext uri="{19B8F6BF-5375-455C-9EA6-DF929625EA0E}">
        <p15:presenceInfo xmlns:p15="http://schemas.microsoft.com/office/powerpoint/2012/main" userId="S::ed-lucimara@ftd.com.br::65345d7d-9979-4b4a-9d3d-3b99da25f6da" providerId="AD"/>
      </p:ext>
    </p:extLst>
  </p:cmAuthor>
  <p:cmAuthor id="3" name="Pedro Fandi" initials="PF" lastIdx="11" clrIdx="2">
    <p:extLst>
      <p:ext uri="{19B8F6BF-5375-455C-9EA6-DF929625EA0E}">
        <p15:presenceInfo xmlns:p15="http://schemas.microsoft.com/office/powerpoint/2012/main" userId="S::em-pedroh@ftd.com.br::eea115e2-d335-403b-bf7b-8f058c75af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99"/>
    <a:srgbClr val="FF3300"/>
    <a:srgbClr val="FF0000"/>
    <a:srgbClr val="C40873"/>
    <a:srgbClr val="FFAFFF"/>
    <a:srgbClr val="FFA3FF"/>
    <a:srgbClr val="FF99FF"/>
    <a:srgbClr val="CC00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91496-DD26-7224-B17B-A98570CBB0E8}" v="1" dt="2020-12-11T15:09:03.043"/>
    <p1510:client id="{37B4F5C2-703D-727E-F353-B6777F8A923A}" v="9" dt="2020-12-16T20:44:48.491"/>
    <p1510:client id="{3FB1069F-4700-345F-3E89-1873AE59A3E7}" v="4" dt="2020-12-17T20:03:47.137"/>
    <p1510:client id="{88643EBC-DFBF-FFFA-36FA-EBAC7BBB5DAD}" v="45" dt="2020-12-16T20:51:35.531"/>
    <p1510:client id="{8D696334-9309-01C0-E5F1-7192327AD0BB}" v="22" dt="2020-12-16T20:40:36.637"/>
    <p1510:client id="{DE6385A7-F0F5-B6DB-E831-837D2E4C3405}" v="182" dt="2020-12-17T13:30:13.086"/>
    <p1510:client id="{EF1AE6A7-C12D-0DEA-812D-A7D36DA22361}" v="2" dt="2020-12-17T13:46:12.184"/>
    <p1510:client id="{F098676A-7641-F397-8A04-27C7421A3FD1}" v="41" dt="2020-12-11T15:04:29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Luiza Martignoni Spinola" userId="S::ed-anas@ftd.com.br::482a18ba-7d3d-4eb3-838f-e6656962ff26" providerId="AD" clId="Web-{3FB1069F-4700-345F-3E89-1873AE59A3E7}"/>
    <pc:docChg chg="modSld">
      <pc:chgData name="Ana Luiza Martignoni Spinola" userId="S::ed-anas@ftd.com.br::482a18ba-7d3d-4eb3-838f-e6656962ff26" providerId="AD" clId="Web-{3FB1069F-4700-345F-3E89-1873AE59A3E7}" dt="2020-12-17T20:03:47.137" v="3" actId="20577"/>
      <pc:docMkLst>
        <pc:docMk/>
      </pc:docMkLst>
      <pc:sldChg chg="modSp">
        <pc:chgData name="Ana Luiza Martignoni Spinola" userId="S::ed-anas@ftd.com.br::482a18ba-7d3d-4eb3-838f-e6656962ff26" providerId="AD" clId="Web-{3FB1069F-4700-345F-3E89-1873AE59A3E7}" dt="2020-12-17T20:03:47.137" v="3" actId="20577"/>
        <pc:sldMkLst>
          <pc:docMk/>
          <pc:sldMk cId="1640378633" sldId="278"/>
        </pc:sldMkLst>
        <pc:graphicFrameChg chg="modGraphic">
          <ac:chgData name="Ana Luiza Martignoni Spinola" userId="S::ed-anas@ftd.com.br::482a18ba-7d3d-4eb3-838f-e6656962ff26" providerId="AD" clId="Web-{3FB1069F-4700-345F-3E89-1873AE59A3E7}" dt="2020-12-17T20:03:47.137" v="3" actId="20577"/>
          <ac:graphicFrameMkLst>
            <pc:docMk/>
            <pc:sldMk cId="1640378633" sldId="278"/>
            <ac:graphicFrameMk id="3" creationId="{DC8059DC-7D56-485B-BB9C-F2460703695E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- 2 ou 3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CC99"/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b="1" dirty="0">
              <a:latin typeface="MyriadPro-SemiCn"/>
            </a:rPr>
            <a:t>Engajamento: jovens e ações sustentáveis</a:t>
          </a:r>
          <a:r>
            <a:rPr lang="pt-BR" b="0" dirty="0">
              <a:latin typeface="MyriadPro-SemiCn"/>
            </a:rPr>
            <a:t>:</a:t>
          </a:r>
          <a:r>
            <a:rPr lang="pt-BR" dirty="0">
              <a:latin typeface="MyriadPro-SemiCn"/>
            </a:rPr>
            <a:t> Propor leitura e interpretação de reportagem e elaboração de argumentos que possam engajar pessoas em projetos sustentáveis. Ampliar o tema com exemplos de jovens que atuam em iniciativas sustentáveis. </a:t>
          </a:r>
        </a:p>
      </dgm:t>
    </dgm:pt>
    <dgm:pt modelId="{9D48F7AD-EB97-473A-8C34-57DB6E15BD38}" type="par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CC99"/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b="1" dirty="0">
              <a:latin typeface="MyriadPro-SemiCn"/>
            </a:rPr>
            <a:t>Exploração: sustentabilidade e desenvolvimento sustentável</a:t>
          </a:r>
          <a:r>
            <a:rPr lang="pt-BR" dirty="0">
              <a:latin typeface="MyriadPro-SemiCn"/>
            </a:rPr>
            <a:t>: Apresentar concepções de sustentabilidade e definição de desenvolvimento sustentável. Pedir aos estudantes que listem e compartilhem ações sustentáveis relacionadas às questões ambientais, sociais, econômicas, políticas e culturais. 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CCEA846A-2B43-4FA8-9E48-BCDDA782ABBC}">
      <dgm:prSet/>
      <dgm:spPr>
        <a:solidFill>
          <a:srgbClr val="FFCC99"/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b="1" dirty="0">
              <a:latin typeface="MyriadPro-SemiCn"/>
            </a:rPr>
            <a:t>Sustentabilidade: a investigação</a:t>
          </a:r>
          <a:r>
            <a:rPr lang="pt-BR" b="0" dirty="0">
              <a:latin typeface="MyriadPro-SemiCn"/>
            </a:rPr>
            <a:t>:</a:t>
          </a:r>
          <a:r>
            <a:rPr lang="pt-BR" dirty="0">
              <a:latin typeface="MyriadPro-SemiCn"/>
            </a:rPr>
            <a:t> Propor reflexão com base na pergunta-chave – Sustentabilidade: que ações contribuem? Auxiliar os estudantes no planejamento do trabalho de investigação para a elaboração de proposta de ação sustentável na cidade ou comunidade.</a:t>
          </a:r>
          <a:endParaRPr lang="pt-BR" b="1" dirty="0">
            <a:latin typeface="MyriadPro-SemiCn"/>
          </a:endParaRP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FlipHor="1" custScaleX="146645" custScaleY="58363" custLinFactNeighborX="-324" custLinFactNeighborY="-587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46645" custScaleY="110595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46645" custScaleY="101098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46645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- 4 ou 6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b="1" dirty="0">
              <a:latin typeface="MyriadPro-SemiCn"/>
            </a:rPr>
            <a:t>Sustentabilidade: ideias e iniciativas</a:t>
          </a:r>
          <a:r>
            <a:rPr lang="pt-BR" b="0" dirty="0">
              <a:latin typeface="MyriadPro-SemiCn"/>
            </a:rPr>
            <a:t>:</a:t>
          </a:r>
          <a:r>
            <a:rPr lang="pt-BR" dirty="0">
              <a:latin typeface="MyriadPro-SemiCn"/>
            </a:rPr>
            <a:t> Auxiliar os estudantes a identificar e selecionar ideias sobre sustentabilidade para a elaboração de proposta sustentável em sua cidade. Propor pesquisa sobre uma das conferências ambientais para organização em um painel. </a:t>
          </a:r>
        </a:p>
      </dgm:t>
    </dgm:pt>
    <dgm:pt modelId="{9D48F7AD-EB97-473A-8C34-57DB6E15BD38}" type="par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b="1" dirty="0">
              <a:latin typeface="MyriadPro-SemiCn"/>
            </a:rPr>
            <a:t>Agenda 2030 para o Desenvolvimento Sustentável</a:t>
          </a:r>
          <a:r>
            <a:rPr lang="pt-BR" b="0" dirty="0">
              <a:latin typeface="MyriadPro-SemiCn"/>
            </a:rPr>
            <a:t>:</a:t>
          </a:r>
          <a:r>
            <a:rPr lang="pt-BR" dirty="0">
              <a:latin typeface="MyriadPro-SemiCn"/>
            </a:rPr>
            <a:t> Auxiliar os estudantes a identificar qual a importância da Agenda 2030 e a reconhecer práticas possíveis que se relacionam com as metas dos Objetivos de Desenvolvimento Sustentável nº 11. 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FF6600"/>
        </a:solidFill>
        <a:ln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D3034018-F0F7-48DD-93F8-7FCC595D2896}">
      <dgm:prSet custT="1"/>
      <dgm:spPr>
        <a:solidFill>
          <a:srgbClr val="FFCC99">
            <a:alpha val="90000"/>
          </a:srgbClr>
        </a:solidFill>
        <a:ln>
          <a:solidFill>
            <a:srgbClr val="FF6600">
              <a:alpha val="90000"/>
            </a:srgbClr>
          </a:solidFill>
        </a:ln>
      </dgm:spPr>
      <dgm:t>
        <a:bodyPr/>
        <a:lstStyle/>
        <a:p>
          <a:pPr rtl="0"/>
          <a:r>
            <a:rPr lang="pt-BR" sz="17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População</a:t>
          </a:r>
          <a:r>
            <a:rPr lang="pt-BR" sz="1700" b="1" kern="1200" dirty="0">
              <a:latin typeface="MyriadPro-SemiCn"/>
            </a:rPr>
            <a:t> mundial e concentração urbana</a:t>
          </a:r>
          <a:r>
            <a:rPr lang="pt-BR" sz="1700" b="0" kern="1200" dirty="0">
              <a:latin typeface="MyriadPro-SemiCn"/>
            </a:rPr>
            <a:t>:</a:t>
          </a:r>
          <a:r>
            <a:rPr lang="pt-BR" sz="1700" b="1" kern="1200" dirty="0">
              <a:latin typeface="MyriadPro-SemiCn"/>
            </a:rPr>
            <a:t> </a:t>
          </a:r>
          <a:r>
            <a:rPr lang="pt-BR" sz="1700" kern="1200" dirty="0">
              <a:latin typeface="MyriadPro-SemiCn"/>
            </a:rPr>
            <a:t>Pedir aos estudantes que relacionem os dados do infográfico com o contexto de iniciativas sustentáveis e a proposta sustentável desenvolvida pelo grupo. </a:t>
          </a:r>
        </a:p>
      </dgm:t>
    </dgm:pt>
    <dgm:pt modelId="{B2DE413F-3BA3-4A61-B451-767798C1A871}" type="parTrans" cxnId="{20876332-8CA3-41D5-A39C-2443A289DA4A}">
      <dgm:prSet/>
      <dgm:spPr/>
      <dgm:t>
        <a:bodyPr/>
        <a:lstStyle/>
        <a:p>
          <a:endParaRPr lang="pt-BR"/>
        </a:p>
      </dgm:t>
    </dgm:pt>
    <dgm:pt modelId="{576CF4BB-3966-48E2-BBB9-375C0AD2B9A3}" type="sibTrans" cxnId="{20876332-8CA3-41D5-A39C-2443A289DA4A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4331" custScaleY="50218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4331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4331" custScaleY="77342">
        <dgm:presLayoutVars>
          <dgm:chMax val="0"/>
          <dgm:bulletEnabled val="1"/>
        </dgm:presLayoutVars>
      </dgm:prSet>
      <dgm:spPr/>
    </dgm:pt>
    <dgm:pt modelId="{1A5CA190-7896-4CB5-A652-9A4F99FD0A94}" type="pres">
      <dgm:prSet presAssocID="{6D9504A4-60A3-4AFE-99D5-27BCB981FBA6}" presName="sibTrans" presStyleLbl="sibTrans2D1" presStyleIdx="2" presStyleCnt="3"/>
      <dgm:spPr/>
    </dgm:pt>
    <dgm:pt modelId="{A7B47472-42E6-4D46-BA70-D2114B658E77}" type="pres">
      <dgm:prSet presAssocID="{D3034018-F0F7-48DD-93F8-7FCC595D2896}" presName="child" presStyleLbl="alignAccFollowNode1" presStyleIdx="2" presStyleCnt="3" custScaleX="134331" custScaleY="69064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BE068625-FBF2-40CF-8742-C219E8EDF7D5}" type="presOf" srcId="{D3034018-F0F7-48DD-93F8-7FCC595D2896}" destId="{A7B47472-42E6-4D46-BA70-D2114B658E77}" srcOrd="0" destOrd="0" presId="urn:microsoft.com/office/officeart/2005/8/layout/lProcess1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20876332-8CA3-41D5-A39C-2443A289DA4A}" srcId="{AE932727-3BB9-41C1-A229-605C5D5C7296}" destId="{D3034018-F0F7-48DD-93F8-7FCC595D2896}" srcOrd="2" destOrd="0" parTransId="{B2DE413F-3BA3-4A61-B451-767798C1A871}" sibTransId="{576CF4BB-3966-48E2-BBB9-375C0AD2B9A3}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E96DF89-4F79-4472-BE57-7F33ABCD9AD8}" type="presOf" srcId="{6D9504A4-60A3-4AFE-99D5-27BCB981FBA6}" destId="{1A5CA190-7896-4CB5-A652-9A4F99FD0A94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9D24BED6-5911-4D71-83BB-E227901553F6}" type="presParOf" srcId="{9F7E0E85-A6DD-4576-B660-A5938CB04491}" destId="{1A5CA190-7896-4CB5-A652-9A4F99FD0A94}" srcOrd="5" destOrd="0" presId="urn:microsoft.com/office/officeart/2005/8/layout/lProcess1"/>
    <dgm:cxn modelId="{229119DC-6B7C-409C-8CBD-EA9FF037C9C6}" type="presParOf" srcId="{9F7E0E85-A6DD-4576-B660-A5938CB04491}" destId="{A7B47472-42E6-4D46-BA70-D2114B658E77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- 4 ou 6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b="1" dirty="0">
              <a:latin typeface="MyriadPro-SemiCn"/>
            </a:rPr>
            <a:t>Oito caminhos para um futuro sustentável</a:t>
          </a:r>
          <a:r>
            <a:rPr lang="pt-BR" b="0" dirty="0">
              <a:latin typeface="MyriadPro-SemiCn"/>
            </a:rPr>
            <a:t>:</a:t>
          </a:r>
          <a:r>
            <a:rPr lang="pt-BR" dirty="0">
              <a:latin typeface="MyriadPro-SemiCn"/>
            </a:rPr>
            <a:t> Auxiliar os estudantes a identificar iniciativas e práticas do cotidiano que possam contribuir para o projeto de ação sustentável. </a:t>
          </a:r>
        </a:p>
      </dgm:t>
    </dgm:pt>
    <dgm:pt modelId="{9D48F7AD-EB97-473A-8C34-57DB6E15BD38}" type="par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b="1" dirty="0">
              <a:latin typeface="MyriadPro-SemiCn"/>
            </a:rPr>
            <a:t>Estudo de caso:</a:t>
          </a:r>
          <a:r>
            <a:rPr lang="pt-BR" dirty="0">
              <a:latin typeface="MyriadPro-SemiCn"/>
            </a:rPr>
            <a:t> </a:t>
          </a:r>
          <a:r>
            <a:rPr lang="pt-BR" b="1" dirty="0">
              <a:latin typeface="MyriadPro-SemiCn"/>
            </a:rPr>
            <a:t>revitalização e sustentabilidade</a:t>
          </a:r>
          <a:r>
            <a:rPr lang="pt-BR" b="0" dirty="0">
              <a:latin typeface="MyriadPro-SemiCn"/>
            </a:rPr>
            <a:t>:</a:t>
          </a:r>
          <a:r>
            <a:rPr lang="pt-BR" dirty="0">
              <a:latin typeface="MyriadPro-SemiCn"/>
            </a:rPr>
            <a:t> Propor a interpretação de momentos na história da Região Portuária do Rio de Janeiro e identificação de iniciativas sustentáveis propostas pelo Museu do Amanhã. Pedir a investigação de aspectos que envolvem a ação sustentável proposta pelo grupo. 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FF6600"/>
        </a:solidFill>
        <a:ln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23745" custScaleY="50362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123958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124172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- 2 ou 3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b="1" dirty="0">
              <a:latin typeface="MyriadPro-SemiCn"/>
            </a:rPr>
            <a:t>Elaboração: proposta de ação sustentável e mostra de projetos</a:t>
          </a:r>
          <a:r>
            <a:rPr lang="pt-BR" b="0" dirty="0">
              <a:latin typeface="MyriadPro-SemiCn"/>
            </a:rPr>
            <a:t>:</a:t>
          </a:r>
          <a:r>
            <a:rPr lang="pt-BR" dirty="0">
              <a:latin typeface="MyriadPro-SemiCn"/>
            </a:rPr>
            <a:t> Pedir aos estudantes que coletem as informações e os dados necessários para o trabalho e verifiquem que outras informações são necessárias para a elaboração do trabalho. Pedir a análise do trabalho final do grupo e a forma escolhida para apresentá-lo. </a:t>
          </a:r>
        </a:p>
      </dgm:t>
    </dgm:pt>
    <dgm:pt modelId="{9D48F7AD-EB97-473A-8C34-57DB6E15BD38}" type="par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b="1" dirty="0">
              <a:latin typeface="MyriadPro-SemiCn"/>
            </a:rPr>
            <a:t>Avaliação e autoavaliação – Sustentabilidade: que ações contribuem?</a:t>
          </a:r>
          <a:r>
            <a:rPr lang="pt-BR" b="0" dirty="0">
              <a:latin typeface="MyriadPro-SemiCn"/>
            </a:rPr>
            <a:t>:</a:t>
          </a:r>
          <a:r>
            <a:rPr lang="pt-BR" dirty="0">
              <a:latin typeface="MyriadPro-SemiCn"/>
            </a:rPr>
            <a:t> Propor uma refexão sobre ações sustentáveis no cotidiano e avaliar as respostas dadas à pergunta-chave</a:t>
          </a:r>
          <a:r>
            <a:rPr lang="pt-BR" b="1" dirty="0">
              <a:latin typeface="MyriadPro-SemiCn"/>
            </a:rPr>
            <a:t> </a:t>
          </a:r>
          <a:r>
            <a:rPr lang="pt-BR" dirty="0">
              <a:latin typeface="MyriadPro-SemiCn"/>
            </a:rPr>
            <a:t>. 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FF6600"/>
        </a:solidFill>
        <a:ln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28382" custScaleY="4701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128382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128382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 flipH="1">
          <a:off x="0" y="0"/>
          <a:ext cx="7092001" cy="705633"/>
        </a:xfrm>
        <a:prstGeom prst="roundRect">
          <a:avLst>
            <a:gd name="adj" fmla="val 10000"/>
          </a:avLst>
        </a:prstGeom>
        <a:solidFill>
          <a:srgbClr val="FF6600"/>
        </a:solidFill>
        <a:ln w="1905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- 2 ou 3</a:t>
          </a:r>
        </a:p>
      </dsp:txBody>
      <dsp:txXfrm>
        <a:off x="20667" y="20667"/>
        <a:ext cx="7050667" cy="664299"/>
      </dsp:txXfrm>
    </dsp:sp>
    <dsp:sp modelId="{00C015DD-3079-4258-8787-9D0F40E66300}">
      <dsp:nvSpPr>
        <dsp:cNvPr id="0" name=""/>
        <dsp:cNvSpPr/>
      </dsp:nvSpPr>
      <dsp:spPr>
        <a:xfrm rot="5386366">
          <a:off x="3442270" y="811781"/>
          <a:ext cx="211940" cy="211582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5732" y="1129511"/>
          <a:ext cx="7092001" cy="1337140"/>
        </a:xfrm>
        <a:prstGeom prst="roundRect">
          <a:avLst>
            <a:gd name="adj" fmla="val 10000"/>
          </a:avLst>
        </a:prstGeom>
        <a:solidFill>
          <a:srgbClr val="FFCC99"/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latin typeface="MyriadPro-SemiCn"/>
            </a:rPr>
            <a:t>Engajamento: jovens e ações sustentáveis</a:t>
          </a:r>
          <a:r>
            <a:rPr lang="pt-BR" sz="1700" b="0" kern="1200" dirty="0">
              <a:latin typeface="MyriadPro-SemiCn"/>
            </a:rPr>
            <a:t>:</a:t>
          </a:r>
          <a:r>
            <a:rPr lang="pt-BR" sz="1700" kern="1200" dirty="0">
              <a:latin typeface="MyriadPro-SemiCn"/>
            </a:rPr>
            <a:t> Propor leitura e interpretação de reportagem e elaboração de argumentos que possam engajar pessoas em projetos sustentáveis. Ampliar o tema com exemplos de jovens que atuam em iniciativas sustentáveis. </a:t>
          </a:r>
        </a:p>
      </dsp:txBody>
      <dsp:txXfrm>
        <a:off x="44895" y="1168674"/>
        <a:ext cx="7013675" cy="1258814"/>
      </dsp:txXfrm>
    </dsp:sp>
    <dsp:sp modelId="{963C8F91-3F45-422C-B42E-73DCAD0ED5D7}">
      <dsp:nvSpPr>
        <dsp:cNvPr id="0" name=""/>
        <dsp:cNvSpPr/>
      </dsp:nvSpPr>
      <dsp:spPr>
        <a:xfrm rot="5400000">
          <a:off x="3445941" y="2572443"/>
          <a:ext cx="211582" cy="211582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5732" y="2889817"/>
          <a:ext cx="7092001" cy="1222317"/>
        </a:xfrm>
        <a:prstGeom prst="roundRect">
          <a:avLst>
            <a:gd name="adj" fmla="val 10000"/>
          </a:avLst>
        </a:prstGeom>
        <a:solidFill>
          <a:srgbClr val="FFCC99"/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latin typeface="MyriadPro-SemiCn"/>
            </a:rPr>
            <a:t>Exploração: sustentabilidade e desenvolvimento sustentável</a:t>
          </a:r>
          <a:r>
            <a:rPr lang="pt-BR" sz="1700" kern="1200" dirty="0">
              <a:latin typeface="MyriadPro-SemiCn"/>
            </a:rPr>
            <a:t>: Apresentar concepções de sustentabilidade e definição de desenvolvimento sustentável. Pedir aos estudantes que listem e compartilhem ações sustentáveis relacionadas às questões ambientais, sociais, econômicas, políticas e culturais. </a:t>
          </a:r>
          <a:endParaRPr lang="pt-BR" sz="1700" b="1" kern="1200" dirty="0">
            <a:latin typeface="MyriadPro-SemiCn"/>
            <a:ea typeface="+mn-ea"/>
            <a:cs typeface="+mn-cs"/>
          </a:endParaRPr>
        </a:p>
      </dsp:txBody>
      <dsp:txXfrm>
        <a:off x="41532" y="2925617"/>
        <a:ext cx="7020401" cy="1150717"/>
      </dsp:txXfrm>
    </dsp:sp>
    <dsp:sp modelId="{4AB00F72-A3DA-4D65-8296-B1AFF7C63C7D}">
      <dsp:nvSpPr>
        <dsp:cNvPr id="0" name=""/>
        <dsp:cNvSpPr/>
      </dsp:nvSpPr>
      <dsp:spPr>
        <a:xfrm rot="5400000">
          <a:off x="3445941" y="4217926"/>
          <a:ext cx="211582" cy="211582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5732" y="4535300"/>
          <a:ext cx="7092001" cy="1209042"/>
        </a:xfrm>
        <a:prstGeom prst="roundRect">
          <a:avLst>
            <a:gd name="adj" fmla="val 10000"/>
          </a:avLst>
        </a:prstGeom>
        <a:solidFill>
          <a:srgbClr val="FFCC99"/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latin typeface="MyriadPro-SemiCn"/>
            </a:rPr>
            <a:t>Sustentabilidade: a investigação</a:t>
          </a:r>
          <a:r>
            <a:rPr lang="pt-BR" sz="1700" b="0" kern="1200" dirty="0">
              <a:latin typeface="MyriadPro-SemiCn"/>
            </a:rPr>
            <a:t>:</a:t>
          </a:r>
          <a:r>
            <a:rPr lang="pt-BR" sz="1700" kern="1200" dirty="0">
              <a:latin typeface="MyriadPro-SemiCn"/>
            </a:rPr>
            <a:t> Propor reflexão com base na pergunta-chave – Sustentabilidade: que ações contribuem? Auxiliar os estudantes no planejamento do trabalho de investigação para a elaboração de proposta de ação sustentável na cidade ou comunidade.</a:t>
          </a:r>
          <a:endParaRPr lang="pt-BR" sz="1700" b="1" kern="1200" dirty="0">
            <a:latin typeface="MyriadPro-SemiCn"/>
          </a:endParaRPr>
        </a:p>
      </dsp:txBody>
      <dsp:txXfrm>
        <a:off x="41144" y="4570712"/>
        <a:ext cx="7021177" cy="1138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0" y="181136"/>
          <a:ext cx="7156041" cy="668799"/>
        </a:xfrm>
        <a:prstGeom prst="roundRect">
          <a:avLst>
            <a:gd name="adj" fmla="val 10000"/>
          </a:avLst>
        </a:prstGeom>
        <a:solidFill>
          <a:srgbClr val="FF6600"/>
        </a:solidFill>
        <a:ln w="1905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- 4 ou 6</a:t>
          </a:r>
        </a:p>
      </dsp:txBody>
      <dsp:txXfrm>
        <a:off x="19588" y="200724"/>
        <a:ext cx="7116865" cy="629623"/>
      </dsp:txXfrm>
    </dsp:sp>
    <dsp:sp modelId="{00C015DD-3079-4258-8787-9D0F40E66300}">
      <dsp:nvSpPr>
        <dsp:cNvPr id="0" name=""/>
        <dsp:cNvSpPr/>
      </dsp:nvSpPr>
      <dsp:spPr>
        <a:xfrm rot="5399054">
          <a:off x="3446839" y="996095"/>
          <a:ext cx="262690" cy="233063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375" y="1375318"/>
          <a:ext cx="7156041" cy="1012335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MyriadPro-SemiCn"/>
            </a:rPr>
            <a:t>Sustentabilidade: ideias e iniciativas</a:t>
          </a:r>
          <a:r>
            <a:rPr lang="pt-BR" sz="1600" b="0" kern="1200" dirty="0">
              <a:latin typeface="MyriadPro-SemiCn"/>
            </a:rPr>
            <a:t>:</a:t>
          </a:r>
          <a:r>
            <a:rPr lang="pt-BR" sz="1600" kern="1200" dirty="0">
              <a:latin typeface="MyriadPro-SemiCn"/>
            </a:rPr>
            <a:t> Auxiliar os estudantes a identificar e selecionar ideias sobre sustentabilidade para a elaboração de proposta sustentável em sua cidade. Propor pesquisa sobre uma das conferências ambientais para organização em um painel. </a:t>
          </a:r>
        </a:p>
      </dsp:txBody>
      <dsp:txXfrm>
        <a:off x="30025" y="1404968"/>
        <a:ext cx="7096741" cy="953035"/>
      </dsp:txXfrm>
    </dsp:sp>
    <dsp:sp modelId="{963C8F91-3F45-422C-B42E-73DCAD0ED5D7}">
      <dsp:nvSpPr>
        <dsp:cNvPr id="0" name=""/>
        <dsp:cNvSpPr/>
      </dsp:nvSpPr>
      <dsp:spPr>
        <a:xfrm rot="5400000">
          <a:off x="3461864" y="2504185"/>
          <a:ext cx="233063" cy="233063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375" y="2853781"/>
          <a:ext cx="7156041" cy="1030035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MyriadPro-SemiCn"/>
            </a:rPr>
            <a:t>Agenda 2030 para o Desenvolvimento Sustentável</a:t>
          </a:r>
          <a:r>
            <a:rPr lang="pt-BR" sz="1600" b="0" kern="1200" dirty="0">
              <a:latin typeface="MyriadPro-SemiCn"/>
            </a:rPr>
            <a:t>:</a:t>
          </a:r>
          <a:r>
            <a:rPr lang="pt-BR" sz="1600" kern="1200" dirty="0">
              <a:latin typeface="MyriadPro-SemiCn"/>
            </a:rPr>
            <a:t> Auxiliar os estudantes a identificar qual a importância da Agenda 2030 e a reconhecer práticas possíveis que se relacionam com as metas dos Objetivos de Desenvolvimento Sustentável nº 11. </a:t>
          </a:r>
          <a:endParaRPr lang="pt-BR" sz="1600" b="1" kern="1200" dirty="0">
            <a:latin typeface="MyriadPro-SemiCn"/>
            <a:ea typeface="+mn-ea"/>
            <a:cs typeface="+mn-cs"/>
          </a:endParaRPr>
        </a:p>
      </dsp:txBody>
      <dsp:txXfrm>
        <a:off x="30544" y="2883950"/>
        <a:ext cx="7095703" cy="969697"/>
      </dsp:txXfrm>
    </dsp:sp>
    <dsp:sp modelId="{1A5CA190-7896-4CB5-A652-9A4F99FD0A94}">
      <dsp:nvSpPr>
        <dsp:cNvPr id="0" name=""/>
        <dsp:cNvSpPr/>
      </dsp:nvSpPr>
      <dsp:spPr>
        <a:xfrm rot="5400000">
          <a:off x="3461864" y="4000348"/>
          <a:ext cx="233063" cy="233063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B47472-42E6-4D46-BA70-D2114B658E77}">
      <dsp:nvSpPr>
        <dsp:cNvPr id="0" name=""/>
        <dsp:cNvSpPr/>
      </dsp:nvSpPr>
      <dsp:spPr>
        <a:xfrm>
          <a:off x="375" y="4349943"/>
          <a:ext cx="7156041" cy="919789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População</a:t>
          </a:r>
          <a:r>
            <a:rPr lang="pt-BR" sz="1700" b="1" kern="1200" dirty="0">
              <a:latin typeface="MyriadPro-SemiCn"/>
            </a:rPr>
            <a:t> mundial e concentração urbana</a:t>
          </a:r>
          <a:r>
            <a:rPr lang="pt-BR" sz="1700" b="0" kern="1200" dirty="0">
              <a:latin typeface="MyriadPro-SemiCn"/>
            </a:rPr>
            <a:t>:</a:t>
          </a:r>
          <a:r>
            <a:rPr lang="pt-BR" sz="1700" b="1" kern="1200" dirty="0">
              <a:latin typeface="MyriadPro-SemiCn"/>
            </a:rPr>
            <a:t> </a:t>
          </a:r>
          <a:r>
            <a:rPr lang="pt-BR" sz="1700" kern="1200" dirty="0">
              <a:latin typeface="MyriadPro-SemiCn"/>
            </a:rPr>
            <a:t>Pedir aos estudantes que relacionem os dados do infográfico com o contexto de iniciativas sustentáveis e a proposta sustentável desenvolvida pelo grupo. </a:t>
          </a:r>
        </a:p>
      </dsp:txBody>
      <dsp:txXfrm>
        <a:off x="27315" y="4376883"/>
        <a:ext cx="7102161" cy="865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0" y="418061"/>
          <a:ext cx="7258258" cy="738495"/>
        </a:xfrm>
        <a:prstGeom prst="roundRect">
          <a:avLst>
            <a:gd name="adj" fmla="val 10000"/>
          </a:avLst>
        </a:prstGeom>
        <a:solidFill>
          <a:srgbClr val="FF6600"/>
        </a:solidFill>
        <a:ln w="1905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- 4 ou 6</a:t>
          </a:r>
        </a:p>
      </dsp:txBody>
      <dsp:txXfrm>
        <a:off x="21630" y="439691"/>
        <a:ext cx="7214998" cy="695235"/>
      </dsp:txXfrm>
    </dsp:sp>
    <dsp:sp modelId="{00C015DD-3079-4258-8787-9D0F40E66300}">
      <dsp:nvSpPr>
        <dsp:cNvPr id="0" name=""/>
        <dsp:cNvSpPr/>
      </dsp:nvSpPr>
      <dsp:spPr>
        <a:xfrm rot="5370863">
          <a:off x="3490086" y="1317485"/>
          <a:ext cx="289246" cy="256615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6509" y="1735029"/>
          <a:ext cx="7270752" cy="1114634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latin typeface="MyriadPro-SemiCn"/>
            </a:rPr>
            <a:t>Oito caminhos para um futuro sustentável</a:t>
          </a:r>
          <a:r>
            <a:rPr lang="pt-BR" sz="1700" b="0" kern="1200" dirty="0">
              <a:latin typeface="MyriadPro-SemiCn"/>
            </a:rPr>
            <a:t>:</a:t>
          </a:r>
          <a:r>
            <a:rPr lang="pt-BR" sz="1700" kern="1200" dirty="0">
              <a:latin typeface="MyriadPro-SemiCn"/>
            </a:rPr>
            <a:t> Auxiliar os estudantes a identificar iniciativas e práticas do cotidiano que possam contribuir para o projeto de ação sustentável. </a:t>
          </a:r>
        </a:p>
      </dsp:txBody>
      <dsp:txXfrm>
        <a:off x="39156" y="1767676"/>
        <a:ext cx="7205458" cy="1049340"/>
      </dsp:txXfrm>
    </dsp:sp>
    <dsp:sp modelId="{963C8F91-3F45-422C-B42E-73DCAD0ED5D7}">
      <dsp:nvSpPr>
        <dsp:cNvPr id="0" name=""/>
        <dsp:cNvSpPr/>
      </dsp:nvSpPr>
      <dsp:spPr>
        <a:xfrm rot="5400000">
          <a:off x="3513577" y="2977972"/>
          <a:ext cx="256615" cy="256615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233" y="3362895"/>
          <a:ext cx="7283304" cy="1134123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latin typeface="MyriadPro-SemiCn"/>
            </a:rPr>
            <a:t>Estudo de caso:</a:t>
          </a:r>
          <a:r>
            <a:rPr lang="pt-BR" sz="1700" kern="1200" dirty="0">
              <a:latin typeface="MyriadPro-SemiCn"/>
            </a:rPr>
            <a:t> </a:t>
          </a:r>
          <a:r>
            <a:rPr lang="pt-BR" sz="1700" b="1" kern="1200" dirty="0">
              <a:latin typeface="MyriadPro-SemiCn"/>
            </a:rPr>
            <a:t>revitalização e sustentabilidade</a:t>
          </a:r>
          <a:r>
            <a:rPr lang="pt-BR" sz="1700" b="0" kern="1200" dirty="0">
              <a:latin typeface="MyriadPro-SemiCn"/>
            </a:rPr>
            <a:t>:</a:t>
          </a:r>
          <a:r>
            <a:rPr lang="pt-BR" sz="1700" kern="1200" dirty="0">
              <a:latin typeface="MyriadPro-SemiCn"/>
            </a:rPr>
            <a:t> Propor a interpretação de momentos na história da Região Portuária do Rio de Janeiro e identificação de iniciativas sustentáveis propostas pelo Museu do Amanhã. Pedir a investigação de aspectos que envolvem a ação sustentável proposta pelo grupo. </a:t>
          </a:r>
          <a:endParaRPr lang="pt-BR" sz="1700" b="1" kern="1200" dirty="0">
            <a:latin typeface="MyriadPro-SemiCn"/>
            <a:ea typeface="+mn-ea"/>
            <a:cs typeface="+mn-cs"/>
          </a:endParaRPr>
        </a:p>
      </dsp:txBody>
      <dsp:txXfrm>
        <a:off x="33450" y="3396112"/>
        <a:ext cx="7216870" cy="10676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0" y="707522"/>
          <a:ext cx="7216535" cy="660695"/>
        </a:xfrm>
        <a:prstGeom prst="roundRect">
          <a:avLst>
            <a:gd name="adj" fmla="val 10000"/>
          </a:avLst>
        </a:prstGeom>
        <a:solidFill>
          <a:srgbClr val="FF6600"/>
        </a:solidFill>
        <a:ln w="1905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- 2 ou 3</a:t>
          </a:r>
        </a:p>
      </dsp:txBody>
      <dsp:txXfrm>
        <a:off x="19351" y="726873"/>
        <a:ext cx="7177833" cy="621993"/>
      </dsp:txXfrm>
    </dsp:sp>
    <dsp:sp modelId="{00C015DD-3079-4258-8787-9D0F40E66300}">
      <dsp:nvSpPr>
        <dsp:cNvPr id="0" name=""/>
        <dsp:cNvSpPr/>
      </dsp:nvSpPr>
      <dsp:spPr>
        <a:xfrm rot="5390643">
          <a:off x="3471327" y="1522442"/>
          <a:ext cx="277187" cy="245924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3861" y="1922591"/>
          <a:ext cx="7216535" cy="1068199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MyriadPro-SemiCn"/>
            </a:rPr>
            <a:t>Elaboração: proposta de ação sustentável e mostra de projetos</a:t>
          </a:r>
          <a:r>
            <a:rPr lang="pt-BR" sz="1600" b="0" kern="1200" dirty="0">
              <a:latin typeface="MyriadPro-SemiCn"/>
            </a:rPr>
            <a:t>:</a:t>
          </a:r>
          <a:r>
            <a:rPr lang="pt-BR" sz="1600" kern="1200" dirty="0">
              <a:latin typeface="MyriadPro-SemiCn"/>
            </a:rPr>
            <a:t> Pedir aos estudantes que coletem as informações e os dados necessários para o trabalho e verifiquem que outras informações são necessárias para a elaboração do trabalho. Pedir a análise do trabalho final do grupo e a forma escolhida para apresentá-lo. </a:t>
          </a:r>
        </a:p>
      </dsp:txBody>
      <dsp:txXfrm>
        <a:off x="35147" y="1953877"/>
        <a:ext cx="7153963" cy="1005627"/>
      </dsp:txXfrm>
    </dsp:sp>
    <dsp:sp modelId="{963C8F91-3F45-422C-B42E-73DCAD0ED5D7}">
      <dsp:nvSpPr>
        <dsp:cNvPr id="0" name=""/>
        <dsp:cNvSpPr/>
      </dsp:nvSpPr>
      <dsp:spPr>
        <a:xfrm rot="5400000">
          <a:off x="3489167" y="3113753"/>
          <a:ext cx="245924" cy="245924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3861" y="3482641"/>
          <a:ext cx="7216535" cy="1086876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MyriadPro-SemiCn"/>
            </a:rPr>
            <a:t>Avaliação e autoavaliação – Sustentabilidade: que ações contribuem?</a:t>
          </a:r>
          <a:r>
            <a:rPr lang="pt-BR" sz="1600" b="0" kern="1200" dirty="0">
              <a:latin typeface="MyriadPro-SemiCn"/>
            </a:rPr>
            <a:t>:</a:t>
          </a:r>
          <a:r>
            <a:rPr lang="pt-BR" sz="1600" kern="1200" dirty="0">
              <a:latin typeface="MyriadPro-SemiCn"/>
            </a:rPr>
            <a:t> Propor uma refexão sobre ações sustentáveis no cotidiano e avaliar as respostas dadas à pergunta-chave</a:t>
          </a:r>
          <a:r>
            <a:rPr lang="pt-BR" sz="1600" b="1" kern="1200" dirty="0">
              <a:latin typeface="MyriadPro-SemiCn"/>
            </a:rPr>
            <a:t> </a:t>
          </a:r>
          <a:r>
            <a:rPr lang="pt-BR" sz="1600" kern="1200" dirty="0">
              <a:latin typeface="MyriadPro-SemiCn"/>
            </a:rPr>
            <a:t>. </a:t>
          </a:r>
          <a:endParaRPr lang="pt-BR" sz="1600" b="1" kern="1200" dirty="0">
            <a:latin typeface="MyriadPro-SemiCn"/>
            <a:ea typeface="+mn-ea"/>
            <a:cs typeface="+mn-cs"/>
          </a:endParaRPr>
        </a:p>
      </dsp:txBody>
      <dsp:txXfrm>
        <a:off x="35695" y="3514475"/>
        <a:ext cx="7152867" cy="1023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3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0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6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9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1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6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4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5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4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2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57" r:id="rId6"/>
    <p:sldLayoutId id="2147483853" r:id="rId7"/>
    <p:sldLayoutId id="2147483854" r:id="rId8"/>
    <p:sldLayoutId id="2147483855" r:id="rId9"/>
    <p:sldLayoutId id="2147483856" r:id="rId10"/>
    <p:sldLayoutId id="21474838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2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3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4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8F89F-5814-4373-BB25-F34DC067E9C4}"/>
              </a:ext>
            </a:extLst>
          </p:cNvPr>
          <p:cNvSpPr txBox="1">
            <a:spLocks/>
          </p:cNvSpPr>
          <p:nvPr/>
        </p:nvSpPr>
        <p:spPr>
          <a:xfrm>
            <a:off x="5725551" y="1097229"/>
            <a:ext cx="6177060" cy="33916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400" b="1" dirty="0">
                <a:solidFill>
                  <a:schemeClr val="bg1"/>
                </a:solidFill>
                <a:latin typeface="Factoria-Bold"/>
              </a:rPr>
              <a:t>Sustentabilidade: que ações contribuem?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9E75AC3-E8E6-4F45-8D07-CB2637059266}"/>
              </a:ext>
            </a:extLst>
          </p:cNvPr>
          <p:cNvSpPr txBox="1"/>
          <p:nvPr/>
        </p:nvSpPr>
        <p:spPr>
          <a:xfrm>
            <a:off x="5725551" y="4104121"/>
            <a:ext cx="5485908" cy="7386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700" b="1" i="0" u="none" strike="noStrike" baseline="0">
                <a:solidFill>
                  <a:schemeClr val="bg1"/>
                </a:solidFill>
                <a:latin typeface="Factoria-Bold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2700" dirty="0">
                <a:solidFill>
                  <a:srgbClr val="FF6600"/>
                </a:solidFill>
              </a:rPr>
              <a:t>Tema integrador: STEAM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C66294-4651-46FA-B00C-D0283FD121E8}"/>
              </a:ext>
            </a:extLst>
          </p:cNvPr>
          <p:cNvSpPr txBox="1"/>
          <p:nvPr/>
        </p:nvSpPr>
        <p:spPr>
          <a:xfrm>
            <a:off x="5725551" y="415983"/>
            <a:ext cx="167866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800" b="1">
                <a:solidFill>
                  <a:srgbClr val="FF6600"/>
                </a:solidFill>
              </a:rPr>
              <a:t>PROJETO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EDCFC62-1F16-46BE-B42F-854D6B776A85}"/>
              </a:ext>
            </a:extLst>
          </p:cNvPr>
          <p:cNvSpPr txBox="1"/>
          <p:nvPr/>
        </p:nvSpPr>
        <p:spPr>
          <a:xfrm>
            <a:off x="5460807" y="5935362"/>
            <a:ext cx="6608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O conteúdo deste PPT não faz parte nem foi avaliado em programas governamentais. Trata-se de uma iniciativa gratuita da FTD Educação para todas as escolas brasileiras.</a:t>
            </a:r>
            <a:endParaRPr lang="pt-BR" sz="1400">
              <a:solidFill>
                <a:schemeClr val="bg1"/>
              </a:solidFill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2A9141F7-C7AA-4A99-A8AF-99C833953392}"/>
              </a:ext>
            </a:extLst>
          </p:cNvPr>
          <p:cNvSpPr/>
          <p:nvPr/>
        </p:nvSpPr>
        <p:spPr>
          <a:xfrm>
            <a:off x="1001267" y="5676294"/>
            <a:ext cx="3829404" cy="885856"/>
          </a:xfrm>
          <a:prstGeom prst="roundRect">
            <a:avLst/>
          </a:prstGeom>
          <a:solidFill>
            <a:schemeClr val="lt1"/>
          </a:solidFill>
          <a:ln>
            <a:solidFill>
              <a:srgbClr val="3E9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800" b="1" dirty="0"/>
              <a:t>Plano de Aulas em PPT</a:t>
            </a:r>
          </a:p>
        </p:txBody>
      </p:sp>
      <p:pic>
        <p:nvPicPr>
          <p:cNvPr id="8" name="Imagem 7" descr="Uma imagem contendo Diagrama&#10;&#10;Descrição gerada automaticamente">
            <a:extLst>
              <a:ext uri="{FF2B5EF4-FFF2-40B4-BE49-F238E27FC236}">
                <a16:creationId xmlns:a16="http://schemas.microsoft.com/office/drawing/2014/main" id="{60B3CCD5-267A-4A0E-86E3-0EF214F7E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9" y="134910"/>
            <a:ext cx="5580000" cy="619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5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3A8B29A2-504A-484B-A70C-A7519F58B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48181"/>
            <a:ext cx="10515598" cy="24222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D9EFB50-545A-4B27-888E-454ACA0ED740}"/>
              </a:ext>
            </a:extLst>
          </p:cNvPr>
          <p:cNvSpPr txBox="1">
            <a:spLocks/>
          </p:cNvSpPr>
          <p:nvPr/>
        </p:nvSpPr>
        <p:spPr>
          <a:xfrm>
            <a:off x="991772" y="785041"/>
            <a:ext cx="10515600" cy="905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Produto final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24BEA0E-166C-4A08-8B6F-6C1D9ABE4F66}"/>
              </a:ext>
            </a:extLst>
          </p:cNvPr>
          <p:cNvSpPr txBox="1"/>
          <p:nvPr/>
        </p:nvSpPr>
        <p:spPr>
          <a:xfrm>
            <a:off x="838200" y="1834970"/>
            <a:ext cx="10515599" cy="2017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l"/>
            <a:r>
              <a:rPr lang="pt-BR" dirty="0"/>
              <a:t>Proposta de ação sustentável.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509BBA-AA08-41F9-9866-9600FD4A636D}"/>
              </a:ext>
            </a:extLst>
          </p:cNvPr>
          <p:cNvSpPr txBox="1"/>
          <p:nvPr/>
        </p:nvSpPr>
        <p:spPr>
          <a:xfrm>
            <a:off x="1080981" y="4217184"/>
            <a:ext cx="5697192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48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Professor indicado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FEF1581-4395-4D39-B0DF-C01F9066A4F0}"/>
              </a:ext>
            </a:extLst>
          </p:cNvPr>
          <p:cNvSpPr txBox="1"/>
          <p:nvPr/>
        </p:nvSpPr>
        <p:spPr>
          <a:xfrm>
            <a:off x="827339" y="5256727"/>
            <a:ext cx="10515599" cy="778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just"/>
            <a:r>
              <a:rPr lang="pt-BR"/>
              <a:t>Geografia.</a:t>
            </a:r>
          </a:p>
        </p:txBody>
      </p:sp>
    </p:spTree>
    <p:extLst>
      <p:ext uri="{BB962C8B-B14F-4D97-AF65-F5344CB8AC3E}">
        <p14:creationId xmlns:p14="http://schemas.microsoft.com/office/powerpoint/2010/main" val="411179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AEAD4-E4FA-4308-AC8A-C0BAD3DC4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015"/>
            <a:ext cx="10515600" cy="1325563"/>
          </a:xfrm>
        </p:spPr>
        <p:txBody>
          <a:bodyPr/>
          <a:lstStyle/>
          <a:p>
            <a:r>
              <a:rPr lang="pt-BR" dirty="0"/>
              <a:t>A BNCC neste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FDF9BC-88F2-43CC-96B1-B6597D2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4214"/>
            <a:ext cx="10329472" cy="255267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l">
              <a:buNone/>
            </a:pP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gerais </a:t>
            </a: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  <a:sym typeface="Wingdings" panose="05000000000000000000" pitchFamily="2" charset="2"/>
              </a:rPr>
              <a:t></a:t>
            </a: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</a:rPr>
              <a:t> </a:t>
            </a:r>
            <a:r>
              <a:rPr lang="pt-BR" sz="2000" dirty="0">
                <a:solidFill>
                  <a:srgbClr val="2F2F2E"/>
                </a:solidFill>
                <a:latin typeface="MyriadPro-SemiCn"/>
              </a:rPr>
              <a:t>1, 2, 5, 7 e 10</a:t>
            </a:r>
          </a:p>
          <a:p>
            <a:pPr marL="0" indent="0" algn="l">
              <a:buNone/>
            </a:pP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específicas e habilidades</a:t>
            </a:r>
            <a:r>
              <a:rPr lang="pt-BR" sz="2000" i="0" u="none" strike="noStrike" baseline="0" dirty="0">
                <a:solidFill>
                  <a:srgbClr val="2F2F2E"/>
                </a:solidFill>
                <a:latin typeface="MyriadPro-BoldSemiCn"/>
              </a:rPr>
              <a:t>:</a:t>
            </a:r>
          </a:p>
          <a:p>
            <a:pPr marL="0" indent="0" algn="l">
              <a:buNone/>
            </a:pPr>
            <a:r>
              <a:rPr lang="pt-BR" sz="2000" b="1" i="0" u="none" strike="noStrike" baseline="0" dirty="0">
                <a:solidFill>
                  <a:srgbClr val="FF0000"/>
                </a:solidFill>
                <a:latin typeface="MyriadPro-SemiboldSemiCn"/>
              </a:rPr>
              <a:t>Área de Ciências Humanas e Sociais Aplicadas</a:t>
            </a:r>
            <a:r>
              <a:rPr lang="pt-BR" sz="2000" b="1" i="0" u="none" strike="noStrike" baseline="0" dirty="0">
                <a:solidFill>
                  <a:srgbClr val="FF0000"/>
                </a:solidFill>
                <a:latin typeface="MyriadPro-SemiboldSemiCn"/>
                <a:sym typeface="Wingdings" panose="05000000000000000000" pitchFamily="2" charset="2"/>
              </a:rPr>
              <a:t></a:t>
            </a:r>
            <a:r>
              <a:rPr lang="pt-BR" sz="2000" b="0" i="0" u="none" strike="noStrike" baseline="0" dirty="0">
                <a:solidFill>
                  <a:srgbClr val="FF0000"/>
                </a:solidFill>
                <a:latin typeface="MyriadPro-SemiboldSemiCn"/>
                <a:sym typeface="Wingdings" panose="05000000000000000000" pitchFamily="2" charset="2"/>
              </a:rPr>
              <a:t> </a:t>
            </a:r>
            <a:r>
              <a:rPr lang="pt-BR" sz="2000" b="0" i="0" u="none" strike="noStrike" baseline="0" dirty="0">
                <a:solidFill>
                  <a:srgbClr val="2F2F2E"/>
                </a:solidFill>
                <a:latin typeface="MyriadPro-SemiCn"/>
              </a:rPr>
              <a:t>competências específic</a:t>
            </a:r>
            <a:r>
              <a:rPr lang="pt-BR" sz="2000" dirty="0">
                <a:solidFill>
                  <a:srgbClr val="2F2F2E"/>
                </a:solidFill>
                <a:latin typeface="MyriadPro-SemiCn"/>
              </a:rPr>
              <a:t>as 1, 3 e 4: EM13CHS103, EM13CHS106, EM13CHS301 e EM13CHS404.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E2AE08-A16C-44BB-B064-E3EA4428E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150" y="126429"/>
            <a:ext cx="299465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4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4292B3-D0C2-4929-A3A0-250A21481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2373811"/>
            <a:ext cx="6894576" cy="1143000"/>
          </a:xfrm>
        </p:spPr>
        <p:txBody>
          <a:bodyPr anchor="t">
            <a:normAutofit/>
          </a:bodyPr>
          <a:lstStyle/>
          <a:p>
            <a:r>
              <a:rPr lang="pt-BR" sz="6000" b="1" i="0" u="none" strike="noStrike" baseline="0">
                <a:latin typeface="Factoria-Bold"/>
              </a:rPr>
              <a:t>PLANEJAMENTO</a:t>
            </a:r>
            <a:endParaRPr lang="pt-BR" sz="6000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641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7A014"/>
          </a:solidFill>
          <a:ln w="38100" cap="rnd">
            <a:solidFill>
              <a:srgbClr val="F7A01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F2CC10-40CB-4D70-A865-1FBFE1A34D31}"/>
              </a:ext>
            </a:extLst>
          </p:cNvPr>
          <p:cNvSpPr txBox="1"/>
          <p:nvPr/>
        </p:nvSpPr>
        <p:spPr>
          <a:xfrm>
            <a:off x="4725581" y="4542561"/>
            <a:ext cx="6396292" cy="1537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800"/>
              <a:t>8 aulas (cronograma bimestral) </a:t>
            </a:r>
          </a:p>
          <a:p>
            <a:r>
              <a:rPr lang="pt-BR" sz="2800"/>
              <a:t>12 aulas (cronograma trimestral)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1FDDE0-7666-4473-8A91-A1A611A3AF58}"/>
              </a:ext>
            </a:extLst>
          </p:cNvPr>
          <p:cNvSpPr txBox="1"/>
          <p:nvPr/>
        </p:nvSpPr>
        <p:spPr>
          <a:xfrm>
            <a:off x="4717266" y="6143547"/>
            <a:ext cx="7063712" cy="4456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sz="1800"/>
              <a:t>*A quantidade de aulas pode ser adequada à realidade de cada professor.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BFEA1F-5BB6-417B-AB92-88633ADC4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22353" y="954313"/>
            <a:ext cx="7194076" cy="49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7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7015924"/>
              </p:ext>
            </p:extLst>
          </p:nvPr>
        </p:nvGraphicFramePr>
        <p:xfrm>
          <a:off x="585471" y="984591"/>
          <a:ext cx="7103466" cy="57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78105" y="12597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bg2">
                    <a:lumMod val="25000"/>
                  </a:schemeClr>
                </a:solidFill>
              </a:rPr>
              <a:t> Etapa 1 – Vamos começar</a:t>
            </a:r>
            <a:endParaRPr lang="pt-BR"/>
          </a:p>
        </p:txBody>
      </p:sp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6B40A957-8205-4301-B54A-B4E11C797754}"/>
              </a:ext>
            </a:extLst>
          </p:cNvPr>
          <p:cNvSpPr/>
          <p:nvPr/>
        </p:nvSpPr>
        <p:spPr>
          <a:xfrm flipH="1">
            <a:off x="7958759" y="98459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14 a 19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6F157E08-4AC2-44D2-A9C7-1D0AD8F03941}"/>
              </a:ext>
            </a:extLst>
          </p:cNvPr>
          <p:cNvGrpSpPr/>
          <p:nvPr/>
        </p:nvGrpSpPr>
        <p:grpSpPr>
          <a:xfrm>
            <a:off x="7958759" y="2087363"/>
            <a:ext cx="3759741" cy="4335709"/>
            <a:chOff x="7845527" y="2919242"/>
            <a:chExt cx="3572990" cy="3572990"/>
          </a:xfrm>
        </p:grpSpPr>
        <p:graphicFrame>
          <p:nvGraphicFramePr>
            <p:cNvPr id="10" name="Objeto 9">
              <a:extLst>
                <a:ext uri="{FF2B5EF4-FFF2-40B4-BE49-F238E27FC236}">
                  <a16:creationId xmlns:a16="http://schemas.microsoft.com/office/drawing/2014/main" id="{44A7B736-9DF3-4D76-A6C0-FA77B20D1AC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1" name="Objeto 10">
                          <a:extLst>
                            <a:ext uri="{FF2B5EF4-FFF2-40B4-BE49-F238E27FC236}">
                              <a16:creationId xmlns:a16="http://schemas.microsoft.com/office/drawing/2014/main" id="{0A6BDEC4-B39A-4EAE-9EA7-200AF3F1127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BDE30D0B-4D66-4DEC-A40F-3FD2664E0D29}"/>
                </a:ext>
              </a:extLst>
            </p:cNvPr>
            <p:cNvSpPr txBox="1"/>
            <p:nvPr/>
          </p:nvSpPr>
          <p:spPr>
            <a:xfrm>
              <a:off x="8312389" y="3836063"/>
              <a:ext cx="2719711" cy="24010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  <a:endParaRPr lang="pt-BR" sz="2800" dirty="0">
                <a:latin typeface="MyriadPro-SemiCn"/>
              </a:endParaRP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037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805247"/>
              </p:ext>
            </p:extLst>
          </p:nvPr>
        </p:nvGraphicFramePr>
        <p:xfrm>
          <a:off x="395352" y="965628"/>
          <a:ext cx="7156793" cy="5510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58759" y="1152749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20 a 27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D5A18506-3625-4CF9-BA0C-15019E167308}"/>
              </a:ext>
            </a:extLst>
          </p:cNvPr>
          <p:cNvGrpSpPr/>
          <p:nvPr/>
        </p:nvGrpSpPr>
        <p:grpSpPr>
          <a:xfrm>
            <a:off x="7958759" y="2087363"/>
            <a:ext cx="3759741" cy="4335709"/>
            <a:chOff x="7845527" y="2919242"/>
            <a:chExt cx="3572990" cy="3572990"/>
          </a:xfrm>
        </p:grpSpPr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0D14AE5B-E21F-4C1D-A377-AF6EC3394F3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1" name="Objeto 10">
                          <a:extLst>
                            <a:ext uri="{FF2B5EF4-FFF2-40B4-BE49-F238E27FC236}">
                              <a16:creationId xmlns:a16="http://schemas.microsoft.com/office/drawing/2014/main" id="{0A6BDEC4-B39A-4EAE-9EA7-200AF3F1127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063C0132-854C-4A79-A1B4-3A8CCA65CC94}"/>
                </a:ext>
              </a:extLst>
            </p:cNvPr>
            <p:cNvSpPr txBox="1"/>
            <p:nvPr/>
          </p:nvSpPr>
          <p:spPr>
            <a:xfrm>
              <a:off x="8312389" y="3836063"/>
              <a:ext cx="2719711" cy="24010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  <a:endParaRPr lang="pt-BR" sz="2800" dirty="0">
                <a:latin typeface="MyriadPro-SemiCn"/>
              </a:endParaRP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6122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58759" y="1180348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28 a 35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401EE22B-AE0C-42F9-B263-FFF581CE5B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5483159"/>
              </p:ext>
            </p:extLst>
          </p:nvPr>
        </p:nvGraphicFramePr>
        <p:xfrm>
          <a:off x="373717" y="788755"/>
          <a:ext cx="7283771" cy="4980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1805D12-DAA6-424C-BE49-4E2889E3CCCE}"/>
              </a:ext>
            </a:extLst>
          </p:cNvPr>
          <p:cNvGrpSpPr/>
          <p:nvPr/>
        </p:nvGrpSpPr>
        <p:grpSpPr>
          <a:xfrm>
            <a:off x="7958759" y="2087363"/>
            <a:ext cx="3759741" cy="4335709"/>
            <a:chOff x="7845527" y="2919242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F5BEDACB-0B5A-4897-8F38-03E159866DA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1" name="Objeto 10">
                          <a:extLst>
                            <a:ext uri="{FF2B5EF4-FFF2-40B4-BE49-F238E27FC236}">
                              <a16:creationId xmlns:a16="http://schemas.microsoft.com/office/drawing/2014/main" id="{0A6BDEC4-B39A-4EAE-9EA7-200AF3F1127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065C98F4-201D-407A-B906-6ED727C6A71C}"/>
                </a:ext>
              </a:extLst>
            </p:cNvPr>
            <p:cNvSpPr txBox="1"/>
            <p:nvPr/>
          </p:nvSpPr>
          <p:spPr>
            <a:xfrm>
              <a:off x="8312389" y="3836063"/>
              <a:ext cx="2719711" cy="24010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  <a:endParaRPr lang="pt-BR" sz="2800" dirty="0">
                <a:latin typeface="MyriadPro-SemiCn"/>
              </a:endParaRP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</p:txBody>
        </p:sp>
      </p:grpSp>
      <p:sp>
        <p:nvSpPr>
          <p:cNvPr id="14" name="Título 1">
            <a:extLst>
              <a:ext uri="{FF2B5EF4-FFF2-40B4-BE49-F238E27FC236}">
                <a16:creationId xmlns:a16="http://schemas.microsoft.com/office/drawing/2014/main" id="{B52A2052-B786-4A30-9844-FC25B8BE8BEF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 </a:t>
            </a:r>
            <a:r>
              <a:rPr lang="pt-BR" sz="3200" b="1" dirty="0">
                <a:solidFill>
                  <a:schemeClr val="bg2">
                    <a:lumMod val="25000"/>
                  </a:schemeClr>
                </a:solidFill>
              </a:rPr>
              <a:t>(continuação)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057462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58759" y="1255585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36 a 41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2E19520-4B84-4223-8746-F5B7858F84AA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8042895D-7531-41ED-BD8F-F11473DCDD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628877"/>
              </p:ext>
            </p:extLst>
          </p:nvPr>
        </p:nvGraphicFramePr>
        <p:xfrm>
          <a:off x="327886" y="635484"/>
          <a:ext cx="7224259" cy="5339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Agrupar 7">
            <a:extLst>
              <a:ext uri="{FF2B5EF4-FFF2-40B4-BE49-F238E27FC236}">
                <a16:creationId xmlns:a16="http://schemas.microsoft.com/office/drawing/2014/main" id="{FDCF54DC-60EE-4F49-8C8E-7A3EF1F55AB2}"/>
              </a:ext>
            </a:extLst>
          </p:cNvPr>
          <p:cNvGrpSpPr/>
          <p:nvPr/>
        </p:nvGrpSpPr>
        <p:grpSpPr>
          <a:xfrm>
            <a:off x="7958759" y="2087363"/>
            <a:ext cx="3759741" cy="4335709"/>
            <a:chOff x="7845527" y="2919242"/>
            <a:chExt cx="3572990" cy="3572990"/>
          </a:xfrm>
        </p:grpSpPr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0A6BDEC4-B39A-4EAE-9EA7-200AF3F1127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9" name="Objeto 18">
                          <a:extLst>
                            <a:ext uri="{FF2B5EF4-FFF2-40B4-BE49-F238E27FC236}">
                              <a16:creationId xmlns:a16="http://schemas.microsoft.com/office/drawing/2014/main" id="{361F4D69-4361-4D66-9249-663423343D3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5ED3D42B-1056-47A6-974D-66241CC11776}"/>
                </a:ext>
              </a:extLst>
            </p:cNvPr>
            <p:cNvSpPr txBox="1"/>
            <p:nvPr/>
          </p:nvSpPr>
          <p:spPr>
            <a:xfrm>
              <a:off x="8312389" y="3836063"/>
              <a:ext cx="2719711" cy="24010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  <a:endParaRPr lang="pt-BR" sz="2800" dirty="0">
                <a:latin typeface="MyriadPro-SemiCn"/>
              </a:endParaRP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6600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415D2F83036241B585075B5C850590" ma:contentTypeVersion="2" ma:contentTypeDescription="Criar um novo documento." ma:contentTypeScope="" ma:versionID="87122ae1dd8774da2c0dcad532b4246b">
  <xsd:schema xmlns:xsd="http://www.w3.org/2001/XMLSchema" xmlns:xs="http://www.w3.org/2001/XMLSchema" xmlns:p="http://schemas.microsoft.com/office/2006/metadata/properties" xmlns:ns2="5169931d-a0b2-4e74-9c68-aff0d04c799d" targetNamespace="http://schemas.microsoft.com/office/2006/metadata/properties" ma:root="true" ma:fieldsID="ee149647be6f934bf22dce6abc6bc185" ns2:_="">
    <xsd:import namespace="5169931d-a0b2-4e74-9c68-aff0d04c79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9931d-a0b2-4e74-9c68-aff0d04c79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183100-02D9-41D7-A8BC-CA19CAB610C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A89A722-844E-4089-98AB-70E5E946C6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69931d-a0b2-4e74-9c68-aff0d04c79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E92258-926E-4CDB-B2F9-E854518A93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636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8</vt:i4>
      </vt:variant>
    </vt:vector>
  </HeadingPairs>
  <TitlesOfParts>
    <vt:vector size="18" baseType="lpstr">
      <vt:lpstr>Arial</vt:lpstr>
      <vt:lpstr>CiutadellaRounded-Regular</vt:lpstr>
      <vt:lpstr>Factoria-Bold</vt:lpstr>
      <vt:lpstr>Modern Love</vt:lpstr>
      <vt:lpstr>MyriadPro-BoldSemiCn</vt:lpstr>
      <vt:lpstr>MyriadPro-SemiboldSemiCn</vt:lpstr>
      <vt:lpstr>MyriadPro-SemiCn</vt:lpstr>
      <vt:lpstr>Segoe UI</vt:lpstr>
      <vt:lpstr>The Hand</vt:lpstr>
      <vt:lpstr>SketchyVTI</vt:lpstr>
      <vt:lpstr>Apresentação do PowerPoint</vt:lpstr>
      <vt:lpstr>Apresentação do PowerPoint</vt:lpstr>
      <vt:lpstr>A BNCC neste projeto</vt:lpstr>
      <vt:lpstr>PLANEJAMENTO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Plásticos: por que substituí-los?</dc:title>
  <dc:creator>Valquiria Baddini Tronolone</dc:creator>
  <cp:lastModifiedBy>Valquiria Baddini Tronolone</cp:lastModifiedBy>
  <cp:revision>116</cp:revision>
  <dcterms:created xsi:type="dcterms:W3CDTF">2020-12-04T14:36:32Z</dcterms:created>
  <dcterms:modified xsi:type="dcterms:W3CDTF">2020-12-18T15:35:54Z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0x0101002C415D2F83036241B585075B5C850590</vt:lpwstr>
  </property>
</Properties>
</file>