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3" r:id="rId10"/>
    <p:sldId id="284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Pedro Fandi" initials="PF" lastIdx="3" clrIdx="1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3300"/>
    <a:srgbClr val="FF0000"/>
    <a:srgbClr val="C40873"/>
    <a:srgbClr val="FFAFFF"/>
    <a:srgbClr val="FFA3FF"/>
    <a:srgbClr val="FF99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E6BEB-F9E6-65C4-2540-A0D7D6CC2D7C}" v="40" dt="2020-12-11T18:08:11.530"/>
    <p1510:client id="{19C8448E-9185-5054-0FF1-7932815AEA99}" v="1" dt="2020-12-17T13:46:58.454"/>
    <p1510:client id="{268EFBF4-01E7-4792-A860-AC87DC04A200}" v="1" dt="2020-12-07T14:19:01.996"/>
    <p1510:client id="{58F02FAA-C56E-43DF-F9CA-19F0A7FAEF15}" v="21" dt="2020-12-16T20:43:19.702"/>
    <p1510:client id="{7C11609E-AF7F-B4EC-F867-A975501289BA}" v="47" dt="2020-12-08T20:41:37.135"/>
    <p1510:client id="{9325B954-196E-4859-0BC6-97F5F29268FB}" v="6" dt="2020-12-16T20:48:03.749"/>
    <p1510:client id="{D109B239-7E6B-906A-F334-5F8F0EBD4361}" v="438" dt="2020-12-17T18:07:36.304"/>
    <p1510:client id="{E369FB45-394B-CC1B-D2E3-B22CED778EF9}" v="706" dt="2020-12-17T20:29:53.254"/>
    <p1510:client id="{EA35D287-E472-4EEC-3192-66BDDB438D22}" v="2" dt="2020-12-08T20:10:1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E369FB45-394B-CC1B-D2E3-B22CED778EF9}"/>
    <pc:docChg chg="modSld">
      <pc:chgData name="Ana Luiza Martignoni Spinola" userId="S::ed-anas@ftd.com.br::482a18ba-7d3d-4eb3-838f-e6656962ff26" providerId="AD" clId="Web-{E369FB45-394B-CC1B-D2E3-B22CED778EF9}" dt="2020-12-17T20:29:53.254" v="704" actId="20577"/>
      <pc:docMkLst>
        <pc:docMk/>
      </pc:docMkLst>
      <pc:sldChg chg="modSp">
        <pc:chgData name="Ana Luiza Martignoni Spinola" userId="S::ed-anas@ftd.com.br::482a18ba-7d3d-4eb3-838f-e6656962ff26" providerId="AD" clId="Web-{E369FB45-394B-CC1B-D2E3-B22CED778EF9}" dt="2020-12-17T20:12:49.302" v="3" actId="20577"/>
        <pc:sldMkLst>
          <pc:docMk/>
          <pc:sldMk cId="1640378633" sldId="278"/>
        </pc:sldMkLst>
        <pc:graphicFrameChg chg="modGraphic">
          <ac:chgData name="Ana Luiza Martignoni Spinola" userId="S::ed-anas@ftd.com.br::482a18ba-7d3d-4eb3-838f-e6656962ff26" providerId="AD" clId="Web-{E369FB45-394B-CC1B-D2E3-B22CED778EF9}" dt="2020-12-17T20:12:49.302" v="3" actId="20577"/>
          <ac:graphicFrameMkLst>
            <pc:docMk/>
            <pc:sldMk cId="1640378633" sldId="278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E369FB45-394B-CC1B-D2E3-B22CED778EF9}" dt="2020-12-17T20:13:20.819" v="5" actId="20577"/>
        <pc:sldMkLst>
          <pc:docMk/>
          <pc:sldMk cId="2866122088" sldId="283"/>
        </pc:sldMkLst>
        <pc:graphicFrameChg chg="modGraphic">
          <ac:chgData name="Ana Luiza Martignoni Spinola" userId="S::ed-anas@ftd.com.br::482a18ba-7d3d-4eb3-838f-e6656962ff26" providerId="AD" clId="Web-{E369FB45-394B-CC1B-D2E3-B22CED778EF9}" dt="2020-12-17T20:13:20.819" v="5" actId="20577"/>
          <ac:graphicFrameMkLst>
            <pc:docMk/>
            <pc:sldMk cId="2866122088" sldId="283"/>
            <ac:graphicFrameMk id="3" creationId="{DC8059DC-7D56-485B-BB9C-F2460703695E}"/>
          </ac:graphicFrameMkLst>
        </pc:graphicFrameChg>
      </pc:sldChg>
      <pc:sldChg chg="addSp delSp modSp">
        <pc:chgData name="Ana Luiza Martignoni Spinola" userId="S::ed-anas@ftd.com.br::482a18ba-7d3d-4eb3-838f-e6656962ff26" providerId="AD" clId="Web-{E369FB45-394B-CC1B-D2E3-B22CED778EF9}" dt="2020-12-17T20:29:53.254" v="704" actId="20577"/>
        <pc:sldMkLst>
          <pc:docMk/>
          <pc:sldMk cId="3057462683" sldId="284"/>
        </pc:sldMkLst>
        <pc:spChg chg="del mod">
          <ac:chgData name="Ana Luiza Martignoni Spinola" userId="S::ed-anas@ftd.com.br::482a18ba-7d3d-4eb3-838f-e6656962ff26" providerId="AD" clId="Web-{E369FB45-394B-CC1B-D2E3-B22CED778EF9}" dt="2020-12-17T20:23:12.743" v="185"/>
          <ac:spMkLst>
            <pc:docMk/>
            <pc:sldMk cId="3057462683" sldId="284"/>
            <ac:spMk id="2" creationId="{0A244911-C931-41B3-8ED3-51327D5124B0}"/>
          </ac:spMkLst>
        </pc:spChg>
        <pc:spChg chg="del">
          <ac:chgData name="Ana Luiza Martignoni Spinola" userId="S::ed-anas@ftd.com.br::482a18ba-7d3d-4eb3-838f-e6656962ff26" providerId="AD" clId="Web-{E369FB45-394B-CC1B-D2E3-B22CED778EF9}" dt="2020-12-17T20:23:15.430" v="186"/>
          <ac:spMkLst>
            <pc:docMk/>
            <pc:sldMk cId="3057462683" sldId="284"/>
            <ac:spMk id="3" creationId="{DD2E5718-8AD3-42E4-9F35-9ADCD44D80A5}"/>
          </ac:spMkLst>
        </pc:spChg>
        <pc:graphicFrameChg chg="del modGraphic">
          <ac:chgData name="Ana Luiza Martignoni Spinola" userId="S::ed-anas@ftd.com.br::482a18ba-7d3d-4eb3-838f-e6656962ff26" providerId="AD" clId="Web-{E369FB45-394B-CC1B-D2E3-B22CED778EF9}" dt="2020-12-17T20:23:06.164" v="182"/>
          <ac:graphicFrameMkLst>
            <pc:docMk/>
            <pc:sldMk cId="3057462683" sldId="284"/>
            <ac:graphicFrameMk id="9" creationId="{401EE22B-AE0C-42F9-B263-FFF581CE5B9D}"/>
          </ac:graphicFrameMkLst>
        </pc:graphicFrameChg>
        <pc:graphicFrameChg chg="add del modGraphic">
          <ac:chgData name="Ana Luiza Martignoni Spinola" userId="S::ed-anas@ftd.com.br::482a18ba-7d3d-4eb3-838f-e6656962ff26" providerId="AD" clId="Web-{E369FB45-394B-CC1B-D2E3-B22CED778EF9}" dt="2020-12-17T20:24:10.666" v="284"/>
          <ac:graphicFrameMkLst>
            <pc:docMk/>
            <pc:sldMk cId="3057462683" sldId="284"/>
            <ac:graphicFrameMk id="731" creationId="{FDD8DEFB-A254-4D26-AB7D-734506564987}"/>
          </ac:graphicFrameMkLst>
        </pc:graphicFrameChg>
        <pc:graphicFrameChg chg="add modGraphic">
          <ac:chgData name="Ana Luiza Martignoni Spinola" userId="S::ed-anas@ftd.com.br::482a18ba-7d3d-4eb3-838f-e6656962ff26" providerId="AD" clId="Web-{E369FB45-394B-CC1B-D2E3-B22CED778EF9}" dt="2020-12-17T20:29:53.254" v="704" actId="20577"/>
          <ac:graphicFrameMkLst>
            <pc:docMk/>
            <pc:sldMk cId="3057462683" sldId="284"/>
            <ac:graphicFrameMk id="1543" creationId="{29006A68-E2B2-4A05-B9AC-E6C107C4DE2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i="1" dirty="0">
              <a:latin typeface="MyriadPro-SemiCn"/>
            </a:rPr>
            <a:t>Web</a:t>
          </a:r>
          <a:r>
            <a:rPr lang="pt-BR" sz="1800" b="1" dirty="0">
              <a:latin typeface="MyriadPro-SemiCn"/>
            </a:rPr>
            <a:t> rádios: a participação de ouvintes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interpretação de uma reportagem e a elaboração de argumentos que possam engajar pessoas em propostas que disseminem conhecimentos e ações de cidadania.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Rádio: quem foi o inventor?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leitura, interpretação e comparação das concepções que contextualizam a criação do rádio e a sua concepção como meio de comunicação de massa. Propor a construção coletiva sobre o que é meio de comunicação de massa e de uma linha do tempo com invenções e ações que contribuíram com o aperfeiçoamento do rádio. Pedir pesquisas sobre programas de memórias.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O rádio: a investigação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Auxiliar os estudantes no planejamento de um programa de rádio escolar com temas de interesse da comunidade escolar, como produto final do projeto.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77868" custScaleY="69763" custLinFactNeighborX="-324" custLinFactNeighborY="-587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77026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78101" custScaleY="160224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7833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Rádio: quem são os ouvintes?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leitura e a interpretação de dados nos infográficos sobre o uso do rádio e a análise comportamental dos ouvintes nas regiões do Brasil. Pedir pesquisa sobre os prováveis ouvintes do programa que será produzido.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O rádio e o futebol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leitura e interpretação para os estudantes identificarem a relação de interdependência entre o rádio e o futebol que ajudou a construir a identidade cultural do Brasil. Propor a investigação de outras paixões que podem ser exploradas por essa mídia.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D3034018-F0F7-48DD-93F8-7FCC595D2896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rtl="0"/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Rádio: a internet e as plataformas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investigação de iniciativas de interatividade e o planejamento de ações interativas no programa que será produzido.</a:t>
          </a:r>
          <a:endParaRPr lang="pt-BR" sz="1800" b="0" kern="1200" dirty="0">
            <a:latin typeface="MyriadPro-SemiCn"/>
          </a:endParaRPr>
        </a:p>
      </dgm:t>
    </dgm:pt>
    <dgm:pt modelId="{B2DE413F-3BA3-4A61-B451-767798C1A871}" type="parTrans" cxnId="{20876332-8CA3-41D5-A39C-2443A289DA4A}">
      <dgm:prSet/>
      <dgm:spPr/>
      <dgm:t>
        <a:bodyPr/>
        <a:lstStyle/>
        <a:p>
          <a:endParaRPr lang="pt-BR"/>
        </a:p>
      </dgm:t>
    </dgm:pt>
    <dgm:pt modelId="{576CF4BB-3966-48E2-BBB9-375C0AD2B9A3}" type="sibTrans" cxnId="{20876332-8CA3-41D5-A39C-2443A289DA4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8624" custScaleY="50879" custLinFactNeighborX="-278" custLinFactNeighborY="-281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8624" custScaleY="103688" custLinFactNeighborY="-317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8624" custScaleY="90805" custLinFactNeighborY="-6350">
        <dgm:presLayoutVars>
          <dgm:chMax val="0"/>
          <dgm:bulletEnabled val="1"/>
        </dgm:presLayoutVars>
      </dgm:prSet>
      <dgm:spPr/>
    </dgm:pt>
    <dgm:pt modelId="{1A5CA190-7896-4CB5-A652-9A4F99FD0A94}" type="pres">
      <dgm:prSet presAssocID="{6D9504A4-60A3-4AFE-99D5-27BCB981FBA6}" presName="sibTrans" presStyleLbl="sibTrans2D1" presStyleIdx="2" presStyleCnt="3"/>
      <dgm:spPr/>
    </dgm:pt>
    <dgm:pt modelId="{A7B47472-42E6-4D46-BA70-D2114B658E77}" type="pres">
      <dgm:prSet presAssocID="{D3034018-F0F7-48DD-93F8-7FCC595D2896}" presName="child" presStyleLbl="alignAccFollowNode1" presStyleIdx="2" presStyleCnt="3" custScaleX="138624" custScaleY="59441" custLinFactNeighborY="-12700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BE068625-FBF2-40CF-8742-C219E8EDF7D5}" type="presOf" srcId="{D3034018-F0F7-48DD-93F8-7FCC595D2896}" destId="{A7B47472-42E6-4D46-BA70-D2114B658E77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20876332-8CA3-41D5-A39C-2443A289DA4A}" srcId="{AE932727-3BB9-41C1-A229-605C5D5C7296}" destId="{D3034018-F0F7-48DD-93F8-7FCC595D2896}" srcOrd="2" destOrd="0" parTransId="{B2DE413F-3BA3-4A61-B451-767798C1A871}" sibTransId="{576CF4BB-3966-48E2-BBB9-375C0AD2B9A3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E96DF89-4F79-4472-BE57-7F33ABCD9AD8}" type="presOf" srcId="{6D9504A4-60A3-4AFE-99D5-27BCB981FBA6}" destId="{1A5CA190-7896-4CB5-A652-9A4F99FD0A94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9D24BED6-5911-4D71-83BB-E227901553F6}" type="presParOf" srcId="{9F7E0E85-A6DD-4576-B660-A5938CB04491}" destId="{1A5CA190-7896-4CB5-A652-9A4F99FD0A94}" srcOrd="5" destOrd="0" presId="urn:microsoft.com/office/officeart/2005/8/layout/lProcess1"/>
    <dgm:cxn modelId="{229119DC-6B7C-409C-8CBD-EA9FF037C9C6}" type="presParOf" srcId="{9F7E0E85-A6DD-4576-B660-A5938CB04491}" destId="{A7B47472-42E6-4D46-BA70-D2114B658E7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Educomicação: </a:t>
          </a:r>
          <a:r>
            <a:rPr lang="pt-BR" sz="1800" b="0" dirty="0">
              <a:latin typeface="MyriadPro-SemiCn"/>
            </a:rPr>
            <a:t>Propor a leitura, a interpretação e a identificação das principais ideias da </a:t>
          </a:r>
          <a:r>
            <a:rPr lang="pt-BR" sz="1800" b="0" dirty="0" err="1">
              <a:latin typeface="MyriadPro-SemiCn"/>
            </a:rPr>
            <a:t>educomunicação</a:t>
          </a:r>
          <a:r>
            <a:rPr lang="pt-BR" sz="1800" b="0" dirty="0">
              <a:latin typeface="MyriadPro-SemiCn"/>
            </a:rPr>
            <a:t>. Pedir aos estudantes que selecionem as ideias ou frases fundamentais para a elaboração da proposta de ação para a comunidade escolar.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As rádios comunitárias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 a leitura, a interpretação e a identificação sobre a importância das rádios comunitárias na melhoria da condição social e na transformação de cidadãos participativos e conscientes de seus direitos.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D3034018-F0F7-48DD-93F8-7FCC595D2896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rtl="0"/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Rádios: experiências bem-sucedidas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latin typeface="MyriadPro-SemiCn"/>
              <a:ea typeface="+mn-ea"/>
              <a:cs typeface="+mn-cs"/>
            </a:rPr>
            <a:t>Pedir</a:t>
          </a:r>
          <a:r>
            <a:rPr lang="pt-BR" sz="1800" b="0" kern="1200" dirty="0">
              <a:latin typeface="MyriadPro-SemiCn"/>
            </a:rPr>
            <a:t> a pesquisa de projetos de rádio educativa e a criação de um projeto-piloto de programa de rádio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.</a:t>
          </a:r>
          <a:endParaRPr lang="pt-BR" sz="1800" b="0" kern="1200" dirty="0">
            <a:latin typeface="MyriadPro-SemiCn"/>
          </a:endParaRPr>
        </a:p>
      </dgm:t>
    </dgm:pt>
    <dgm:pt modelId="{B2DE413F-3BA3-4A61-B451-767798C1A871}" type="parTrans" cxnId="{20876332-8CA3-41D5-A39C-2443A289DA4A}">
      <dgm:prSet/>
      <dgm:spPr/>
      <dgm:t>
        <a:bodyPr/>
        <a:lstStyle/>
        <a:p>
          <a:endParaRPr lang="pt-BR"/>
        </a:p>
      </dgm:t>
    </dgm:pt>
    <dgm:pt modelId="{576CF4BB-3966-48E2-BBB9-375C0AD2B9A3}" type="sibTrans" cxnId="{20876332-8CA3-41D5-A39C-2443A289DA4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6957" custScaleY="5087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6957" custScaleY="10368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6957" custScaleY="90805">
        <dgm:presLayoutVars>
          <dgm:chMax val="0"/>
          <dgm:bulletEnabled val="1"/>
        </dgm:presLayoutVars>
      </dgm:prSet>
      <dgm:spPr/>
    </dgm:pt>
    <dgm:pt modelId="{1A5CA190-7896-4CB5-A652-9A4F99FD0A94}" type="pres">
      <dgm:prSet presAssocID="{6D9504A4-60A3-4AFE-99D5-27BCB981FBA6}" presName="sibTrans" presStyleLbl="sibTrans2D1" presStyleIdx="2" presStyleCnt="3"/>
      <dgm:spPr/>
    </dgm:pt>
    <dgm:pt modelId="{A7B47472-42E6-4D46-BA70-D2114B658E77}" type="pres">
      <dgm:prSet presAssocID="{D3034018-F0F7-48DD-93F8-7FCC595D2896}" presName="child" presStyleLbl="alignAccFollowNode1" presStyleIdx="2" presStyleCnt="3" custScaleX="136957" custScaleY="59441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BE068625-FBF2-40CF-8742-C219E8EDF7D5}" type="presOf" srcId="{D3034018-F0F7-48DD-93F8-7FCC595D2896}" destId="{A7B47472-42E6-4D46-BA70-D2114B658E77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20876332-8CA3-41D5-A39C-2443A289DA4A}" srcId="{AE932727-3BB9-41C1-A229-605C5D5C7296}" destId="{D3034018-F0F7-48DD-93F8-7FCC595D2896}" srcOrd="2" destOrd="0" parTransId="{B2DE413F-3BA3-4A61-B451-767798C1A871}" sibTransId="{576CF4BB-3966-48E2-BBB9-375C0AD2B9A3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E96DF89-4F79-4472-BE57-7F33ABCD9AD8}" type="presOf" srcId="{6D9504A4-60A3-4AFE-99D5-27BCB981FBA6}" destId="{1A5CA190-7896-4CB5-A652-9A4F99FD0A94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9D24BED6-5911-4D71-83BB-E227901553F6}" type="presParOf" srcId="{9F7E0E85-A6DD-4576-B660-A5938CB04491}" destId="{1A5CA190-7896-4CB5-A652-9A4F99FD0A94}" srcOrd="5" destOrd="0" presId="urn:microsoft.com/office/officeart/2005/8/layout/lProcess1"/>
    <dgm:cxn modelId="{229119DC-6B7C-409C-8CBD-EA9FF037C9C6}" type="presParOf" srcId="{9F7E0E85-A6DD-4576-B660-A5938CB04491}" destId="{A7B47472-42E6-4D46-BA70-D2114B658E7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Programa de rádio: como envolver a comunidade?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Pedir aos estudantes que coletem dados necessários para o trabalho, levando em consideração todas a informações obtidas na investigação. Pedir para retomar os textos e imagens produzidos e selecionados. Propor a verificação de quais outras informações são necessárias para a elaboração do trabalho e produzir a proposta de implantação do programa de rádio voltado para a comunidade escolar. Pedir a seleção da programação que atenda aos interesses dos ouvintes e que colabore no esforço de responder à pergunta-chave.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Autoavaliação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Promova uma reflexão sobre as propostas de ação sugeridas nos projetos para os estudantes elaborarem respostas para a pergunta-chave.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4163" custScaleY="51732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4163" custScaleY="140465" custLinFactNeighborY="14110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4163" custScaleY="95317" custLinFactNeighborX="1044" custLinFactNeighborY="87585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7" y="11366"/>
          <a:ext cx="7576071" cy="742867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2865" y="33124"/>
        <a:ext cx="7532555" cy="699351"/>
      </dsp:txXfrm>
    </dsp:sp>
    <dsp:sp modelId="{00C015DD-3079-4258-8787-9D0F40E66300}">
      <dsp:nvSpPr>
        <dsp:cNvPr id="0" name=""/>
        <dsp:cNvSpPr/>
      </dsp:nvSpPr>
      <dsp:spPr>
        <a:xfrm rot="5362901">
          <a:off x="3701448" y="848502"/>
          <a:ext cx="187452" cy="186347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2839" y="1129117"/>
          <a:ext cx="7540207" cy="1064844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1" kern="1200" dirty="0">
              <a:latin typeface="MyriadPro-SemiCn"/>
            </a:rPr>
            <a:t>Web</a:t>
          </a:r>
          <a:r>
            <a:rPr lang="pt-BR" sz="1800" b="1" kern="1200" dirty="0">
              <a:latin typeface="MyriadPro-SemiCn"/>
            </a:rPr>
            <a:t> rádios: a participação de ouvintes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interpretação de uma reportagem e a elaboração de argumentos que possam engajar pessoas em propostas que disseminem conhecimentos e ações de cidadania.</a:t>
          </a:r>
        </a:p>
      </dsp:txBody>
      <dsp:txXfrm>
        <a:off x="64027" y="1160305"/>
        <a:ext cx="7477831" cy="1002468"/>
      </dsp:txXfrm>
    </dsp:sp>
    <dsp:sp modelId="{963C8F91-3F45-422C-B42E-73DCAD0ED5D7}">
      <dsp:nvSpPr>
        <dsp:cNvPr id="0" name=""/>
        <dsp:cNvSpPr/>
      </dsp:nvSpPr>
      <dsp:spPr>
        <a:xfrm rot="5400000">
          <a:off x="3709769" y="2287136"/>
          <a:ext cx="186347" cy="186347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945" y="2566657"/>
          <a:ext cx="7585995" cy="1706136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Rádio: quem foi o inventor?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leitura, interpretação e comparação das concepções que contextualizam a criação do rádio e a sua concepção como meio de comunicação de massa. Propor a construção coletiva sobre o que é meio de comunicação de massa e de uma linha do tempo com invenções e ações que contribuíram com o aperfeiçoamento do rádio. Pedir pesquisas sobre programas de memórias.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59916" y="2616628"/>
        <a:ext cx="7486053" cy="1606194"/>
      </dsp:txXfrm>
    </dsp:sp>
    <dsp:sp modelId="{4AB00F72-A3DA-4D65-8296-B1AFF7C63C7D}">
      <dsp:nvSpPr>
        <dsp:cNvPr id="0" name=""/>
        <dsp:cNvSpPr/>
      </dsp:nvSpPr>
      <dsp:spPr>
        <a:xfrm rot="5400000">
          <a:off x="3709769" y="4365968"/>
          <a:ext cx="186347" cy="186347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4983" y="4645489"/>
          <a:ext cx="7595919" cy="1064844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O rádio: a investigação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Auxiliar os estudantes no planejamento de um programa de rádio escolar com temas de interesse da comunidade escolar, como produto final do projeto.</a:t>
          </a:r>
        </a:p>
      </dsp:txBody>
      <dsp:txXfrm>
        <a:off x="36171" y="4676677"/>
        <a:ext cx="7533543" cy="1002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2"/>
          <a:ext cx="7732830" cy="709542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20782" y="20784"/>
        <a:ext cx="7691266" cy="667978"/>
      </dsp:txXfrm>
    </dsp:sp>
    <dsp:sp modelId="{00C015DD-3079-4258-8787-9D0F40E66300}">
      <dsp:nvSpPr>
        <dsp:cNvPr id="0" name=""/>
        <dsp:cNvSpPr/>
      </dsp:nvSpPr>
      <dsp:spPr>
        <a:xfrm rot="5399994">
          <a:off x="3747922" y="824506"/>
          <a:ext cx="236986" cy="24404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2" y="1183518"/>
          <a:ext cx="7732830" cy="1446000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Rádio: quem são os ouvintes?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leitura e a interpretação de dados nos infográficos sobre o uso do rádio e a análise comportamental dos ouvintes nas regiões do Brasil. Pedir pesquisa sobre os prováveis ouvintes do programa que será produzido.</a:t>
          </a:r>
        </a:p>
      </dsp:txBody>
      <dsp:txXfrm>
        <a:off x="42354" y="1225870"/>
        <a:ext cx="7648126" cy="1361296"/>
      </dsp:txXfrm>
    </dsp:sp>
    <dsp:sp modelId="{963C8F91-3F45-422C-B42E-73DCAD0ED5D7}">
      <dsp:nvSpPr>
        <dsp:cNvPr id="0" name=""/>
        <dsp:cNvSpPr/>
      </dsp:nvSpPr>
      <dsp:spPr>
        <a:xfrm rot="5400000">
          <a:off x="3752141" y="2743795"/>
          <a:ext cx="228552" cy="24404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2" y="3102121"/>
          <a:ext cx="7732830" cy="126633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O rádio e o futebol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leitura e interpretação para os estudantes identificarem a relação de interdependência entre o rádio e o futebol que ajudou a construir a identidade cultural do Brasil. Propor a investigação de outras paixões que podem ser exploradas por essa mídia.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7092" y="3139211"/>
        <a:ext cx="7658650" cy="1192158"/>
      </dsp:txXfrm>
    </dsp:sp>
    <dsp:sp modelId="{1A5CA190-7896-4CB5-A652-9A4F99FD0A94}">
      <dsp:nvSpPr>
        <dsp:cNvPr id="0" name=""/>
        <dsp:cNvSpPr/>
      </dsp:nvSpPr>
      <dsp:spPr>
        <a:xfrm rot="5400000">
          <a:off x="3759889" y="4474987"/>
          <a:ext cx="213055" cy="24404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47472-42E6-4D46-BA70-D2114B658E77}">
      <dsp:nvSpPr>
        <dsp:cNvPr id="0" name=""/>
        <dsp:cNvSpPr/>
      </dsp:nvSpPr>
      <dsp:spPr>
        <a:xfrm>
          <a:off x="2" y="4825564"/>
          <a:ext cx="7732830" cy="82894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Rádio: a internet e as plataformas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investigação de iniciativas de interatividade e o planejamento de ações interativas no programa que será produzido.</a:t>
          </a:r>
          <a:endParaRPr lang="pt-BR" sz="1800" b="0" kern="1200" dirty="0">
            <a:latin typeface="MyriadPro-SemiCn"/>
          </a:endParaRPr>
        </a:p>
      </dsp:txBody>
      <dsp:txXfrm>
        <a:off x="24281" y="4849843"/>
        <a:ext cx="7684272" cy="780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639840" cy="709542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20782" y="20782"/>
        <a:ext cx="7598276" cy="667978"/>
      </dsp:txXfrm>
    </dsp:sp>
    <dsp:sp modelId="{00C015DD-3079-4258-8787-9D0F40E66300}">
      <dsp:nvSpPr>
        <dsp:cNvPr id="0" name=""/>
        <dsp:cNvSpPr/>
      </dsp:nvSpPr>
      <dsp:spPr>
        <a:xfrm rot="5399997">
          <a:off x="3697552" y="832254"/>
          <a:ext cx="244736" cy="24404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" y="1199015"/>
          <a:ext cx="7639840" cy="1446000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Educomicação: </a:t>
          </a:r>
          <a:r>
            <a:rPr lang="pt-BR" sz="1800" b="0" kern="1200" dirty="0">
              <a:latin typeface="MyriadPro-SemiCn"/>
            </a:rPr>
            <a:t>Propor a leitura, a interpretação e a identificação das principais ideias da </a:t>
          </a:r>
          <a:r>
            <a:rPr lang="pt-BR" sz="1800" b="0" kern="1200" dirty="0" err="1">
              <a:latin typeface="MyriadPro-SemiCn"/>
            </a:rPr>
            <a:t>educomunicação</a:t>
          </a:r>
          <a:r>
            <a:rPr lang="pt-BR" sz="1800" b="0" kern="1200" dirty="0">
              <a:latin typeface="MyriadPro-SemiCn"/>
            </a:rPr>
            <a:t>. Pedir aos estudantes que selecionem as ideias ou frases fundamentais para a elaboração da proposta de ação para a comunidade escolar.</a:t>
          </a:r>
        </a:p>
      </dsp:txBody>
      <dsp:txXfrm>
        <a:off x="42353" y="1241367"/>
        <a:ext cx="7555136" cy="1361296"/>
      </dsp:txXfrm>
    </dsp:sp>
    <dsp:sp modelId="{963C8F91-3F45-422C-B42E-73DCAD0ED5D7}">
      <dsp:nvSpPr>
        <dsp:cNvPr id="0" name=""/>
        <dsp:cNvSpPr/>
      </dsp:nvSpPr>
      <dsp:spPr>
        <a:xfrm rot="5400000">
          <a:off x="3697896" y="2767041"/>
          <a:ext cx="244049" cy="24404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" y="3133115"/>
          <a:ext cx="7639840" cy="126633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As rádios comunitárias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 a leitura, a interpretação e a identificação sobre a importância das rádios comunitárias na melhoria da condição social e na transformação de cidadãos participativos e conscientes de seus direitos.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7091" y="3170205"/>
        <a:ext cx="7565660" cy="1192158"/>
      </dsp:txXfrm>
    </dsp:sp>
    <dsp:sp modelId="{1A5CA190-7896-4CB5-A652-9A4F99FD0A94}">
      <dsp:nvSpPr>
        <dsp:cNvPr id="0" name=""/>
        <dsp:cNvSpPr/>
      </dsp:nvSpPr>
      <dsp:spPr>
        <a:xfrm rot="5400000">
          <a:off x="3697896" y="4521479"/>
          <a:ext cx="244049" cy="24404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47472-42E6-4D46-BA70-D2114B658E77}">
      <dsp:nvSpPr>
        <dsp:cNvPr id="0" name=""/>
        <dsp:cNvSpPr/>
      </dsp:nvSpPr>
      <dsp:spPr>
        <a:xfrm>
          <a:off x="1" y="4887553"/>
          <a:ext cx="7639840" cy="82894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Rádios: experiências bem-sucedidas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latin typeface="MyriadPro-SemiCn"/>
              <a:ea typeface="+mn-ea"/>
              <a:cs typeface="+mn-cs"/>
            </a:rPr>
            <a:t>Pedir</a:t>
          </a:r>
          <a:r>
            <a:rPr lang="pt-BR" sz="1800" b="0" kern="1200" dirty="0">
              <a:latin typeface="MyriadPro-SemiCn"/>
            </a:rPr>
            <a:t> a pesquisa de projetos de rádio educativa e a criação de um projeto-piloto de programa de rádio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.</a:t>
          </a:r>
          <a:endParaRPr lang="pt-BR" sz="1800" b="0" kern="1200" dirty="0">
            <a:latin typeface="MyriadPro-SemiCn"/>
          </a:endParaRPr>
        </a:p>
      </dsp:txBody>
      <dsp:txXfrm>
        <a:off x="24280" y="4911832"/>
        <a:ext cx="7591282" cy="780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34917"/>
          <a:ext cx="7536593" cy="785022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2993" y="57910"/>
        <a:ext cx="7490607" cy="739036"/>
      </dsp:txXfrm>
    </dsp:sp>
    <dsp:sp modelId="{00C015DD-3079-4258-8787-9D0F40E66300}">
      <dsp:nvSpPr>
        <dsp:cNvPr id="0" name=""/>
        <dsp:cNvSpPr/>
      </dsp:nvSpPr>
      <dsp:spPr>
        <a:xfrm rot="5399994">
          <a:off x="3599904" y="1023948"/>
          <a:ext cx="336787" cy="265558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" y="1493514"/>
          <a:ext cx="7536593" cy="213152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Programa de rádio: como envolver a comunidade?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Pedir aos estudantes que coletem dados necessários para o trabalho, levando em consideração todas a informações obtidas na investigação. Pedir para retomar os textos e imagens produzidos e selecionados. Propor a verificação de quais outras informações são necessárias para a elaboração do trabalho e produzir a proposta de implantação do programa de rádio voltado para a comunidade escolar. Pedir a seleção da programação que atenda aos interesses dos ouvintes e que colabore no esforço de responder à pergunta-chave.</a:t>
          </a:r>
        </a:p>
      </dsp:txBody>
      <dsp:txXfrm>
        <a:off x="62433" y="1555944"/>
        <a:ext cx="7411733" cy="2006668"/>
      </dsp:txXfrm>
    </dsp:sp>
    <dsp:sp modelId="{963C8F91-3F45-422C-B42E-73DCAD0ED5D7}">
      <dsp:nvSpPr>
        <dsp:cNvPr id="0" name=""/>
        <dsp:cNvSpPr/>
      </dsp:nvSpPr>
      <dsp:spPr>
        <a:xfrm rot="5399995">
          <a:off x="3621776" y="3771568"/>
          <a:ext cx="293051" cy="265558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7" y="4183653"/>
          <a:ext cx="7536593" cy="1446416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Autoavaliação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Promova uma reflexão sobre as propostas de ação sugeridas nos projetos para os estudantes elaborarem respostas para a pergunta-chave.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42371" y="4226017"/>
        <a:ext cx="7451865" cy="1361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725551" y="1204918"/>
            <a:ext cx="6177060" cy="3391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Rádio: como envolver a comunidade?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725551" y="4104120"/>
            <a:ext cx="5760228" cy="9848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FF6600"/>
                </a:solidFill>
              </a:rPr>
              <a:t>Tema integrador: </a:t>
            </a:r>
            <a:r>
              <a:rPr lang="pt-BR" sz="2700" dirty="0" err="1">
                <a:solidFill>
                  <a:srgbClr val="FF6600"/>
                </a:solidFill>
              </a:rPr>
              <a:t>Midiaeducação</a:t>
            </a:r>
            <a:endParaRPr lang="pt-BR" sz="2700" dirty="0">
              <a:solidFill>
                <a:srgbClr val="FF66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725551" y="415983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FF660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6C21459-B71D-4A69-BB6E-0734C6B99775}"/>
              </a:ext>
            </a:extLst>
          </p:cNvPr>
          <p:cNvSpPr/>
          <p:nvPr/>
        </p:nvSpPr>
        <p:spPr>
          <a:xfrm>
            <a:off x="1001267" y="5676294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60B3CCD5-267A-4A0E-86E3-0EF214F7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36849"/>
            <a:ext cx="5580000" cy="6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09819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pt-BR"/>
              <a:t>Criação de uma rádio</a:t>
            </a:r>
            <a:r>
              <a:rPr lang="pt-BR" dirty="0"/>
              <a:t>.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História.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985"/>
            <a:ext cx="10515600" cy="1325563"/>
          </a:xfrm>
        </p:spPr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984"/>
            <a:ext cx="10629275" cy="250770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SemiCn"/>
              </a:rPr>
              <a:t>4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, 5, 7 e 10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</a:rPr>
              <a:t>Área de Ciências Humanas e Sociais Aplicadas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as 1, 3 e 4: EM13CHS101, EM13CHS303 e EM13CHS403.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73811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000" b="1" i="0" u="none" strike="noStrike" baseline="0">
                <a:latin typeface="Factoria-Bold"/>
              </a:rPr>
              <a:t>PLANEJAMENTO</a:t>
            </a:r>
            <a:endParaRPr lang="pt-BR" sz="60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25581" y="4542561"/>
            <a:ext cx="6396292" cy="1537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/>
              <a:t>8 aulas (cronograma bimestral) </a:t>
            </a:r>
          </a:p>
          <a:p>
            <a:r>
              <a:rPr lang="pt-BR" sz="2800"/>
              <a:t>12 aulas (cronograma trimestral)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035098"/>
              </p:ext>
            </p:extLst>
          </p:nvPr>
        </p:nvGraphicFramePr>
        <p:xfrm>
          <a:off x="287936" y="966138"/>
          <a:ext cx="7605887" cy="572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78105" y="125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20823" y="96486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142 a 149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A161B08-F355-4EB7-8D02-4F171A6C186D}"/>
              </a:ext>
            </a:extLst>
          </p:cNvPr>
          <p:cNvGrpSpPr/>
          <p:nvPr/>
        </p:nvGrpSpPr>
        <p:grpSpPr>
          <a:xfrm>
            <a:off x="8217410" y="2057383"/>
            <a:ext cx="3759741" cy="4335709"/>
            <a:chOff x="7845527" y="2919242"/>
            <a:chExt cx="3572990" cy="3572990"/>
          </a:xfrm>
        </p:grpSpPr>
        <p:graphicFrame>
          <p:nvGraphicFramePr>
            <p:cNvPr id="13" name="Objeto 12">
              <a:extLst>
                <a:ext uri="{FF2B5EF4-FFF2-40B4-BE49-F238E27FC236}">
                  <a16:creationId xmlns:a16="http://schemas.microsoft.com/office/drawing/2014/main" id="{957F2C35-D49D-4C54-B7C6-A85453125F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5C0FCF7E-1409-4A89-BEC8-CD09E6B1C2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B3FCDC2-12C9-409F-B66C-A9251C58DC98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815967"/>
              </p:ext>
            </p:extLst>
          </p:nvPr>
        </p:nvGraphicFramePr>
        <p:xfrm>
          <a:off x="202298" y="1031887"/>
          <a:ext cx="7732835" cy="571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95118" y="1014153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150 a 157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1390312-0DCB-4A30-9B10-B0C88C933AA7}"/>
              </a:ext>
            </a:extLst>
          </p:cNvPr>
          <p:cNvGrpSpPr/>
          <p:nvPr/>
        </p:nvGrpSpPr>
        <p:grpSpPr>
          <a:xfrm>
            <a:off x="8217410" y="2057383"/>
            <a:ext cx="3759741" cy="4335709"/>
            <a:chOff x="7845527" y="2919242"/>
            <a:chExt cx="3572990" cy="3572990"/>
          </a:xfrm>
        </p:grpSpPr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77CF62E2-9B2F-4F25-B3EA-B55678C5E6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5C0FCF7E-1409-4A89-BEC8-CD09E6B1C2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AD89B3C-B74A-413D-A18B-5D70CAD289AF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76398" y="101326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158 a 165</a:t>
            </a:r>
          </a:p>
        </p:txBody>
      </p:sp>
      <p:graphicFrame>
        <p:nvGraphicFramePr>
          <p:cNvPr id="1543" name="Diagrama 1542">
            <a:extLst>
              <a:ext uri="{FF2B5EF4-FFF2-40B4-BE49-F238E27FC236}">
                <a16:creationId xmlns:a16="http://schemas.microsoft.com/office/drawing/2014/main" id="{29006A68-E2B2-4A05-B9AC-E6C107C4D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013313"/>
              </p:ext>
            </p:extLst>
          </p:nvPr>
        </p:nvGraphicFramePr>
        <p:xfrm>
          <a:off x="295291" y="1031887"/>
          <a:ext cx="7639843" cy="571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254876E-080B-4827-B40C-967A24945507}"/>
              </a:ext>
            </a:extLst>
          </p:cNvPr>
          <p:cNvGrpSpPr/>
          <p:nvPr/>
        </p:nvGrpSpPr>
        <p:grpSpPr>
          <a:xfrm>
            <a:off x="8217410" y="2057383"/>
            <a:ext cx="3759741" cy="4335709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05E854BF-8269-4515-9D5D-165BD3D404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64760" imgH="4964760" progId="">
                    <p:embed/>
                  </p:oleObj>
                </mc:Choice>
                <mc:Fallback>
                  <p:oleObj r:id="rId8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5C0FCF7E-1409-4A89-BEC8-CD09E6B1C2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3F712C0-B8C0-443F-9E2A-77E59AF6F0E0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640B7D8-4B7A-4B32-8277-381B5264E042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(continuação)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630314" y="102741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166 a 169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371263" y="9422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042895D-7531-41ED-BD8F-F11473DCD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752492"/>
              </p:ext>
            </p:extLst>
          </p:nvPr>
        </p:nvGraphicFramePr>
        <p:xfrm>
          <a:off x="543096" y="997436"/>
          <a:ext cx="7536601" cy="563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19DC1F7-F701-4DEE-B4F0-4034CC84606D}"/>
              </a:ext>
            </a:extLst>
          </p:cNvPr>
          <p:cNvGrpSpPr/>
          <p:nvPr/>
        </p:nvGrpSpPr>
        <p:grpSpPr>
          <a:xfrm>
            <a:off x="8217410" y="2057383"/>
            <a:ext cx="3759741" cy="4335709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5C0FCF7E-1409-4A89-BEC8-CD09E6B1C2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803A87A-EF2A-43D9-BC44-502B4C797245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E92258-926E-4CDB-B2F9-E854518A93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83100-02D9-41D7-A8BC-CA19CAB610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6CBE4A-6D1E-47D5-8C5F-39FC6B96B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724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178</cp:revision>
  <dcterms:created xsi:type="dcterms:W3CDTF">2020-12-04T14:36:32Z</dcterms:created>
  <dcterms:modified xsi:type="dcterms:W3CDTF">2020-12-18T15:36:47Z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