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13"/>
  </p:notesMasterIdLst>
  <p:sldIdLst>
    <p:sldId id="280" r:id="rId5"/>
    <p:sldId id="271" r:id="rId6"/>
    <p:sldId id="267" r:id="rId7"/>
    <p:sldId id="266" r:id="rId8"/>
    <p:sldId id="278" r:id="rId9"/>
    <p:sldId id="283" r:id="rId10"/>
    <p:sldId id="284" r:id="rId11"/>
    <p:sldId id="28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Pedro Fandi" initials="PF" lastIdx="11" clrIdx="1">
    <p:extLst>
      <p:ext uri="{19B8F6BF-5375-455C-9EA6-DF929625EA0E}">
        <p15:presenceInfo xmlns:p15="http://schemas.microsoft.com/office/powerpoint/2012/main" userId="S::em-pedroh@ftd.com.br::eea115e2-d335-403b-bf7b-8f058c75a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FF0000"/>
    <a:srgbClr val="FF3300"/>
    <a:srgbClr val="C40873"/>
    <a:srgbClr val="FFAFFF"/>
    <a:srgbClr val="FFA3FF"/>
    <a:srgbClr val="FF99FF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8C4D8-A0F5-0972-A6CB-1E82C331C841}" v="8" dt="2020-12-11T17:55:20.722"/>
    <p1510:client id="{79FC89AA-FD2A-74E3-53A5-50C1F080D861}" v="170" dt="2020-12-17T13:53:59.431"/>
    <p1510:client id="{86B31C02-AB38-998E-3625-6250BF6792C1}" v="5" dt="2020-12-16T20:46:25.875"/>
    <p1510:client id="{A705C33E-0B18-89EC-8A84-B8D45A5B3C9D}" v="2" dt="2020-12-17T13:46:32.602"/>
    <p1510:client id="{BE02243F-3D95-A771-4B6E-49BAD9CCA296}" v="21" dt="2020-12-16T20:41:46.315"/>
    <p1510:client id="{D740CD9D-C292-E2E1-7044-AA3C81993F08}" v="114" dt="2020-12-17T20:11:06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D740CD9D-C292-E2E1-7044-AA3C81993F08}"/>
    <pc:docChg chg="modSld">
      <pc:chgData name="Ana Luiza Martignoni Spinola" userId="S::ed-anas@ftd.com.br::482a18ba-7d3d-4eb3-838f-e6656962ff26" providerId="AD" clId="Web-{D740CD9D-C292-E2E1-7044-AA3C81993F08}" dt="2020-12-17T20:11:06.426" v="113" actId="20577"/>
      <pc:docMkLst>
        <pc:docMk/>
      </pc:docMkLst>
      <pc:sldChg chg="modSp">
        <pc:chgData name="Ana Luiza Martignoni Spinola" userId="S::ed-anas@ftd.com.br::482a18ba-7d3d-4eb3-838f-e6656962ff26" providerId="AD" clId="Web-{D740CD9D-C292-E2E1-7044-AA3C81993F08}" dt="2020-12-17T20:05:47.027" v="1" actId="20577"/>
        <pc:sldMkLst>
          <pc:docMk/>
          <pc:sldMk cId="1640378633" sldId="278"/>
        </pc:sldMkLst>
        <pc:spChg chg="mod">
          <ac:chgData name="Ana Luiza Martignoni Spinola" userId="S::ed-anas@ftd.com.br::482a18ba-7d3d-4eb3-838f-e6656962ff26" providerId="AD" clId="Web-{D740CD9D-C292-E2E1-7044-AA3C81993F08}" dt="2020-12-17T20:05:47.027" v="1" actId="20577"/>
          <ac:spMkLst>
            <pc:docMk/>
            <pc:sldMk cId="1640378633" sldId="278"/>
            <ac:spMk id="20" creationId="{90A570ED-B333-40C6-A310-A4677A73A23A}"/>
          </ac:spMkLst>
        </pc:spChg>
      </pc:sldChg>
      <pc:sldChg chg="modSp">
        <pc:chgData name="Ana Luiza Martignoni Spinola" userId="S::ed-anas@ftd.com.br::482a18ba-7d3d-4eb3-838f-e6656962ff26" providerId="AD" clId="Web-{D740CD9D-C292-E2E1-7044-AA3C81993F08}" dt="2020-12-17T20:07:53.515" v="28" actId="20577"/>
        <pc:sldMkLst>
          <pc:docMk/>
          <pc:sldMk cId="2866122088" sldId="283"/>
        </pc:sldMkLst>
        <pc:graphicFrameChg chg="modGraphic">
          <ac:chgData name="Ana Luiza Martignoni Spinola" userId="S::ed-anas@ftd.com.br::482a18ba-7d3d-4eb3-838f-e6656962ff26" providerId="AD" clId="Web-{D740CD9D-C292-E2E1-7044-AA3C81993F08}" dt="2020-12-17T20:07:53.515" v="28" actId="20577"/>
          <ac:graphicFrameMkLst>
            <pc:docMk/>
            <pc:sldMk cId="2866122088" sldId="283"/>
            <ac:graphicFrameMk id="3" creationId="{DC8059DC-7D56-485B-BB9C-F2460703695E}"/>
          </ac:graphicFrameMkLst>
        </pc:graphicFrameChg>
      </pc:sldChg>
      <pc:sldChg chg="modSp">
        <pc:chgData name="Ana Luiza Martignoni Spinola" userId="S::ed-anas@ftd.com.br::482a18ba-7d3d-4eb3-838f-e6656962ff26" providerId="AD" clId="Web-{D740CD9D-C292-E2E1-7044-AA3C81993F08}" dt="2020-12-17T20:11:06.426" v="113" actId="20577"/>
        <pc:sldMkLst>
          <pc:docMk/>
          <pc:sldMk cId="3057462683" sldId="284"/>
        </pc:sldMkLst>
        <pc:spChg chg="mod">
          <ac:chgData name="Ana Luiza Martignoni Spinola" userId="S::ed-anas@ftd.com.br::482a18ba-7d3d-4eb3-838f-e6656962ff26" providerId="AD" clId="Web-{D740CD9D-C292-E2E1-7044-AA3C81993F08}" dt="2020-12-17T20:06:21.012" v="4" actId="14100"/>
          <ac:spMkLst>
            <pc:docMk/>
            <pc:sldMk cId="3057462683" sldId="284"/>
            <ac:spMk id="13" creationId="{969BF595-DF32-4D01-8B86-DAC69CAF8FA8}"/>
          </ac:spMkLst>
        </pc:spChg>
        <pc:graphicFrameChg chg="modGraphic">
          <ac:chgData name="Ana Luiza Martignoni Spinola" userId="S::ed-anas@ftd.com.br::482a18ba-7d3d-4eb3-838f-e6656962ff26" providerId="AD" clId="Web-{D740CD9D-C292-E2E1-7044-AA3C81993F08}" dt="2020-12-17T20:11:06.426" v="113" actId="20577"/>
          <ac:graphicFrameMkLst>
            <pc:docMk/>
            <pc:sldMk cId="3057462683" sldId="284"/>
            <ac:graphicFrameMk id="9" creationId="{401EE22B-AE0C-42F9-B263-FFF581CE5B9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2000" b="1" dirty="0">
              <a:latin typeface="MyriadPro-SemiCn"/>
            </a:rPr>
            <a:t>Olhares sobre o refúgio</a:t>
          </a:r>
          <a:r>
            <a:rPr lang="pt-BR" sz="2000" b="0" dirty="0">
              <a:latin typeface="MyriadPro-SemiCn"/>
            </a:rPr>
            <a:t>: Propor a interpretação de fotografias de pessoas refugiadas e a produção de legendas de fotografias pessoais.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2000" b="1" dirty="0">
              <a:latin typeface="MyriadPro-SemiCn"/>
            </a:rPr>
            <a:t>Refúgio: uma dinâmica mundial</a:t>
          </a:r>
          <a:r>
            <a:rPr lang="pt-BR" sz="2000" b="0" dirty="0">
              <a:latin typeface="MyriadPro-SemiCn"/>
            </a:rPr>
            <a:t>:</a:t>
          </a:r>
          <a:r>
            <a:rPr lang="pt-BR" sz="2000" b="1" dirty="0">
              <a:latin typeface="MyriadPro-SemiCn"/>
            </a:rPr>
            <a:t> </a:t>
          </a:r>
          <a:r>
            <a:rPr lang="pt-BR" sz="2000" b="0" dirty="0">
              <a:latin typeface="MyriadPro-SemiCn"/>
            </a:rPr>
            <a:t>Propor a leitura, a interpretação e a sistematização de informações com base no infográfico sobre a dinâmica migratória.</a:t>
          </a:r>
          <a:endParaRPr lang="pt-BR" sz="20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2000" b="1" dirty="0">
              <a:latin typeface="MyriadPro-SemiCn"/>
            </a:rPr>
            <a:t>Refúgio: organizando o projeto</a:t>
          </a:r>
          <a:r>
            <a:rPr lang="pt-BR" sz="2000" b="0" dirty="0">
              <a:latin typeface="MyriadPro-SemiCn"/>
            </a:rPr>
            <a:t>:</a:t>
          </a:r>
          <a:r>
            <a:rPr lang="pt-BR" sz="2000" b="1" dirty="0">
              <a:latin typeface="MyriadPro-SemiCn"/>
            </a:rPr>
            <a:t> </a:t>
          </a:r>
          <a:r>
            <a:rPr lang="pt-BR" sz="2000" b="0" dirty="0">
              <a:latin typeface="MyriadPro-SemiCn"/>
            </a:rPr>
            <a:t>Apresentar informações sobre a pergunta-chave Refugiados: como vivem no Brasil? e o produto final (painel) e auxiliar na formação de grupos de trabalho de investigação.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9522" custScaleY="69763" custLinFactNeighborX="-73" custLinFactNeighborY="1209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9684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9846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9846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Refugiados: fragilidades política e econômica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a observação e interpretação de informações sobre a situação de fragilidades política, social e econômica no infográfico sobre os refugiados no mundo.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E7129080-AA40-4329-9988-B00DAF7A1BF9}">
      <dgm:prSet custT="1"/>
      <dgm:spPr>
        <a:solidFill>
          <a:srgbClr val="FFCC99">
            <a:alpha val="90000"/>
          </a:srgbClr>
        </a:solidFill>
        <a:ln>
          <a:solidFill>
            <a:srgbClr val="FF3300">
              <a:alpha val="90000"/>
            </a:srgbClr>
          </a:solidFill>
        </a:ln>
      </dgm:spPr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Migrações, refúgio e </a:t>
          </a:r>
          <a:r>
            <a:rPr lang="pt-B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apatridia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Propor a leitura, a interpretação e a produção de verbetes sobre o refúgio.</a:t>
          </a:r>
        </a:p>
      </dgm:t>
    </dgm:pt>
    <dgm:pt modelId="{D3F3B85C-1B2E-4AFB-A1EB-21F12671C99C}" type="parTrans" cxnId="{73F5AC63-2DCD-47CC-B302-1D42F5F3C07C}">
      <dgm:prSet/>
      <dgm:spPr/>
      <dgm:t>
        <a:bodyPr/>
        <a:lstStyle/>
        <a:p>
          <a:endParaRPr lang="pt-BR"/>
        </a:p>
      </dgm:t>
    </dgm:pt>
    <dgm:pt modelId="{4FEBD695-3156-462C-9423-C81859F323C9}" type="sibTrans" cxnId="{73F5AC63-2DCD-47CC-B302-1D42F5F3C07C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pt-BR"/>
        </a:p>
      </dgm:t>
    </dgm:pt>
    <dgm:pt modelId="{4A1E9948-C959-4AFE-A1FF-7A6CC8CC23D2}">
      <dgm:prSet custT="1"/>
      <dgm:spPr>
        <a:solidFill>
          <a:srgbClr val="FFCC99">
            <a:alpha val="90000"/>
          </a:srgbClr>
        </a:solidFill>
        <a:ln>
          <a:solidFill>
            <a:srgbClr val="FF3300">
              <a:alpha val="90000"/>
            </a:srgbClr>
          </a:solidFill>
        </a:ln>
      </dgm:spPr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Migração: direito humano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 Propor a leitura, a análise e interpretação de leis de amparo a imigrantes e refugiados para compreender a história do refúgio.</a:t>
          </a:r>
        </a:p>
      </dgm:t>
    </dgm:pt>
    <dgm:pt modelId="{28E2E40B-1C9E-4977-8D73-F6E406F021A9}" type="parTrans" cxnId="{0DCB57C9-EFC8-4A31-9803-AFBA8AEAA889}">
      <dgm:prSet/>
      <dgm:spPr/>
      <dgm:t>
        <a:bodyPr/>
        <a:lstStyle/>
        <a:p>
          <a:endParaRPr lang="pt-BR"/>
        </a:p>
      </dgm:t>
    </dgm:pt>
    <dgm:pt modelId="{E0B4320E-0779-4098-B4CF-626083642FBD}" type="sibTrans" cxnId="{0DCB57C9-EFC8-4A31-9803-AFBA8AEAA889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pt-BR"/>
        </a:p>
      </dgm:t>
    </dgm:pt>
    <dgm:pt modelId="{D26E5B3D-DE84-4B3D-8998-BD89AF0680BE}">
      <dgm:prSet custT="1"/>
      <dgm:spPr>
        <a:solidFill>
          <a:srgbClr val="FFCC99">
            <a:alpha val="90000"/>
          </a:srgbClr>
        </a:solidFill>
        <a:ln>
          <a:solidFill>
            <a:srgbClr val="FF3300">
              <a:alpha val="90000"/>
            </a:srgbClr>
          </a:solidFill>
        </a:ln>
      </dgm:spPr>
      <dgm:t>
        <a:bodyPr/>
        <a:lstStyle/>
        <a:p>
          <a:pPr rtl="0">
            <a:buFont typeface="Times New Roman" panose="02020603050405020304" pitchFamily="18" charset="0"/>
            <a:buChar char="•"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Breve história do refúgio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Pedir a caracterização sobre o refúgio no passado a partir de um texto e a produção de um texto e uma imagem sobre o tema na atualidade.</a:t>
          </a:r>
        </a:p>
      </dgm:t>
    </dgm:pt>
    <dgm:pt modelId="{84A15B66-8EB2-4947-AAA9-43A48C6AA2E1}" type="parTrans" cxnId="{2969FCA9-4907-433D-AC80-E134C165419C}">
      <dgm:prSet/>
      <dgm:spPr/>
      <dgm:t>
        <a:bodyPr/>
        <a:lstStyle/>
        <a:p>
          <a:endParaRPr lang="pt-BR"/>
        </a:p>
      </dgm:t>
    </dgm:pt>
    <dgm:pt modelId="{5041C819-1608-4029-9B85-2311DEADC60A}" type="sibTrans" cxnId="{2969FCA9-4907-433D-AC80-E134C165419C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79500" custScaleY="72525" custLinFactNeighborX="377" custLinFactNeighborY="-529"/>
      <dgm:spPr/>
    </dgm:pt>
    <dgm:pt modelId="{00C015DD-3079-4258-8787-9D0F40E66300}" type="pres">
      <dgm:prSet presAssocID="{9D48F7AD-EB97-473A-8C34-57DB6E15BD38}" presName="parTrans" presStyleLbl="sibTrans2D1" presStyleIdx="0" presStyleCnt="4" custAng="21372391" custScaleX="133964" custScaleY="97993" custLinFactNeighborX="-66953" custLinFactNeighborY="5295"/>
      <dgm:spPr/>
    </dgm:pt>
    <dgm:pt modelId="{95681F9C-F4C8-480C-A1FC-4297BFA0BC4F}" type="pres">
      <dgm:prSet presAssocID="{2FEEC820-C3B6-436E-9F7D-B36FE32A8CA1}" presName="child" presStyleLbl="alignAccFollowNode1" presStyleIdx="0" presStyleCnt="4" custScaleX="179497" custScaleY="82495" custLinFactNeighborY="-15465">
        <dgm:presLayoutVars>
          <dgm:chMax val="0"/>
          <dgm:bulletEnabled val="1"/>
        </dgm:presLayoutVars>
      </dgm:prSet>
      <dgm:spPr/>
    </dgm:pt>
    <dgm:pt modelId="{C7330194-5BB6-4A1C-AF05-4D4E380844F1}" type="pres">
      <dgm:prSet presAssocID="{2020AB6F-302C-4055-83FB-E74CC1B94F49}" presName="sibTrans" presStyleLbl="sibTrans2D1" presStyleIdx="1" presStyleCnt="4" custAng="21571622"/>
      <dgm:spPr/>
    </dgm:pt>
    <dgm:pt modelId="{45C4E8D1-4307-4815-82D0-699430BA900A}" type="pres">
      <dgm:prSet presAssocID="{E7129080-AA40-4329-9988-B00DAF7A1BF9}" presName="child" presStyleLbl="alignAccFollowNode1" presStyleIdx="1" presStyleCnt="4" custScaleX="179076" custScaleY="72966" custLinFactNeighborX="-211" custLinFactNeighborY="-12024">
        <dgm:presLayoutVars>
          <dgm:chMax val="0"/>
          <dgm:bulletEnabled val="1"/>
        </dgm:presLayoutVars>
      </dgm:prSet>
      <dgm:spPr/>
    </dgm:pt>
    <dgm:pt modelId="{22DA3294-14FF-4E09-BF12-A724CED5F779}" type="pres">
      <dgm:prSet presAssocID="{4FEBD695-3156-462C-9423-C81859F323C9}" presName="sibTrans" presStyleLbl="sibTrans2D1" presStyleIdx="2" presStyleCnt="4"/>
      <dgm:spPr/>
    </dgm:pt>
    <dgm:pt modelId="{4A9EF1A9-2E9B-4DBA-BBE2-AC1D293868DE}" type="pres">
      <dgm:prSet presAssocID="{4A1E9948-C959-4AFE-A1FF-7A6CC8CC23D2}" presName="child" presStyleLbl="alignAccFollowNode1" presStyleIdx="2" presStyleCnt="4" custScaleX="179302" custScaleY="66987" custLinFactNeighborY="-14430">
        <dgm:presLayoutVars>
          <dgm:chMax val="0"/>
          <dgm:bulletEnabled val="1"/>
        </dgm:presLayoutVars>
      </dgm:prSet>
      <dgm:spPr/>
    </dgm:pt>
    <dgm:pt modelId="{F095F80E-DFC4-4A70-B5B5-60C9B63EDD36}" type="pres">
      <dgm:prSet presAssocID="{E0B4320E-0779-4098-B4CF-626083642FBD}" presName="sibTrans" presStyleLbl="sibTrans2D1" presStyleIdx="3" presStyleCnt="4"/>
      <dgm:spPr/>
    </dgm:pt>
    <dgm:pt modelId="{6EA84032-A76A-486C-BDF8-B3464F7DD35A}" type="pres">
      <dgm:prSet presAssocID="{D26E5B3D-DE84-4B3D-8998-BD89AF0680BE}" presName="child" presStyleLbl="alignAccFollowNode1" presStyleIdx="3" presStyleCnt="4" custScaleX="178235" custScaleY="71766">
        <dgm:presLayoutVars>
          <dgm:chMax val="0"/>
          <dgm:bulletEnabled val="1"/>
        </dgm:presLayoutVars>
      </dgm:prSet>
      <dgm:spPr/>
    </dgm:pt>
  </dgm:ptLst>
  <dgm:cxnLst>
    <dgm:cxn modelId="{9B739815-DFA9-44BC-9A82-F0802F77E010}" type="presOf" srcId="{2020AB6F-302C-4055-83FB-E74CC1B94F49}" destId="{C7330194-5BB6-4A1C-AF05-4D4E380844F1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9CFDE530-45DF-4B78-9878-FDC88215608B}" type="presOf" srcId="{4FEBD695-3156-462C-9423-C81859F323C9}" destId="{22DA3294-14FF-4E09-BF12-A724CED5F779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D2EE0963-8241-4264-BD4A-456B31E125A6}" type="presOf" srcId="{E0B4320E-0779-4098-B4CF-626083642FBD}" destId="{F095F80E-DFC4-4A70-B5B5-60C9B63EDD36}" srcOrd="0" destOrd="0" presId="urn:microsoft.com/office/officeart/2005/8/layout/lProcess1"/>
    <dgm:cxn modelId="{73F5AC63-2DCD-47CC-B302-1D42F5F3C07C}" srcId="{AE932727-3BB9-41C1-A229-605C5D5C7296}" destId="{E7129080-AA40-4329-9988-B00DAF7A1BF9}" srcOrd="1" destOrd="0" parTransId="{D3F3B85C-1B2E-4AFB-A1EB-21F12671C99C}" sibTransId="{4FEBD695-3156-462C-9423-C81859F323C9}"/>
    <dgm:cxn modelId="{6A67806E-4F29-4E8C-BB29-4D2866D7E5A1}" type="presOf" srcId="{E7129080-AA40-4329-9988-B00DAF7A1BF9}" destId="{45C4E8D1-4307-4815-82D0-699430BA900A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2969FCA9-4907-433D-AC80-E134C165419C}" srcId="{AE932727-3BB9-41C1-A229-605C5D5C7296}" destId="{D26E5B3D-DE84-4B3D-8998-BD89AF0680BE}" srcOrd="3" destOrd="0" parTransId="{84A15B66-8EB2-4947-AAA9-43A48C6AA2E1}" sibTransId="{5041C819-1608-4029-9B85-2311DEADC60A}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0DCB57C9-EFC8-4A31-9803-AFBA8AEAA889}" srcId="{AE932727-3BB9-41C1-A229-605C5D5C7296}" destId="{4A1E9948-C959-4AFE-A1FF-7A6CC8CC23D2}" srcOrd="2" destOrd="0" parTransId="{28E2E40B-1C9E-4977-8D73-F6E406F021A9}" sibTransId="{E0B4320E-0779-4098-B4CF-626083642FBD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1B0B0FEC-8925-45A2-AD74-4AE08ACB860A}" type="presOf" srcId="{D26E5B3D-DE84-4B3D-8998-BD89AF0680BE}" destId="{6EA84032-A76A-486C-BDF8-B3464F7DD35A}" srcOrd="0" destOrd="0" presId="urn:microsoft.com/office/officeart/2005/8/layout/lProcess1"/>
    <dgm:cxn modelId="{B6CF00EF-8C84-4BF4-A06C-E6AD37F06BAD}" type="presOf" srcId="{4A1E9948-C959-4AFE-A1FF-7A6CC8CC23D2}" destId="{4A9EF1A9-2E9B-4DBA-BBE2-AC1D293868DE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357567FA-A4DB-4D63-9A8D-3C757E460FF9}" type="presParOf" srcId="{9F7E0E85-A6DD-4576-B660-A5938CB04491}" destId="{C7330194-5BB6-4A1C-AF05-4D4E380844F1}" srcOrd="3" destOrd="0" presId="urn:microsoft.com/office/officeart/2005/8/layout/lProcess1"/>
    <dgm:cxn modelId="{AA3E0A1C-AEFC-4AD1-85AC-14AB093750C2}" type="presParOf" srcId="{9F7E0E85-A6DD-4576-B660-A5938CB04491}" destId="{45C4E8D1-4307-4815-82D0-699430BA900A}" srcOrd="4" destOrd="0" presId="urn:microsoft.com/office/officeart/2005/8/layout/lProcess1"/>
    <dgm:cxn modelId="{F45351A4-8101-4108-A5CE-F92D86F3351E}" type="presParOf" srcId="{9F7E0E85-A6DD-4576-B660-A5938CB04491}" destId="{22DA3294-14FF-4E09-BF12-A724CED5F779}" srcOrd="5" destOrd="0" presId="urn:microsoft.com/office/officeart/2005/8/layout/lProcess1"/>
    <dgm:cxn modelId="{891BE8CB-136E-4E14-8114-210BC3DF19AC}" type="presParOf" srcId="{9F7E0E85-A6DD-4576-B660-A5938CB04491}" destId="{4A9EF1A9-2E9B-4DBA-BBE2-AC1D293868DE}" srcOrd="6" destOrd="0" presId="urn:microsoft.com/office/officeart/2005/8/layout/lProcess1"/>
    <dgm:cxn modelId="{BF5012E3-0FBB-420F-B701-14EC98E4ED93}" type="presParOf" srcId="{9F7E0E85-A6DD-4576-B660-A5938CB04491}" destId="{F095F80E-DFC4-4A70-B5B5-60C9B63EDD36}" srcOrd="7" destOrd="0" presId="urn:microsoft.com/office/officeart/2005/8/layout/lProcess1"/>
    <dgm:cxn modelId="{48E0AC28-97BA-4938-B0D7-589AC49EECFF}" type="presParOf" srcId="{9F7E0E85-A6DD-4576-B660-A5938CB04491}" destId="{6EA84032-A76A-486C-BDF8-B3464F7DD35A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Pesquisa: refugiados no Brasil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a identificação e interpretação de dados de pesquisa em infográfico sobre refugiados no Brasil. Pedir a investigação sobre as razões que motivaram o refúgio de sírios, congoleses, angolanos e colombianos no Brasil.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Refugiados: quem acolhe e ampara?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Apresentar o texto sobre a atuação de um professor em escola de campo de refugiados na Etiópia. Pedir a investigação sobre  a atuação da sociedade civil, de instituições e de ONGs no auxílio e amparo a populações refugiadas no estado ou cidade onde mora.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0CB726C-4738-4341-B740-7061D70823E9}">
      <dgm:prSet custT="1"/>
      <dgm:spPr>
        <a:solidFill>
          <a:srgbClr val="FF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rtl="0"/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Uma vida melhor no Brasil?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Propor a leitura de poema e relatos para identificar imagens sobre o tema, pedir a produção de frases ou poemas e a pesquisa de relatos sobre o refúgio e os refugiados.</a:t>
          </a:r>
        </a:p>
      </dgm:t>
    </dgm:pt>
    <dgm:pt modelId="{DC4F6243-A1A1-41A0-935C-B3DFBC464C3E}" type="parTrans" cxnId="{A7F102C3-8969-4006-A6B4-F4CE3196B6B0}">
      <dgm:prSet/>
      <dgm:spPr/>
      <dgm:t>
        <a:bodyPr/>
        <a:lstStyle/>
        <a:p>
          <a:endParaRPr lang="pt-BR"/>
        </a:p>
      </dgm:t>
    </dgm:pt>
    <dgm:pt modelId="{431DE4C7-7B64-439C-8008-57FC42445665}" type="sibTrans" cxnId="{A7F102C3-8969-4006-A6B4-F4CE3196B6B0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23417" custScaleY="49578" custLinFactY="-8715" custLinFactNeighborX="-664" custLinFactNeighborY="-100000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23417" custScaleY="76013" custLinFactNeighborX="375" custLinFactNeighborY="-63660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23417" custScaleY="77342" custLinFactNeighborX="58" custLinFactNeighborY="-68711">
        <dgm:presLayoutVars>
          <dgm:chMax val="0"/>
          <dgm:bulletEnabled val="1"/>
        </dgm:presLayoutVars>
      </dgm:prSet>
      <dgm:spPr/>
    </dgm:pt>
    <dgm:pt modelId="{E7934178-F3D8-4C72-A62D-999697260DBC}" type="pres">
      <dgm:prSet presAssocID="{6D9504A4-60A3-4AFE-99D5-27BCB981FBA6}" presName="sibTrans" presStyleLbl="sibTrans2D1" presStyleIdx="2" presStyleCnt="3"/>
      <dgm:spPr/>
    </dgm:pt>
    <dgm:pt modelId="{1538EEDF-2993-4DA3-B50B-767E955C56ED}" type="pres">
      <dgm:prSet presAssocID="{A0CB726C-4738-4341-B740-7061D70823E9}" presName="child" presStyleLbl="alignAccFollowNode1" presStyleIdx="2" presStyleCnt="3" custScaleX="123417" custScaleY="57754" custLinFactNeighborX="-246" custLinFactNeighborY="-67438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DCD59234-BEEB-4B1C-8B89-275B73EFB669}" type="presOf" srcId="{6D9504A4-60A3-4AFE-99D5-27BCB981FBA6}" destId="{E7934178-F3D8-4C72-A62D-999697260DBC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AC0160A0-0A0C-4C61-9583-6853A46DE260}" type="presOf" srcId="{A0CB726C-4738-4341-B740-7061D70823E9}" destId="{1538EEDF-2993-4DA3-B50B-767E955C56ED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A7F102C3-8969-4006-A6B4-F4CE3196B6B0}" srcId="{AE932727-3BB9-41C1-A229-605C5D5C7296}" destId="{A0CB726C-4738-4341-B740-7061D70823E9}" srcOrd="2" destOrd="0" parTransId="{DC4F6243-A1A1-41A0-935C-B3DFBC464C3E}" sibTransId="{431DE4C7-7B64-439C-8008-57FC42445665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76650696-18D3-4C74-AE8D-8D8A9B643BF5}" type="presParOf" srcId="{9F7E0E85-A6DD-4576-B660-A5938CB04491}" destId="{E7934178-F3D8-4C72-A62D-999697260DBC}" srcOrd="5" destOrd="0" presId="urn:microsoft.com/office/officeart/2005/8/layout/lProcess1"/>
    <dgm:cxn modelId="{0074C340-0692-4D64-BB2B-1304ED8B2BA5}" type="presParOf" srcId="{9F7E0E85-A6DD-4576-B660-A5938CB04491}" destId="{1538EEDF-2993-4DA3-B50B-767E955C56ED}" srcOrd="6" destOrd="0" presId="urn:microsoft.com/office/officeart/2005/8/layout/l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2200" b="1" dirty="0">
              <a:latin typeface="MyriadPro-SemiCn"/>
            </a:rPr>
            <a:t>Painel: refugiados: como vivem no Brasil?</a:t>
          </a:r>
          <a:r>
            <a:rPr lang="pt-BR" sz="2200" b="0" dirty="0">
              <a:latin typeface="MyriadPro-SemiCn"/>
            </a:rPr>
            <a:t>:</a:t>
          </a:r>
          <a:r>
            <a:rPr lang="pt-BR" sz="2200" b="1" dirty="0">
              <a:latin typeface="MyriadPro-SemiCn"/>
            </a:rPr>
            <a:t> </a:t>
          </a:r>
          <a:r>
            <a:rPr lang="pt-BR" sz="2200" b="0" dirty="0">
              <a:latin typeface="MyriadPro-SemiCn"/>
            </a:rPr>
            <a:t>Pedir aos estudantes que produzam um painel com textos e imagens sobre o tema.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2200" b="1" dirty="0">
              <a:latin typeface="MyriadPro-SemiCn"/>
            </a:rPr>
            <a:t>Autoavaliação</a:t>
          </a:r>
          <a:r>
            <a:rPr lang="pt-BR" sz="2200" b="0" dirty="0">
              <a:latin typeface="MyriadPro-SemiCn"/>
            </a:rPr>
            <a:t>:</a:t>
          </a:r>
          <a:r>
            <a:rPr lang="pt-BR" sz="2200" b="1" dirty="0">
              <a:latin typeface="MyriadPro-SemiCn"/>
            </a:rPr>
            <a:t> </a:t>
          </a:r>
          <a:r>
            <a:rPr lang="pt-BR" sz="2200" b="0" dirty="0">
              <a:latin typeface="MyriadPro-SemiCn"/>
            </a:rPr>
            <a:t>Promover</a:t>
          </a:r>
          <a:r>
            <a:rPr lang="pt-BR" sz="2200" b="1" dirty="0">
              <a:latin typeface="MyriadPro-SemiCn"/>
            </a:rPr>
            <a:t> </a:t>
          </a:r>
          <a:r>
            <a:rPr lang="pt-BR" sz="2200" b="0" dirty="0">
              <a:latin typeface="MyriadPro-SemiCn"/>
            </a:rPr>
            <a:t>uma reflexão sobre as propostas sugeridas no projeto.</a:t>
          </a:r>
          <a:endParaRPr lang="pt-BR" sz="22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23751" custScaleY="48020" custLinFactNeighborX="-4292" custLinFactNeighborY="-10068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23960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23960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4294" y="14247"/>
          <a:ext cx="6731865" cy="841507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28941" y="38894"/>
        <a:ext cx="6682571" cy="792213"/>
      </dsp:txXfrm>
    </dsp:sp>
    <dsp:sp modelId="{00C015DD-3079-4258-8787-9D0F40E66300}">
      <dsp:nvSpPr>
        <dsp:cNvPr id="0" name=""/>
        <dsp:cNvSpPr/>
      </dsp:nvSpPr>
      <dsp:spPr>
        <a:xfrm rot="5391597">
          <a:off x="3267495" y="958748"/>
          <a:ext cx="208540" cy="211091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3908" y="1272834"/>
          <a:ext cx="6739682" cy="1206237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yriadPro-SemiCn"/>
            </a:rPr>
            <a:t>Olhares sobre o refúgio</a:t>
          </a:r>
          <a:r>
            <a:rPr lang="pt-BR" sz="2000" b="0" kern="1200" dirty="0">
              <a:latin typeface="MyriadPro-SemiCn"/>
            </a:rPr>
            <a:t>: Propor a interpretação de fotografias de pessoas refugiadas e a produção de legendas de fotografias pessoais.</a:t>
          </a:r>
        </a:p>
      </dsp:txBody>
      <dsp:txXfrm>
        <a:off x="39237" y="1308163"/>
        <a:ext cx="6669024" cy="1135579"/>
      </dsp:txXfrm>
    </dsp:sp>
    <dsp:sp modelId="{963C8F91-3F45-422C-B42E-73DCAD0ED5D7}">
      <dsp:nvSpPr>
        <dsp:cNvPr id="0" name=""/>
        <dsp:cNvSpPr/>
      </dsp:nvSpPr>
      <dsp:spPr>
        <a:xfrm rot="5400000">
          <a:off x="3268204" y="2584617"/>
          <a:ext cx="211091" cy="211091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0" y="2901254"/>
          <a:ext cx="6747498" cy="1206237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yriadPro-SemiCn"/>
            </a:rPr>
            <a:t>Refúgio: uma dinâmica mundial</a:t>
          </a:r>
          <a:r>
            <a:rPr lang="pt-BR" sz="2000" b="0" kern="1200" dirty="0">
              <a:latin typeface="MyriadPro-SemiCn"/>
            </a:rPr>
            <a:t>:</a:t>
          </a:r>
          <a:r>
            <a:rPr lang="pt-BR" sz="2000" b="1" kern="1200" dirty="0">
              <a:latin typeface="MyriadPro-SemiCn"/>
            </a:rPr>
            <a:t> </a:t>
          </a:r>
          <a:r>
            <a:rPr lang="pt-BR" sz="2000" b="0" kern="1200" dirty="0">
              <a:latin typeface="MyriadPro-SemiCn"/>
            </a:rPr>
            <a:t>Propor a leitura, a interpretação e a sistematização de informações com base no infográfico sobre a dinâmica migratória.</a:t>
          </a:r>
          <a:endParaRPr lang="pt-BR" sz="2000" b="0" kern="1200" dirty="0">
            <a:latin typeface="MyriadPro-SemiCn"/>
            <a:ea typeface="+mn-ea"/>
            <a:cs typeface="+mn-cs"/>
          </a:endParaRPr>
        </a:p>
      </dsp:txBody>
      <dsp:txXfrm>
        <a:off x="35329" y="2936583"/>
        <a:ext cx="6676840" cy="1135579"/>
      </dsp:txXfrm>
    </dsp:sp>
    <dsp:sp modelId="{4AB00F72-A3DA-4D65-8296-B1AFF7C63C7D}">
      <dsp:nvSpPr>
        <dsp:cNvPr id="0" name=""/>
        <dsp:cNvSpPr/>
      </dsp:nvSpPr>
      <dsp:spPr>
        <a:xfrm rot="5400000">
          <a:off x="3268204" y="4213037"/>
          <a:ext cx="211091" cy="211091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0" y="4529674"/>
          <a:ext cx="6747498" cy="1206237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yriadPro-SemiCn"/>
            </a:rPr>
            <a:t>Refúgio: organizando o projeto</a:t>
          </a:r>
          <a:r>
            <a:rPr lang="pt-BR" sz="2000" b="0" kern="1200" dirty="0">
              <a:latin typeface="MyriadPro-SemiCn"/>
            </a:rPr>
            <a:t>:</a:t>
          </a:r>
          <a:r>
            <a:rPr lang="pt-BR" sz="2000" b="1" kern="1200" dirty="0">
              <a:latin typeface="MyriadPro-SemiCn"/>
            </a:rPr>
            <a:t> </a:t>
          </a:r>
          <a:r>
            <a:rPr lang="pt-BR" sz="2000" b="0" kern="1200" dirty="0">
              <a:latin typeface="MyriadPro-SemiCn"/>
            </a:rPr>
            <a:t>Apresentar informações sobre a pergunta-chave Refugiados: como vivem no Brasil? e o produto final (painel) e auxiliar na formação de grupos de trabalho de investigação.</a:t>
          </a:r>
        </a:p>
      </dsp:txBody>
      <dsp:txXfrm>
        <a:off x="35329" y="4565003"/>
        <a:ext cx="6676840" cy="1135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455" y="231399"/>
          <a:ext cx="7524382" cy="760035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31716" y="253660"/>
        <a:ext cx="7479860" cy="715513"/>
      </dsp:txXfrm>
    </dsp:sp>
    <dsp:sp modelId="{00C015DD-3079-4258-8787-9D0F40E66300}">
      <dsp:nvSpPr>
        <dsp:cNvPr id="0" name=""/>
        <dsp:cNvSpPr/>
      </dsp:nvSpPr>
      <dsp:spPr>
        <a:xfrm rot="5186847">
          <a:off x="3560422" y="1067311"/>
          <a:ext cx="209015" cy="17971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4790" y="1303479"/>
          <a:ext cx="7524256" cy="864518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Refugiados: fragilidades política e econômica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a observação e interpretação de informações sobre a situação de fragilidades política, social e econômica no infográfico sobre os refugiados no mundo.</a:t>
          </a:r>
        </a:p>
      </dsp:txBody>
      <dsp:txXfrm>
        <a:off x="30111" y="1328800"/>
        <a:ext cx="7473614" cy="813876"/>
      </dsp:txXfrm>
    </dsp:sp>
    <dsp:sp modelId="{C7330194-5BB6-4A1C-AF05-4D4E380844F1}">
      <dsp:nvSpPr>
        <dsp:cNvPr id="0" name=""/>
        <dsp:cNvSpPr/>
      </dsp:nvSpPr>
      <dsp:spPr>
        <a:xfrm rot="5397087">
          <a:off x="3664299" y="2266004"/>
          <a:ext cx="196025" cy="18339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C4E8D1-4307-4815-82D0-699430BA900A}">
      <dsp:nvSpPr>
        <dsp:cNvPr id="0" name=""/>
        <dsp:cNvSpPr/>
      </dsp:nvSpPr>
      <dsp:spPr>
        <a:xfrm>
          <a:off x="4769" y="2547405"/>
          <a:ext cx="7506608" cy="764657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33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Migrações, refúgio e </a:t>
          </a:r>
          <a:r>
            <a:rPr lang="pt-B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apatridia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Propor a leitura, a interpretação e a produção de verbetes sobre o refúgio.</a:t>
          </a:r>
        </a:p>
      </dsp:txBody>
      <dsp:txXfrm>
        <a:off x="27165" y="2569801"/>
        <a:ext cx="7461816" cy="719865"/>
      </dsp:txXfrm>
    </dsp:sp>
    <dsp:sp modelId="{22DA3294-14FF-4E09-BF12-A724CED5F779}">
      <dsp:nvSpPr>
        <dsp:cNvPr id="0" name=""/>
        <dsp:cNvSpPr/>
      </dsp:nvSpPr>
      <dsp:spPr>
        <a:xfrm rot="5372138">
          <a:off x="3675333" y="3399347"/>
          <a:ext cx="174580" cy="18339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rgbClr val="FF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9EF1A9-2E9B-4DBA-BBE2-AC1D293868DE}">
      <dsp:nvSpPr>
        <dsp:cNvPr id="0" name=""/>
        <dsp:cNvSpPr/>
      </dsp:nvSpPr>
      <dsp:spPr>
        <a:xfrm>
          <a:off x="8877" y="3670025"/>
          <a:ext cx="7516082" cy="701999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33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Migração: direito humano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 Propor a leitura, a análise e interpretação de leis de amparo a imigrantes e refugiados para compreender a história do refúgio.</a:t>
          </a:r>
        </a:p>
      </dsp:txBody>
      <dsp:txXfrm>
        <a:off x="29438" y="3690586"/>
        <a:ext cx="7474960" cy="660877"/>
      </dsp:txXfrm>
    </dsp:sp>
    <dsp:sp modelId="{F095F80E-DFC4-4A70-B5B5-60C9B63EDD36}">
      <dsp:nvSpPr>
        <dsp:cNvPr id="0" name=""/>
        <dsp:cNvSpPr/>
      </dsp:nvSpPr>
      <dsp:spPr>
        <a:xfrm rot="5400000">
          <a:off x="3648758" y="4490186"/>
          <a:ext cx="236321" cy="18339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rgbClr val="FF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A84032-A76A-486C-BDF8-B3464F7DD35A}">
      <dsp:nvSpPr>
        <dsp:cNvPr id="0" name=""/>
        <dsp:cNvSpPr/>
      </dsp:nvSpPr>
      <dsp:spPr>
        <a:xfrm>
          <a:off x="31241" y="4791740"/>
          <a:ext cx="7471355" cy="752081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33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Breve história do refúgio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Pedir a caracterização sobre o refúgio no passado a partir de um texto e a produção de um texto e uma imagem sobre o tema na atualidade.</a:t>
          </a:r>
        </a:p>
      </dsp:txBody>
      <dsp:txXfrm>
        <a:off x="53269" y="4813768"/>
        <a:ext cx="7427299" cy="708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7503358" cy="753545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22071" y="22071"/>
        <a:ext cx="7459216" cy="709403"/>
      </dsp:txXfrm>
    </dsp:sp>
    <dsp:sp modelId="{00C015DD-3079-4258-8787-9D0F40E66300}">
      <dsp:nvSpPr>
        <dsp:cNvPr id="0" name=""/>
        <dsp:cNvSpPr/>
      </dsp:nvSpPr>
      <dsp:spPr>
        <a:xfrm rot="5394603">
          <a:off x="3662062" y="801536"/>
          <a:ext cx="180983" cy="265985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2066" y="1115513"/>
          <a:ext cx="7503358" cy="1155336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Pesquisa: refugiados no Brasil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a identificação e interpretação de dados de pesquisa em infográfico sobre refugiados no Brasil. Pedir a investigação sobre as razões que motivaram o refúgio de sírios, congoleses, angolanos e colombianos no Brasil.</a:t>
          </a:r>
        </a:p>
      </dsp:txBody>
      <dsp:txXfrm>
        <a:off x="35905" y="1149352"/>
        <a:ext cx="7435680" cy="1087658"/>
      </dsp:txXfrm>
    </dsp:sp>
    <dsp:sp modelId="{963C8F91-3F45-422C-B42E-73DCAD0ED5D7}">
      <dsp:nvSpPr>
        <dsp:cNvPr id="0" name=""/>
        <dsp:cNvSpPr/>
      </dsp:nvSpPr>
      <dsp:spPr>
        <a:xfrm rot="5400000">
          <a:off x="3634187" y="2390407"/>
          <a:ext cx="239116" cy="265985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2066" y="2775952"/>
          <a:ext cx="7503358" cy="1175536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Refugiados: quem acolhe e ampara?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Apresentar o texto sobre a atuação de um professor em escola de campo de refugiados na Etiópia. Pedir a investigação sobre  a atuação da sociedade civil, de instituições e de ONGs no auxílio e amparo a populações refugiadas no estado ou cidade onde mora.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36496" y="2810382"/>
        <a:ext cx="7434498" cy="1106676"/>
      </dsp:txXfrm>
    </dsp:sp>
    <dsp:sp modelId="{E7934178-F3D8-4C72-A62D-999697260DBC}">
      <dsp:nvSpPr>
        <dsp:cNvPr id="0" name=""/>
        <dsp:cNvSpPr/>
      </dsp:nvSpPr>
      <dsp:spPr>
        <a:xfrm rot="5404539">
          <a:off x="3616235" y="4087867"/>
          <a:ext cx="272758" cy="265985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38EEDF-2993-4DA3-B50B-767E955C56ED}">
      <dsp:nvSpPr>
        <dsp:cNvPr id="0" name=""/>
        <dsp:cNvSpPr/>
      </dsp:nvSpPr>
      <dsp:spPr>
        <a:xfrm>
          <a:off x="0" y="4490232"/>
          <a:ext cx="7503358" cy="877814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Uma vida melhor no Brasil?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Propor a leitura de poema e relatos para identificar imagens sobre o tema, pedir a produção de frases ou poemas e a pesquisa de relatos sobre o refúgio e os refugiados.</a:t>
          </a:r>
        </a:p>
      </dsp:txBody>
      <dsp:txXfrm>
        <a:off x="25710" y="4515942"/>
        <a:ext cx="7451938" cy="826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528359"/>
          <a:ext cx="7614415" cy="738669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21635" y="549994"/>
        <a:ext cx="7571145" cy="695399"/>
      </dsp:txXfrm>
    </dsp:sp>
    <dsp:sp modelId="{00C015DD-3079-4258-8787-9D0F40E66300}">
      <dsp:nvSpPr>
        <dsp:cNvPr id="0" name=""/>
        <dsp:cNvSpPr/>
      </dsp:nvSpPr>
      <dsp:spPr>
        <a:xfrm rot="5385679">
          <a:off x="3661830" y="1428728"/>
          <a:ext cx="296299" cy="269194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2" y="1859622"/>
          <a:ext cx="7627275" cy="1169272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</a:rPr>
            <a:t>Painel: refugiados: como vivem no Brasil?</a:t>
          </a:r>
          <a:r>
            <a:rPr lang="pt-BR" sz="2200" b="0" kern="1200" dirty="0">
              <a:latin typeface="MyriadPro-SemiCn"/>
            </a:rPr>
            <a:t>:</a:t>
          </a:r>
          <a:r>
            <a:rPr lang="pt-BR" sz="2200" b="1" kern="1200" dirty="0">
              <a:latin typeface="MyriadPro-SemiCn"/>
            </a:rPr>
            <a:t> </a:t>
          </a:r>
          <a:r>
            <a:rPr lang="pt-BR" sz="2200" b="0" kern="1200" dirty="0">
              <a:latin typeface="MyriadPro-SemiCn"/>
            </a:rPr>
            <a:t>Pedir aos estudantes que produzam um painel com textos e imagens sobre o tema.</a:t>
          </a:r>
        </a:p>
      </dsp:txBody>
      <dsp:txXfrm>
        <a:off x="34259" y="1893869"/>
        <a:ext cx="7558781" cy="1100778"/>
      </dsp:txXfrm>
    </dsp:sp>
    <dsp:sp modelId="{963C8F91-3F45-422C-B42E-73DCAD0ED5D7}">
      <dsp:nvSpPr>
        <dsp:cNvPr id="0" name=""/>
        <dsp:cNvSpPr/>
      </dsp:nvSpPr>
      <dsp:spPr>
        <a:xfrm rot="5400000">
          <a:off x="3679053" y="3163492"/>
          <a:ext cx="269194" cy="269194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2" y="3567283"/>
          <a:ext cx="7627275" cy="1189715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</a:rPr>
            <a:t>Autoavaliação</a:t>
          </a:r>
          <a:r>
            <a:rPr lang="pt-BR" sz="2200" b="0" kern="1200" dirty="0">
              <a:latin typeface="MyriadPro-SemiCn"/>
            </a:rPr>
            <a:t>:</a:t>
          </a:r>
          <a:r>
            <a:rPr lang="pt-BR" sz="2200" b="1" kern="1200" dirty="0">
              <a:latin typeface="MyriadPro-SemiCn"/>
            </a:rPr>
            <a:t> </a:t>
          </a:r>
          <a:r>
            <a:rPr lang="pt-BR" sz="2200" b="0" kern="1200" dirty="0">
              <a:latin typeface="MyriadPro-SemiCn"/>
            </a:rPr>
            <a:t>Promover</a:t>
          </a:r>
          <a:r>
            <a:rPr lang="pt-BR" sz="2200" b="1" kern="1200" dirty="0">
              <a:latin typeface="MyriadPro-SemiCn"/>
            </a:rPr>
            <a:t> </a:t>
          </a:r>
          <a:r>
            <a:rPr lang="pt-BR" sz="2200" b="0" kern="1200" dirty="0">
              <a:latin typeface="MyriadPro-SemiCn"/>
            </a:rPr>
            <a:t>uma reflexão sobre as propostas sugeridas no projeto.</a:t>
          </a:r>
          <a:endParaRPr lang="pt-BR" sz="2200" b="0" kern="1200" dirty="0">
            <a:latin typeface="MyriadPro-SemiCn"/>
            <a:ea typeface="+mn-ea"/>
            <a:cs typeface="+mn-cs"/>
          </a:endParaRPr>
        </a:p>
      </dsp:txBody>
      <dsp:txXfrm>
        <a:off x="34858" y="3602129"/>
        <a:ext cx="7557583" cy="1120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C71E8-1950-48F5-BA1C-DBBB901AA9A7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FBE00-3ED3-40FE-AB69-368D4B4A3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26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FBE00-3ED3-40FE-AB69-368D4B4A321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63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725551" y="1097229"/>
            <a:ext cx="6177060" cy="3391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Refugiados: como vivem no Brasil?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725551" y="4104121"/>
            <a:ext cx="580086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FF6600"/>
                </a:solidFill>
              </a:rPr>
              <a:t>Tema integrador: </a:t>
            </a:r>
            <a:r>
              <a:rPr lang="pt-BR" sz="2700" dirty="0" err="1">
                <a:solidFill>
                  <a:srgbClr val="FF6600"/>
                </a:solidFill>
              </a:rPr>
              <a:t>Midiaeducação</a:t>
            </a:r>
            <a:endParaRPr lang="pt-BR" sz="2700" dirty="0">
              <a:solidFill>
                <a:srgbClr val="FF66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725551" y="415983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FF660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3F053B7-BECC-4A44-B169-C280D02A763B}"/>
              </a:ext>
            </a:extLst>
          </p:cNvPr>
          <p:cNvSpPr/>
          <p:nvPr/>
        </p:nvSpPr>
        <p:spPr>
          <a:xfrm>
            <a:off x="1001267" y="5676294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8" name="Imagem 7" descr="Uma imagem contendo Diagrama&#10;&#10;Descrição gerada automaticamente">
            <a:extLst>
              <a:ext uri="{FF2B5EF4-FFF2-40B4-BE49-F238E27FC236}">
                <a16:creationId xmlns:a16="http://schemas.microsoft.com/office/drawing/2014/main" id="{60B3CCD5-267A-4A0E-86E3-0EF214F7E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9" y="134910"/>
            <a:ext cx="5580000" cy="61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r>
              <a:rPr lang="pt-BR" dirty="0"/>
              <a:t>Produção de painel.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/>
              <a:t>Geografia.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005"/>
            <a:ext cx="10515600" cy="1325563"/>
          </a:xfrm>
        </p:spPr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224"/>
            <a:ext cx="10753578" cy="27625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i="0" u="none" strike="noStrike" baseline="0" dirty="0">
                <a:solidFill>
                  <a:srgbClr val="2F2F2E"/>
                </a:solidFill>
                <a:latin typeface="MyriadPro-SemiCn"/>
              </a:rPr>
              <a:t>4, 5, 7 e 9</a:t>
            </a:r>
            <a:endParaRPr lang="pt-BR" sz="2000" dirty="0">
              <a:solidFill>
                <a:srgbClr val="2F2F2E"/>
              </a:solidFill>
              <a:latin typeface="MyriadPro-SemiCn"/>
            </a:endParaRP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</a:rPr>
              <a:t>Área de Ciências Humanas e Sociais Aplicadas</a:t>
            </a: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000" b="0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as 1, 2, 5 e 6: EM13CHS101, EM13CHS106, EM13CHS201 e EM13CHS502, EM13CHS604 e EM13CHS605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373811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000" b="1" i="0" u="none" strike="noStrike" baseline="0">
                <a:latin typeface="Factoria-Bold"/>
              </a:rPr>
              <a:t>PLANEJAMENTO</a:t>
            </a:r>
            <a:endParaRPr lang="pt-BR" sz="60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25581" y="4542561"/>
            <a:ext cx="6396292" cy="1537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/>
              <a:t>8 aulas (cronograma bimestral) </a:t>
            </a:r>
          </a:p>
          <a:p>
            <a:r>
              <a:rPr lang="pt-BR" sz="2800"/>
              <a:t>12 aulas (cronograma trimestral)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707383"/>
              </p:ext>
            </p:extLst>
          </p:nvPr>
        </p:nvGraphicFramePr>
        <p:xfrm>
          <a:off x="927465" y="956990"/>
          <a:ext cx="6747500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78105" y="125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236582" y="99789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78 a 83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CB3A675-95B6-4CB9-B0BA-1F4173CB4CDF}"/>
              </a:ext>
            </a:extLst>
          </p:cNvPr>
          <p:cNvGrpSpPr/>
          <p:nvPr/>
        </p:nvGrpSpPr>
        <p:grpSpPr>
          <a:xfrm>
            <a:off x="8018719" y="2132333"/>
            <a:ext cx="3759741" cy="4335709"/>
            <a:chOff x="7845527" y="2919242"/>
            <a:chExt cx="3572990" cy="3572990"/>
          </a:xfrm>
        </p:grpSpPr>
        <p:graphicFrame>
          <p:nvGraphicFramePr>
            <p:cNvPr id="13" name="Objeto 12">
              <a:extLst>
                <a:ext uri="{FF2B5EF4-FFF2-40B4-BE49-F238E27FC236}">
                  <a16:creationId xmlns:a16="http://schemas.microsoft.com/office/drawing/2014/main" id="{D5864C49-E6B2-4C3F-894A-779AD67F07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DBA2D628-6CD8-42EA-8B1F-A4D84945854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0D49091-ED68-490A-BB90-505AD242036E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486659"/>
              </p:ext>
            </p:extLst>
          </p:nvPr>
        </p:nvGraphicFramePr>
        <p:xfrm>
          <a:off x="261048" y="954824"/>
          <a:ext cx="7533838" cy="5777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72933" y="1187140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84 a 93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B3A9F0A-DE44-494F-8FFF-962362F45511}"/>
              </a:ext>
            </a:extLst>
          </p:cNvPr>
          <p:cNvGrpSpPr/>
          <p:nvPr/>
        </p:nvGrpSpPr>
        <p:grpSpPr>
          <a:xfrm>
            <a:off x="8018719" y="2132333"/>
            <a:ext cx="3759741" cy="4335709"/>
            <a:chOff x="7845527" y="2919242"/>
            <a:chExt cx="3572990" cy="3572990"/>
          </a:xfrm>
        </p:grpSpPr>
        <p:graphicFrame>
          <p:nvGraphicFramePr>
            <p:cNvPr id="14" name="Objeto 13">
              <a:extLst>
                <a:ext uri="{FF2B5EF4-FFF2-40B4-BE49-F238E27FC236}">
                  <a16:creationId xmlns:a16="http://schemas.microsoft.com/office/drawing/2014/main" id="{3A9569F4-D662-4678-86C8-C7E483B434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DBA2D628-6CD8-42EA-8B1F-A4D84945854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AA102AEF-87E4-4C3A-8C7F-1F2BF96CA448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76398" y="1198366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94 a 101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01EE22B-AE0C-42F9-B263-FFF581CE5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046162"/>
              </p:ext>
            </p:extLst>
          </p:nvPr>
        </p:nvGraphicFramePr>
        <p:xfrm>
          <a:off x="316541" y="1182126"/>
          <a:ext cx="7505425" cy="589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48FD06A-7AB7-4605-877D-DBC3F8795A58}"/>
              </a:ext>
            </a:extLst>
          </p:cNvPr>
          <p:cNvGrpSpPr/>
          <p:nvPr/>
        </p:nvGrpSpPr>
        <p:grpSpPr>
          <a:xfrm>
            <a:off x="8018719" y="2132333"/>
            <a:ext cx="3759741" cy="4335709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7705F97F-F71A-463C-B00D-527EB16D65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DBA2D628-6CD8-42EA-8B1F-A4D84945854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0421AE79-FDAA-4DB2-9024-A31589F7A1F5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5B0977C7-ECEE-4049-924A-DAA4112958B5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(continuação)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247806" y="126605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102 a 105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042895D-7531-41ED-BD8F-F11473DCD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245758"/>
              </p:ext>
            </p:extLst>
          </p:nvPr>
        </p:nvGraphicFramePr>
        <p:xfrm>
          <a:off x="248603" y="788755"/>
          <a:ext cx="7627301" cy="533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D189B939-B169-4829-828E-2BAB8E1D152B}"/>
              </a:ext>
            </a:extLst>
          </p:cNvPr>
          <p:cNvGrpSpPr/>
          <p:nvPr/>
        </p:nvGrpSpPr>
        <p:grpSpPr>
          <a:xfrm>
            <a:off x="8018719" y="2132333"/>
            <a:ext cx="3759741" cy="4335709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DBA2D628-6CD8-42EA-8B1F-A4D8494585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964760" imgH="4964760" progId="">
                    <p:embed/>
                  </p:oleObj>
                </mc:Choice>
                <mc:Fallback>
                  <p:oleObj r:id="rId8" imgW="4964760" imgH="4964760" progId="">
                    <p:embed/>
                    <p:pic>
                      <p:nvPicPr>
                        <p:cNvPr id="19" name="Objeto 18">
                          <a:extLst>
                            <a:ext uri="{FF2B5EF4-FFF2-40B4-BE49-F238E27FC236}">
                              <a16:creationId xmlns:a16="http://schemas.microsoft.com/office/drawing/2014/main" id="{361F4D69-4361-4D66-9249-663423343D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C0C138E-E654-43AF-B077-21D498546DAA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183100-02D9-41D7-A8BC-CA19CAB610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245305-C9AB-45EB-957B-2CD3CFB7F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E92258-926E-4CDB-B2F9-E854518A9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634</Words>
  <Application>Microsoft Office PowerPoint</Application>
  <PresentationFormat>Widescreen</PresentationFormat>
  <Paragraphs>62</Paragraphs>
  <Slides>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8</vt:i4>
      </vt:variant>
    </vt:vector>
  </HeadingPairs>
  <TitlesOfParts>
    <vt:vector size="20" baseType="lpstr">
      <vt:lpstr>Arial</vt:lpstr>
      <vt:lpstr>Calibri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Times New Roman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107</cp:revision>
  <dcterms:created xsi:type="dcterms:W3CDTF">2020-12-04T14:36:32Z</dcterms:created>
  <dcterms:modified xsi:type="dcterms:W3CDTF">2020-12-18T15:37:07Z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