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sldIdLst>
    <p:sldId id="280" r:id="rId5"/>
    <p:sldId id="271" r:id="rId6"/>
    <p:sldId id="267" r:id="rId7"/>
    <p:sldId id="266" r:id="rId8"/>
    <p:sldId id="278" r:id="rId9"/>
    <p:sldId id="281" r:id="rId10"/>
    <p:sldId id="283" r:id="rId11"/>
    <p:sldId id="284" r:id="rId12"/>
    <p:sldId id="297" r:id="rId13"/>
    <p:sldId id="286" r:id="rId14"/>
    <p:sldId id="288" r:id="rId15"/>
    <p:sldId id="295" r:id="rId16"/>
    <p:sldId id="289" r:id="rId17"/>
    <p:sldId id="290" r:id="rId18"/>
    <p:sldId id="292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quiria Baddini Tronolone" initials="VBT" lastIdx="1" clrIdx="0">
    <p:extLst>
      <p:ext uri="{19B8F6BF-5375-455C-9EA6-DF929625EA0E}">
        <p15:presenceInfo xmlns:p15="http://schemas.microsoft.com/office/powerpoint/2012/main" userId="S::em-valquiria@ftd.com.br::b1a7bfb0-d72c-45bb-9c0d-c893be7838e8" providerId="AD"/>
      </p:ext>
    </p:extLst>
  </p:cmAuthor>
  <p:cmAuthor id="2" name="Felipe Navarro Bio de Toledo" initials="FNBdT" lastIdx="65" clrIdx="1">
    <p:extLst>
      <p:ext uri="{19B8F6BF-5375-455C-9EA6-DF929625EA0E}">
        <p15:presenceInfo xmlns:p15="http://schemas.microsoft.com/office/powerpoint/2012/main" userId="Felipe Navarro Bio de Toledo" providerId="None"/>
      </p:ext>
    </p:extLst>
  </p:cmAuthor>
  <p:cmAuthor id="3" name="Eduardo Oliveira Guaitoli" initials="EG" lastIdx="20" clrIdx="2">
    <p:extLst>
      <p:ext uri="{19B8F6BF-5375-455C-9EA6-DF929625EA0E}">
        <p15:presenceInfo xmlns:p15="http://schemas.microsoft.com/office/powerpoint/2012/main" userId="S::em-eduardo@ftd.com.br::4d6100f3-dfcb-4fb5-93bc-8abd3f24c0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95A4"/>
    <a:srgbClr val="61B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86F5EE-935D-4D0F-932F-B56184C3F959}" v="2237" dt="2020-12-14T13:51:20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1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dirty="0">
              <a:latin typeface="MyriadPro-SemiCn"/>
            </a:rPr>
            <a:t>Apresente o tema do projeto.</a:t>
          </a:r>
          <a:endParaRPr lang="pt-BR" b="1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dirty="0">
              <a:latin typeface="MyriadPro-SemiCn"/>
            </a:rPr>
            <a:t>Proponha uma roda de conversa sobre o tópico </a:t>
          </a:r>
          <a:r>
            <a:rPr lang="pt-BR" b="1" u="sng" dirty="0">
              <a:latin typeface="MyriadPro-SemiCn"/>
            </a:rPr>
            <a:t>Conversa inicial </a:t>
          </a:r>
          <a:r>
            <a:rPr lang="pt-BR" b="1" dirty="0">
              <a:latin typeface="MyriadPro-SemiCn"/>
            </a:rPr>
            <a:t>contextualizando e justificando a importância da água.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b="1" dirty="0">
              <a:latin typeface="MyriadPro-SemiCn"/>
              <a:ea typeface="+mn-ea"/>
              <a:cs typeface="+mn-cs"/>
            </a:rPr>
            <a:t>Promova, com as atividades propostas, uma reflexão sobre a importância da água para o organismo.</a:t>
          </a:r>
          <a:endParaRPr lang="pt-BR" b="1" dirty="0">
            <a:latin typeface="MyriadPro-SemiCn"/>
          </a:endParaRP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9314" custScaleY="118007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9314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9314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9314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13 e 14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Analise as propostas de captação de água da chuva pesquisadas pelos grupos.</a:t>
          </a:r>
          <a:endParaRPr lang="pt-BR" b="1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Se necessário, auxilie os estudantes na execução das propostas pesquisadas.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 custLinFactNeighborX="-597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15 e 16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Oriente e auxilie os estudantes na sistematização de suas propostas e como serão comunicadas.</a:t>
          </a:r>
          <a:endParaRPr lang="pt-BR" sz="2300" b="1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Uma das aulas pode ser usada para uma apresentação prévia das proposta para que sejam validadas por você e pelos demais grupos da turma.</a:t>
          </a:r>
          <a:endParaRPr lang="pt-BR" sz="2300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7938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7938" custScaleY="76013" custLinFactNeighborX="-597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7938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2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sz="21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MyriadPro-SemiCn"/>
            </a:rPr>
            <a:t>Retome as atividades da aula passada, estimule os estudantes a compartilharem suas analises quanto ao próprio consumo de água e sua importância para o organismo.</a:t>
          </a:r>
          <a:endParaRPr lang="pt-BR" sz="2100" b="1" dirty="0">
            <a:solidFill>
              <a:schemeClr val="tx1">
                <a:lumMod val="85000"/>
                <a:lumOff val="15000"/>
              </a:schemeClr>
            </a:solidFill>
            <a:latin typeface="MyriadPro-SemiCn"/>
          </a:endParaRPr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MyriadPro-SemiCn"/>
            </a:rPr>
            <a:t>Promova a leitura coletiva da seção </a:t>
          </a:r>
          <a:r>
            <a:rPr lang="pt-BR" b="1" i="0" u="sng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MyriadPro-SemiCn"/>
            </a:rPr>
            <a:t>Em foco</a:t>
          </a:r>
          <a:r>
            <a:rPr lang="pt-BR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MyriadPro-SemiCn"/>
            </a:rPr>
            <a:t> e a realização das atividades propostas.</a:t>
          </a:r>
          <a:endParaRPr lang="pt-BR" b="1" dirty="0">
            <a:solidFill>
              <a:schemeClr val="tx1">
                <a:lumMod val="85000"/>
                <a:lumOff val="15000"/>
              </a:schemeClr>
            </a:solidFill>
            <a:latin typeface="MyriadPro-SemiCn"/>
          </a:endParaRP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0712C2A9-8873-40D7-AE4A-1186F57041EE}">
      <dgm:prSet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Apresente os principais passos envolvidos na estruturação da turma para o desenvolvimento do projeto utilizando o tópico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Organizando os trabalhos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endParaRPr lang="pt-BR" b="1" u="none" dirty="0">
            <a:solidFill>
              <a:schemeClr val="tx1">
                <a:lumMod val="85000"/>
                <a:lumOff val="15000"/>
              </a:schemeClr>
            </a:solidFill>
            <a:latin typeface="MyriadPro-SemiCn"/>
          </a:endParaRPr>
        </a:p>
      </dgm:t>
    </dgm:pt>
    <dgm:pt modelId="{5BA978E8-273F-4E72-8589-5AB38FBD2C67}" type="parTrans" cxnId="{26E2C834-0708-4968-A6A0-238BD3D5D092}">
      <dgm:prSet/>
      <dgm:spPr/>
      <dgm:t>
        <a:bodyPr/>
        <a:lstStyle/>
        <a:p>
          <a:endParaRPr lang="pt-BR"/>
        </a:p>
      </dgm:t>
    </dgm:pt>
    <dgm:pt modelId="{23D2631C-9C23-4F0C-A8A6-839795E28FA9}" type="sibTrans" cxnId="{26E2C834-0708-4968-A6A0-238BD3D5D092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45638" custScaleY="118007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45638" custScaleY="123364">
        <dgm:presLayoutVars>
          <dgm:chMax val="0"/>
          <dgm:bulletEnabled val="1"/>
        </dgm:presLayoutVars>
      </dgm:prSet>
      <dgm:spPr/>
    </dgm:pt>
    <dgm:pt modelId="{1174B80D-4176-489F-B737-198EEBDDCBD0}" type="pres">
      <dgm:prSet presAssocID="{2020AB6F-302C-4055-83FB-E74CC1B94F49}" presName="sibTrans" presStyleLbl="sibTrans2D1" presStyleIdx="1" presStyleCnt="3"/>
      <dgm:spPr/>
    </dgm:pt>
    <dgm:pt modelId="{5823617C-409C-4E1B-86F3-430CA0A6A8A3}" type="pres">
      <dgm:prSet presAssocID="{CCEA846A-2B43-4FA8-9E48-BCDDA782ABBC}" presName="child" presStyleLbl="alignAccFollowNode1" presStyleIdx="1" presStyleCnt="3" custScaleX="145638">
        <dgm:presLayoutVars>
          <dgm:chMax val="0"/>
          <dgm:bulletEnabled val="1"/>
        </dgm:presLayoutVars>
      </dgm:prSet>
      <dgm:spPr/>
    </dgm:pt>
    <dgm:pt modelId="{613567F5-669B-4CED-B559-7493CBE51736}" type="pres">
      <dgm:prSet presAssocID="{0A5B6144-B89D-4065-BAFE-0818BFA42194}" presName="sibTrans" presStyleLbl="sibTrans2D1" presStyleIdx="2" presStyleCnt="3"/>
      <dgm:spPr/>
    </dgm:pt>
    <dgm:pt modelId="{6955AC31-2E42-43EB-A882-71B994E2EBC3}" type="pres">
      <dgm:prSet presAssocID="{0712C2A9-8873-40D7-AE4A-1186F57041EE}" presName="child" presStyleLbl="alignAccFollowNode1" presStyleIdx="2" presStyleCnt="3" custScaleX="145638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0F872F27-0CB5-404C-927D-619E9746A5E2}" type="presOf" srcId="{AE932727-3BB9-41C1-A229-605C5D5C7296}" destId="{9026AD66-E2FA-4F4A-AEBC-0DB4EEBC76C3}" srcOrd="0" destOrd="0" presId="urn:microsoft.com/office/officeart/2005/8/layout/lProcess1"/>
    <dgm:cxn modelId="{26E2C834-0708-4968-A6A0-238BD3D5D092}" srcId="{AE932727-3BB9-41C1-A229-605C5D5C7296}" destId="{0712C2A9-8873-40D7-AE4A-1186F57041EE}" srcOrd="2" destOrd="0" parTransId="{5BA978E8-273F-4E72-8589-5AB38FBD2C67}" sibTransId="{23D2631C-9C23-4F0C-A8A6-839795E28FA9}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C8E3B570-2979-4BFB-8BA1-E94D0BDB6D6E}" type="presOf" srcId="{2FEEC820-C3B6-436E-9F7D-B36FE32A8CA1}" destId="{95681F9C-F4C8-480C-A1FC-4297BFA0BC4F}" srcOrd="0" destOrd="0" presId="urn:microsoft.com/office/officeart/2005/8/layout/lProcess1"/>
    <dgm:cxn modelId="{664A8C97-61E7-4D2D-9A1E-8C56ACED6B3F}" type="presOf" srcId="{CCEA846A-2B43-4FA8-9E48-BCDDA782ABBC}" destId="{5823617C-409C-4E1B-86F3-430CA0A6A8A3}" srcOrd="0" destOrd="0" presId="urn:microsoft.com/office/officeart/2005/8/layout/lProcess1"/>
    <dgm:cxn modelId="{FFE69E9D-26B9-4404-BCE9-0ACB41A6501E}" type="presOf" srcId="{0712C2A9-8873-40D7-AE4A-1186F57041EE}" destId="{6955AC31-2E42-43EB-A882-71B994E2EBC3}" srcOrd="0" destOrd="0" presId="urn:microsoft.com/office/officeart/2005/8/layout/lProcess1"/>
    <dgm:cxn modelId="{349A04BC-A1F0-4CC8-9B71-FCE77B9B6A8C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1" destOrd="0" parTransId="{EBB79A09-F940-4133-880C-92396FF1C8C2}" sibTransId="{0A5B6144-B89D-4065-BAFE-0818BFA42194}"/>
    <dgm:cxn modelId="{898BB6C8-E963-4CF3-825A-3D038BC24EFD}" type="presOf" srcId="{0A5B6144-B89D-4065-BAFE-0818BFA42194}" destId="{613567F5-669B-4CED-B559-7493CBE51736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7228D8ED-3842-4B98-98F4-5796164485BE}" type="presOf" srcId="{2020AB6F-302C-4055-83FB-E74CC1B94F49}" destId="{1174B80D-4176-489F-B737-198EEBDDCBD0}" srcOrd="0" destOrd="0" presId="urn:microsoft.com/office/officeart/2005/8/layout/lProcess1"/>
    <dgm:cxn modelId="{BDE16DCB-18B3-427A-BA71-F4A8D5CCBC21}" type="presParOf" srcId="{2880EE12-EEC2-47C1-85E1-CBBB21760BE6}" destId="{9F7E0E85-A6DD-4576-B660-A5938CB04491}" srcOrd="0" destOrd="0" presId="urn:microsoft.com/office/officeart/2005/8/layout/lProcess1"/>
    <dgm:cxn modelId="{D4C8EB2A-89E8-4DDA-921E-10E28E304E5A}" type="presParOf" srcId="{9F7E0E85-A6DD-4576-B660-A5938CB04491}" destId="{9026AD66-E2FA-4F4A-AEBC-0DB4EEBC76C3}" srcOrd="0" destOrd="0" presId="urn:microsoft.com/office/officeart/2005/8/layout/lProcess1"/>
    <dgm:cxn modelId="{E13AFB33-BBB9-45B1-8841-A46C650D39D3}" type="presParOf" srcId="{9F7E0E85-A6DD-4576-B660-A5938CB04491}" destId="{00C015DD-3079-4258-8787-9D0F40E66300}" srcOrd="1" destOrd="0" presId="urn:microsoft.com/office/officeart/2005/8/layout/lProcess1"/>
    <dgm:cxn modelId="{CEDDD4B6-116A-4125-91F9-E5D655ED4A96}" type="presParOf" srcId="{9F7E0E85-A6DD-4576-B660-A5938CB04491}" destId="{95681F9C-F4C8-480C-A1FC-4297BFA0BC4F}" srcOrd="2" destOrd="0" presId="urn:microsoft.com/office/officeart/2005/8/layout/lProcess1"/>
    <dgm:cxn modelId="{6430E378-3018-435C-A19C-CB2A28BFD17A}" type="presParOf" srcId="{9F7E0E85-A6DD-4576-B660-A5938CB04491}" destId="{1174B80D-4176-489F-B737-198EEBDDCBD0}" srcOrd="3" destOrd="0" presId="urn:microsoft.com/office/officeart/2005/8/layout/lProcess1"/>
    <dgm:cxn modelId="{E5CA076C-96D6-4C8D-AF61-2538ECF2DF5C}" type="presParOf" srcId="{9F7E0E85-A6DD-4576-B660-A5938CB04491}" destId="{5823617C-409C-4E1B-86F3-430CA0A6A8A3}" srcOrd="4" destOrd="0" presId="urn:microsoft.com/office/officeart/2005/8/layout/lProcess1"/>
    <dgm:cxn modelId="{6A2C3CE8-1067-404D-9A41-EE3B506A7447}" type="presParOf" srcId="{9F7E0E85-A6DD-4576-B660-A5938CB04491}" destId="{613567F5-669B-4CED-B559-7493CBE51736}" srcOrd="5" destOrd="0" presId="urn:microsoft.com/office/officeart/2005/8/layout/lProcess1"/>
    <dgm:cxn modelId="{F6B1FAC1-3156-4013-97E1-7F876D1799EB}" type="presParOf" srcId="{9F7E0E85-A6DD-4576-B660-A5938CB04491}" destId="{6955AC31-2E42-43EB-A882-71B994E2EBC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3 e 4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sz="2000" b="1" i="0" u="none" strike="noStrike" baseline="0" dirty="0">
              <a:solidFill>
                <a:srgbClr val="2F2F2E"/>
              </a:solidFill>
              <a:latin typeface="MyriadPro-SemiCn"/>
            </a:rPr>
            <a:t>Oriente os estudantes na leitura e interpretação do gráfico "Quanta água doce </a:t>
          </a:r>
          <a:r>
            <a:rPr lang="pt-BR" sz="20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MyriadPro-SemiCn"/>
            </a:rPr>
            <a:t>disponível </a:t>
          </a:r>
          <a:r>
            <a:rPr lang="pt-BR" sz="2000" b="1" i="0" u="none" strike="noStrike" baseline="0" dirty="0">
              <a:solidFill>
                <a:srgbClr val="2F2F2E"/>
              </a:solidFill>
              <a:latin typeface="MyriadPro-SemiCn"/>
            </a:rPr>
            <a:t>há Terra</a:t>
          </a:r>
          <a:r>
            <a:rPr lang="pt-BR" sz="2000" b="1" i="0" u="none" strike="noStrike" baseline="0" dirty="0">
              <a:latin typeface="MyriadPro-SemiCn"/>
            </a:rPr>
            <a:t>?".  A seguir solicite que realizem a atividade 1.</a:t>
          </a:r>
          <a:endParaRPr lang="pt-BR" sz="2000" b="1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sz="20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MyriadPro-SemiCn"/>
            </a:rPr>
            <a:t>Auxilie os estudantes na análise do infográfico do tópico </a:t>
          </a:r>
          <a:r>
            <a:rPr lang="pt-BR" sz="2000" b="1" i="0" u="sng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MyriadPro-SemiCn"/>
            </a:rPr>
            <a:t>Água: disponibilidade e consumo</a:t>
          </a:r>
          <a:r>
            <a:rPr lang="pt-BR" sz="20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MyriadPro-SemiCn"/>
            </a:rPr>
            <a:t>. Em seguida, realizem as atividades 2 a 4.</a:t>
          </a:r>
          <a:endParaRPr lang="pt-BR" sz="2000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1317F654-75FF-4FCB-96AD-2E10B12DE367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sz="2000" b="1" i="0" u="none" strike="noStrike" baseline="0" dirty="0">
              <a:solidFill>
                <a:srgbClr val="2F2F2E"/>
              </a:solidFill>
              <a:latin typeface="MyriadPro-SemiCn"/>
            </a:rPr>
            <a:t>Proponha uma roda de conversa sobre a disponibilidade e consumo de água potável nas diferentes regiões do país e no mundo.</a:t>
          </a:r>
          <a:endParaRPr lang="pt-BR" sz="2000" b="1" dirty="0">
            <a:latin typeface="MyriadPro-SemiCn"/>
            <a:ea typeface="+mn-ea"/>
            <a:cs typeface="+mn-cs"/>
          </a:endParaRPr>
        </a:p>
      </dgm:t>
    </dgm:pt>
    <dgm:pt modelId="{8CD10D39-2C64-457E-AE88-F5BF5B170E76}" type="parTrans" cxnId="{4228EF95-847C-4CB6-8E7A-5A88770F9647}">
      <dgm:prSet/>
      <dgm:spPr/>
      <dgm:t>
        <a:bodyPr/>
        <a:lstStyle/>
        <a:p>
          <a:endParaRPr lang="pt-BR"/>
        </a:p>
      </dgm:t>
    </dgm:pt>
    <dgm:pt modelId="{38EEAF53-6228-479F-BCF0-BA7EFC3A7ED9}" type="sibTrans" cxnId="{4228EF95-847C-4CB6-8E7A-5A88770F9647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0847" custScaleY="11083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0847" custScaleY="76013" custLinFactNeighborX="-19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0847" custScaleY="77342">
        <dgm:presLayoutVars>
          <dgm:chMax val="0"/>
          <dgm:bulletEnabled val="1"/>
        </dgm:presLayoutVars>
      </dgm:prSet>
      <dgm:spPr/>
    </dgm:pt>
    <dgm:pt modelId="{7E95D3DF-62AA-4BA5-AC10-131BE4969EFF}" type="pres">
      <dgm:prSet presAssocID="{6D9504A4-60A3-4AFE-99D5-27BCB981FBA6}" presName="sibTrans" presStyleLbl="sibTrans2D1" presStyleIdx="2" presStyleCnt="3"/>
      <dgm:spPr/>
    </dgm:pt>
    <dgm:pt modelId="{AE031560-7B3A-4DA5-9B43-CAC31B4051D1}" type="pres">
      <dgm:prSet presAssocID="{1317F654-75FF-4FCB-96AD-2E10B12DE367}" presName="child" presStyleLbl="alignAccFollowNode1" presStyleIdx="2" presStyleCnt="3" custScaleX="130847" custScaleY="77342">
        <dgm:presLayoutVars>
          <dgm:chMax val="0"/>
          <dgm:bulletEnabled val="1"/>
        </dgm:presLayoutVars>
      </dgm:prSet>
      <dgm:spPr/>
    </dgm:pt>
  </dgm:ptLst>
  <dgm:cxnLst>
    <dgm:cxn modelId="{5866180C-930A-4186-91FE-AB5BEB68FF14}" type="presOf" srcId="{6D9504A4-60A3-4AFE-99D5-27BCB981FBA6}" destId="{7E95D3DF-62AA-4BA5-AC10-131BE4969EFF}" srcOrd="0" destOrd="0" presId="urn:microsoft.com/office/officeart/2005/8/layout/lProcess1"/>
    <dgm:cxn modelId="{A33C1110-442D-4A7D-A05C-6AB70FCEB41A}" type="presOf" srcId="{1317F654-75FF-4FCB-96AD-2E10B12DE367}" destId="{AE031560-7B3A-4DA5-9B43-CAC31B4051D1}" srcOrd="0" destOrd="0" presId="urn:microsoft.com/office/officeart/2005/8/layout/lProcess1"/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4228EF95-847C-4CB6-8E7A-5A88770F9647}" srcId="{AE932727-3BB9-41C1-A229-605C5D5C7296}" destId="{1317F654-75FF-4FCB-96AD-2E10B12DE367}" srcOrd="2" destOrd="0" parTransId="{8CD10D39-2C64-457E-AE88-F5BF5B170E76}" sibTransId="{38EEAF53-6228-479F-BCF0-BA7EFC3A7ED9}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2EEB40FE-AA0A-4917-A75C-2D5D83C37D94}" type="presParOf" srcId="{9F7E0E85-A6DD-4576-B660-A5938CB04491}" destId="{7E95D3DF-62AA-4BA5-AC10-131BE4969EFF}" srcOrd="5" destOrd="0" presId="urn:microsoft.com/office/officeart/2005/8/layout/lProcess1"/>
    <dgm:cxn modelId="{3EA4595D-875C-461D-BFE4-7156FFC25DFB}" type="presParOf" srcId="{9F7E0E85-A6DD-4576-B660-A5938CB04491}" destId="{AE031560-7B3A-4DA5-9B43-CAC31B4051D1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5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03A79183-8A9B-413A-8EF0-F259BC3C0F56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Retome a discussão sobre disponibilidade e consumo de água, solicitando que os estudantes associem aspectos do ciclo da água a suas reflexões.</a:t>
          </a:r>
          <a:endParaRPr lang="pt-BR" sz="2300" b="1" dirty="0">
            <a:latin typeface="MyriadPro-SemiCn"/>
            <a:ea typeface="+mn-ea"/>
            <a:cs typeface="+mn-cs"/>
          </a:endParaRPr>
        </a:p>
      </dgm:t>
    </dgm:pt>
    <dgm:pt modelId="{4BFF3FC8-D92F-44EF-84B8-4FBD7A197A5F}" type="parTrans" cxnId="{2AC16192-2BE8-42BC-975A-752E8C7BBAB7}">
      <dgm:prSet/>
      <dgm:spPr/>
      <dgm:t>
        <a:bodyPr/>
        <a:lstStyle/>
        <a:p>
          <a:endParaRPr lang="pt-BR"/>
        </a:p>
      </dgm:t>
    </dgm:pt>
    <dgm:pt modelId="{33D5E1C9-7DFE-47CA-9E7D-8F002252279D}" type="sibTrans" cxnId="{2AC16192-2BE8-42BC-975A-752E8C7BBAB7}">
      <dgm:prSet/>
      <dgm:spPr/>
      <dgm:t>
        <a:bodyPr/>
        <a:lstStyle/>
        <a:p>
          <a:endParaRPr lang="pt-BR"/>
        </a:p>
      </dgm:t>
    </dgm:pt>
    <dgm:pt modelId="{C8B2E9BD-1534-4920-83AD-2A2D14F5E72C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Estimule a análise do tópico </a:t>
          </a:r>
          <a:r>
            <a:rPr lang="pt-BR" sz="2300" b="1" i="0" u="sng" strike="noStrike" baseline="0" dirty="0">
              <a:solidFill>
                <a:srgbClr val="2F2F2E"/>
              </a:solidFill>
              <a:latin typeface="MyriadPro-SemiCn"/>
            </a:rPr>
            <a:t>O ciclo da água</a:t>
          </a:r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300" b="1" dirty="0">
            <a:latin typeface="MyriadPro-SemiCn"/>
            <a:ea typeface="+mn-ea"/>
            <a:cs typeface="+mn-cs"/>
          </a:endParaRPr>
        </a:p>
      </dgm:t>
    </dgm:pt>
    <dgm:pt modelId="{06145F7B-4014-4983-8AF8-CA90344DA702}" type="sibTrans" cxnId="{0E1A8165-6FDD-4A6B-8A81-ED7E6FFEFEFD}">
      <dgm:prSet/>
      <dgm:spPr>
        <a:solidFill>
          <a:schemeClr val="accent2"/>
        </a:solidFill>
      </dgm:spPr>
      <dgm:t>
        <a:bodyPr/>
        <a:lstStyle/>
        <a:p>
          <a:endParaRPr lang="pt-BR"/>
        </a:p>
      </dgm:t>
    </dgm:pt>
    <dgm:pt modelId="{4239D4F7-7F91-4F75-811F-F6520071AF70}" type="parTrans" cxnId="{0E1A8165-6FDD-4A6B-8A81-ED7E6FFEFEFD}">
      <dgm:prSet/>
      <dgm:spPr>
        <a:solidFill>
          <a:schemeClr val="accent2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8195" custScaleY="74706" custLinFactNeighborX="-1112" custLinFactNeighborY="-12712"/>
      <dgm:spPr/>
    </dgm:pt>
    <dgm:pt modelId="{ACC5BAD8-0578-482B-94CB-073AEDA525A5}" type="pres">
      <dgm:prSet presAssocID="{4239D4F7-7F91-4F75-811F-F6520071AF70}" presName="parTrans" presStyleLbl="sibTrans2D1" presStyleIdx="0" presStyleCnt="2"/>
      <dgm:spPr/>
    </dgm:pt>
    <dgm:pt modelId="{D8D9B7EF-6073-434E-A6AC-4BF058B3200F}" type="pres">
      <dgm:prSet presAssocID="{C8B2E9BD-1534-4920-83AD-2A2D14F5E72C}" presName="child" presStyleLbl="alignAccFollowNode1" presStyleIdx="0" presStyleCnt="2" custScaleX="88195" custScaleY="77342">
        <dgm:presLayoutVars>
          <dgm:chMax val="0"/>
          <dgm:bulletEnabled val="1"/>
        </dgm:presLayoutVars>
      </dgm:prSet>
      <dgm:spPr/>
    </dgm:pt>
    <dgm:pt modelId="{80EF324E-2EBE-4E05-B7D7-F91870BD1B93}" type="pres">
      <dgm:prSet presAssocID="{06145F7B-4014-4983-8AF8-CA90344DA702}" presName="sibTrans" presStyleLbl="sibTrans2D1" presStyleIdx="1" presStyleCnt="2"/>
      <dgm:spPr/>
    </dgm:pt>
    <dgm:pt modelId="{7FF94898-883F-41A0-B6C1-D87AA382A7E5}" type="pres">
      <dgm:prSet presAssocID="{03A79183-8A9B-413A-8EF0-F259BC3C0F56}" presName="child" presStyleLbl="alignAccFollowNode1" presStyleIdx="1" presStyleCnt="2" custScaleX="88195" custScaleY="77342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0E1A8165-6FDD-4A6B-8A81-ED7E6FFEFEFD}" srcId="{AE932727-3BB9-41C1-A229-605C5D5C7296}" destId="{C8B2E9BD-1534-4920-83AD-2A2D14F5E72C}" srcOrd="0" destOrd="0" parTransId="{4239D4F7-7F91-4F75-811F-F6520071AF70}" sibTransId="{06145F7B-4014-4983-8AF8-CA90344DA702}"/>
    <dgm:cxn modelId="{D9DEA349-86B7-4358-A266-D7D3CC6BF53D}" type="presOf" srcId="{4239D4F7-7F91-4F75-811F-F6520071AF70}" destId="{ACC5BAD8-0578-482B-94CB-073AEDA525A5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656EA90-B8ED-4D0F-AFDA-C7E68BEE82DD}" type="presOf" srcId="{03A79183-8A9B-413A-8EF0-F259BC3C0F56}" destId="{7FF94898-883F-41A0-B6C1-D87AA382A7E5}" srcOrd="0" destOrd="0" presId="urn:microsoft.com/office/officeart/2005/8/layout/lProcess1"/>
    <dgm:cxn modelId="{2AC16192-2BE8-42BC-975A-752E8C7BBAB7}" srcId="{AE932727-3BB9-41C1-A229-605C5D5C7296}" destId="{03A79183-8A9B-413A-8EF0-F259BC3C0F56}" srcOrd="1" destOrd="0" parTransId="{4BFF3FC8-D92F-44EF-84B8-4FBD7A197A5F}" sibTransId="{33D5E1C9-7DFE-47CA-9E7D-8F002252279D}"/>
    <dgm:cxn modelId="{99EC9BAB-7804-482A-9520-487BCBE58A90}" type="presOf" srcId="{06145F7B-4014-4983-8AF8-CA90344DA702}" destId="{80EF324E-2EBE-4E05-B7D7-F91870BD1B93}" srcOrd="0" destOrd="0" presId="urn:microsoft.com/office/officeart/2005/8/layout/lProcess1"/>
    <dgm:cxn modelId="{3C0860FD-A4BD-4511-95D1-68073B611833}" type="presOf" srcId="{C8B2E9BD-1534-4920-83AD-2A2D14F5E72C}" destId="{D8D9B7EF-6073-434E-A6AC-4BF058B3200F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4C11DF03-2D86-4850-BC1D-BAC963F93786}" type="presParOf" srcId="{9F7E0E85-A6DD-4576-B660-A5938CB04491}" destId="{ACC5BAD8-0578-482B-94CB-073AEDA525A5}" srcOrd="1" destOrd="0" presId="urn:microsoft.com/office/officeart/2005/8/layout/lProcess1"/>
    <dgm:cxn modelId="{A079CAD8-78C4-41E5-BDF7-CCFF7F7152A7}" type="presParOf" srcId="{9F7E0E85-A6DD-4576-B660-A5938CB04491}" destId="{D8D9B7EF-6073-434E-A6AC-4BF058B3200F}" srcOrd="2" destOrd="0" presId="urn:microsoft.com/office/officeart/2005/8/layout/lProcess1"/>
    <dgm:cxn modelId="{C632B77D-E685-473D-AAF5-206DE67F00ED}" type="presParOf" srcId="{9F7E0E85-A6DD-4576-B660-A5938CB04491}" destId="{80EF324E-2EBE-4E05-B7D7-F91870BD1B93}" srcOrd="3" destOrd="0" presId="urn:microsoft.com/office/officeart/2005/8/layout/lProcess1"/>
    <dgm:cxn modelId="{D43544B7-A363-44F1-8827-063678FAE70F}" type="presParOf" srcId="{9F7E0E85-A6DD-4576-B660-A5938CB04491}" destId="{7FF94898-883F-41A0-B6C1-D87AA382A7E5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6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sz="2100" b="1" i="0" u="none" strike="noStrike" baseline="0" dirty="0">
              <a:solidFill>
                <a:srgbClr val="2F2F2E"/>
              </a:solidFill>
              <a:latin typeface="MyriadPro-SemiCn"/>
            </a:rPr>
            <a:t>Auxilie os estudantes na leitura e análise das imagens da página 152.</a:t>
          </a:r>
          <a:endParaRPr lang="pt-BR" sz="2100" b="1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sz="2100" b="1" i="0" u="none" strike="noStrike" baseline="0" dirty="0">
              <a:solidFill>
                <a:srgbClr val="2F2F2E"/>
              </a:solidFill>
              <a:latin typeface="MyriadPro-SemiCn"/>
            </a:rPr>
            <a:t>Proponha a leitura do texto "A água da chuva é potável</a:t>
          </a:r>
          <a:r>
            <a:rPr lang="pt-BR" sz="2100" b="1" i="0" u="none" strike="noStrike" baseline="0" dirty="0">
              <a:latin typeface="MyriadPro-SemiCn"/>
            </a:rPr>
            <a:t>?“ e, em seguida, a discussão </a:t>
          </a:r>
          <a:r>
            <a:rPr lang="pt-BR" sz="2100" b="1" i="0" u="none" strike="noStrike" baseline="0" dirty="0">
              <a:solidFill>
                <a:srgbClr val="2F2F2E"/>
              </a:solidFill>
              <a:latin typeface="MyriadPro-SemiCn"/>
            </a:rPr>
            <a:t>do conceito de potabilidade de água da chuva.</a:t>
          </a:r>
          <a:endParaRPr lang="pt-BR" sz="2100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BB69EAFA-3420-49D7-B2B7-FD8801C02EB2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sz="2100" b="1" i="0" u="none" strike="noStrike" baseline="0" dirty="0">
              <a:solidFill>
                <a:srgbClr val="2F2F2E"/>
              </a:solidFill>
              <a:latin typeface="MyriadPro-SemiCn"/>
            </a:rPr>
            <a:t>Peça que os estudantes realizem e discutam as atividades 1 e 2. Solicite a realização das atividades 3 e 4 em casa.</a:t>
          </a:r>
          <a:endParaRPr lang="pt-BR" sz="2100" b="1" dirty="0">
            <a:latin typeface="MyriadPro-SemiCn"/>
            <a:ea typeface="+mn-ea"/>
            <a:cs typeface="+mn-cs"/>
          </a:endParaRPr>
        </a:p>
      </dgm:t>
    </dgm:pt>
    <dgm:pt modelId="{FF5DA7B3-8AF0-4D64-BFBF-22E8D2E477ED}" type="parTrans" cxnId="{D36D5F66-4E6E-45D1-BBA5-E053DA552ED4}">
      <dgm:prSet/>
      <dgm:spPr/>
      <dgm:t>
        <a:bodyPr/>
        <a:lstStyle/>
        <a:p>
          <a:endParaRPr lang="pt-BR"/>
        </a:p>
      </dgm:t>
    </dgm:pt>
    <dgm:pt modelId="{0E95E39F-0ED5-4861-A445-66DDA0B27380}" type="sibTrans" cxnId="{D36D5F66-4E6E-45D1-BBA5-E053DA552ED4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1859" custScaleY="111692" custLinFactNeighborX="-1121" custLinFactNeighborY="-11764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1859" custScaleY="76013" custLinFactNeighborX="-398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1859" custScaleY="77342">
        <dgm:presLayoutVars>
          <dgm:chMax val="0"/>
          <dgm:bulletEnabled val="1"/>
        </dgm:presLayoutVars>
      </dgm:prSet>
      <dgm:spPr/>
    </dgm:pt>
    <dgm:pt modelId="{3AF5D5FD-DE12-48BA-9019-62340A817A16}" type="pres">
      <dgm:prSet presAssocID="{6D9504A4-60A3-4AFE-99D5-27BCB981FBA6}" presName="sibTrans" presStyleLbl="sibTrans2D1" presStyleIdx="2" presStyleCnt="3"/>
      <dgm:spPr/>
    </dgm:pt>
    <dgm:pt modelId="{54CA0045-1665-4624-92F5-23B21A147DCE}" type="pres">
      <dgm:prSet presAssocID="{BB69EAFA-3420-49D7-B2B7-FD8801C02EB2}" presName="child" presStyleLbl="alignAccFollowNode1" presStyleIdx="2" presStyleCnt="3" custScaleX="131859" custScaleY="77342" custLinFactNeighborX="-9" custLinFactNeighborY="-11118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DF87523F-7757-4336-8B80-68CFF528A696}" type="presOf" srcId="{6D9504A4-60A3-4AFE-99D5-27BCB981FBA6}" destId="{3AF5D5FD-DE12-48BA-9019-62340A817A16}" srcOrd="0" destOrd="0" presId="urn:microsoft.com/office/officeart/2005/8/layout/lProcess1"/>
    <dgm:cxn modelId="{D36D5F66-4E6E-45D1-BBA5-E053DA552ED4}" srcId="{AE932727-3BB9-41C1-A229-605C5D5C7296}" destId="{BB69EAFA-3420-49D7-B2B7-FD8801C02EB2}" srcOrd="2" destOrd="0" parTransId="{FF5DA7B3-8AF0-4D64-BFBF-22E8D2E477ED}" sibTransId="{0E95E39F-0ED5-4861-A445-66DDA0B27380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422FB9F8-C295-4F5B-AF74-0E07413BFBF0}" type="presOf" srcId="{BB69EAFA-3420-49D7-B2B7-FD8801C02EB2}" destId="{54CA0045-1665-4624-92F5-23B21A147DCE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E5870EC5-2227-4313-AAF9-88FA5C3DEF87}" type="presParOf" srcId="{9F7E0E85-A6DD-4576-B660-A5938CB04491}" destId="{3AF5D5FD-DE12-48BA-9019-62340A817A16}" srcOrd="5" destOrd="0" presId="urn:microsoft.com/office/officeart/2005/8/layout/lProcess1"/>
    <dgm:cxn modelId="{1057507A-5370-4987-A5E1-E484B1BFF39A}" type="presParOf" srcId="{9F7E0E85-A6DD-4576-B660-A5938CB04491}" destId="{54CA0045-1665-4624-92F5-23B21A147DCE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7 e 8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Solicite que os estudantes compartilhem os dados obtidos nas pesquisas solicitadas na aula  anterior.</a:t>
          </a:r>
          <a:endParaRPr lang="pt-BR" sz="2300" b="1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E7111861-0EE5-4FE8-ABDC-10D8185C1207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Auxilie os estudantes na leitura e análise do texto e dos gráficos do tópico </a:t>
          </a:r>
          <a:r>
            <a:rPr lang="pt-BR" sz="2300" b="1" i="0" u="sng" strike="noStrike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O clima e os regimes de chuva no Brasil</a:t>
          </a:r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.</a:t>
          </a:r>
          <a:endParaRPr lang="pt-BR" sz="2300" b="1" dirty="0">
            <a:latin typeface="MyriadPro-SemiCn"/>
            <a:ea typeface="+mn-ea"/>
            <a:cs typeface="+mn-cs"/>
          </a:endParaRPr>
        </a:p>
      </dgm:t>
    </dgm:pt>
    <dgm:pt modelId="{4E3E0F4C-7804-4624-9F53-E52672008A00}" type="parTrans" cxnId="{76674173-FCC1-4AE4-AEFD-00AB82859A2F}">
      <dgm:prSet/>
      <dgm:spPr/>
      <dgm:t>
        <a:bodyPr/>
        <a:lstStyle/>
        <a:p>
          <a:endParaRPr lang="pt-BR"/>
        </a:p>
      </dgm:t>
    </dgm:pt>
    <dgm:pt modelId="{9E792984-07FE-4882-85CA-33D528E8C6CB}" type="sibTrans" cxnId="{76674173-FCC1-4AE4-AEFD-00AB82859A2F}">
      <dgm:prSet/>
      <dgm:spPr/>
      <dgm:t>
        <a:bodyPr/>
        <a:lstStyle/>
        <a:p>
          <a:endParaRPr lang="pt-BR"/>
        </a:p>
      </dgm:t>
    </dgm:pt>
    <dgm:pt modelId="{4EC7486A-D886-40FB-9FB0-A446DBE915ED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sz="2300" b="1" dirty="0">
              <a:latin typeface="MyriadPro-SemiCn"/>
              <a:ea typeface="+mn-ea"/>
              <a:cs typeface="+mn-cs"/>
            </a:rPr>
            <a:t>Proponha a realização das atividades deste tópico.</a:t>
          </a:r>
        </a:p>
      </dgm:t>
    </dgm:pt>
    <dgm:pt modelId="{4D9B076E-2749-4889-B617-A063739F5F23}" type="parTrans" cxnId="{86FFE0FE-7A7D-4057-9DB0-DDB120F1014E}">
      <dgm:prSet/>
      <dgm:spPr/>
      <dgm:t>
        <a:bodyPr/>
        <a:lstStyle/>
        <a:p>
          <a:endParaRPr lang="pt-BR"/>
        </a:p>
      </dgm:t>
    </dgm:pt>
    <dgm:pt modelId="{16DAC9CE-83C7-49DF-8115-F0F8FEF1799A}" type="sibTrans" cxnId="{86FFE0FE-7A7D-4057-9DB0-DDB120F1014E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59591" custScaleY="13518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59591" custScaleY="109326" custLinFactNeighborX="-19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B60E572E-BC0B-480B-8B71-B69106168715}" type="pres">
      <dgm:prSet presAssocID="{E7111861-0EE5-4FE8-ABDC-10D8185C1207}" presName="child" presStyleLbl="alignAccFollowNode1" presStyleIdx="1" presStyleCnt="3" custScaleX="159591" custScaleY="112598">
        <dgm:presLayoutVars>
          <dgm:chMax val="0"/>
          <dgm:bulletEnabled val="1"/>
        </dgm:presLayoutVars>
      </dgm:prSet>
      <dgm:spPr/>
    </dgm:pt>
    <dgm:pt modelId="{3C717132-F9DA-4603-9255-9C7279B2C99C}" type="pres">
      <dgm:prSet presAssocID="{9E792984-07FE-4882-85CA-33D528E8C6CB}" presName="sibTrans" presStyleLbl="sibTrans2D1" presStyleIdx="2" presStyleCnt="3"/>
      <dgm:spPr/>
    </dgm:pt>
    <dgm:pt modelId="{FB5F3055-B147-40AD-BC42-1D53C4B171DF}" type="pres">
      <dgm:prSet presAssocID="{4EC7486A-D886-40FB-9FB0-A446DBE915ED}" presName="child" presStyleLbl="alignAccFollowNode1" presStyleIdx="2" presStyleCnt="3" custScaleX="159591" custScaleY="79209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F943443E-E489-4B31-BD53-21B58E1B3C43}" type="presOf" srcId="{4EC7486A-D886-40FB-9FB0-A446DBE915ED}" destId="{FB5F3055-B147-40AD-BC42-1D53C4B171DF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6674173-FCC1-4AE4-AEFD-00AB82859A2F}" srcId="{AE932727-3BB9-41C1-A229-605C5D5C7296}" destId="{E7111861-0EE5-4FE8-ABDC-10D8185C1207}" srcOrd="1" destOrd="0" parTransId="{4E3E0F4C-7804-4624-9F53-E52672008A00}" sibTransId="{9E792984-07FE-4882-85CA-33D528E8C6CB}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839B9159-26BF-43FE-846C-A71031465FBB}" type="presOf" srcId="{E7111861-0EE5-4FE8-ABDC-10D8185C1207}" destId="{B60E572E-BC0B-480B-8B71-B69106168715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913B98D6-0691-4F45-83C1-E48FAEA0071F}" type="presOf" srcId="{9E792984-07FE-4882-85CA-33D528E8C6CB}" destId="{3C717132-F9DA-4603-9255-9C7279B2C99C}" srcOrd="0" destOrd="0" presId="urn:microsoft.com/office/officeart/2005/8/layout/lProcess1"/>
    <dgm:cxn modelId="{86FFE0FE-7A7D-4057-9DB0-DDB120F1014E}" srcId="{AE932727-3BB9-41C1-A229-605C5D5C7296}" destId="{4EC7486A-D886-40FB-9FB0-A446DBE915ED}" srcOrd="2" destOrd="0" parTransId="{4D9B076E-2749-4889-B617-A063739F5F23}" sibTransId="{16DAC9CE-83C7-49DF-8115-F0F8FEF1799A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54DE4813-941D-43EF-8AC4-3DDD83FD4C97}" type="presParOf" srcId="{9F7E0E85-A6DD-4576-B660-A5938CB04491}" destId="{B60E572E-BC0B-480B-8B71-B69106168715}" srcOrd="4" destOrd="0" presId="urn:microsoft.com/office/officeart/2005/8/layout/lProcess1"/>
    <dgm:cxn modelId="{1A006389-0BA5-4966-B413-0B6DA9A7525E}" type="presParOf" srcId="{9F7E0E85-A6DD-4576-B660-A5938CB04491}" destId="{3C717132-F9DA-4603-9255-9C7279B2C99C}" srcOrd="5" destOrd="0" presId="urn:microsoft.com/office/officeart/2005/8/layout/lProcess1"/>
    <dgm:cxn modelId="{21F07B09-8009-43C0-9CF9-FB48AC701203}" type="presParOf" srcId="{9F7E0E85-A6DD-4576-B660-A5938CB04491}" destId="{FB5F3055-B147-40AD-BC42-1D53C4B171DF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9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07254D79-C3D1-462A-B26C-D09D38D6F7DA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Solicite que os estudantes realizem a leitura do tópico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Água: consumo e potabilidade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endParaRPr lang="pt-BR" b="1" dirty="0"/>
        </a:p>
      </dgm:t>
    </dgm:pt>
    <dgm:pt modelId="{55164B39-6D66-443B-B91F-B651DAF4EDC7}" type="parTrans" cxnId="{09BFD245-5A0A-4415-AA14-5A0686660D0D}">
      <dgm:prSet/>
      <dgm:spPr/>
      <dgm:t>
        <a:bodyPr/>
        <a:lstStyle/>
        <a:p>
          <a:endParaRPr lang="pt-BR"/>
        </a:p>
      </dgm:t>
    </dgm:pt>
    <dgm:pt modelId="{27E80F1D-0B41-4EF9-BB53-A39C77C1ABD5}" type="sibTrans" cxnId="{09BFD245-5A0A-4415-AA14-5A0686660D0D}">
      <dgm:prSet/>
      <dgm:spPr/>
      <dgm:t>
        <a:bodyPr/>
        <a:lstStyle/>
        <a:p>
          <a:endParaRPr lang="pt-BR"/>
        </a:p>
      </dgm:t>
    </dgm:pt>
    <dgm:pt modelId="{81613E95-1659-414B-BDCB-4CD0D3720571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Proponha uma roda de conversa estimulando a reflexão sobre os próprios hábitos.</a:t>
          </a:r>
          <a:endParaRPr lang="pt-BR" b="1" dirty="0"/>
        </a:p>
      </dgm:t>
    </dgm:pt>
    <dgm:pt modelId="{D55162C5-09F7-4F05-ABB8-8B296203EFE6}" type="parTrans" cxnId="{1959B712-2BE5-44F1-9AAA-C53024D2BD7A}">
      <dgm:prSet/>
      <dgm:spPr/>
      <dgm:t>
        <a:bodyPr/>
        <a:lstStyle/>
        <a:p>
          <a:endParaRPr lang="pt-BR"/>
        </a:p>
      </dgm:t>
    </dgm:pt>
    <dgm:pt modelId="{51F5F7AB-0DB4-4AF7-AF21-C661EA4AF3F7}" type="sibTrans" cxnId="{1959B712-2BE5-44F1-9AAA-C53024D2BD7A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96255" custScaleY="81229" custLinFactNeighborX="-1112" custLinFactNeighborY="-12712"/>
      <dgm:spPr/>
    </dgm:pt>
    <dgm:pt modelId="{CD75F8A8-D70A-404C-8AD5-12C3242A49F2}" type="pres">
      <dgm:prSet presAssocID="{55164B39-6D66-443B-B91F-B651DAF4EDC7}" presName="parTrans" presStyleLbl="sibTrans2D1" presStyleIdx="0" presStyleCnt="2"/>
      <dgm:spPr/>
    </dgm:pt>
    <dgm:pt modelId="{95742543-5650-4E23-82EF-00FBAC1818C9}" type="pres">
      <dgm:prSet presAssocID="{07254D79-C3D1-462A-B26C-D09D38D6F7DA}" presName="child" presStyleLbl="alignAccFollowNode1" presStyleIdx="0" presStyleCnt="2" custScaleX="96255" custScaleY="76013" custLinFactNeighborX="-654">
        <dgm:presLayoutVars>
          <dgm:chMax val="0"/>
          <dgm:bulletEnabled val="1"/>
        </dgm:presLayoutVars>
      </dgm:prSet>
      <dgm:spPr/>
    </dgm:pt>
    <dgm:pt modelId="{27F43A4E-DBB0-42E2-A813-CC3A81D5C1B8}" type="pres">
      <dgm:prSet presAssocID="{27E80F1D-0B41-4EF9-BB53-A39C77C1ABD5}" presName="sibTrans" presStyleLbl="sibTrans2D1" presStyleIdx="1" presStyleCnt="2"/>
      <dgm:spPr/>
    </dgm:pt>
    <dgm:pt modelId="{3D45AA7D-6D99-41B1-99DC-3A0C4B685EB7}" type="pres">
      <dgm:prSet presAssocID="{81613E95-1659-414B-BDCB-4CD0D3720571}" presName="child" presStyleLbl="alignAccFollowNode1" presStyleIdx="1" presStyleCnt="2" custScaleX="96254">
        <dgm:presLayoutVars>
          <dgm:chMax val="0"/>
          <dgm:bulletEnabled val="1"/>
        </dgm:presLayoutVars>
      </dgm:prSet>
      <dgm:spPr/>
    </dgm:pt>
  </dgm:ptLst>
  <dgm:cxnLst>
    <dgm:cxn modelId="{453E540D-10C3-4134-95B5-3CFB871CE3A5}" type="presOf" srcId="{07254D79-C3D1-462A-B26C-D09D38D6F7DA}" destId="{95742543-5650-4E23-82EF-00FBAC1818C9}" srcOrd="0" destOrd="0" presId="urn:microsoft.com/office/officeart/2005/8/layout/lProcess1"/>
    <dgm:cxn modelId="{1959B712-2BE5-44F1-9AAA-C53024D2BD7A}" srcId="{AE932727-3BB9-41C1-A229-605C5D5C7296}" destId="{81613E95-1659-414B-BDCB-4CD0D3720571}" srcOrd="1" destOrd="0" parTransId="{D55162C5-09F7-4F05-ABB8-8B296203EFE6}" sibTransId="{51F5F7AB-0DB4-4AF7-AF21-C661EA4AF3F7}"/>
    <dgm:cxn modelId="{69C8A11F-A0E3-4F21-95A9-94C499FDA187}" type="presOf" srcId="{55164B39-6D66-443B-B91F-B651DAF4EDC7}" destId="{CD75F8A8-D70A-404C-8AD5-12C3242A49F2}" srcOrd="0" destOrd="0" presId="urn:microsoft.com/office/officeart/2005/8/layout/lProcess1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09BFD245-5A0A-4415-AA14-5A0686660D0D}" srcId="{AE932727-3BB9-41C1-A229-605C5D5C7296}" destId="{07254D79-C3D1-462A-B26C-D09D38D6F7DA}" srcOrd="0" destOrd="0" parTransId="{55164B39-6D66-443B-B91F-B651DAF4EDC7}" sibTransId="{27E80F1D-0B41-4EF9-BB53-A39C77C1ABD5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D38F9498-190A-4D7C-B8FE-461537C322B2}" type="presOf" srcId="{81613E95-1659-414B-BDCB-4CD0D3720571}" destId="{3D45AA7D-6D99-41B1-99DC-3A0C4B685EB7}" srcOrd="0" destOrd="0" presId="urn:microsoft.com/office/officeart/2005/8/layout/lProcess1"/>
    <dgm:cxn modelId="{6DEFA0D3-E8BE-4E59-A940-7224472D71B4}" type="presOf" srcId="{27E80F1D-0B41-4EF9-BB53-A39C77C1ABD5}" destId="{27F43A4E-DBB0-42E2-A813-CC3A81D5C1B8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36564379-7A19-4252-AD96-ABD27D06ECE3}" type="presParOf" srcId="{9F7E0E85-A6DD-4576-B660-A5938CB04491}" destId="{CD75F8A8-D70A-404C-8AD5-12C3242A49F2}" srcOrd="1" destOrd="0" presId="urn:microsoft.com/office/officeart/2005/8/layout/lProcess1"/>
    <dgm:cxn modelId="{048855E1-4F93-4646-B60F-2163771643C8}" type="presParOf" srcId="{9F7E0E85-A6DD-4576-B660-A5938CB04491}" destId="{95742543-5650-4E23-82EF-00FBAC1818C9}" srcOrd="2" destOrd="0" presId="urn:microsoft.com/office/officeart/2005/8/layout/lProcess1"/>
    <dgm:cxn modelId="{6CEB3395-179A-416A-84E3-2F1CE11F39AF}" type="presParOf" srcId="{9F7E0E85-A6DD-4576-B660-A5938CB04491}" destId="{27F43A4E-DBB0-42E2-A813-CC3A81D5C1B8}" srcOrd="3" destOrd="0" presId="urn:microsoft.com/office/officeart/2005/8/layout/lProcess1"/>
    <dgm:cxn modelId="{1B69BB92-9014-463A-9F7D-2B0FCFD62654}" type="presParOf" srcId="{9F7E0E85-A6DD-4576-B660-A5938CB04491}" destId="{3D45AA7D-6D99-41B1-99DC-3A0C4B685EB7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10 e 11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477A1341-9A64-49A7-8A34-5AE2AA8CDDAE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sz="2000" b="1" i="0" u="none" strike="noStrike" baseline="0" dirty="0">
              <a:solidFill>
                <a:srgbClr val="2F2F2E"/>
              </a:solidFill>
              <a:latin typeface="MyriadPro-SemiCn"/>
            </a:rPr>
            <a:t>Apresente o conceito de pegada hídrica. Auxilie os estudante na análise do infográfico "Exemplos de pegada hídrica</a:t>
          </a:r>
          <a:r>
            <a:rPr lang="pt-BR" sz="2000" b="1" dirty="0">
              <a:latin typeface="MyriadPro-SemiCn"/>
            </a:rPr>
            <a:t>“ e discuta a questão com eles.</a:t>
          </a:r>
          <a:endParaRPr lang="pt-BR" sz="2000" b="1" dirty="0"/>
        </a:p>
      </dgm:t>
    </dgm:pt>
    <dgm:pt modelId="{1356BD05-6F85-43E9-8CA7-DD1BAAFDB31B}" type="parTrans" cxnId="{D351CD16-32E9-431C-98E4-C8147867D976}">
      <dgm:prSet/>
      <dgm:spPr/>
      <dgm:t>
        <a:bodyPr/>
        <a:lstStyle/>
        <a:p>
          <a:endParaRPr lang="pt-BR"/>
        </a:p>
      </dgm:t>
    </dgm:pt>
    <dgm:pt modelId="{15B4D4F4-25D7-46AA-B51E-4792640DFB92}" type="sibTrans" cxnId="{D351CD16-32E9-431C-98E4-C8147867D976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07254D79-C3D1-462A-B26C-D09D38D6F7DA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sz="2000" b="1" i="0" u="none" strike="noStrike" baseline="0" dirty="0">
              <a:solidFill>
                <a:srgbClr val="2F2F2E"/>
              </a:solidFill>
              <a:latin typeface="MyriadPro-SemiCn"/>
            </a:rPr>
            <a:t>Peça que os estudantes realizem as atividades. Reforce a importância de reservar os dados obtidos na atividade 4 que podem ser usados na apresentação do produto final.</a:t>
          </a:r>
          <a:endParaRPr lang="pt-BR" sz="2000" b="1" dirty="0"/>
        </a:p>
      </dgm:t>
    </dgm:pt>
    <dgm:pt modelId="{55164B39-6D66-443B-B91F-B651DAF4EDC7}" type="parTrans" cxnId="{09BFD245-5A0A-4415-AA14-5A0686660D0D}">
      <dgm:prSet/>
      <dgm:spPr/>
      <dgm:t>
        <a:bodyPr/>
        <a:lstStyle/>
        <a:p>
          <a:endParaRPr lang="pt-BR"/>
        </a:p>
      </dgm:t>
    </dgm:pt>
    <dgm:pt modelId="{27E80F1D-0B41-4EF9-BB53-A39C77C1ABD5}" type="sibTrans" cxnId="{09BFD245-5A0A-4415-AA14-5A0686660D0D}">
      <dgm:prSet/>
      <dgm:spPr/>
      <dgm:t>
        <a:bodyPr/>
        <a:lstStyle/>
        <a:p>
          <a:endParaRPr lang="pt-BR"/>
        </a:p>
      </dgm:t>
    </dgm:pt>
    <dgm:pt modelId="{A2E1D7F4-042A-4C3E-86B3-315756CF2E78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sz="2000" b="1" i="0" u="none" strike="noStrike" baseline="0">
              <a:solidFill>
                <a:srgbClr val="2F2F2E"/>
              </a:solidFill>
              <a:latin typeface="MyriadPro-SemiCn"/>
            </a:rPr>
            <a:t>Inicie a discussão acerca do p</a:t>
          </a:r>
          <a:r>
            <a:rPr lang="pt-BR" sz="2000" b="1" i="0" u="none" strike="noStrike" baseline="0">
              <a:solidFill>
                <a:schemeClr val="tx1">
                  <a:lumMod val="85000"/>
                  <a:lumOff val="15000"/>
                </a:schemeClr>
              </a:solidFill>
              <a:latin typeface="MyriadPro-SemiCn"/>
            </a:rPr>
            <a:t>roduto final reforçando a sua importância econômica e sustentável.</a:t>
          </a:r>
          <a:endParaRPr lang="pt-BR" sz="2000" b="1" dirty="0"/>
        </a:p>
      </dgm:t>
    </dgm:pt>
    <dgm:pt modelId="{E8D6FF04-BBED-43E3-86C9-5DC9BFDC63DD}" type="parTrans" cxnId="{4C4AA89D-E4E9-4CAD-8016-4C5D217DE74A}">
      <dgm:prSet/>
      <dgm:spPr/>
      <dgm:t>
        <a:bodyPr/>
        <a:lstStyle/>
        <a:p>
          <a:endParaRPr lang="pt-BR"/>
        </a:p>
      </dgm:t>
    </dgm:pt>
    <dgm:pt modelId="{9CC89210-8243-4E7C-A7E2-46AB60B5B54C}" type="sibTrans" cxnId="{4C4AA89D-E4E9-4CAD-8016-4C5D217DE74A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63262" custScaleY="127908" custLinFactNeighborX="-1112" custLinFactNeighborY="-12712"/>
      <dgm:spPr/>
    </dgm:pt>
    <dgm:pt modelId="{8D9DDE3B-D0C9-4F06-AFF1-C12FFBE28DB1}" type="pres">
      <dgm:prSet presAssocID="{1356BD05-6F85-43E9-8CA7-DD1BAAFDB31B}" presName="parTrans" presStyleLbl="sibTrans2D1" presStyleIdx="0" presStyleCnt="3"/>
      <dgm:spPr/>
    </dgm:pt>
    <dgm:pt modelId="{2342ECE4-0228-4B31-BF8F-D438BFFC0E92}" type="pres">
      <dgm:prSet presAssocID="{477A1341-9A64-49A7-8A34-5AE2AA8CDDAE}" presName="child" presStyleLbl="alignAccFollowNode1" presStyleIdx="0" presStyleCnt="3" custScaleX="163262" custScaleY="101739" custLinFactNeighborX="-654">
        <dgm:presLayoutVars>
          <dgm:chMax val="0"/>
          <dgm:bulletEnabled val="1"/>
        </dgm:presLayoutVars>
      </dgm:prSet>
      <dgm:spPr/>
    </dgm:pt>
    <dgm:pt modelId="{4A01CF8A-19E4-495F-8630-75C10094E654}" type="pres">
      <dgm:prSet presAssocID="{15B4D4F4-25D7-46AA-B51E-4792640DFB92}" presName="sibTrans" presStyleLbl="sibTrans2D1" presStyleIdx="1" presStyleCnt="3"/>
      <dgm:spPr/>
    </dgm:pt>
    <dgm:pt modelId="{95742543-5650-4E23-82EF-00FBAC1818C9}" type="pres">
      <dgm:prSet presAssocID="{07254D79-C3D1-462A-B26C-D09D38D6F7DA}" presName="child" presStyleLbl="alignAccFollowNode1" presStyleIdx="1" presStyleCnt="3" custScaleX="163262" custScaleY="119085" custLinFactNeighborX="-654">
        <dgm:presLayoutVars>
          <dgm:chMax val="0"/>
          <dgm:bulletEnabled val="1"/>
        </dgm:presLayoutVars>
      </dgm:prSet>
      <dgm:spPr/>
    </dgm:pt>
    <dgm:pt modelId="{24CAB6F4-E3BF-4F0A-B98B-A9AF9F410DCC}" type="pres">
      <dgm:prSet presAssocID="{27E80F1D-0B41-4EF9-BB53-A39C77C1ABD5}" presName="sibTrans" presStyleLbl="sibTrans2D1" presStyleIdx="2" presStyleCnt="3"/>
      <dgm:spPr/>
    </dgm:pt>
    <dgm:pt modelId="{808D12C6-6855-435E-9D51-66E66F697F0F}" type="pres">
      <dgm:prSet presAssocID="{A2E1D7F4-042A-4C3E-86B3-315756CF2E78}" presName="child" presStyleLbl="alignAccFollowNode1" presStyleIdx="2" presStyleCnt="3" custScaleX="163262">
        <dgm:presLayoutVars>
          <dgm:chMax val="0"/>
          <dgm:bulletEnabled val="1"/>
        </dgm:presLayoutVars>
      </dgm:prSet>
      <dgm:spPr/>
    </dgm:pt>
  </dgm:ptLst>
  <dgm:cxnLst>
    <dgm:cxn modelId="{E1771309-17BF-42D4-909A-5F31B346E83A}" type="presOf" srcId="{1356BD05-6F85-43E9-8CA7-DD1BAAFDB31B}" destId="{8D9DDE3B-D0C9-4F06-AFF1-C12FFBE28DB1}" srcOrd="0" destOrd="0" presId="urn:microsoft.com/office/officeart/2005/8/layout/lProcess1"/>
    <dgm:cxn modelId="{453E540D-10C3-4134-95B5-3CFB871CE3A5}" type="presOf" srcId="{07254D79-C3D1-462A-B26C-D09D38D6F7DA}" destId="{95742543-5650-4E23-82EF-00FBAC1818C9}" srcOrd="0" destOrd="0" presId="urn:microsoft.com/office/officeart/2005/8/layout/lProcess1"/>
    <dgm:cxn modelId="{D351CD16-32E9-431C-98E4-C8147867D976}" srcId="{AE932727-3BB9-41C1-A229-605C5D5C7296}" destId="{477A1341-9A64-49A7-8A34-5AE2AA8CDDAE}" srcOrd="0" destOrd="0" parTransId="{1356BD05-6F85-43E9-8CA7-DD1BAAFDB31B}" sibTransId="{15B4D4F4-25D7-46AA-B51E-4792640DFB92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2FEDB5D-9C2F-408B-BC4E-9E0F6E5F3C55}" type="presOf" srcId="{477A1341-9A64-49A7-8A34-5AE2AA8CDDAE}" destId="{2342ECE4-0228-4B31-BF8F-D438BFFC0E92}" srcOrd="0" destOrd="0" presId="urn:microsoft.com/office/officeart/2005/8/layout/lProcess1"/>
    <dgm:cxn modelId="{09BFD245-5A0A-4415-AA14-5A0686660D0D}" srcId="{AE932727-3BB9-41C1-A229-605C5D5C7296}" destId="{07254D79-C3D1-462A-B26C-D09D38D6F7DA}" srcOrd="1" destOrd="0" parTransId="{55164B39-6D66-443B-B91F-B651DAF4EDC7}" sibTransId="{27E80F1D-0B41-4EF9-BB53-A39C77C1ABD5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574A27B-E347-46A1-9FCA-EA26FCD3EC22}" type="presOf" srcId="{15B4D4F4-25D7-46AA-B51E-4792640DFB92}" destId="{4A01CF8A-19E4-495F-8630-75C10094E654}" srcOrd="0" destOrd="0" presId="urn:microsoft.com/office/officeart/2005/8/layout/lProcess1"/>
    <dgm:cxn modelId="{4C4AA89D-E4E9-4CAD-8016-4C5D217DE74A}" srcId="{AE932727-3BB9-41C1-A229-605C5D5C7296}" destId="{A2E1D7F4-042A-4C3E-86B3-315756CF2E78}" srcOrd="2" destOrd="0" parTransId="{E8D6FF04-BBED-43E3-86C9-5DC9BFDC63DD}" sibTransId="{9CC89210-8243-4E7C-A7E2-46AB60B5B54C}"/>
    <dgm:cxn modelId="{74D113B9-166E-4075-BE0A-8AC46FC3103E}" type="presOf" srcId="{27E80F1D-0B41-4EF9-BB53-A39C77C1ABD5}" destId="{24CAB6F4-E3BF-4F0A-B98B-A9AF9F410DCC}" srcOrd="0" destOrd="0" presId="urn:microsoft.com/office/officeart/2005/8/layout/lProcess1"/>
    <dgm:cxn modelId="{0F100EF1-7586-41F1-A066-E34A558C5B90}" type="presOf" srcId="{A2E1D7F4-042A-4C3E-86B3-315756CF2E78}" destId="{808D12C6-6855-435E-9D51-66E66F697F0F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51F38FA9-3D70-4983-A0CB-BAAA024D8B5F}" type="presParOf" srcId="{9F7E0E85-A6DD-4576-B660-A5938CB04491}" destId="{8D9DDE3B-D0C9-4F06-AFF1-C12FFBE28DB1}" srcOrd="1" destOrd="0" presId="urn:microsoft.com/office/officeart/2005/8/layout/lProcess1"/>
    <dgm:cxn modelId="{7D76F7B2-4099-4DE1-A807-B54020F7BB53}" type="presParOf" srcId="{9F7E0E85-A6DD-4576-B660-A5938CB04491}" destId="{2342ECE4-0228-4B31-BF8F-D438BFFC0E92}" srcOrd="2" destOrd="0" presId="urn:microsoft.com/office/officeart/2005/8/layout/lProcess1"/>
    <dgm:cxn modelId="{00E9644B-E848-41B9-99B6-0C79F3C9F7BA}" type="presParOf" srcId="{9F7E0E85-A6DD-4576-B660-A5938CB04491}" destId="{4A01CF8A-19E4-495F-8630-75C10094E654}" srcOrd="3" destOrd="0" presId="urn:microsoft.com/office/officeart/2005/8/layout/lProcess1"/>
    <dgm:cxn modelId="{048855E1-4F93-4646-B60F-2163771643C8}" type="presParOf" srcId="{9F7E0E85-A6DD-4576-B660-A5938CB04491}" destId="{95742543-5650-4E23-82EF-00FBAC1818C9}" srcOrd="4" destOrd="0" presId="urn:microsoft.com/office/officeart/2005/8/layout/lProcess1"/>
    <dgm:cxn modelId="{600E1D5A-04FC-460B-9201-F58110351636}" type="presParOf" srcId="{9F7E0E85-A6DD-4576-B660-A5938CB04491}" destId="{24CAB6F4-E3BF-4F0A-B98B-A9AF9F410DCC}" srcOrd="5" destOrd="0" presId="urn:microsoft.com/office/officeart/2005/8/layout/lProcess1"/>
    <dgm:cxn modelId="{3E8B7EFF-F382-4948-98F6-07B717342B26}" type="presParOf" srcId="{9F7E0E85-A6DD-4576-B660-A5938CB04491}" destId="{808D12C6-6855-435E-9D51-66E66F697F0F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12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Solicite a leitura coletiva do texto sobre sistemas de captação de água da chuva, no tópico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Conhecendo algumas opções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r>
            <a:rPr lang="pt-BR" b="1" i="0" u="none" strike="noStrike" baseline="0" dirty="0">
              <a:latin typeface="MyriadPro-SemiCn"/>
            </a:rPr>
            <a:t> </a:t>
          </a:r>
          <a:endParaRPr lang="pt-BR" b="1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Peça que os estudantes pesquisem outras opções contribuindo para a elaboração das propostas que deverão ser apresentadas ao final do projeto.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 custLinFactNeighborX="-398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581863" y="0"/>
          <a:ext cx="6119991" cy="12959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1</a:t>
          </a:r>
        </a:p>
      </dsp:txBody>
      <dsp:txXfrm>
        <a:off x="1619821" y="37958"/>
        <a:ext cx="6044075" cy="1220080"/>
      </dsp:txXfrm>
    </dsp:sp>
    <dsp:sp modelId="{00C015DD-3079-4258-8787-9D0F40E66300}">
      <dsp:nvSpPr>
        <dsp:cNvPr id="0" name=""/>
        <dsp:cNvSpPr/>
      </dsp:nvSpPr>
      <dsp:spPr>
        <a:xfrm rot="5293888">
          <a:off x="4571519" y="1392392"/>
          <a:ext cx="192583" cy="192191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630713" y="1680979"/>
          <a:ext cx="6119991" cy="109823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latin typeface="MyriadPro-SemiCn"/>
            </a:rPr>
            <a:t>Apresente o tema do projeto.</a:t>
          </a:r>
          <a:endParaRPr lang="pt-BR" sz="2300" b="1" kern="1200" dirty="0"/>
        </a:p>
      </dsp:txBody>
      <dsp:txXfrm>
        <a:off x="1662879" y="1713145"/>
        <a:ext cx="6055659" cy="1033905"/>
      </dsp:txXfrm>
    </dsp:sp>
    <dsp:sp modelId="{963C8F91-3F45-422C-B42E-73DCAD0ED5D7}">
      <dsp:nvSpPr>
        <dsp:cNvPr id="0" name=""/>
        <dsp:cNvSpPr/>
      </dsp:nvSpPr>
      <dsp:spPr>
        <a:xfrm rot="5400000">
          <a:off x="4594613" y="2875312"/>
          <a:ext cx="192191" cy="192191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630713" y="3163599"/>
          <a:ext cx="6119991" cy="109823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latin typeface="MyriadPro-SemiCn"/>
            </a:rPr>
            <a:t>Proponha uma roda de conversa sobre o tópico </a:t>
          </a:r>
          <a:r>
            <a:rPr lang="pt-BR" sz="2300" b="1" u="sng" kern="1200" dirty="0">
              <a:latin typeface="MyriadPro-SemiCn"/>
            </a:rPr>
            <a:t>Conversa inicial </a:t>
          </a:r>
          <a:r>
            <a:rPr lang="pt-BR" sz="2300" b="1" kern="1200" dirty="0">
              <a:latin typeface="MyriadPro-SemiCn"/>
            </a:rPr>
            <a:t>contextualizando e justificando a importância da água.</a:t>
          </a:r>
          <a:endParaRPr lang="pt-BR" sz="2300" b="1" kern="1200" dirty="0">
            <a:latin typeface="MyriadPro-SemiCn"/>
            <a:ea typeface="+mn-ea"/>
            <a:cs typeface="+mn-cs"/>
          </a:endParaRPr>
        </a:p>
      </dsp:txBody>
      <dsp:txXfrm>
        <a:off x="1662879" y="3195765"/>
        <a:ext cx="6055659" cy="1033905"/>
      </dsp:txXfrm>
    </dsp:sp>
    <dsp:sp modelId="{4AB00F72-A3DA-4D65-8296-B1AFF7C63C7D}">
      <dsp:nvSpPr>
        <dsp:cNvPr id="0" name=""/>
        <dsp:cNvSpPr/>
      </dsp:nvSpPr>
      <dsp:spPr>
        <a:xfrm rot="5400000">
          <a:off x="4594613" y="4357932"/>
          <a:ext cx="192191" cy="192191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630713" y="4646219"/>
          <a:ext cx="6119991" cy="109823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latin typeface="MyriadPro-SemiCn"/>
              <a:ea typeface="+mn-ea"/>
              <a:cs typeface="+mn-cs"/>
            </a:rPr>
            <a:t>Promova, com as atividades propostas, uma reflexão sobre a importância da água para o organismo.</a:t>
          </a:r>
          <a:endParaRPr lang="pt-BR" sz="2300" b="1" kern="1200" dirty="0">
            <a:latin typeface="MyriadPro-SemiCn"/>
          </a:endParaRPr>
        </a:p>
      </dsp:txBody>
      <dsp:txXfrm>
        <a:off x="1662879" y="4678385"/>
        <a:ext cx="6055659" cy="10339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52484" y="0"/>
          <a:ext cx="5949217" cy="13056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13 e 14</a:t>
          </a:r>
        </a:p>
      </dsp:txBody>
      <dsp:txXfrm>
        <a:off x="1190726" y="38242"/>
        <a:ext cx="5872733" cy="1229196"/>
      </dsp:txXfrm>
    </dsp:sp>
    <dsp:sp modelId="{00C015DD-3079-4258-8787-9D0F40E66300}">
      <dsp:nvSpPr>
        <dsp:cNvPr id="0" name=""/>
        <dsp:cNvSpPr/>
      </dsp:nvSpPr>
      <dsp:spPr>
        <a:xfrm rot="5335977">
          <a:off x="3992361" y="1458536"/>
          <a:ext cx="305147" cy="304475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8325" y="1915869"/>
          <a:ext cx="5949217" cy="132252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u="none" strike="noStrike" kern="1200" baseline="0" dirty="0">
              <a:solidFill>
                <a:srgbClr val="2F2F2E"/>
              </a:solidFill>
              <a:latin typeface="MyriadPro-SemiCn"/>
            </a:rPr>
            <a:t>Analise as propostas de captação de água da chuva pesquisadas pelos grupos.</a:t>
          </a:r>
          <a:endParaRPr lang="pt-BR" sz="2800" b="1" kern="1200" dirty="0"/>
        </a:p>
      </dsp:txBody>
      <dsp:txXfrm>
        <a:off x="1227060" y="1954604"/>
        <a:ext cx="5871747" cy="1245051"/>
      </dsp:txXfrm>
    </dsp:sp>
    <dsp:sp modelId="{963C8F91-3F45-422C-B42E-73DCAD0ED5D7}">
      <dsp:nvSpPr>
        <dsp:cNvPr id="0" name=""/>
        <dsp:cNvSpPr/>
      </dsp:nvSpPr>
      <dsp:spPr>
        <a:xfrm rot="5326502">
          <a:off x="4031277" y="3390629"/>
          <a:ext cx="304615" cy="304475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229873" y="3847343"/>
          <a:ext cx="5949217" cy="134564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u="none" strike="noStrike" kern="1200" baseline="0" dirty="0">
              <a:solidFill>
                <a:srgbClr val="2F2F2E"/>
              </a:solidFill>
              <a:latin typeface="MyriadPro-SemiCn"/>
            </a:rPr>
            <a:t>Se necessário, auxilie os estudantes na execução das propostas pesquisadas.</a:t>
          </a:r>
          <a:endParaRPr lang="pt-BR" sz="2800" b="1" kern="1200" dirty="0">
            <a:latin typeface="MyriadPro-SemiCn"/>
            <a:ea typeface="+mn-ea"/>
            <a:cs typeface="+mn-cs"/>
          </a:endParaRPr>
        </a:p>
      </dsp:txBody>
      <dsp:txXfrm>
        <a:off x="1269286" y="3886756"/>
        <a:ext cx="5870391" cy="12668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67092" y="0"/>
          <a:ext cx="6120002" cy="13056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15 e 16</a:t>
          </a:r>
        </a:p>
      </dsp:txBody>
      <dsp:txXfrm>
        <a:off x="1105334" y="38242"/>
        <a:ext cx="6043518" cy="1229196"/>
      </dsp:txXfrm>
    </dsp:sp>
    <dsp:sp modelId="{00C015DD-3079-4258-8787-9D0F40E66300}">
      <dsp:nvSpPr>
        <dsp:cNvPr id="0" name=""/>
        <dsp:cNvSpPr/>
      </dsp:nvSpPr>
      <dsp:spPr>
        <a:xfrm rot="5335977">
          <a:off x="3992361" y="1458536"/>
          <a:ext cx="305147" cy="304475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02933" y="1915869"/>
          <a:ext cx="6120002" cy="132252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Oriente e auxilie os estudantes na sistematização de suas propostas e como serão comunicadas.</a:t>
          </a:r>
          <a:endParaRPr lang="pt-BR" sz="2300" b="1" kern="1200" dirty="0"/>
        </a:p>
      </dsp:txBody>
      <dsp:txXfrm>
        <a:off x="1141668" y="1954604"/>
        <a:ext cx="6042532" cy="1245051"/>
      </dsp:txXfrm>
    </dsp:sp>
    <dsp:sp modelId="{963C8F91-3F45-422C-B42E-73DCAD0ED5D7}">
      <dsp:nvSpPr>
        <dsp:cNvPr id="0" name=""/>
        <dsp:cNvSpPr/>
      </dsp:nvSpPr>
      <dsp:spPr>
        <a:xfrm rot="5326502">
          <a:off x="4031277" y="3390629"/>
          <a:ext cx="304615" cy="304475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44481" y="3847343"/>
          <a:ext cx="6120002" cy="134564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Uma das aulas pode ser usada para uma apresentação prévia das proposta para que sejam validadas por você e pelos demais grupos da turma.</a:t>
          </a:r>
          <a:endParaRPr lang="pt-BR" sz="2300" b="1" kern="1200" dirty="0">
            <a:latin typeface="MyriadPro-SemiCn"/>
            <a:ea typeface="+mn-ea"/>
            <a:cs typeface="+mn-cs"/>
          </a:endParaRPr>
        </a:p>
      </dsp:txBody>
      <dsp:txXfrm>
        <a:off x="1183894" y="3886756"/>
        <a:ext cx="6041176" cy="1266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583984" y="0"/>
          <a:ext cx="6119991" cy="12397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2</a:t>
          </a:r>
        </a:p>
      </dsp:txBody>
      <dsp:txXfrm>
        <a:off x="1620294" y="36310"/>
        <a:ext cx="6047371" cy="1167100"/>
      </dsp:txXfrm>
    </dsp:sp>
    <dsp:sp modelId="{00C015DD-3079-4258-8787-9D0F40E66300}">
      <dsp:nvSpPr>
        <dsp:cNvPr id="0" name=""/>
        <dsp:cNvSpPr/>
      </dsp:nvSpPr>
      <dsp:spPr>
        <a:xfrm rot="5301964">
          <a:off x="4574337" y="1332934"/>
          <a:ext cx="185212" cy="183845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630713" y="1609994"/>
          <a:ext cx="6119991" cy="129599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u="none" strike="noStrike" kern="1200" baseline="0" dirty="0">
              <a:solidFill>
                <a:schemeClr val="tx1">
                  <a:lumMod val="85000"/>
                  <a:lumOff val="15000"/>
                </a:schemeClr>
              </a:solidFill>
              <a:latin typeface="MyriadPro-SemiCn"/>
            </a:rPr>
            <a:t>Retome as atividades da aula passada, estimule os estudantes a compartilharem suas analises quanto ao próprio consumo de água e sua importância para o organismo.</a:t>
          </a:r>
          <a:endParaRPr lang="pt-BR" sz="2100" b="1" kern="1200" dirty="0">
            <a:solidFill>
              <a:schemeClr val="tx1">
                <a:lumMod val="85000"/>
                <a:lumOff val="15000"/>
              </a:schemeClr>
            </a:solidFill>
            <a:latin typeface="MyriadPro-SemiCn"/>
          </a:endParaRPr>
        </a:p>
      </dsp:txBody>
      <dsp:txXfrm>
        <a:off x="1668671" y="1647952"/>
        <a:ext cx="6044075" cy="1220082"/>
      </dsp:txXfrm>
    </dsp:sp>
    <dsp:sp modelId="{1174B80D-4176-489F-B737-198EEBDDCBD0}">
      <dsp:nvSpPr>
        <dsp:cNvPr id="0" name=""/>
        <dsp:cNvSpPr/>
      </dsp:nvSpPr>
      <dsp:spPr>
        <a:xfrm rot="5400000">
          <a:off x="4598786" y="2997916"/>
          <a:ext cx="183845" cy="183845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630713" y="3273685"/>
          <a:ext cx="6119991" cy="105054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u="none" strike="noStrike" kern="1200" baseline="0" dirty="0">
              <a:solidFill>
                <a:schemeClr val="tx1">
                  <a:lumMod val="85000"/>
                  <a:lumOff val="15000"/>
                </a:schemeClr>
              </a:solidFill>
              <a:latin typeface="MyriadPro-SemiCn"/>
            </a:rPr>
            <a:t>Promova a leitura coletiva da seção </a:t>
          </a:r>
          <a:r>
            <a:rPr lang="pt-BR" sz="2100" b="1" i="0" u="sng" strike="noStrike" kern="1200" baseline="0" dirty="0">
              <a:solidFill>
                <a:schemeClr val="tx1">
                  <a:lumMod val="85000"/>
                  <a:lumOff val="15000"/>
                </a:schemeClr>
              </a:solidFill>
              <a:latin typeface="MyriadPro-SemiCn"/>
            </a:rPr>
            <a:t>Em foco</a:t>
          </a:r>
          <a:r>
            <a:rPr lang="pt-BR" sz="2100" b="1" i="0" u="none" strike="noStrike" kern="1200" baseline="0" dirty="0">
              <a:solidFill>
                <a:schemeClr val="tx1">
                  <a:lumMod val="85000"/>
                  <a:lumOff val="15000"/>
                </a:schemeClr>
              </a:solidFill>
              <a:latin typeface="MyriadPro-SemiCn"/>
            </a:rPr>
            <a:t> e a realização das atividades propostas.</a:t>
          </a:r>
          <a:endParaRPr lang="pt-BR" sz="2100" b="1" kern="1200" dirty="0">
            <a:solidFill>
              <a:schemeClr val="tx1">
                <a:lumMod val="85000"/>
                <a:lumOff val="15000"/>
              </a:schemeClr>
            </a:solidFill>
            <a:latin typeface="MyriadPro-SemiCn"/>
          </a:endParaRPr>
        </a:p>
      </dsp:txBody>
      <dsp:txXfrm>
        <a:off x="1661483" y="3304455"/>
        <a:ext cx="6058451" cy="989008"/>
      </dsp:txXfrm>
    </dsp:sp>
    <dsp:sp modelId="{613567F5-669B-4CED-B559-7493CBE51736}">
      <dsp:nvSpPr>
        <dsp:cNvPr id="0" name=""/>
        <dsp:cNvSpPr/>
      </dsp:nvSpPr>
      <dsp:spPr>
        <a:xfrm rot="5400000">
          <a:off x="4598786" y="4416156"/>
          <a:ext cx="183845" cy="183845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55AC31-2E42-43EB-A882-71B994E2EBC3}">
      <dsp:nvSpPr>
        <dsp:cNvPr id="0" name=""/>
        <dsp:cNvSpPr/>
      </dsp:nvSpPr>
      <dsp:spPr>
        <a:xfrm>
          <a:off x="1630713" y="4691925"/>
          <a:ext cx="6119991" cy="105054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Apresente os principais passos envolvidos na estruturação da turma para o desenvolvimento do projeto utilizando o tópico </a:t>
          </a:r>
          <a:r>
            <a:rPr lang="pt-BR" sz="2100" b="1" i="0" u="sng" strike="noStrike" kern="1200" baseline="0" dirty="0">
              <a:solidFill>
                <a:srgbClr val="2F2F2E"/>
              </a:solidFill>
              <a:latin typeface="MyriadPro-SemiCn"/>
            </a:rPr>
            <a:t>Organizando os trabalhos</a:t>
          </a: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100" b="1" u="none" kern="1200" dirty="0">
            <a:solidFill>
              <a:schemeClr val="tx1">
                <a:lumMod val="85000"/>
                <a:lumOff val="15000"/>
              </a:schemeClr>
            </a:solidFill>
            <a:latin typeface="MyriadPro-SemiCn"/>
          </a:endParaRPr>
        </a:p>
      </dsp:txBody>
      <dsp:txXfrm>
        <a:off x="1661483" y="4722695"/>
        <a:ext cx="6058451" cy="989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92470" y="0"/>
          <a:ext cx="6120002" cy="12959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3 e 4</a:t>
          </a:r>
        </a:p>
      </dsp:txBody>
      <dsp:txXfrm>
        <a:off x="1130429" y="37959"/>
        <a:ext cx="6044084" cy="1220081"/>
      </dsp:txXfrm>
    </dsp:sp>
    <dsp:sp modelId="{00C015DD-3079-4258-8787-9D0F40E66300}">
      <dsp:nvSpPr>
        <dsp:cNvPr id="0" name=""/>
        <dsp:cNvSpPr/>
      </dsp:nvSpPr>
      <dsp:spPr>
        <a:xfrm rot="5302321">
          <a:off x="4074153" y="1398728"/>
          <a:ext cx="205126" cy="204628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35173" y="1706085"/>
          <a:ext cx="6120002" cy="88882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u="none" strike="noStrike" kern="1200" baseline="0" dirty="0">
              <a:solidFill>
                <a:srgbClr val="2F2F2E"/>
              </a:solidFill>
              <a:latin typeface="MyriadPro-SemiCn"/>
            </a:rPr>
            <a:t>Oriente os estudantes na leitura e interpretação do gráfico "Quanta água doce </a:t>
          </a:r>
          <a:r>
            <a:rPr lang="pt-BR" sz="2000" b="1" i="0" u="none" strike="noStrike" kern="1200" baseline="0" dirty="0">
              <a:solidFill>
                <a:schemeClr val="tx1">
                  <a:lumMod val="85000"/>
                  <a:lumOff val="15000"/>
                </a:schemeClr>
              </a:solidFill>
              <a:latin typeface="MyriadPro-SemiCn"/>
            </a:rPr>
            <a:t>disponível </a:t>
          </a:r>
          <a:r>
            <a:rPr lang="pt-BR" sz="2000" b="1" i="0" u="none" strike="noStrike" kern="1200" baseline="0" dirty="0">
              <a:solidFill>
                <a:srgbClr val="2F2F2E"/>
              </a:solidFill>
              <a:latin typeface="MyriadPro-SemiCn"/>
            </a:rPr>
            <a:t>há Terra</a:t>
          </a:r>
          <a:r>
            <a:rPr lang="pt-BR" sz="2000" b="1" i="0" u="none" strike="noStrike" kern="1200" baseline="0" dirty="0">
              <a:latin typeface="MyriadPro-SemiCn"/>
            </a:rPr>
            <a:t>?".  A seguir solicite que realizem a atividade 1.</a:t>
          </a:r>
          <a:endParaRPr lang="pt-BR" sz="2000" b="1" kern="1200" dirty="0"/>
        </a:p>
      </dsp:txBody>
      <dsp:txXfrm>
        <a:off x="1161206" y="1732118"/>
        <a:ext cx="6067936" cy="836757"/>
      </dsp:txXfrm>
    </dsp:sp>
    <dsp:sp modelId="{963C8F91-3F45-422C-B42E-73DCAD0ED5D7}">
      <dsp:nvSpPr>
        <dsp:cNvPr id="0" name=""/>
        <dsp:cNvSpPr/>
      </dsp:nvSpPr>
      <dsp:spPr>
        <a:xfrm rot="5375497">
          <a:off x="4097481" y="2697223"/>
          <a:ext cx="204638" cy="204628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44481" y="3004166"/>
          <a:ext cx="6120002" cy="90436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u="none" strike="noStrike" kern="1200" baseline="0" dirty="0">
              <a:solidFill>
                <a:schemeClr val="tx1">
                  <a:lumMod val="85000"/>
                  <a:lumOff val="15000"/>
                </a:schemeClr>
              </a:solidFill>
              <a:latin typeface="MyriadPro-SemiCn"/>
            </a:rPr>
            <a:t>Auxilie os estudantes na análise do infográfico do tópico </a:t>
          </a:r>
          <a:r>
            <a:rPr lang="pt-BR" sz="2000" b="1" i="0" u="sng" strike="noStrike" kern="1200" baseline="0" dirty="0">
              <a:solidFill>
                <a:schemeClr val="tx1">
                  <a:lumMod val="85000"/>
                  <a:lumOff val="15000"/>
                </a:schemeClr>
              </a:solidFill>
              <a:latin typeface="MyriadPro-SemiCn"/>
            </a:rPr>
            <a:t>Água: disponibilidade e consumo</a:t>
          </a:r>
          <a:r>
            <a:rPr lang="pt-BR" sz="2000" b="1" i="0" u="none" strike="noStrike" kern="1200" baseline="0" dirty="0">
              <a:solidFill>
                <a:schemeClr val="tx1">
                  <a:lumMod val="85000"/>
                  <a:lumOff val="15000"/>
                </a:schemeClr>
              </a:solidFill>
              <a:latin typeface="MyriadPro-SemiCn"/>
            </a:rPr>
            <a:t>. Em seguida, realizem as atividades 2 a 4.</a:t>
          </a:r>
          <a:endParaRPr lang="pt-BR" sz="2000" b="1" kern="1200" dirty="0">
            <a:latin typeface="MyriadPro-SemiCn"/>
            <a:ea typeface="+mn-ea"/>
            <a:cs typeface="+mn-cs"/>
          </a:endParaRPr>
        </a:p>
      </dsp:txBody>
      <dsp:txXfrm>
        <a:off x="1170969" y="3030654"/>
        <a:ext cx="6067026" cy="851387"/>
      </dsp:txXfrm>
    </dsp:sp>
    <dsp:sp modelId="{7E95D3DF-62AA-4BA5-AC10-131BE4969EFF}">
      <dsp:nvSpPr>
        <dsp:cNvPr id="0" name=""/>
        <dsp:cNvSpPr/>
      </dsp:nvSpPr>
      <dsp:spPr>
        <a:xfrm rot="5400000">
          <a:off x="4102168" y="4010844"/>
          <a:ext cx="204628" cy="204628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031560-7B3A-4DA5-9B43-CAC31B4051D1}">
      <dsp:nvSpPr>
        <dsp:cNvPr id="0" name=""/>
        <dsp:cNvSpPr/>
      </dsp:nvSpPr>
      <dsp:spPr>
        <a:xfrm>
          <a:off x="1144481" y="4317787"/>
          <a:ext cx="6120002" cy="90436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u="none" strike="noStrike" kern="1200" baseline="0" dirty="0">
              <a:solidFill>
                <a:srgbClr val="2F2F2E"/>
              </a:solidFill>
              <a:latin typeface="MyriadPro-SemiCn"/>
            </a:rPr>
            <a:t>Proponha uma roda de conversa sobre a disponibilidade e consumo de água potável nas diferentes regiões do país e no mundo.</a:t>
          </a:r>
          <a:endParaRPr lang="pt-BR" sz="2000" b="1" kern="1200" dirty="0">
            <a:latin typeface="MyriadPro-SemiCn"/>
            <a:ea typeface="+mn-ea"/>
            <a:cs typeface="+mn-cs"/>
          </a:endParaRPr>
        </a:p>
      </dsp:txBody>
      <dsp:txXfrm>
        <a:off x="1170969" y="4344275"/>
        <a:ext cx="6067026" cy="8513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67322" y="0"/>
          <a:ext cx="6119993" cy="12959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5</a:t>
          </a:r>
        </a:p>
      </dsp:txBody>
      <dsp:txXfrm>
        <a:off x="1105280" y="37958"/>
        <a:ext cx="6044077" cy="1220076"/>
      </dsp:txXfrm>
    </dsp:sp>
    <dsp:sp modelId="{ACC5BAD8-0578-482B-94CB-073AEDA525A5}">
      <dsp:nvSpPr>
        <dsp:cNvPr id="0" name=""/>
        <dsp:cNvSpPr/>
      </dsp:nvSpPr>
      <dsp:spPr>
        <a:xfrm rot="5262361">
          <a:off x="4013472" y="1447895"/>
          <a:ext cx="303941" cy="3035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D9B7EF-6073-434E-A6AC-4BF058B3200F}">
      <dsp:nvSpPr>
        <dsp:cNvPr id="0" name=""/>
        <dsp:cNvSpPr/>
      </dsp:nvSpPr>
      <dsp:spPr>
        <a:xfrm>
          <a:off x="1144485" y="1903387"/>
          <a:ext cx="6119993" cy="134172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Estimule a análise do tópico </a:t>
          </a:r>
          <a:r>
            <a:rPr lang="pt-BR" sz="2300" b="1" i="0" u="sng" strike="noStrike" kern="1200" baseline="0" dirty="0">
              <a:solidFill>
                <a:srgbClr val="2F2F2E"/>
              </a:solidFill>
              <a:latin typeface="MyriadPro-SemiCn"/>
            </a:rPr>
            <a:t>O ciclo da água</a:t>
          </a: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300" b="1" kern="1200" dirty="0">
            <a:latin typeface="MyriadPro-SemiCn"/>
            <a:ea typeface="+mn-ea"/>
            <a:cs typeface="+mn-cs"/>
          </a:endParaRPr>
        </a:p>
      </dsp:txBody>
      <dsp:txXfrm>
        <a:off x="1183783" y="1942685"/>
        <a:ext cx="6041397" cy="1263125"/>
      </dsp:txXfrm>
    </dsp:sp>
    <dsp:sp modelId="{80EF324E-2EBE-4E05-B7D7-F91870BD1B93}">
      <dsp:nvSpPr>
        <dsp:cNvPr id="0" name=""/>
        <dsp:cNvSpPr/>
      </dsp:nvSpPr>
      <dsp:spPr>
        <a:xfrm rot="5400000">
          <a:off x="4052688" y="3396903"/>
          <a:ext cx="303588" cy="3035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F94898-883F-41A0-B6C1-D87AA382A7E5}">
      <dsp:nvSpPr>
        <dsp:cNvPr id="0" name=""/>
        <dsp:cNvSpPr/>
      </dsp:nvSpPr>
      <dsp:spPr>
        <a:xfrm>
          <a:off x="1144485" y="3852285"/>
          <a:ext cx="6119993" cy="134172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Retome a discussão sobre disponibilidade e consumo de água, solicitando que os estudantes associem aspectos do ciclo da água a suas reflexões.</a:t>
          </a:r>
          <a:endParaRPr lang="pt-BR" sz="2300" b="1" kern="1200" dirty="0">
            <a:latin typeface="MyriadPro-SemiCn"/>
            <a:ea typeface="+mn-ea"/>
            <a:cs typeface="+mn-cs"/>
          </a:endParaRPr>
        </a:p>
      </dsp:txBody>
      <dsp:txXfrm>
        <a:off x="1183783" y="3891583"/>
        <a:ext cx="6041397" cy="12631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92450" y="0"/>
          <a:ext cx="6120004" cy="12959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6</a:t>
          </a:r>
        </a:p>
      </dsp:txBody>
      <dsp:txXfrm>
        <a:off x="1130408" y="37958"/>
        <a:ext cx="6044088" cy="1220081"/>
      </dsp:txXfrm>
    </dsp:sp>
    <dsp:sp modelId="{00C015DD-3079-4258-8787-9D0F40E66300}">
      <dsp:nvSpPr>
        <dsp:cNvPr id="0" name=""/>
        <dsp:cNvSpPr/>
      </dsp:nvSpPr>
      <dsp:spPr>
        <a:xfrm rot="5322933">
          <a:off x="4069618" y="1398284"/>
          <a:ext cx="203867" cy="203057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26007" y="1703628"/>
          <a:ext cx="6120004" cy="88200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Auxilie os estudantes na leitura e análise das imagens da página 152.</a:t>
          </a:r>
          <a:endParaRPr lang="pt-BR" sz="2100" b="1" kern="1200" dirty="0"/>
        </a:p>
      </dsp:txBody>
      <dsp:txXfrm>
        <a:off x="1151840" y="1729461"/>
        <a:ext cx="6068338" cy="830336"/>
      </dsp:txXfrm>
    </dsp:sp>
    <dsp:sp modelId="{963C8F91-3F45-422C-B42E-73DCAD0ED5D7}">
      <dsp:nvSpPr>
        <dsp:cNvPr id="0" name=""/>
        <dsp:cNvSpPr/>
      </dsp:nvSpPr>
      <dsp:spPr>
        <a:xfrm rot="5350997">
          <a:off x="4093641" y="2687160"/>
          <a:ext cx="203099" cy="203057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44480" y="2991747"/>
          <a:ext cx="6120004" cy="89742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Proponha a leitura do texto "A água da chuva é potável</a:t>
          </a:r>
          <a:r>
            <a:rPr lang="pt-BR" sz="2100" b="1" i="0" u="none" strike="noStrike" kern="1200" baseline="0" dirty="0">
              <a:latin typeface="MyriadPro-SemiCn"/>
            </a:rPr>
            <a:t>?“ e, em seguida, a discussão </a:t>
          </a: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do conceito de potabilidade de água da chuva.</a:t>
          </a:r>
          <a:endParaRPr lang="pt-BR" sz="2100" b="1" kern="1200" dirty="0">
            <a:latin typeface="MyriadPro-SemiCn"/>
            <a:ea typeface="+mn-ea"/>
            <a:cs typeface="+mn-cs"/>
          </a:endParaRPr>
        </a:p>
      </dsp:txBody>
      <dsp:txXfrm>
        <a:off x="1170765" y="3018032"/>
        <a:ext cx="6067434" cy="844853"/>
      </dsp:txXfrm>
    </dsp:sp>
    <dsp:sp modelId="{3AF5D5FD-DE12-48BA-9019-62340A817A16}">
      <dsp:nvSpPr>
        <dsp:cNvPr id="0" name=""/>
        <dsp:cNvSpPr/>
      </dsp:nvSpPr>
      <dsp:spPr>
        <a:xfrm rot="5401141">
          <a:off x="4125320" y="3968123"/>
          <a:ext cx="157906" cy="203057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CA0045-1665-4624-92F5-23B21A147DCE}">
      <dsp:nvSpPr>
        <dsp:cNvPr id="0" name=""/>
        <dsp:cNvSpPr/>
      </dsp:nvSpPr>
      <dsp:spPr>
        <a:xfrm>
          <a:off x="1144062" y="4250134"/>
          <a:ext cx="6120004" cy="89742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Peça que os estudantes realizem e discutam as atividades 1 e 2. Solicite a realização das atividades 3 e 4 em casa.</a:t>
          </a:r>
          <a:endParaRPr lang="pt-BR" sz="2100" b="1" kern="1200" dirty="0">
            <a:latin typeface="MyriadPro-SemiCn"/>
            <a:ea typeface="+mn-ea"/>
            <a:cs typeface="+mn-cs"/>
          </a:endParaRPr>
        </a:p>
      </dsp:txBody>
      <dsp:txXfrm>
        <a:off x="1170347" y="4276419"/>
        <a:ext cx="6067434" cy="8448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841" y="0"/>
          <a:ext cx="6119995" cy="12959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7 e 8</a:t>
          </a:r>
        </a:p>
      </dsp:txBody>
      <dsp:txXfrm>
        <a:off x="1139800" y="37959"/>
        <a:ext cx="6044077" cy="1220081"/>
      </dsp:txXfrm>
    </dsp:sp>
    <dsp:sp modelId="{00C015DD-3079-4258-8787-9D0F40E66300}">
      <dsp:nvSpPr>
        <dsp:cNvPr id="0" name=""/>
        <dsp:cNvSpPr/>
      </dsp:nvSpPr>
      <dsp:spPr>
        <a:xfrm rot="5320300">
          <a:off x="4096294" y="1381043"/>
          <a:ext cx="168975" cy="16777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36853" y="1633859"/>
          <a:ext cx="6119995" cy="104810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Solicite que os estudantes compartilhem os dados obtidos nas pesquisas solicitadas na aula  anterior.</a:t>
          </a:r>
          <a:endParaRPr lang="pt-BR" sz="2300" b="1" kern="1200" dirty="0"/>
        </a:p>
      </dsp:txBody>
      <dsp:txXfrm>
        <a:off x="1167551" y="1664557"/>
        <a:ext cx="6058599" cy="986712"/>
      </dsp:txXfrm>
    </dsp:sp>
    <dsp:sp modelId="{963C8F91-3F45-422C-B42E-73DCAD0ED5D7}">
      <dsp:nvSpPr>
        <dsp:cNvPr id="0" name=""/>
        <dsp:cNvSpPr/>
      </dsp:nvSpPr>
      <dsp:spPr>
        <a:xfrm rot="5381253">
          <a:off x="4116735" y="2765853"/>
          <a:ext cx="167777" cy="16777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0E572E-BC0B-480B-8B71-B69106168715}">
      <dsp:nvSpPr>
        <dsp:cNvPr id="0" name=""/>
        <dsp:cNvSpPr/>
      </dsp:nvSpPr>
      <dsp:spPr>
        <a:xfrm>
          <a:off x="1144484" y="3017512"/>
          <a:ext cx="6119995" cy="107947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Auxilie os estudantes na leitura e análise do texto e dos gráficos do tópico </a:t>
          </a:r>
          <a:r>
            <a:rPr lang="pt-BR" sz="2300" b="1" i="0" u="sng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O clima e os regimes de chuva no Brasil</a:t>
          </a: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.</a:t>
          </a:r>
          <a:endParaRPr lang="pt-BR" sz="2300" b="1" kern="1200" dirty="0">
            <a:latin typeface="MyriadPro-SemiCn"/>
            <a:ea typeface="+mn-ea"/>
            <a:cs typeface="+mn-cs"/>
          </a:endParaRPr>
        </a:p>
      </dsp:txBody>
      <dsp:txXfrm>
        <a:off x="1176101" y="3049129"/>
        <a:ext cx="6056761" cy="1016242"/>
      </dsp:txXfrm>
    </dsp:sp>
    <dsp:sp modelId="{3C717132-F9DA-4603-9255-9C7279B2C99C}">
      <dsp:nvSpPr>
        <dsp:cNvPr id="0" name=""/>
        <dsp:cNvSpPr/>
      </dsp:nvSpPr>
      <dsp:spPr>
        <a:xfrm rot="5400000">
          <a:off x="4120596" y="4180875"/>
          <a:ext cx="167772" cy="1677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5F3055-B147-40AD-BC42-1D53C4B171DF}">
      <dsp:nvSpPr>
        <dsp:cNvPr id="0" name=""/>
        <dsp:cNvSpPr/>
      </dsp:nvSpPr>
      <dsp:spPr>
        <a:xfrm>
          <a:off x="1144484" y="4432534"/>
          <a:ext cx="6119995" cy="75937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latin typeface="MyriadPro-SemiCn"/>
              <a:ea typeface="+mn-ea"/>
              <a:cs typeface="+mn-cs"/>
            </a:rPr>
            <a:t>Proponha a realização das atividades deste tópico.</a:t>
          </a:r>
        </a:p>
      </dsp:txBody>
      <dsp:txXfrm>
        <a:off x="1166725" y="4454775"/>
        <a:ext cx="6075513" cy="7148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73756" y="0"/>
          <a:ext cx="6120046" cy="12911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9</a:t>
          </a:r>
        </a:p>
      </dsp:txBody>
      <dsp:txXfrm>
        <a:off x="1111573" y="37817"/>
        <a:ext cx="6044412" cy="1215533"/>
      </dsp:txXfrm>
    </dsp:sp>
    <dsp:sp modelId="{CD75F8A8-D70A-404C-8AD5-12C3242A49F2}">
      <dsp:nvSpPr>
        <dsp:cNvPr id="0" name=""/>
        <dsp:cNvSpPr/>
      </dsp:nvSpPr>
      <dsp:spPr>
        <a:xfrm rot="5344682">
          <a:off x="4008700" y="1431992"/>
          <a:ext cx="279946" cy="27816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742543-5650-4E23-82EF-00FBAC1818C9}">
      <dsp:nvSpPr>
        <dsp:cNvPr id="0" name=""/>
        <dsp:cNvSpPr/>
      </dsp:nvSpPr>
      <dsp:spPr>
        <a:xfrm>
          <a:off x="1102877" y="1850987"/>
          <a:ext cx="6120046" cy="12082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i="0" u="none" strike="noStrike" kern="1200" baseline="0" dirty="0">
              <a:solidFill>
                <a:srgbClr val="2F2F2E"/>
              </a:solidFill>
              <a:latin typeface="MyriadPro-SemiCn"/>
            </a:rPr>
            <a:t>Solicite que os estudantes realizem a leitura do tópico </a:t>
          </a:r>
          <a:r>
            <a:rPr lang="pt-BR" sz="2500" b="1" i="0" u="sng" strike="noStrike" kern="1200" baseline="0" dirty="0">
              <a:solidFill>
                <a:srgbClr val="2F2F2E"/>
              </a:solidFill>
              <a:latin typeface="MyriadPro-SemiCn"/>
            </a:rPr>
            <a:t>Água: consumo e potabilidade</a:t>
          </a:r>
          <a:r>
            <a:rPr lang="pt-BR" sz="25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500" b="1" kern="1200" dirty="0"/>
        </a:p>
      </dsp:txBody>
      <dsp:txXfrm>
        <a:off x="1138266" y="1886376"/>
        <a:ext cx="6049268" cy="1137478"/>
      </dsp:txXfrm>
    </dsp:sp>
    <dsp:sp modelId="{27F43A4E-DBB0-42E2-A813-CC3A81D5C1B8}">
      <dsp:nvSpPr>
        <dsp:cNvPr id="0" name=""/>
        <dsp:cNvSpPr/>
      </dsp:nvSpPr>
      <dsp:spPr>
        <a:xfrm rot="5326900">
          <a:off x="4042516" y="3198328"/>
          <a:ext cx="278295" cy="27816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45AA7D-6D99-41B1-99DC-3A0C4B685EB7}">
      <dsp:nvSpPr>
        <dsp:cNvPr id="0" name=""/>
        <dsp:cNvSpPr/>
      </dsp:nvSpPr>
      <dsp:spPr>
        <a:xfrm>
          <a:off x="1144491" y="3615583"/>
          <a:ext cx="6119982" cy="15895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i="0" u="none" strike="noStrike" kern="1200" baseline="0" dirty="0">
              <a:solidFill>
                <a:srgbClr val="2F2F2E"/>
              </a:solidFill>
              <a:latin typeface="MyriadPro-SemiCn"/>
            </a:rPr>
            <a:t>Proponha uma roda de conversa estimulando a reflexão sobre os próprios hábitos.</a:t>
          </a:r>
          <a:endParaRPr lang="pt-BR" sz="2500" b="1" kern="1200" dirty="0"/>
        </a:p>
      </dsp:txBody>
      <dsp:txXfrm>
        <a:off x="1191047" y="3662139"/>
        <a:ext cx="6026870" cy="14964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2805" y="0"/>
          <a:ext cx="6119986" cy="11986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10 e 11</a:t>
          </a:r>
        </a:p>
      </dsp:txBody>
      <dsp:txXfrm>
        <a:off x="1137913" y="35108"/>
        <a:ext cx="6049770" cy="1128463"/>
      </dsp:txXfrm>
    </dsp:sp>
    <dsp:sp modelId="{8D9DDE3B-D0C9-4F06-AFF1-C12FFBE28DB1}">
      <dsp:nvSpPr>
        <dsp:cNvPr id="0" name=""/>
        <dsp:cNvSpPr/>
      </dsp:nvSpPr>
      <dsp:spPr>
        <a:xfrm rot="5358041">
          <a:off x="4089503" y="1281922"/>
          <a:ext cx="165255" cy="1639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42ECE4-0228-4B31-BF8F-D438BFFC0E92}">
      <dsp:nvSpPr>
        <dsp:cNvPr id="0" name=""/>
        <dsp:cNvSpPr/>
      </dsp:nvSpPr>
      <dsp:spPr>
        <a:xfrm>
          <a:off x="1119973" y="1529164"/>
          <a:ext cx="6119986" cy="95343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u="none" strike="noStrike" kern="1200" baseline="0" dirty="0">
              <a:solidFill>
                <a:srgbClr val="2F2F2E"/>
              </a:solidFill>
              <a:latin typeface="MyriadPro-SemiCn"/>
            </a:rPr>
            <a:t>Apresente o conceito de pegada hídrica. Auxilie os estudante na análise do infográfico "Exemplos de pegada hídrica</a:t>
          </a:r>
          <a:r>
            <a:rPr lang="pt-BR" sz="2000" b="1" kern="1200" dirty="0">
              <a:latin typeface="MyriadPro-SemiCn"/>
            </a:rPr>
            <a:t>“ e discuta a questão com eles.</a:t>
          </a:r>
          <a:endParaRPr lang="pt-BR" sz="2000" b="1" kern="1200" dirty="0"/>
        </a:p>
      </dsp:txBody>
      <dsp:txXfrm>
        <a:off x="1147898" y="1557089"/>
        <a:ext cx="6064136" cy="897588"/>
      </dsp:txXfrm>
    </dsp:sp>
    <dsp:sp modelId="{4A01CF8A-19E4-495F-8630-75C10094E654}">
      <dsp:nvSpPr>
        <dsp:cNvPr id="0" name=""/>
        <dsp:cNvSpPr/>
      </dsp:nvSpPr>
      <dsp:spPr>
        <a:xfrm rot="5400000">
          <a:off x="4097966" y="2564603"/>
          <a:ext cx="163999" cy="163999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742543-5650-4E23-82EF-00FBAC1818C9}">
      <dsp:nvSpPr>
        <dsp:cNvPr id="0" name=""/>
        <dsp:cNvSpPr/>
      </dsp:nvSpPr>
      <dsp:spPr>
        <a:xfrm>
          <a:off x="1119973" y="2810603"/>
          <a:ext cx="6119986" cy="111599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u="none" strike="noStrike" kern="1200" baseline="0" dirty="0">
              <a:solidFill>
                <a:srgbClr val="2F2F2E"/>
              </a:solidFill>
              <a:latin typeface="MyriadPro-SemiCn"/>
            </a:rPr>
            <a:t>Peça que os estudantes realizem as atividades. Reforce a importância de reservar os dados obtidos na atividade 4 que podem ser usados na apresentação do produto final.</a:t>
          </a:r>
          <a:endParaRPr lang="pt-BR" sz="2000" b="1" kern="1200" dirty="0"/>
        </a:p>
      </dsp:txBody>
      <dsp:txXfrm>
        <a:off x="1152659" y="2843289"/>
        <a:ext cx="6054614" cy="1050623"/>
      </dsp:txXfrm>
    </dsp:sp>
    <dsp:sp modelId="{24CAB6F4-E3BF-4F0A-B98B-A9AF9F410DCC}">
      <dsp:nvSpPr>
        <dsp:cNvPr id="0" name=""/>
        <dsp:cNvSpPr/>
      </dsp:nvSpPr>
      <dsp:spPr>
        <a:xfrm rot="5337789">
          <a:off x="4111007" y="4008598"/>
          <a:ext cx="164053" cy="1639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8D12C6-6855-435E-9D51-66E66F697F0F}">
      <dsp:nvSpPr>
        <dsp:cNvPr id="0" name=""/>
        <dsp:cNvSpPr/>
      </dsp:nvSpPr>
      <dsp:spPr>
        <a:xfrm>
          <a:off x="1144489" y="4254598"/>
          <a:ext cx="6119986" cy="93714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u="none" strike="noStrike" kern="1200" baseline="0">
              <a:solidFill>
                <a:srgbClr val="2F2F2E"/>
              </a:solidFill>
              <a:latin typeface="MyriadPro-SemiCn"/>
            </a:rPr>
            <a:t>Inicie a discussão acerca do p</a:t>
          </a:r>
          <a:r>
            <a:rPr lang="pt-BR" sz="2000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MyriadPro-SemiCn"/>
            </a:rPr>
            <a:t>roduto final reforçando a sua importância econômica e sustentável.</a:t>
          </a:r>
          <a:endParaRPr lang="pt-BR" sz="2000" b="1" kern="1200" dirty="0"/>
        </a:p>
      </dsp:txBody>
      <dsp:txXfrm>
        <a:off x="1171937" y="4282046"/>
        <a:ext cx="6065090" cy="8822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52484" y="0"/>
          <a:ext cx="5949217" cy="13056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12</a:t>
          </a:r>
        </a:p>
      </dsp:txBody>
      <dsp:txXfrm>
        <a:off x="1190726" y="38242"/>
        <a:ext cx="5872733" cy="1229196"/>
      </dsp:txXfrm>
    </dsp:sp>
    <dsp:sp modelId="{00C015DD-3079-4258-8787-9D0F40E66300}">
      <dsp:nvSpPr>
        <dsp:cNvPr id="0" name=""/>
        <dsp:cNvSpPr/>
      </dsp:nvSpPr>
      <dsp:spPr>
        <a:xfrm rot="5311248">
          <a:off x="3999231" y="1458536"/>
          <a:ext cx="305196" cy="304475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202175" y="1915869"/>
          <a:ext cx="5949217" cy="132252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Solicite a leitura coletiva do texto sobre sistemas de captação de água da chuva, no tópico </a:t>
          </a:r>
          <a:r>
            <a:rPr lang="pt-BR" sz="2200" b="1" i="0" u="sng" strike="noStrike" kern="1200" baseline="0" dirty="0">
              <a:solidFill>
                <a:srgbClr val="2F2F2E"/>
              </a:solidFill>
              <a:latin typeface="MyriadPro-SemiCn"/>
            </a:rPr>
            <a:t>Conhecendo algumas opções</a:t>
          </a: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r>
            <a:rPr lang="pt-BR" sz="2200" b="1" i="0" u="none" strike="noStrike" kern="1200" baseline="0" dirty="0">
              <a:latin typeface="MyriadPro-SemiCn"/>
            </a:rPr>
            <a:t> </a:t>
          </a:r>
          <a:endParaRPr lang="pt-BR" sz="2200" b="1" kern="1200" dirty="0"/>
        </a:p>
      </dsp:txBody>
      <dsp:txXfrm>
        <a:off x="1240910" y="1954604"/>
        <a:ext cx="5871747" cy="1245051"/>
      </dsp:txXfrm>
    </dsp:sp>
    <dsp:sp modelId="{963C8F91-3F45-422C-B42E-73DCAD0ED5D7}">
      <dsp:nvSpPr>
        <dsp:cNvPr id="0" name=""/>
        <dsp:cNvSpPr/>
      </dsp:nvSpPr>
      <dsp:spPr>
        <a:xfrm rot="5350997">
          <a:off x="4038281" y="3390629"/>
          <a:ext cx="304537" cy="304475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229873" y="3847343"/>
          <a:ext cx="5949217" cy="134564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Peça que os estudantes pesquisem outras opções contribuindo para a elaboração das propostas que deverão ser apresentadas ao final do projeto.</a:t>
          </a:r>
          <a:endParaRPr lang="pt-BR" sz="2200" b="1" kern="1200" dirty="0">
            <a:latin typeface="MyriadPro-SemiCn"/>
            <a:ea typeface="+mn-ea"/>
            <a:cs typeface="+mn-cs"/>
          </a:endParaRPr>
        </a:p>
      </dsp:txBody>
      <dsp:txXfrm>
        <a:off x="1269286" y="3886756"/>
        <a:ext cx="5870391" cy="1266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3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0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6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9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1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6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4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5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4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2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57" r:id="rId6"/>
    <p:sldLayoutId id="2147483853" r:id="rId7"/>
    <p:sldLayoutId id="2147483854" r:id="rId8"/>
    <p:sldLayoutId id="2147483855" r:id="rId9"/>
    <p:sldLayoutId id="2147483856" r:id="rId10"/>
    <p:sldLayoutId id="21474838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6.xml"/><Relationship Id="rId7" Type="http://schemas.openxmlformats.org/officeDocument/2006/relationships/oleObject" Target="../embeddings/oleObject3.bin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7.xml"/><Relationship Id="rId7" Type="http://schemas.openxmlformats.org/officeDocument/2006/relationships/oleObject" Target="../embeddings/oleObject6.bin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8.xml"/><Relationship Id="rId7" Type="http://schemas.openxmlformats.org/officeDocument/2006/relationships/oleObject" Target="../embeddings/oleObject3.bin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9.xml"/><Relationship Id="rId7" Type="http://schemas.openxmlformats.org/officeDocument/2006/relationships/oleObject" Target="../embeddings/oleObject7.bin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0.xml"/><Relationship Id="rId7" Type="http://schemas.openxmlformats.org/officeDocument/2006/relationships/oleObject" Target="../embeddings/oleObject8.bin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1.xml"/><Relationship Id="rId7" Type="http://schemas.openxmlformats.org/officeDocument/2006/relationships/oleObject" Target="../embeddings/oleObject8.bin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2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3.xml"/><Relationship Id="rId7" Type="http://schemas.openxmlformats.org/officeDocument/2006/relationships/oleObject" Target="../embeddings/oleObject3.bin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4.xml"/><Relationship Id="rId7" Type="http://schemas.openxmlformats.org/officeDocument/2006/relationships/oleObject" Target="../embeddings/oleObject4.bin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5.xml"/><Relationship Id="rId7" Type="http://schemas.openxmlformats.org/officeDocument/2006/relationships/oleObject" Target="../embeddings/oleObject5.bin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8F89F-5814-4373-BB25-F34DC067E9C4}"/>
              </a:ext>
            </a:extLst>
          </p:cNvPr>
          <p:cNvSpPr txBox="1">
            <a:spLocks/>
          </p:cNvSpPr>
          <p:nvPr/>
        </p:nvSpPr>
        <p:spPr>
          <a:xfrm>
            <a:off x="5863967" y="1069093"/>
            <a:ext cx="5843351" cy="34203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400" b="1" dirty="0">
                <a:solidFill>
                  <a:schemeClr val="bg1"/>
                </a:solidFill>
                <a:latin typeface="Factoria-Bold"/>
              </a:rPr>
              <a:t>Água da chuva: é possível utilizá-la?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9E75AC3-E8E6-4F45-8D07-CB2637059266}"/>
              </a:ext>
            </a:extLst>
          </p:cNvPr>
          <p:cNvSpPr txBox="1"/>
          <p:nvPr/>
        </p:nvSpPr>
        <p:spPr>
          <a:xfrm>
            <a:off x="5892721" y="4123907"/>
            <a:ext cx="5485908" cy="7386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700" b="1" i="0" u="none" strike="noStrike" baseline="0">
                <a:solidFill>
                  <a:schemeClr val="bg1"/>
                </a:solidFill>
                <a:latin typeface="Factoria-Bold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2700">
                <a:solidFill>
                  <a:srgbClr val="61B5C3"/>
                </a:solidFill>
              </a:rPr>
              <a:t>Tema integrador: STEAM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C66294-4651-46FA-B00C-D0283FD121E8}"/>
              </a:ext>
            </a:extLst>
          </p:cNvPr>
          <p:cNvSpPr txBox="1"/>
          <p:nvPr/>
        </p:nvSpPr>
        <p:spPr>
          <a:xfrm>
            <a:off x="5954366" y="289918"/>
            <a:ext cx="167866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800" b="1">
                <a:solidFill>
                  <a:srgbClr val="61B5C3"/>
                </a:solidFill>
              </a:rPr>
              <a:t>PROJETO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DCFC62-1F16-46BE-B42F-854D6B776A85}"/>
              </a:ext>
            </a:extLst>
          </p:cNvPr>
          <p:cNvSpPr txBox="1"/>
          <p:nvPr/>
        </p:nvSpPr>
        <p:spPr>
          <a:xfrm>
            <a:off x="5460807" y="5935362"/>
            <a:ext cx="6608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O conteúdo deste PPT não faz parte nem foi avaliado em programas governamentais. Trata-se de uma iniciativa gratuita da FTD Educação para todas as escolas brasileiras.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B9BAF12-3C8D-4B59-A1EA-E3959BF2FD7F}"/>
              </a:ext>
            </a:extLst>
          </p:cNvPr>
          <p:cNvSpPr/>
          <p:nvPr/>
        </p:nvSpPr>
        <p:spPr>
          <a:xfrm>
            <a:off x="1030273" y="5664880"/>
            <a:ext cx="3829404" cy="885856"/>
          </a:xfrm>
          <a:prstGeom prst="roundRect">
            <a:avLst/>
          </a:prstGeom>
          <a:solidFill>
            <a:schemeClr val="lt1"/>
          </a:solidFill>
          <a:ln>
            <a:solidFill>
              <a:srgbClr val="3E9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b="1"/>
              <a:t>Plano de Aulas em PPT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9EE6B51-A3F7-4ECA-BAA0-D74FD5A01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89" y="0"/>
            <a:ext cx="5580000" cy="619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5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3963025"/>
              </p:ext>
            </p:extLst>
          </p:nvPr>
        </p:nvGraphicFramePr>
        <p:xfrm>
          <a:off x="449795" y="1116888"/>
          <a:ext cx="8408965" cy="519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3" y="1367377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153 e 155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970B46F-F0B3-400E-9077-4E5D3DD2C572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AC203D5-C943-4B1F-8A1A-6EE8BC9F1895}"/>
              </a:ext>
            </a:extLst>
          </p:cNvPr>
          <p:cNvGrpSpPr/>
          <p:nvPr/>
        </p:nvGrpSpPr>
        <p:grpSpPr>
          <a:xfrm>
            <a:off x="8169216" y="3035357"/>
            <a:ext cx="3572989" cy="3572990"/>
            <a:chOff x="8169215" y="3035357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EF717E9B-CEAB-4C97-896E-502AD6D7457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6423670"/>
                </p:ext>
              </p:extLst>
            </p:nvPr>
          </p:nvGraphicFramePr>
          <p:xfrm>
            <a:off x="8169215" y="3035357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2" name="Objeto 11">
                          <a:extLst>
                            <a:ext uri="{FF2B5EF4-FFF2-40B4-BE49-F238E27FC236}">
                              <a16:creationId xmlns:a16="http://schemas.microsoft.com/office/drawing/2014/main" id="{DB01C38A-03E6-401E-9C60-7BC8503D5E6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169215" y="3035357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26226EE4-3436-4165-A903-76E822CD8D12}"/>
                </a:ext>
              </a:extLst>
            </p:cNvPr>
            <p:cNvSpPr txBox="1"/>
            <p:nvPr/>
          </p:nvSpPr>
          <p:spPr>
            <a:xfrm>
              <a:off x="8982882" y="3611314"/>
              <a:ext cx="2482925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258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3542929"/>
              </p:ext>
            </p:extLst>
          </p:nvPr>
        </p:nvGraphicFramePr>
        <p:xfrm>
          <a:off x="449795" y="1102510"/>
          <a:ext cx="8408965" cy="5208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3" y="1367377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156 a 157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C4ED9E41-F53B-4CAC-82E5-A67106834B3D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0000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0127920"/>
              </p:ext>
            </p:extLst>
          </p:nvPr>
        </p:nvGraphicFramePr>
        <p:xfrm>
          <a:off x="449795" y="1116888"/>
          <a:ext cx="8408965" cy="519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201436" y="1367377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158 e 159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442841C-2C72-4E25-AB87-0E1FEC1CD6CA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74ED0718-1BE6-4617-8036-A4F248F7015E}"/>
              </a:ext>
            </a:extLst>
          </p:cNvPr>
          <p:cNvGrpSpPr/>
          <p:nvPr/>
        </p:nvGrpSpPr>
        <p:grpSpPr>
          <a:xfrm>
            <a:off x="8169216" y="3035357"/>
            <a:ext cx="3572989" cy="3572990"/>
            <a:chOff x="8169215" y="3035357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E2BBBBEE-4049-4050-93D5-11F847402DA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5578402"/>
                </p:ext>
              </p:extLst>
            </p:nvPr>
          </p:nvGraphicFramePr>
          <p:xfrm>
            <a:off x="8169215" y="3035357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2" name="Objeto 11">
                          <a:extLst>
                            <a:ext uri="{FF2B5EF4-FFF2-40B4-BE49-F238E27FC236}">
                              <a16:creationId xmlns:a16="http://schemas.microsoft.com/office/drawing/2014/main" id="{EF717E9B-CEAB-4C97-896E-502AD6D7457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169215" y="3035357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D59FE5A7-E6F8-49A6-810E-056C20B247BB}"/>
                </a:ext>
              </a:extLst>
            </p:cNvPr>
            <p:cNvSpPr txBox="1"/>
            <p:nvPr/>
          </p:nvSpPr>
          <p:spPr>
            <a:xfrm>
              <a:off x="8982882" y="3611314"/>
              <a:ext cx="2482925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8385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5098418"/>
              </p:ext>
            </p:extLst>
          </p:nvPr>
        </p:nvGraphicFramePr>
        <p:xfrm>
          <a:off x="449795" y="1116888"/>
          <a:ext cx="8408965" cy="519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3" y="1367377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160 a 162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3FC265E2-5DCA-4E6E-90F9-94DC5E6F9ABD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666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6274622"/>
              </p:ext>
            </p:extLst>
          </p:nvPr>
        </p:nvGraphicFramePr>
        <p:xfrm>
          <a:off x="449795" y="1116888"/>
          <a:ext cx="8408965" cy="519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38369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>
                <a:latin typeface="MyriadPro-SemiCn"/>
              </a:rPr>
              <a:t>Páginas do livro</a:t>
            </a:r>
          </a:p>
          <a:p>
            <a:pPr algn="ctr"/>
            <a:r>
              <a:rPr lang="pt-BR" sz="2200">
                <a:latin typeface="MyriadPro-SemiCn"/>
              </a:rPr>
              <a:t>163 e 164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59194" y="3495199"/>
              <a:ext cx="2574616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6D3FB89B-24F5-4A46-84D9-E0091CD20360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6278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097364"/>
              </p:ext>
            </p:extLst>
          </p:nvPr>
        </p:nvGraphicFramePr>
        <p:xfrm>
          <a:off x="449795" y="1116888"/>
          <a:ext cx="8408965" cy="519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3" y="1370968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165 a 167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963757F3-5C79-4454-B196-6408A7954983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5C0503F6-CA30-4363-9BF7-B0218E73A1F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1" name="Objeto 10">
                          <a:extLst>
                            <a:ext uri="{FF2B5EF4-FFF2-40B4-BE49-F238E27FC236}">
                              <a16:creationId xmlns:a16="http://schemas.microsoft.com/office/drawing/2014/main" id="{5C0503F6-CA30-4363-9BF7-B0218E73A1F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F09580C8-171A-4F67-B87E-AA94AF1F863B}"/>
                </a:ext>
              </a:extLst>
            </p:cNvPr>
            <p:cNvSpPr txBox="1"/>
            <p:nvPr/>
          </p:nvSpPr>
          <p:spPr>
            <a:xfrm>
              <a:off x="8659194" y="3495199"/>
              <a:ext cx="2482924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68D25941-9E3C-4923-902C-F3BDC11173D4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1716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A8B29A2-504A-484B-A70C-A7519F58B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48181"/>
            <a:ext cx="10515598" cy="24222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D9EFB50-545A-4B27-888E-454ACA0ED740}"/>
              </a:ext>
            </a:extLst>
          </p:cNvPr>
          <p:cNvSpPr txBox="1">
            <a:spLocks/>
          </p:cNvSpPr>
          <p:nvPr/>
        </p:nvSpPr>
        <p:spPr>
          <a:xfrm>
            <a:off x="991772" y="785041"/>
            <a:ext cx="10515600" cy="905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Produto final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24BEA0E-166C-4A08-8B6F-6C1D9ABE4F66}"/>
              </a:ext>
            </a:extLst>
          </p:cNvPr>
          <p:cNvSpPr txBox="1"/>
          <p:nvPr/>
        </p:nvSpPr>
        <p:spPr>
          <a:xfrm>
            <a:off x="838200" y="1834970"/>
            <a:ext cx="10515599" cy="2017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/>
              <a:t>Desenvolvimento de uma proposta de sistema de captação</a:t>
            </a:r>
            <a:r>
              <a:rPr lang="pt-BR">
                <a:solidFill>
                  <a:schemeClr val="tx1"/>
                </a:solidFill>
              </a:rPr>
              <a:t> </a:t>
            </a:r>
            <a:r>
              <a:rPr lang="pt-BR"/>
              <a:t>de água da chuva.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509BBA-AA08-41F9-9866-9600FD4A636D}"/>
              </a:ext>
            </a:extLst>
          </p:cNvPr>
          <p:cNvSpPr txBox="1"/>
          <p:nvPr/>
        </p:nvSpPr>
        <p:spPr>
          <a:xfrm>
            <a:off x="1080981" y="4217184"/>
            <a:ext cx="5697192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48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Professor indicado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FEF1581-4395-4D39-B0DF-C01F9066A4F0}"/>
              </a:ext>
            </a:extLst>
          </p:cNvPr>
          <p:cNvSpPr txBox="1"/>
          <p:nvPr/>
        </p:nvSpPr>
        <p:spPr>
          <a:xfrm>
            <a:off x="827339" y="5256727"/>
            <a:ext cx="10515599" cy="778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/>
              <a:t>Física.</a:t>
            </a:r>
          </a:p>
        </p:txBody>
      </p:sp>
    </p:spTree>
    <p:extLst>
      <p:ext uri="{BB962C8B-B14F-4D97-AF65-F5344CB8AC3E}">
        <p14:creationId xmlns:p14="http://schemas.microsoft.com/office/powerpoint/2010/main" val="411179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AEAD4-E4FA-4308-AC8A-C0BAD3DC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BNCC neste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FDF9BC-88F2-43CC-96B1-B6597D2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753578" cy="46683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l">
              <a:buNone/>
            </a:pPr>
            <a:r>
              <a:rPr lang="pt-BR" sz="24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gerais 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MyriadPro-BoldSemiCn"/>
                <a:sym typeface="Wingdings" panose="05000000000000000000" pitchFamily="2" charset="2"/>
              </a:rPr>
              <a:t>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MyriadPro-BoldSemiCn"/>
              </a:rPr>
              <a:t> </a:t>
            </a:r>
            <a:r>
              <a:rPr lang="pt-BR" sz="2400" b="0" i="0" u="none" strike="noStrike" baseline="0" dirty="0">
                <a:solidFill>
                  <a:srgbClr val="2F2F2E"/>
                </a:solidFill>
                <a:latin typeface="MyriadPro-SemiCn"/>
              </a:rPr>
              <a:t>1, 2, 7 e 10</a:t>
            </a:r>
          </a:p>
          <a:p>
            <a:pPr marL="0" indent="0" algn="l">
              <a:buNone/>
            </a:pPr>
            <a:r>
              <a:rPr lang="pt-BR" sz="24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específicas e habilidades:</a:t>
            </a:r>
          </a:p>
          <a:p>
            <a:pPr marL="0" indent="0" algn="l">
              <a:buNone/>
            </a:pPr>
            <a:r>
              <a:rPr lang="pt-BR" sz="2200" b="1" i="0" u="none" strike="noStrike" baseline="0" dirty="0">
                <a:solidFill>
                  <a:srgbClr val="3E95A4"/>
                </a:solidFill>
                <a:latin typeface="MyriadPro-SemiboldSemiCn"/>
              </a:rPr>
              <a:t>Área de Ciências da Natureza e suas Tecnologias </a:t>
            </a:r>
            <a:r>
              <a:rPr lang="pt-BR" sz="2200" b="1" i="0" u="none" strike="noStrike" baseline="0" dirty="0">
                <a:solidFill>
                  <a:srgbClr val="3E95A4"/>
                </a:solidFill>
                <a:latin typeface="MyriadPro-SemiboldSemiCn"/>
                <a:sym typeface="Wingdings" panose="05000000000000000000" pitchFamily="2" charset="2"/>
              </a:rPr>
              <a:t></a:t>
            </a:r>
            <a:r>
              <a:rPr lang="pt-BR" sz="2200" b="0" i="0" u="none" strike="noStrike" baseline="0" dirty="0">
                <a:solidFill>
                  <a:srgbClr val="3E95A4"/>
                </a:solidFill>
                <a:latin typeface="MyriadPro-SemiboldSemiCn"/>
                <a:sym typeface="Wingdings" panose="05000000000000000000" pitchFamily="2" charset="2"/>
              </a:rPr>
              <a:t> </a:t>
            </a:r>
            <a:r>
              <a:rPr lang="pt-BR" sz="2200" b="0" i="0" u="none" strike="noStrike" baseline="0" dirty="0">
                <a:solidFill>
                  <a:srgbClr val="2F2F2E"/>
                </a:solidFill>
                <a:latin typeface="MyriadPro-SemiCn"/>
              </a:rPr>
              <a:t>competê</a:t>
            </a:r>
            <a:r>
              <a:rPr lang="pt-BR" sz="2200" dirty="0">
                <a:solidFill>
                  <a:srgbClr val="2F2F2E"/>
                </a:solidFill>
                <a:latin typeface="MyriadPro-SemiCn"/>
              </a:rPr>
              <a:t>ncia específica 3: EM13CNT301, EM13CNT302 e EM13CNT310.</a:t>
            </a:r>
          </a:p>
          <a:p>
            <a:pPr marL="0" indent="0" algn="l">
              <a:buNone/>
            </a:pPr>
            <a:r>
              <a:rPr lang="pt-BR" sz="2200" b="1" i="0" u="none" strike="noStrike" baseline="0" dirty="0">
                <a:solidFill>
                  <a:srgbClr val="3E95A4"/>
                </a:solidFill>
                <a:latin typeface="MyriadPro-SemiboldSemiCn"/>
              </a:rPr>
              <a:t>Área de Linguagens e suas Tecnologias </a:t>
            </a:r>
            <a:r>
              <a:rPr lang="pt-BR" sz="2200" b="1" i="0" u="none" strike="noStrike" baseline="0" dirty="0">
                <a:solidFill>
                  <a:srgbClr val="3E95A4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200" b="0" i="0" u="none" strike="noStrike" baseline="0" dirty="0">
                <a:solidFill>
                  <a:srgbClr val="2F2F2E"/>
                </a:solidFill>
                <a:latin typeface="MyriadPro-SemiCn"/>
              </a:rPr>
              <a:t>competência específica 3: EM13LGG304.</a:t>
            </a:r>
            <a:endParaRPr lang="pt-BR" sz="2200" b="0" i="0" u="none" strike="noStrike" baseline="0" dirty="0">
              <a:solidFill>
                <a:srgbClr val="2F2F2E"/>
              </a:solidFill>
              <a:highlight>
                <a:srgbClr val="FFFF00"/>
              </a:highlight>
              <a:latin typeface="MyriadPro-SemiCn"/>
            </a:endParaRPr>
          </a:p>
          <a:p>
            <a:pPr marL="0" indent="0" algn="l">
              <a:buNone/>
            </a:pPr>
            <a:r>
              <a:rPr lang="pt-BR" sz="2200" b="1" i="0" u="none" strike="noStrike" baseline="0" dirty="0">
                <a:solidFill>
                  <a:srgbClr val="3E95A4"/>
                </a:solidFill>
                <a:latin typeface="MyriadPro-SemiboldSemiCn"/>
              </a:rPr>
              <a:t>Área de Matemática e suas Tecnologias </a:t>
            </a:r>
            <a:r>
              <a:rPr lang="pt-BR" sz="2200" b="1" i="0" u="none" strike="noStrike" baseline="0" dirty="0">
                <a:solidFill>
                  <a:srgbClr val="3E95A4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200" dirty="0">
                <a:solidFill>
                  <a:srgbClr val="2F2F2E"/>
                </a:solidFill>
                <a:latin typeface="MyriadPro-SemiCn"/>
              </a:rPr>
              <a:t>competências específicas 1 e 2: EM13MAT101 e EM13MAT201.</a:t>
            </a:r>
          </a:p>
          <a:p>
            <a:pPr marL="0" indent="0" algn="l">
              <a:buNone/>
            </a:pPr>
            <a:r>
              <a:rPr lang="pt-BR" sz="2200" b="1" i="0" u="none" strike="noStrike" baseline="0" dirty="0">
                <a:solidFill>
                  <a:srgbClr val="3E95A4"/>
                </a:solidFill>
                <a:latin typeface="MyriadPro-SemiboldSemiCn"/>
              </a:rPr>
              <a:t>Área de Ciências Humanas e Sociais Aplicadas </a:t>
            </a:r>
            <a:r>
              <a:rPr lang="pt-BR" sz="2200" b="1" i="0" u="none" strike="noStrike" baseline="0" dirty="0">
                <a:solidFill>
                  <a:srgbClr val="3E95A4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200" b="0" i="0" u="none" strike="noStrike" baseline="0" dirty="0">
                <a:solidFill>
                  <a:srgbClr val="2F2F2E"/>
                </a:solidFill>
                <a:latin typeface="MyriadPro-SemiCn"/>
              </a:rPr>
              <a:t>competência específica 3: EM13CHS302 e EM13CHS304.</a:t>
            </a:r>
            <a:endParaRPr lang="pt-BR" sz="2200" dirty="0">
              <a:solidFill>
                <a:srgbClr val="2F2F2E"/>
              </a:solidFill>
              <a:latin typeface="CiutadellaRounded-Regular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E2AE08-A16C-44BB-B064-E3EA4428E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150" y="126429"/>
            <a:ext cx="299465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4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4292B3-D0C2-4929-A3A0-250A21481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3063240"/>
            <a:ext cx="7124613" cy="1143000"/>
          </a:xfrm>
        </p:spPr>
        <p:txBody>
          <a:bodyPr anchor="t">
            <a:normAutofit/>
          </a:bodyPr>
          <a:lstStyle/>
          <a:p>
            <a:r>
              <a:rPr lang="pt-BR" sz="6500" b="1" i="0" u="none" strike="noStrike" baseline="0">
                <a:latin typeface="Factoria-Bold"/>
              </a:rPr>
              <a:t>PLANEJAMENTO</a:t>
            </a:r>
            <a:endParaRPr lang="pt-BR" sz="6500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7A014"/>
          </a:solidFill>
          <a:ln w="38100" cap="rnd">
            <a:solidFill>
              <a:srgbClr val="F7A01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F2CC10-40CB-4D70-A865-1FBFE1A34D31}"/>
              </a:ext>
            </a:extLst>
          </p:cNvPr>
          <p:cNvSpPr txBox="1"/>
          <p:nvPr/>
        </p:nvSpPr>
        <p:spPr>
          <a:xfrm>
            <a:off x="4749772" y="4542561"/>
            <a:ext cx="4419366" cy="1138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dirty="0"/>
              <a:t>16 aulas</a:t>
            </a:r>
            <a:endParaRPr lang="pt-BR" sz="4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1FDDE0-7666-4473-8A91-A1A611A3AF58}"/>
              </a:ext>
            </a:extLst>
          </p:cNvPr>
          <p:cNvSpPr txBox="1"/>
          <p:nvPr/>
        </p:nvSpPr>
        <p:spPr>
          <a:xfrm>
            <a:off x="4717266" y="6143547"/>
            <a:ext cx="7063712" cy="4456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sz="1800"/>
              <a:t>*A quantidade de aulas pode ser adequada à realidade de cada professor.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BFEA1F-5BB6-417B-AB92-88633ADC4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2353" y="954313"/>
            <a:ext cx="7194076" cy="49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7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5406435"/>
              </p:ext>
            </p:extLst>
          </p:nvPr>
        </p:nvGraphicFramePr>
        <p:xfrm>
          <a:off x="-92279" y="986971"/>
          <a:ext cx="9381418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6B40A957-8205-4301-B54A-B4E11C797754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142 e 143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A808FBA-94E7-4E65-B10D-2C14F45D31B6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6" name="Objeto 15">
              <a:extLst>
                <a:ext uri="{FF2B5EF4-FFF2-40B4-BE49-F238E27FC236}">
                  <a16:creationId xmlns:a16="http://schemas.microsoft.com/office/drawing/2014/main" id="{A0DB3194-3119-4395-B9D2-6BD0015861A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3708591"/>
                </p:ext>
              </p:extLst>
            </p:nvPr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6" name="Objeto 15">
                          <a:extLst>
                            <a:ext uri="{FF2B5EF4-FFF2-40B4-BE49-F238E27FC236}">
                              <a16:creationId xmlns:a16="http://schemas.microsoft.com/office/drawing/2014/main" id="{A0DB3194-3119-4395-B9D2-6BD0015861A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86B1AFC9-434D-450F-AFAD-51C74337665F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DD312237-1D65-4DD3-B10F-85B96128717E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 lIns="91440" tIns="45721" rIns="91440" bIns="45721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1 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7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8423726"/>
              </p:ext>
            </p:extLst>
          </p:nvPr>
        </p:nvGraphicFramePr>
        <p:xfrm>
          <a:off x="-92279" y="986971"/>
          <a:ext cx="9381418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143 a 147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6640877"/>
                </p:ext>
              </p:extLst>
            </p:nvPr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4EAD71C1-A19A-4FDF-8D21-D55AA9737EE5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 lIns="91440" tIns="45721" rIns="91440" bIns="45721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1 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202997"/>
              </p:ext>
            </p:extLst>
          </p:nvPr>
        </p:nvGraphicFramePr>
        <p:xfrm>
          <a:off x="449795" y="1088133"/>
          <a:ext cx="8408965" cy="5222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3" y="1367377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148 e 149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AEB82E9-5BA6-4AD3-85CC-F5BD39F559EA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967F564-B31E-4E39-A8CD-2C830A15A6BB}"/>
              </a:ext>
            </a:extLst>
          </p:cNvPr>
          <p:cNvGrpSpPr/>
          <p:nvPr/>
        </p:nvGrpSpPr>
        <p:grpSpPr>
          <a:xfrm>
            <a:off x="8169216" y="3035357"/>
            <a:ext cx="3572989" cy="3572990"/>
            <a:chOff x="8169215" y="3035357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DB01C38A-03E6-401E-9C60-7BC8503D5E6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572524"/>
                </p:ext>
              </p:extLst>
            </p:nvPr>
          </p:nvGraphicFramePr>
          <p:xfrm>
            <a:off x="8169215" y="3035357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3DF42AFC-2127-425B-B3F1-A03E15C175A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169215" y="3035357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17EFA628-D868-4A6C-B9AB-285C99746672}"/>
                </a:ext>
              </a:extLst>
            </p:cNvPr>
            <p:cNvSpPr txBox="1"/>
            <p:nvPr/>
          </p:nvSpPr>
          <p:spPr>
            <a:xfrm>
              <a:off x="8982882" y="3611314"/>
              <a:ext cx="2482925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6122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4773409"/>
              </p:ext>
            </p:extLst>
          </p:nvPr>
        </p:nvGraphicFramePr>
        <p:xfrm>
          <a:off x="449795" y="1116888"/>
          <a:ext cx="8408965" cy="519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3" y="1367377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150 a 151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16AB3BA1-7BF2-4025-9C7C-CDB0C7AE7FD0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7462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0415931"/>
              </p:ext>
            </p:extLst>
          </p:nvPr>
        </p:nvGraphicFramePr>
        <p:xfrm>
          <a:off x="449795" y="1116888"/>
          <a:ext cx="8408965" cy="519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3" y="1367377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152 e 153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EEB69BE9-2076-4CE1-81DE-13E62AF912F0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812325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415D2F83036241B585075B5C850590" ma:contentTypeVersion="2" ma:contentTypeDescription="Criar um novo documento." ma:contentTypeScope="" ma:versionID="87122ae1dd8774da2c0dcad532b4246b">
  <xsd:schema xmlns:xsd="http://www.w3.org/2001/XMLSchema" xmlns:xs="http://www.w3.org/2001/XMLSchema" xmlns:p="http://schemas.microsoft.com/office/2006/metadata/properties" xmlns:ns2="5169931d-a0b2-4e74-9c68-aff0d04c799d" targetNamespace="http://schemas.microsoft.com/office/2006/metadata/properties" ma:root="true" ma:fieldsID="ee149647be6f934bf22dce6abc6bc185" ns2:_="">
    <xsd:import namespace="5169931d-a0b2-4e74-9c68-aff0d04c79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9931d-a0b2-4e74-9c68-aff0d04c7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1B8528-A30B-4070-A5CE-E82BA6B7D6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CF3F77-9828-482D-AEC4-1932A80E74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69931d-a0b2-4e74-9c68-aff0d04c79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E784EE-EBA2-4E1F-83AA-9615AD985BFF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5169931d-a0b2-4e74-9c68-aff0d04c799d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938</Words>
  <Application>Microsoft Office PowerPoint</Application>
  <PresentationFormat>Widescreen</PresentationFormat>
  <Paragraphs>134</Paragraphs>
  <Slides>15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15</vt:i4>
      </vt:variant>
    </vt:vector>
  </HeadingPairs>
  <TitlesOfParts>
    <vt:vector size="25" baseType="lpstr">
      <vt:lpstr>Arial</vt:lpstr>
      <vt:lpstr>CiutadellaRounded-Regular</vt:lpstr>
      <vt:lpstr>Factoria-Bold</vt:lpstr>
      <vt:lpstr>Modern Love</vt:lpstr>
      <vt:lpstr>MyriadPro-BoldSemiCn</vt:lpstr>
      <vt:lpstr>MyriadPro-SemiboldSemiCn</vt:lpstr>
      <vt:lpstr>MyriadPro-SemiCn</vt:lpstr>
      <vt:lpstr>Segoe UI</vt:lpstr>
      <vt:lpstr>The Hand</vt:lpstr>
      <vt:lpstr>SketchyVTI</vt:lpstr>
      <vt:lpstr>Apresentação do PowerPoint</vt:lpstr>
      <vt:lpstr>Apresentação do PowerPoint</vt:lpstr>
      <vt:lpstr>A BNCC neste projeto</vt:lpstr>
      <vt:lpstr>PLANEJAMENTO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Plásticos: por que substituí-los?</dc:title>
  <dc:creator>Valquiria Baddini Tronolone</dc:creator>
  <cp:lastModifiedBy>Valquiria Baddini Tronolone</cp:lastModifiedBy>
  <cp:revision>416</cp:revision>
  <dcterms:created xsi:type="dcterms:W3CDTF">2020-12-04T14:36:32Z</dcterms:created>
  <dcterms:modified xsi:type="dcterms:W3CDTF">2020-12-14T13:53:40Z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0x0101002C415D2F83036241B585075B5C850590</vt:lpwstr>
  </property>
</Properties>
</file>