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82" r:id="rId11"/>
    <p:sldId id="300" r:id="rId12"/>
    <p:sldId id="299" r:id="rId13"/>
    <p:sldId id="285" r:id="rId14"/>
    <p:sldId id="295" r:id="rId15"/>
    <p:sldId id="284" r:id="rId16"/>
    <p:sldId id="287" r:id="rId17"/>
    <p:sldId id="288" r:id="rId18"/>
    <p:sldId id="290" r:id="rId19"/>
    <p:sldId id="292" r:id="rId20"/>
    <p:sldId id="298" r:id="rId21"/>
    <p:sldId id="29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6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  <p:cmAuthor id="3" name="Alexandre Rodrigues Redondo" initials="AR" lastIdx="4" clrIdx="2">
    <p:extLst>
      <p:ext uri="{19B8F6BF-5375-455C-9EA6-DF929625EA0E}">
        <p15:presenceInfo xmlns:p15="http://schemas.microsoft.com/office/powerpoint/2012/main" userId="S::ed-alexandrer@ftd.com.br::d1539d7d-c9d3-44b1-ac1f-aa47c1e682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5A4"/>
    <a:srgbClr val="61B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CD6AB-2824-4AD1-AD48-408D611A2731}" v="1546" dt="2020-12-12T02:55:5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dirty="0">
              <a:latin typeface="MyriadPro-SemiCn"/>
            </a:rPr>
            <a:t>Apresente o tema do projeto aos estudantes.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Inicie uma discussão sobre alimentação saudável,</a:t>
          </a:r>
        </a:p>
        <a:p>
          <a:r>
            <a:rPr lang="pt-BR" b="1" dirty="0">
              <a:latin typeface="MyriadPro-SemiCn"/>
              <a:ea typeface="+mn-ea"/>
              <a:cs typeface="+mn-cs"/>
            </a:rPr>
            <a:t>considerando seus pressupostos e sua importância.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61" custLinFactNeighborY="-31497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37669" custLinFactNeighborY="48841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37669" custLinFactNeighborY="86411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análise conjunta dos dados e na sistematização das principais conclusões sobre eles.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3568" custScaleY="40216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3568" custScaleY="76013" custLinFactNeighborX="-654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Organize</a:t>
          </a:r>
          <a:r>
            <a:rPr lang="pt-BR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em grupos menores para a produção do fôlder e auxilie-os nas definições</a:t>
          </a:r>
          <a:r>
            <a:rPr lang="pt-BR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das tarefas qu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 cada um ficará responsável.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Explique a eles que este é o momento para o planejamento do cardápio.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Reserve esta aula para que os estudantes produzam o </a:t>
          </a:r>
          <a:r>
            <a:rPr lang="pt-BR" b="1" i="0" u="none" strike="noStrike" baseline="0" dirty="0" err="1">
              <a:solidFill>
                <a:srgbClr val="2F2F2E"/>
              </a:solidFill>
              <a:latin typeface="MyriadPro-SemiCn"/>
            </a:rPr>
            <a:t>fôlder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Providencie a impressão dos </a:t>
          </a:r>
          <a:r>
            <a:rPr lang="pt-BR" b="1" i="0" u="none" strike="noStrike" baseline="0" dirty="0" err="1">
              <a:solidFill>
                <a:srgbClr val="2F2F2E"/>
              </a:solidFill>
              <a:latin typeface="MyriadPro-SemiCn"/>
            </a:rPr>
            <a:t>fôlderes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na quantidade para a distribuição.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Leve o material impresso para a sala, de modo que os estudantes possam fazer as dobras e finalizar o fôlder.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Oriente-os para que realizem o planejamento da distribuição dos fôlderes à comunidade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15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Uma destas aulas pode ser utilizada, por exemplo, para que os estudantes realizem as entrevistas ou para terminar o folder ou ainda para outro momento que necessite de tempo extra.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4FA1980-BC25-4219-9F53-6BA25C65E0B9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Reserve, pelo menos, uma das aulas para a distribuição dos </a:t>
          </a:r>
          <a:r>
            <a:rPr lang="pt-BR" sz="2300" b="1" i="0" u="none" strike="noStrike" baseline="0" dirty="0" err="1">
              <a:solidFill>
                <a:srgbClr val="2F2F2E"/>
              </a:solidFill>
              <a:latin typeface="MyriadPro-SemiCn"/>
            </a:rPr>
            <a:t>fôlderes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 à comunidade.</a:t>
          </a:r>
          <a:endParaRPr lang="pt-BR" sz="2300" dirty="0"/>
        </a:p>
      </dgm:t>
    </dgm:pt>
    <dgm:pt modelId="{7A80221A-6A89-4E1B-AB92-54F0E475D2EF}" type="parTrans" cxnId="{021DC410-95D9-42FC-8EF7-7EE729961696}">
      <dgm:prSet/>
      <dgm:spPr/>
      <dgm:t>
        <a:bodyPr/>
        <a:lstStyle/>
        <a:p>
          <a:endParaRPr lang="pt-BR"/>
        </a:p>
      </dgm:t>
    </dgm:pt>
    <dgm:pt modelId="{6D1A1C88-B487-4980-9A24-BDA66A8B00D8}" type="sibTrans" cxnId="{021DC410-95D9-42FC-8EF7-7EE729961696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4089" custScaleY="100507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4089" custScaleY="127900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0C7058BE-27A9-462B-AC69-67D4E0B10506}" type="pres">
      <dgm:prSet presAssocID="{94FA1980-BC25-4219-9F53-6BA25C65E0B9}" presName="child" presStyleLbl="alignAccFollowNode1" presStyleIdx="1" presStyleCnt="2" custScaleX="114089">
        <dgm:presLayoutVars>
          <dgm:chMax val="0"/>
          <dgm:bulletEnabled val="1"/>
        </dgm:presLayoutVars>
      </dgm:prSet>
      <dgm:spPr/>
    </dgm:pt>
  </dgm:ptLst>
  <dgm:cxnLst>
    <dgm:cxn modelId="{021DC410-95D9-42FC-8EF7-7EE729961696}" srcId="{AE932727-3BB9-41C1-A229-605C5D5C7296}" destId="{94FA1980-BC25-4219-9F53-6BA25C65E0B9}" srcOrd="1" destOrd="0" parTransId="{7A80221A-6A89-4E1B-AB92-54F0E475D2EF}" sibTransId="{6D1A1C88-B487-4980-9A24-BDA66A8B00D8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C8FFABE6-A626-4ACA-9179-EA4ED4429DC1}" type="presOf" srcId="{94FA1980-BC25-4219-9F53-6BA25C65E0B9}" destId="{0C7058BE-27A9-462B-AC69-67D4E0B10506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F9FB462D-8349-4242-A93E-9C136051AFFD}" type="presParOf" srcId="{9F7E0E85-A6DD-4576-B660-A5938CB04491}" destId="{0C7058BE-27A9-462B-AC69-67D4E0B10506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 leitura da seção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Peça aos estudantes que realizem as atividades. Atente ao fato de que a atividade 2 deve ser feita em casa e é pré-requisito para a atividade 3.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Retome a atividade 3 da seção </a:t>
          </a:r>
          <a:r>
            <a:rPr lang="pt-BR" b="1" i="0" u="sng" strike="noStrike" baseline="0" dirty="0">
              <a:solidFill>
                <a:srgbClr val="2F2F2E"/>
              </a:solidFill>
              <a:effectLst/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rgbClr val="2F2F2E"/>
              </a:solidFill>
              <a:effectLst/>
              <a:latin typeface="MyriadPro-SemiCn"/>
            </a:rPr>
            <a:t>, explorada na aula anterior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a leitura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Aspectos gerais de uma alimentação saudável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oriente os estudantes sobre como construir o diário alimentar.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Enfatize a importância da produção do diário alimentar, pois seus dados serão analisados ao longo das próximas aulas.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Utilize 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Os nutrientes dos alimentos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 para analisar a composição dos alimentos, visando estimular os estudantes à fazerem fazer escolhas saudáveis e equilibradas.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83482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AULAS 5 </a:t>
          </a:r>
          <a:r>
            <a:rPr lang="pt-BR" sz="9400" b="1" dirty="0">
              <a:solidFill>
                <a:schemeClr val="bg1"/>
              </a:solidFill>
            </a:rPr>
            <a:t>e</a:t>
          </a:r>
          <a:r>
            <a:rPr lang="pt-BR" sz="9400" b="1" dirty="0"/>
            <a:t>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Utilize a leitura do tópico </a:t>
          </a:r>
          <a:r>
            <a:rPr lang="pt-BR" sz="2400" b="1" i="0" u="sng" strike="noStrike" baseline="0" dirty="0">
              <a:solidFill>
                <a:srgbClr val="2F2F2E"/>
              </a:solidFill>
              <a:latin typeface="MyriadPro-SemiCn"/>
            </a:rPr>
            <a:t>O grau de processamento dos alimentos</a:t>
          </a:r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 para promover a investigação de rótulos de alimentos frequentemente consumidos pelos estudantes.</a:t>
          </a:r>
          <a:endParaRPr lang="pt-BR" sz="24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sz="24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9731" custScaleY="85484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9731" custScaleY="115201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9731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Inicie a aula com a leitura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 escolha dos alimentos para uma refeição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, estimulando os estudantes a comparar o conteúdo lido com seus respectivos hábitos alimentares.</a:t>
          </a:r>
          <a:endParaRPr lang="pt-BR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Finalize </a:t>
          </a:r>
          <a:r>
            <a:rPr lang="pt-BR" b="1" i="0" dirty="0">
              <a:latin typeface="MyriadPro-SemiCn"/>
            </a:rPr>
            <a:t>a</a:t>
          </a:r>
          <a:r>
            <a:rPr lang="pt-BR" b="1" dirty="0">
              <a:latin typeface="MyriadPro-SemiCn"/>
            </a:rPr>
            <a:t> aula com a atividade 1. A atividade 2 será realizada posteriormente, na aula 9, mas, caso prefira, é possível adaptar a ordem das aulas conforme preferir.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3163" custScaleY="81586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316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5823617C-409C-4E1B-86F3-430CA0A6A8A3}" type="pres">
      <dgm:prSet presAssocID="{CCEA846A-2B43-4FA8-9E48-BCDDA782ABBC}" presName="child" presStyleLbl="alignAccFollowNode1" presStyleIdx="1" presStyleCnt="2" custScaleX="931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3AAE1886-E431-42B7-BDE7-FB4C85F2B59D}" type="presOf" srcId="{AE932727-3BB9-41C1-A229-605C5D5C7296}" destId="{9026AD66-E2FA-4F4A-AEBC-0DB4EEBC76C3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519E31C9-DC0C-4223-8B33-63FF4223A72A}" type="presOf" srcId="{CCEA846A-2B43-4FA8-9E48-BCDDA782ABBC}" destId="{5823617C-409C-4E1B-86F3-430CA0A6A8A3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795FC8D5-2CE6-4700-B3D9-966AA4506DF5}" type="presOf" srcId="{9D48F7AD-EB97-473A-8C34-57DB6E15BD38}" destId="{00C015DD-3079-4258-8787-9D0F40E66300}" srcOrd="0" destOrd="0" presId="urn:microsoft.com/office/officeart/2005/8/layout/lProcess1"/>
    <dgm:cxn modelId="{DC51E5E4-1B20-475A-8837-28154E6E5982}" type="presOf" srcId="{2020AB6F-302C-4055-83FB-E74CC1B94F49}" destId="{963C8F91-3F45-422C-B42E-73DCAD0ED5D7}" srcOrd="0" destOrd="0" presId="urn:microsoft.com/office/officeart/2005/8/layout/lProcess1"/>
    <dgm:cxn modelId="{94A003E8-39AF-4D3B-B18A-636AD92E7AB7}" type="presOf" srcId="{2FEEC820-C3B6-436E-9F7D-B36FE32A8CA1}" destId="{95681F9C-F4C8-480C-A1FC-4297BFA0BC4F}" srcOrd="0" destOrd="0" presId="urn:microsoft.com/office/officeart/2005/8/layout/lProcess1"/>
    <dgm:cxn modelId="{ECD3E08C-A11A-4CD6-9FA8-19C92F7DB62F}" type="presParOf" srcId="{2880EE12-EEC2-47C1-85E1-CBBB21760BE6}" destId="{9F7E0E85-A6DD-4576-B660-A5938CB04491}" srcOrd="0" destOrd="0" presId="urn:microsoft.com/office/officeart/2005/8/layout/lProcess1"/>
    <dgm:cxn modelId="{F341D40E-A586-4D8E-91CF-610F2AC088AD}" type="presParOf" srcId="{9F7E0E85-A6DD-4576-B660-A5938CB04491}" destId="{9026AD66-E2FA-4F4A-AEBC-0DB4EEBC76C3}" srcOrd="0" destOrd="0" presId="urn:microsoft.com/office/officeart/2005/8/layout/lProcess1"/>
    <dgm:cxn modelId="{140679CE-DAD4-4596-8575-B8B16B4894B5}" type="presParOf" srcId="{9F7E0E85-A6DD-4576-B660-A5938CB04491}" destId="{00C015DD-3079-4258-8787-9D0F40E66300}" srcOrd="1" destOrd="0" presId="urn:microsoft.com/office/officeart/2005/8/layout/lProcess1"/>
    <dgm:cxn modelId="{A563E499-B4FD-43EE-93C8-3B64208EF6DC}" type="presParOf" srcId="{9F7E0E85-A6DD-4576-B660-A5938CB04491}" destId="{95681F9C-F4C8-480C-A1FC-4297BFA0BC4F}" srcOrd="2" destOrd="0" presId="urn:microsoft.com/office/officeart/2005/8/layout/lProcess1"/>
    <dgm:cxn modelId="{DF732DDC-3632-4104-91DB-D22B07838593}" type="presParOf" srcId="{9F7E0E85-A6DD-4576-B660-A5938CB04491}" destId="{963C8F91-3F45-422C-B42E-73DCAD0ED5D7}" srcOrd="3" destOrd="0" presId="urn:microsoft.com/office/officeart/2005/8/layout/lProcess1"/>
    <dgm:cxn modelId="{AB75CFAF-5598-4DF9-9D8E-99AFE0A4F069}" type="presParOf" srcId="{9F7E0E85-A6DD-4576-B660-A5938CB04491}" destId="{5823617C-409C-4E1B-86F3-430CA0A6A8A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Realize o trabalho com 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BoldSemiCn"/>
            </a:rPr>
            <a:t>Dificuldades para uma alimentação saudável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Promova uma conversa sobre como políticas públicas e algumas atitudes individuais podem ajudar a contornar as limitações para uma alimentação saudável.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Utilize as atividades propostas como forma de nortear o diálogo entre os estudantes.</a:t>
          </a:r>
          <a:endParaRPr lang="pt-BR" sz="23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 custScaleY="137010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BoldSemiCn"/>
            </a:rPr>
            <a:t>Retome a atividade 2 do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A escolha dos alimentos para uma refeição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, na qual os estudantes deverão realizar uma entrevista com pessoas da comunidade escolar.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Auxilie e oriente os estudantes no planejamento da entrevista, inclusive em relação ao roteiro</a:t>
          </a:r>
          <a:r>
            <a:rPr lang="pt-BR" sz="2300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e as escolha dos entrevistados para garantir a diversidade da amostragem.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83482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a sistematizar os dados obtidos por toda a turma, pensando na melhor forma de organizá-los e analisá-los.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3568" custScaleY="40216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3568" custScaleY="76013" custLinFactNeighborX="-19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4" y="560973"/>
          <a:ext cx="6078583" cy="1284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37646" y="598605"/>
        <a:ext cx="6003319" cy="1209595"/>
      </dsp:txXfrm>
    </dsp:sp>
    <dsp:sp modelId="{00C015DD-3079-4258-8787-9D0F40E66300}">
      <dsp:nvSpPr>
        <dsp:cNvPr id="0" name=""/>
        <dsp:cNvSpPr/>
      </dsp:nvSpPr>
      <dsp:spPr>
        <a:xfrm rot="5395104">
          <a:off x="2866536" y="2097608"/>
          <a:ext cx="348362" cy="19317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2708" y="2542557"/>
          <a:ext cx="6078583" cy="1103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</a:rPr>
            <a:t>Apresente o tema do projeto aos estudantes.</a:t>
          </a:r>
          <a:endParaRPr lang="pt-BR" sz="2300" kern="1200" dirty="0"/>
        </a:p>
      </dsp:txBody>
      <dsp:txXfrm>
        <a:off x="35038" y="2574887"/>
        <a:ext cx="6013923" cy="1039180"/>
      </dsp:txXfrm>
    </dsp:sp>
    <dsp:sp modelId="{963C8F91-3F45-422C-B42E-73DCAD0ED5D7}">
      <dsp:nvSpPr>
        <dsp:cNvPr id="0" name=""/>
        <dsp:cNvSpPr/>
      </dsp:nvSpPr>
      <dsp:spPr>
        <a:xfrm rot="5400000">
          <a:off x="2872839" y="3815558"/>
          <a:ext cx="338321" cy="19317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2708" y="4177891"/>
          <a:ext cx="6078583" cy="1103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Inicie uma discussão sobre alimentação saudável,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considerando seus pressupostos e sua importância.</a:t>
          </a:r>
        </a:p>
      </dsp:txBody>
      <dsp:txXfrm>
        <a:off x="35038" y="4210221"/>
        <a:ext cx="6013923" cy="10391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7188" y="0"/>
          <a:ext cx="6084018" cy="1403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11</a:t>
          </a:r>
        </a:p>
      </dsp:txBody>
      <dsp:txXfrm>
        <a:off x="1048309" y="41121"/>
        <a:ext cx="6001776" cy="1321740"/>
      </dsp:txXfrm>
    </dsp:sp>
    <dsp:sp modelId="{00C015DD-3079-4258-8787-9D0F40E66300}">
      <dsp:nvSpPr>
        <dsp:cNvPr id="0" name=""/>
        <dsp:cNvSpPr/>
      </dsp:nvSpPr>
      <dsp:spPr>
        <a:xfrm rot="5332382">
          <a:off x="3769383" y="1709686"/>
          <a:ext cx="611293" cy="61094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1145" y="2626332"/>
          <a:ext cx="6084018" cy="26536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análise conjunta dos dados e na sistematização das principais conclusões sobre eles.</a:t>
          </a:r>
          <a:endParaRPr lang="pt-BR" sz="3400" kern="1200" dirty="0"/>
        </a:p>
      </dsp:txBody>
      <dsp:txXfrm>
        <a:off x="1148869" y="2704056"/>
        <a:ext cx="5928570" cy="24982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35977">
          <a:off x="3988838" y="1482759"/>
          <a:ext cx="31021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8234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Organize</a:t>
          </a:r>
          <a:r>
            <a:rPr lang="pt-BR" sz="23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em grupos menores para a produção do fôlder e auxilie-os nas definições</a:t>
          </a:r>
          <a:r>
            <a:rPr lang="pt-BR" sz="23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</a:rPr>
            <a:t>das tarefas qu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 cada um ficará responsável.</a:t>
          </a:r>
          <a:endParaRPr lang="pt-BR" sz="2300" kern="1200" dirty="0"/>
        </a:p>
      </dsp:txBody>
      <dsp:txXfrm>
        <a:off x="1177613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26502">
          <a:off x="4028400" y="3446940"/>
          <a:ext cx="309674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Explique a eles que este é o momento para o planejamento do cardápio.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13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35977">
          <a:off x="3988838" y="1482759"/>
          <a:ext cx="31021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8234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Reserve esta aula para que os estudantes produzam o </a:t>
          </a:r>
          <a:r>
            <a:rPr lang="pt-BR" sz="3000" b="1" i="0" u="none" strike="noStrike" kern="1200" baseline="0" dirty="0" err="1">
              <a:solidFill>
                <a:srgbClr val="2F2F2E"/>
              </a:solidFill>
              <a:latin typeface="MyriadPro-SemiCn"/>
            </a:rPr>
            <a:t>fôlder</a:t>
          </a: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3000" kern="1200" dirty="0"/>
        </a:p>
      </dsp:txBody>
      <dsp:txXfrm>
        <a:off x="1177613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26502">
          <a:off x="4028400" y="3446940"/>
          <a:ext cx="309674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Providencie a impressão dos </a:t>
          </a:r>
          <a:r>
            <a:rPr lang="pt-BR" sz="3000" b="1" i="0" u="none" strike="noStrike" kern="1200" baseline="0" dirty="0" err="1">
              <a:solidFill>
                <a:srgbClr val="2F2F2E"/>
              </a:solidFill>
              <a:latin typeface="MyriadPro-SemiCn"/>
            </a:rPr>
            <a:t>fôlderes</a:t>
          </a: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 na quantidade para a distribuição.</a:t>
          </a:r>
          <a:endParaRPr lang="pt-BR" sz="30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35977">
          <a:off x="3988838" y="1482759"/>
          <a:ext cx="31021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8234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Leve o material impresso para a sala, de modo que os estudantes possam fazer as dobras e finalizar o fôlder.</a:t>
          </a:r>
          <a:endParaRPr lang="pt-BR" sz="2800" kern="1200" dirty="0"/>
        </a:p>
      </dsp:txBody>
      <dsp:txXfrm>
        <a:off x="1177613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26502">
          <a:off x="4028400" y="3446940"/>
          <a:ext cx="309674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Oriente-os para que realizem o planejamento da distribuição dos fôlderes à comunidade</a:t>
          </a:r>
          <a:r>
            <a:rPr lang="pt-BR" sz="28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220539" y="3951306"/>
        <a:ext cx="5967885" cy="12878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21538" y="0"/>
          <a:ext cx="6047991" cy="1331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15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16</a:t>
          </a:r>
        </a:p>
      </dsp:txBody>
      <dsp:txXfrm>
        <a:off x="1160551" y="39013"/>
        <a:ext cx="5969965" cy="1253972"/>
      </dsp:txXfrm>
    </dsp:sp>
    <dsp:sp modelId="{00C015DD-3079-4258-8787-9D0F40E66300}">
      <dsp:nvSpPr>
        <dsp:cNvPr id="0" name=""/>
        <dsp:cNvSpPr/>
      </dsp:nvSpPr>
      <dsp:spPr>
        <a:xfrm rot="5352545">
          <a:off x="4041897" y="1448081"/>
          <a:ext cx="232067" cy="23192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48839" y="1796088"/>
          <a:ext cx="6047991" cy="16950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Uma destas aulas pode ser utilizada, por exemplo, para que os estudantes realizem as entrevistas ou para terminar o folder ou ainda para outro momento que necessite de tempo extra.</a:t>
          </a:r>
          <a:endParaRPr lang="pt-BR" sz="2300" kern="1200" dirty="0"/>
        </a:p>
      </dsp:txBody>
      <dsp:txXfrm>
        <a:off x="1198485" y="1845734"/>
        <a:ext cx="5948699" cy="1595740"/>
      </dsp:txXfrm>
    </dsp:sp>
    <dsp:sp modelId="{963C8F91-3F45-422C-B42E-73DCAD0ED5D7}">
      <dsp:nvSpPr>
        <dsp:cNvPr id="0" name=""/>
        <dsp:cNvSpPr/>
      </dsp:nvSpPr>
      <dsp:spPr>
        <a:xfrm rot="5344890">
          <a:off x="4074148" y="3607082"/>
          <a:ext cx="231983" cy="23192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058BE-27A9-462B-AC69-67D4E0B10506}">
      <dsp:nvSpPr>
        <dsp:cNvPr id="0" name=""/>
        <dsp:cNvSpPr/>
      </dsp:nvSpPr>
      <dsp:spPr>
        <a:xfrm>
          <a:off x="1180486" y="3954968"/>
          <a:ext cx="6047991" cy="132527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Reserve, pelo menos, uma das aulas para a distribuição dos </a:t>
          </a:r>
          <a:r>
            <a:rPr lang="pt-BR" sz="2300" b="1" i="0" u="none" strike="noStrike" kern="1200" baseline="0" dirty="0" err="1">
              <a:solidFill>
                <a:srgbClr val="2F2F2E"/>
              </a:solidFill>
              <a:latin typeface="MyriadPro-SemiCn"/>
            </a:rPr>
            <a:t>fôlderes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à comunidade.</a:t>
          </a:r>
          <a:endParaRPr lang="pt-BR" sz="2300" kern="1200" dirty="0"/>
        </a:p>
      </dsp:txBody>
      <dsp:txXfrm>
        <a:off x="1219302" y="3993784"/>
        <a:ext cx="5970359" cy="1247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leitura da seção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u="none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Peça aos estudantes que realizem as atividades. Atente ao fato de que a atividade 2 deve ser feita em casa e é pré-requisito para a atividade 3.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Retome a atividade 3 da seção </a:t>
          </a:r>
          <a:r>
            <a:rPr lang="pt-BR" sz="2300" b="1" i="0" u="sng" strike="noStrike" kern="1200" baseline="0" dirty="0">
              <a:solidFill>
                <a:srgbClr val="2F2F2E"/>
              </a:solidFill>
              <a:effectLst/>
              <a:latin typeface="MyriadPro-SemiCn"/>
            </a:rPr>
            <a:t>Em foco</a:t>
          </a:r>
          <a:r>
            <a:rPr lang="pt-BR" sz="2300" b="1" i="0" u="none" strike="noStrike" kern="1200" baseline="0" dirty="0">
              <a:solidFill>
                <a:srgbClr val="2F2F2E"/>
              </a:solidFill>
              <a:effectLst/>
              <a:latin typeface="MyriadPro-SemiCn"/>
            </a:rPr>
            <a:t>, explorada na aula anterior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a leitura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Aspectos gerais de uma alimentação saudável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e oriente os estudantes sobre como construir o diário alimentar.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Enfatize a importância da produção do diário alimentar, pois seus dados serão analisados ao longo das próximas aulas.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8368" y="0"/>
          <a:ext cx="6230141" cy="13673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4</a:t>
          </a:r>
        </a:p>
      </dsp:txBody>
      <dsp:txXfrm>
        <a:off x="1048416" y="40048"/>
        <a:ext cx="6150045" cy="1287238"/>
      </dsp:txXfrm>
    </dsp:sp>
    <dsp:sp modelId="{00C015DD-3079-4258-8787-9D0F40E66300}">
      <dsp:nvSpPr>
        <dsp:cNvPr id="0" name=""/>
        <dsp:cNvSpPr/>
      </dsp:nvSpPr>
      <dsp:spPr>
        <a:xfrm rot="5314189">
          <a:off x="3988430" y="1527943"/>
          <a:ext cx="320135" cy="31885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0405" y="2007406"/>
          <a:ext cx="6230141" cy="15210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Utilize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Os nutrientes dos alimentos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para analisar a composição dos alimentos, visando estimular os estudantes à fazerem fazer escolhas saudáveis e equilibradas.</a:t>
          </a:r>
          <a:endParaRPr lang="pt-BR" sz="2300" kern="1200" dirty="0"/>
        </a:p>
      </dsp:txBody>
      <dsp:txXfrm>
        <a:off x="1104955" y="2051956"/>
        <a:ext cx="6141041" cy="1431958"/>
      </dsp:txXfrm>
    </dsp:sp>
    <dsp:sp modelId="{963C8F91-3F45-422C-B42E-73DCAD0ED5D7}">
      <dsp:nvSpPr>
        <dsp:cNvPr id="0" name=""/>
        <dsp:cNvSpPr/>
      </dsp:nvSpPr>
      <dsp:spPr>
        <a:xfrm rot="5352583">
          <a:off x="4030907" y="3687891"/>
          <a:ext cx="318914" cy="31885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89411" y="4166171"/>
          <a:ext cx="6230141" cy="14091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30685" y="4207445"/>
        <a:ext cx="6147593" cy="1326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13047" y="0"/>
          <a:ext cx="6047999" cy="12960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AULAS 5 </a:t>
          </a:r>
          <a:r>
            <a:rPr lang="pt-BR" sz="9400" b="1" kern="1200" dirty="0">
              <a:solidFill>
                <a:schemeClr val="bg1"/>
              </a:solidFill>
            </a:rPr>
            <a:t>e</a:t>
          </a:r>
          <a:r>
            <a:rPr lang="pt-BR" sz="9400" b="1" kern="1200" dirty="0"/>
            <a:t> 6</a:t>
          </a:r>
        </a:p>
      </dsp:txBody>
      <dsp:txXfrm>
        <a:off x="1151006" y="37959"/>
        <a:ext cx="5972081" cy="1220086"/>
      </dsp:txXfrm>
    </dsp:sp>
    <dsp:sp modelId="{00C015DD-3079-4258-8787-9D0F40E66300}">
      <dsp:nvSpPr>
        <dsp:cNvPr id="0" name=""/>
        <dsp:cNvSpPr/>
      </dsp:nvSpPr>
      <dsp:spPr>
        <a:xfrm rot="5327540">
          <a:off x="4023120" y="1429693"/>
          <a:ext cx="266405" cy="26531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56346" y="1828695"/>
          <a:ext cx="6047999" cy="17465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Utilize a leitura do tópico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O grau de processamento dos alimentos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 para promover a investigação de rótulos de alimentos frequentemente consumidos pelos estudantes.</a:t>
          </a:r>
          <a:endParaRPr lang="pt-BR" sz="2400" kern="1200" dirty="0"/>
        </a:p>
      </dsp:txBody>
      <dsp:txXfrm>
        <a:off x="1207500" y="1879849"/>
        <a:ext cx="5945691" cy="1644229"/>
      </dsp:txXfrm>
    </dsp:sp>
    <dsp:sp modelId="{963C8F91-3F45-422C-B42E-73DCAD0ED5D7}">
      <dsp:nvSpPr>
        <dsp:cNvPr id="0" name=""/>
        <dsp:cNvSpPr/>
      </dsp:nvSpPr>
      <dsp:spPr>
        <a:xfrm rot="5358311">
          <a:off x="4061478" y="3707889"/>
          <a:ext cx="265352" cy="26531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82" y="4105860"/>
          <a:ext cx="6047999" cy="11725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sz="2400" b="1" kern="1200" dirty="0">
            <a:latin typeface="MyriadPro-SemiCn"/>
            <a:ea typeface="+mn-ea"/>
            <a:cs typeface="+mn-cs"/>
          </a:endParaRPr>
        </a:p>
      </dsp:txBody>
      <dsp:txXfrm>
        <a:off x="1214825" y="4140203"/>
        <a:ext cx="5979313" cy="1103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76078" y="0"/>
          <a:ext cx="6084021" cy="1331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7</a:t>
          </a:r>
        </a:p>
      </dsp:txBody>
      <dsp:txXfrm>
        <a:off x="1615091" y="39013"/>
        <a:ext cx="6005995" cy="1253970"/>
      </dsp:txXfrm>
    </dsp:sp>
    <dsp:sp modelId="{00C015DD-3079-4258-8787-9D0F40E66300}">
      <dsp:nvSpPr>
        <dsp:cNvPr id="0" name=""/>
        <dsp:cNvSpPr/>
      </dsp:nvSpPr>
      <dsp:spPr>
        <a:xfrm rot="5278640">
          <a:off x="4508180" y="1476091"/>
          <a:ext cx="287129" cy="285709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48698" y="1905897"/>
          <a:ext cx="6084021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Inicie a aula com a leitura do tópico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A escolha dos alimentos para uma refeição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, estimulando os estudantes a comparar o conteúdo lido com seus respectivos hábitos alimentares.</a:t>
          </a:r>
          <a:endParaRPr lang="pt-BR" sz="2400" u="none" kern="1200" dirty="0"/>
        </a:p>
      </dsp:txBody>
      <dsp:txXfrm>
        <a:off x="1696516" y="1953715"/>
        <a:ext cx="5988385" cy="1536992"/>
      </dsp:txXfrm>
    </dsp:sp>
    <dsp:sp modelId="{963C8F91-3F45-422C-B42E-73DCAD0ED5D7}">
      <dsp:nvSpPr>
        <dsp:cNvPr id="0" name=""/>
        <dsp:cNvSpPr/>
      </dsp:nvSpPr>
      <dsp:spPr>
        <a:xfrm rot="5400000">
          <a:off x="4547854" y="3681380"/>
          <a:ext cx="285709" cy="285709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48698" y="4109945"/>
          <a:ext cx="6084021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</a:rPr>
            <a:t>Finalize </a:t>
          </a:r>
          <a:r>
            <a:rPr lang="pt-BR" sz="2400" b="1" i="0" kern="1200" dirty="0">
              <a:latin typeface="MyriadPro-SemiCn"/>
            </a:rPr>
            <a:t>a</a:t>
          </a:r>
          <a:r>
            <a:rPr lang="pt-BR" sz="2400" b="1" kern="1200" dirty="0">
              <a:latin typeface="MyriadPro-SemiCn"/>
            </a:rPr>
            <a:t> aula com a atividade 1. A atividade 2 será realizada posteriormente, na aula 9, mas, caso prefira, é possível adaptar a ordem das aulas conforme preferir.</a:t>
          </a:r>
        </a:p>
      </dsp:txBody>
      <dsp:txXfrm>
        <a:off x="1696516" y="4157763"/>
        <a:ext cx="5988385" cy="1536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814209" y="0"/>
          <a:ext cx="5661538" cy="1196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8</a:t>
          </a:r>
        </a:p>
      </dsp:txBody>
      <dsp:txXfrm>
        <a:off x="1849259" y="35050"/>
        <a:ext cx="5591438" cy="1126606"/>
      </dsp:txXfrm>
    </dsp:sp>
    <dsp:sp modelId="{00C015DD-3079-4258-8787-9D0F40E66300}">
      <dsp:nvSpPr>
        <dsp:cNvPr id="0" name=""/>
        <dsp:cNvSpPr/>
      </dsp:nvSpPr>
      <dsp:spPr>
        <a:xfrm rot="5293398">
          <a:off x="4578646" y="1287669"/>
          <a:ext cx="181009" cy="17991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859939" y="1558550"/>
          <a:ext cx="5661538" cy="10281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Realize o trabalho com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BoldSemiCn"/>
            </a:rPr>
            <a:t>Dificuldades para uma alimentação saudável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u="none" kern="1200" dirty="0"/>
        </a:p>
      </dsp:txBody>
      <dsp:txXfrm>
        <a:off x="1890051" y="1588662"/>
        <a:ext cx="5601314" cy="967882"/>
      </dsp:txXfrm>
    </dsp:sp>
    <dsp:sp modelId="{963C8F91-3F45-422C-B42E-73DCAD0ED5D7}">
      <dsp:nvSpPr>
        <dsp:cNvPr id="0" name=""/>
        <dsp:cNvSpPr/>
      </dsp:nvSpPr>
      <dsp:spPr>
        <a:xfrm rot="5400000">
          <a:off x="4600749" y="2676617"/>
          <a:ext cx="179918" cy="17991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859939" y="2946495"/>
          <a:ext cx="5661538" cy="14086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conversa sobre como políticas públicas e algumas atitudes individuais podem ajudar a contornar as limitações para uma alimentação saudável.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901196" y="2987752"/>
        <a:ext cx="5579024" cy="1326095"/>
      </dsp:txXfrm>
    </dsp:sp>
    <dsp:sp modelId="{4AB00F72-A3DA-4D65-8296-B1AFF7C63C7D}">
      <dsp:nvSpPr>
        <dsp:cNvPr id="0" name=""/>
        <dsp:cNvSpPr/>
      </dsp:nvSpPr>
      <dsp:spPr>
        <a:xfrm rot="5400000">
          <a:off x="4600749" y="4445063"/>
          <a:ext cx="179918" cy="17991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859939" y="4714941"/>
          <a:ext cx="5661538" cy="10281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Utilize as atividades propostas como forma de nortear o diálogo entre os estudantes.</a:t>
          </a:r>
          <a:endParaRPr lang="pt-BR" sz="2300" b="1" kern="1200" dirty="0">
            <a:latin typeface="MyriadPro-SemiCn"/>
          </a:endParaRPr>
        </a:p>
      </dsp:txBody>
      <dsp:txXfrm>
        <a:off x="1890051" y="4745053"/>
        <a:ext cx="5601314" cy="9678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8368" y="0"/>
          <a:ext cx="6230141" cy="13673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9</a:t>
          </a:r>
        </a:p>
      </dsp:txBody>
      <dsp:txXfrm>
        <a:off x="1048416" y="40048"/>
        <a:ext cx="6150045" cy="1287238"/>
      </dsp:txXfrm>
    </dsp:sp>
    <dsp:sp modelId="{00C015DD-3079-4258-8787-9D0F40E66300}">
      <dsp:nvSpPr>
        <dsp:cNvPr id="0" name=""/>
        <dsp:cNvSpPr/>
      </dsp:nvSpPr>
      <dsp:spPr>
        <a:xfrm rot="5314189">
          <a:off x="3988430" y="1527943"/>
          <a:ext cx="320135" cy="31885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0405" y="2007406"/>
          <a:ext cx="6230141" cy="15210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BoldSemiCn"/>
            </a:rPr>
            <a:t>Retome a atividade 2 do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A escolha dos alimentos para uma refeição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, na qual os estudantes deverão realizar uma entrevista com pessoas da comunidade escolar.</a:t>
          </a:r>
          <a:endParaRPr lang="pt-BR" sz="2300" kern="1200" dirty="0"/>
        </a:p>
      </dsp:txBody>
      <dsp:txXfrm>
        <a:off x="1104955" y="2051956"/>
        <a:ext cx="6141041" cy="1431958"/>
      </dsp:txXfrm>
    </dsp:sp>
    <dsp:sp modelId="{963C8F91-3F45-422C-B42E-73DCAD0ED5D7}">
      <dsp:nvSpPr>
        <dsp:cNvPr id="0" name=""/>
        <dsp:cNvSpPr/>
      </dsp:nvSpPr>
      <dsp:spPr>
        <a:xfrm rot="5352583">
          <a:off x="4030907" y="3687891"/>
          <a:ext cx="318914" cy="31885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89411" y="4166171"/>
          <a:ext cx="6230141" cy="14091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Auxilie e oriente os estudantes no planejamento da entrevista, inclusive em relação ao roteiro</a:t>
          </a:r>
          <a:r>
            <a:rPr lang="pt-BR" sz="23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 as escolha dos entrevistados para garantir a diversidade da amostragem.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30685" y="4207445"/>
        <a:ext cx="6147593" cy="1326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7188" y="0"/>
          <a:ext cx="6084018" cy="1403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048309" y="41121"/>
        <a:ext cx="6001776" cy="1321740"/>
      </dsp:txXfrm>
    </dsp:sp>
    <dsp:sp modelId="{00C015DD-3079-4258-8787-9D0F40E66300}">
      <dsp:nvSpPr>
        <dsp:cNvPr id="0" name=""/>
        <dsp:cNvSpPr/>
      </dsp:nvSpPr>
      <dsp:spPr>
        <a:xfrm rot="5265258">
          <a:off x="3794871" y="1709686"/>
          <a:ext cx="611644" cy="610943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4683" y="2626332"/>
          <a:ext cx="6084018" cy="26536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a sistematizar os dados obtidos por toda a turma, pensando na melhor forma de organizá-los e analisá-los. </a:t>
          </a:r>
          <a:endParaRPr lang="pt-BR" sz="3400" kern="1200" dirty="0"/>
        </a:p>
      </dsp:txBody>
      <dsp:txXfrm>
        <a:off x="1212407" y="2704056"/>
        <a:ext cx="5928570" cy="2498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12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3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4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69093"/>
            <a:ext cx="6009890" cy="3391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Alimentação saudável:</a:t>
            </a:r>
            <a:br>
              <a:rPr lang="pt-BR" sz="6400" b="1" dirty="0">
                <a:solidFill>
                  <a:schemeClr val="bg1"/>
                </a:solidFill>
                <a:latin typeface="Factoria-Bold"/>
              </a:rPr>
            </a:br>
            <a:r>
              <a:rPr lang="pt-BR" sz="6400" b="1" dirty="0">
                <a:solidFill>
                  <a:schemeClr val="bg1"/>
                </a:solidFill>
                <a:latin typeface="Factoria-Bold"/>
              </a:rPr>
              <a:t>qual é a importância?</a:t>
            </a:r>
            <a:endParaRPr lang="pt-BR" sz="6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483341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>
                <a:solidFill>
                  <a:srgbClr val="61B5C3"/>
                </a:solidFill>
              </a:rPr>
              <a:t>Tema integrador: Protagonismo Juvenil</a:t>
            </a:r>
            <a:endParaRPr lang="pt-BR" sz="2700" dirty="0">
              <a:solidFill>
                <a:srgbClr val="61B5C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61B5C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EE6B51-A3F7-4ECA-BAA0-D74FD5A0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" y="92466"/>
            <a:ext cx="5580000" cy="61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399405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62 a 65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89FA4C5E-98FB-44E2-A99C-FAA1391D0496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8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182676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66 a 68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A47ADEE7-0C6F-44A4-919E-469D9D5CDD2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01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992951"/>
              </p:ext>
            </p:extLst>
          </p:nvPr>
        </p:nvGraphicFramePr>
        <p:xfrm>
          <a:off x="449795" y="1030623"/>
          <a:ext cx="8408965" cy="557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65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253B7F-6641-40EC-B143-12E0690EFA31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CF57AB3-6DA3-4917-B6D1-05E24FF5AE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D68EE16-1128-4AA4-BD0D-942853ACF4FD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0A6635BA-AC7E-422A-9B74-A909DE3D5591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02788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65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BCC9F68B-F790-4FD3-AF94-BF37DA4FF6C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73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98545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333822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65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7F4BED8E-AE1E-4B7E-AF25-103AB9306A4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00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865495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69 e 70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23C28D0-783F-4608-9E09-89186F31EDE8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37C28A84-1C37-4059-AB9B-059C2E4DAD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F1DDC20-A50E-4AAB-B7F0-33D36E980039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7EA70F7A-4C79-43BB-B6C9-3A5419FA4F46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7014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>
                <a:latin typeface="MyriadPro-SemiCn"/>
              </a:rPr>
              <a:t>70 e 71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F453277F-151F-4288-A876-73CE69DB8D8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23629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70 e 71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EEC1C165-6AF0-4B31-B91D-2C8CA93CDFF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36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5733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71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29B418E-2D53-4600-8A10-F51A1E8C5F3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6DF421-45EB-4FA7-A89B-86F735F414ED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8169215" y="3035357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501FCD9-2B05-4FE3-BC33-A0B1DF7393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574830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CE84623-FCD1-496B-B0F1-2C557EAE1117}"/>
                </a:ext>
              </a:extLst>
            </p:cNvPr>
            <p:cNvSpPr txBox="1"/>
            <p:nvPr/>
          </p:nvSpPr>
          <p:spPr>
            <a:xfrm>
              <a:off x="8982882" y="3611314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93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Elaboração de um fôlder.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Biologia.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3, 7 e 8</a:t>
            </a:r>
            <a:endParaRPr lang="pt-BR" sz="20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da Natureza e suas Tecnologias </a:t>
            </a: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2 e 3: EM13CNT207 e EM13CNT302.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Linguagens e suas Tecnologias </a:t>
            </a: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específicas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 1 e 7: EM13LGG104 e EM13LGG704.</a:t>
            </a:r>
          </a:p>
          <a:p>
            <a:pPr marL="450850" indent="-184150"/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</a:rPr>
              <a:t>Língua Portuguesa por campo de atuação </a:t>
            </a: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campo das práticas de estudo e pesquisa: EM13LP33 (competência específica 3);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t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odos os campos de atuação social: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EM13LP12 (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específicas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 1 e 7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).</a:t>
            </a:r>
            <a:endParaRPr lang="pt-BR" sz="2000" b="0" i="0" u="none" strike="noStrike" baseline="0" dirty="0">
              <a:solidFill>
                <a:srgbClr val="2F2F2E"/>
              </a:solidFill>
              <a:latin typeface="MyriadPro-SemiCn"/>
              <a:ea typeface="+mn-lt"/>
              <a:cs typeface="+mn-lt"/>
            </a:endParaRP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Matemática e suas Tecnologias </a:t>
            </a: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4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: EM13MAT406.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Humanas e Sociais Aplicadas </a:t>
            </a:r>
            <a:r>
              <a:rPr lang="pt-BR" sz="20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EM13CHS106.</a:t>
            </a:r>
            <a:endParaRPr lang="pt-BR" sz="2000" dirty="0">
              <a:solidFill>
                <a:srgbClr val="2F2F2E"/>
              </a:solidFill>
              <a:latin typeface="CiutadellaRounded-Regular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325895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958955"/>
              </p:ext>
            </p:extLst>
          </p:nvPr>
        </p:nvGraphicFramePr>
        <p:xfrm>
          <a:off x="1520742" y="455285"/>
          <a:ext cx="6084000" cy="563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46 e 47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B0A45EAD-C526-4E7D-8B17-03EB247D88E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163120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48 a 51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6B0C97BA-A6C4-42C9-916D-C6B71A4628E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232055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52 e 53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</a:t>
              </a:r>
              <a:r>
                <a:rPr lang="pt-BR" sz="2800" b="1" dirty="0">
                  <a:latin typeface="MyriadPro-SemiCn"/>
                </a:rPr>
                <a:t>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E089B0E8-F117-4856-A529-BEF4F91BDA9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/>
        </p:nvGraphicFramePr>
        <p:xfrm>
          <a:off x="449795" y="1030623"/>
          <a:ext cx="8408965" cy="557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54 a 57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253B7F-6641-40EC-B143-12E0690EFA31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CF57AB3-6DA3-4917-B6D1-05E24FF5AE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CF57AB3-6DA3-4917-B6D1-05E24FF5AE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D68EE16-1128-4AA4-BD0D-942853ACF4FD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0A6635BA-AC7E-422A-9B74-A909DE3D5591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93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58948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  <a:endParaRPr lang="pt-BR" sz="2200" dirty="0">
              <a:latin typeface="MyriadPro-SemiCn"/>
            </a:endParaRPr>
          </a:p>
          <a:p>
            <a:pPr algn="ctr"/>
            <a:r>
              <a:rPr lang="pt-BR" sz="2200" dirty="0">
                <a:latin typeface="MyriadPro-SemiCn"/>
              </a:rPr>
              <a:t>58 a 61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7366E6A-D9F8-4B86-87D0-7D93C4EA0C9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E87FFE0-7B32-4F71-BBB9-773EA9D43B22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8169215" y="3035357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3DF42AFC-2127-425B-B3F1-A03E15C175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574830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7016374-4653-4098-A9EF-5548F691C6EA}"/>
                </a:ext>
              </a:extLst>
            </p:cNvPr>
            <p:cNvSpPr txBox="1"/>
            <p:nvPr/>
          </p:nvSpPr>
          <p:spPr>
            <a:xfrm>
              <a:off x="8982882" y="3611314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36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784EE-EBA2-4E1F-83AA-9615AD985BFF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5169931d-a0b2-4e74-9c68-aff0d04c799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1B8528-A30B-4070-A5CE-E82BA6B7D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C40618-D03D-4E8A-9A46-07DF3FD92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1012</Words>
  <Application>Microsoft Office PowerPoint</Application>
  <PresentationFormat>Widescreen</PresentationFormat>
  <Paragraphs>152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276</cp:revision>
  <dcterms:created xsi:type="dcterms:W3CDTF">2020-12-04T14:36:32Z</dcterms:created>
  <dcterms:modified xsi:type="dcterms:W3CDTF">2020-12-14T13:54:50Z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