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95" r:id="rId11"/>
    <p:sldId id="294" r:id="rId12"/>
    <p:sldId id="284" r:id="rId13"/>
    <p:sldId id="285" r:id="rId14"/>
    <p:sldId id="300" r:id="rId15"/>
    <p:sldId id="301" r:id="rId16"/>
    <p:sldId id="298" r:id="rId17"/>
    <p:sldId id="289" r:id="rId18"/>
    <p:sldId id="299" r:id="rId19"/>
    <p:sldId id="290" r:id="rId20"/>
    <p:sldId id="291" r:id="rId21"/>
    <p:sldId id="293" r:id="rId22"/>
    <p:sldId id="30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8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CD751-C360-4D29-A98E-AC8D81E0B7C0}" v="1294" dt="2020-12-11T22:17:22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Explore a problemática apresentada na </a:t>
          </a:r>
          <a:r>
            <a:rPr lang="pt-BR" b="1" u="sng" dirty="0">
              <a:latin typeface="MyriadPro-SemiCn"/>
            </a:rPr>
            <a:t>Conversa inicial</a:t>
          </a:r>
          <a:r>
            <a:rPr lang="pt-BR" b="1" u="none" dirty="0">
              <a:latin typeface="MyriadPro-SemiCn"/>
            </a:rPr>
            <a:t> destacando</a:t>
          </a:r>
          <a:r>
            <a:rPr lang="pt-BR" b="1" u="none" dirty="0">
              <a:solidFill>
                <a:srgbClr val="FF0000"/>
              </a:solidFill>
              <a:latin typeface="MyriadPro-SemiCn"/>
            </a:rPr>
            <a:t> </a:t>
          </a:r>
          <a:r>
            <a:rPr lang="pt-BR" b="1" u="none" dirty="0">
              <a:solidFill>
                <a:schemeClr val="tx1"/>
              </a:solidFill>
              <a:latin typeface="MyriadPro-SemiCn"/>
            </a:rPr>
            <a:t>a</a:t>
          </a:r>
          <a:r>
            <a:rPr lang="pt-BR" b="1" u="none" dirty="0">
              <a:solidFill>
                <a:srgbClr val="FF0000"/>
              </a:solidFill>
              <a:latin typeface="MyriadPro-SemiCn"/>
            </a:rPr>
            <a:t> </a:t>
          </a:r>
          <a:r>
            <a:rPr lang="pt-BR" b="1" u="none" dirty="0">
              <a:latin typeface="MyriadPro-SemiCn"/>
            </a:rPr>
            <a:t>disseminação das </a:t>
          </a:r>
          <a:r>
            <a:rPr lang="pt-BR" b="1" i="1" u="none" dirty="0">
              <a:latin typeface="MyriadPro-SemiCn"/>
            </a:rPr>
            <a:t>fake news </a:t>
          </a:r>
          <a:r>
            <a:rPr lang="pt-BR" b="1" u="none" dirty="0">
              <a:latin typeface="MyriadPro-SemiCn"/>
            </a:rPr>
            <a:t>na era digital.</a:t>
          </a:r>
          <a:endParaRPr lang="pt-BR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Proponha uma roda de discussão para debater as atividades propostas, estimulando a participação oral dos estudantes.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11856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1856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1185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Discuta com os estudantes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Avaliando notícias de Ciências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 Em grupo, os estudantes deverão avaliar as informações dos balões e classificá-las em verdadeiras ou falsas.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Ao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 final da aula, promova a discussão de cada uma das notícias, explic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ando-as. Solicite que os estudantes exponham suas opiniões sobre a veracidade ou não das afirmações apresentadas.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roda de conversa sobre o tópico </a:t>
          </a:r>
          <a:r>
            <a:rPr lang="pt-BR" b="1" i="1" u="sng" strike="noStrike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que ameaçam a saúde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 atividade 1 pode ser discutida em aula.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Solicite que os estudantes façam as demais em casa, bem como a leitura indicada no boxe </a:t>
          </a:r>
          <a:r>
            <a:rPr lang="pt-BR" b="1" i="0" u="sng" strike="noStrike" baseline="0" dirty="0">
              <a:solidFill>
                <a:schemeClr val="tx1"/>
              </a:solidFill>
              <a:latin typeface="MyriadPro-SemiCn"/>
            </a:rPr>
            <a:t>Para ler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. As atividades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2 e 3 </a:t>
          </a:r>
          <a:r>
            <a:rPr lang="pt-BR" b="1" u="none" dirty="0">
              <a:latin typeface="MyriadPro-SemiCn"/>
            </a:rPr>
            <a:t>contribuirão para a elaboração do produto final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u="none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Inicie a discussão sobre a elaboração do painel realizando com os estudantes a leitura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Elaborando e montando o painel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Produção dos conteúdos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poderá ser discutido em conjunto com os estudantes, aproveitando o momento para debater estratégias de divisão do trabalho.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Acompanhe e oriente os estudantes durante a elaboração dos textos informativos, corrigindo e validando as pesquisas realizadas.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763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e oriente os estudantes na escolha dos elementos que comporão o painel e sua organização.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654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Dedique esta aula para a montagem </a:t>
          </a:r>
          <a:r>
            <a:rPr lang="pt-BR" b="1" i="0" u="none" strike="noStrike" baseline="0">
              <a:solidFill>
                <a:srgbClr val="2F2F2E"/>
              </a:solidFill>
              <a:latin typeface="MyriadPro-SemiCn"/>
            </a:rPr>
            <a:t>do painel.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654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discutam sobre o acesso à informação e sobre a desinformação.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que os estudantes se organizem em duplas para a realização da atividade 1 que pode servir de diagnóstico para avaliar como eles lidam com informações de Ciências.</a:t>
          </a:r>
          <a:r>
            <a:rPr lang="pt-BR" b="1" i="0" u="none" strike="noStrike" baseline="0" dirty="0">
              <a:latin typeface="MyriadPro-SemiCn"/>
            </a:rPr>
            <a:t>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 os principais passos envolvidos na estruturação da turma para o desenvolvimento do projeto utilizando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u="none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Inicie a discussão sobre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apresentando o que são e como identificá-las e classificá-las.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façam, em casa, a leitura indicada no boxe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Para ler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 atividade 3 pode ser trabalhada ao final desta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aula.</a:t>
          </a:r>
          <a:r>
            <a:rPr lang="pt-BR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Para as demais, peça que os estudantes pesquisem em casa e tragam os resultados para a próxima aula.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Inicie discutindo as atividades solicitadas na aula anterior. Converse sobre as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fake </a:t>
          </a:r>
          <a:r>
            <a:rPr lang="pt-BR" b="1" i="1" u="none" strike="noStrike" baseline="0" dirty="0" err="1">
              <a:solidFill>
                <a:srgbClr val="2F2F2E"/>
              </a:solidFill>
              <a:latin typeface="MyriadPro-SemiCn"/>
            </a:rPr>
            <a:t>news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identificadas e as classificações adotadas pelos grupos.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repare antecipadamente exemplos, para serem debatidos em aula, que ilustrem como o conhecimento científico é produzido, destacando a importância do trabalho colaborativo em Ciências.</a:t>
          </a:r>
          <a:endParaRPr lang="pt-BR" b="1" u="none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19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Explore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 importância da divulgação científica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solicite que os estudantes façam a leitura dos textos sobre enxaqueca.</a:t>
          </a:r>
          <a:endParaRPr lang="pt-BR" u="none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a leitura coletiva do texto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A percepção da Ciência pelos jovens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explore com os estudantes os dados apresentados. Na realização das atividades estimule os estudantes à exporem suas opiniões.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os estudantes façam a leitura dos tópicos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Mediação de conflitos e cultura de paz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Práticas restaurativas e comunicação não violenta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Após a leitura, proponha uma roda de conversa coletiva para que todos possam se expressar sobre situações de conflitos já vividos ou observados por eles.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1698" custScaleY="81586" custLinFactNeighborX="-1112" custLinFactNeighborY="-12712"/>
      <dgm:spPr/>
    </dgm:pt>
    <dgm:pt modelId="{503E88E4-B7C2-4A22-9047-AD56A349B852}" type="pres">
      <dgm:prSet presAssocID="{9FBCC724-574B-4552-8B06-DC40D78496A6}" presName="parTrans" presStyleLbl="sibTrans2D1" presStyleIdx="0" presStyleCnt="2" custLinFactNeighborY="-5247"/>
      <dgm:spPr/>
    </dgm:pt>
    <dgm:pt modelId="{86D59992-7ACD-4F75-8326-8C0180CF029B}" type="pres">
      <dgm:prSet presAssocID="{91EDB500-34A2-47A1-BF2B-9B3FE05768C5}" presName="child" presStyleLbl="alignAccFollowNode1" presStyleIdx="0" presStyleCnt="2" custScaleX="101698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1" presStyleCnt="2"/>
      <dgm:spPr/>
    </dgm:pt>
    <dgm:pt modelId="{5823617C-409C-4E1B-86F3-430CA0A6A8A3}" type="pres">
      <dgm:prSet presAssocID="{CCEA846A-2B43-4FA8-9E48-BCDDA782ABBC}" presName="child" presStyleLbl="alignAccFollowNode1" presStyleIdx="1" presStyleCnt="2" custScaleX="10169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0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BBAC1BC1-E7C0-45FC-BBF5-B0B39FE17845}" type="presOf" srcId="{9FBCC724-574B-4552-8B06-DC40D78496A6}" destId="{503E88E4-B7C2-4A22-9047-AD56A349B852}" srcOrd="0" destOrd="0" presId="urn:microsoft.com/office/officeart/2005/8/layout/lProcess1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4DE37BA8-3CCC-4906-B133-E51CE08FD434}" type="presParOf" srcId="{9F7E0E85-A6DD-4576-B660-A5938CB04491}" destId="{503E88E4-B7C2-4A22-9047-AD56A349B852}" srcOrd="1" destOrd="0" presId="urn:microsoft.com/office/officeart/2005/8/layout/lProcess1"/>
    <dgm:cxn modelId="{8C99CD9A-92C8-4B0F-B2F8-ED8FEE36BD46}" type="presParOf" srcId="{9F7E0E85-A6DD-4576-B660-A5938CB04491}" destId="{86D59992-7ACD-4F75-8326-8C0180CF029B}" srcOrd="2" destOrd="0" presId="urn:microsoft.com/office/officeart/2005/8/layout/lProcess1"/>
    <dgm:cxn modelId="{1A1A2EF6-36C2-4C6D-8873-CA1FB58ADE17}" type="presParOf" srcId="{9F7E0E85-A6DD-4576-B660-A5938CB04491}" destId="{4AB00F72-A3DA-4D65-8296-B1AFF7C63C7D}" srcOrd="3" destOrd="0" presId="urn:microsoft.com/office/officeart/2005/8/layout/lProcess1"/>
    <dgm:cxn modelId="{D375D74A-472A-4D28-83B4-D0F94F54B332}" type="presParOf" srcId="{9F7E0E85-A6DD-4576-B660-A5938CB04491}" destId="{5823617C-409C-4E1B-86F3-430CA0A6A8A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Após a leitura do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O diálogo na resolução de problemas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, estimule os estudantes a estabelecerem um paralelo entre os itens estudados nesta aula e a problemática das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fake </a:t>
          </a:r>
          <a:r>
            <a:rPr lang="pt-BR" b="1" i="1" u="none" strike="noStrike" baseline="0" dirty="0" err="1">
              <a:solidFill>
                <a:srgbClr val="2F2F2E"/>
              </a:solidFill>
              <a:latin typeface="MyriadPro-SemiCn"/>
            </a:rPr>
            <a:t>news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Dedique um período da aula para explicar como será a realização da atividade de </a:t>
          </a:r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debate, destacando as pesquisas que precisam ser feitas pelos estudantes.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1698" custScaleY="81586" custLinFactNeighborX="-1112" custLinFactNeighborY="-12712"/>
      <dgm:spPr/>
    </dgm:pt>
    <dgm:pt modelId="{503E88E4-B7C2-4A22-9047-AD56A349B852}" type="pres">
      <dgm:prSet presAssocID="{9FBCC724-574B-4552-8B06-DC40D78496A6}" presName="parTrans" presStyleLbl="sibTrans2D1" presStyleIdx="0" presStyleCnt="2" custLinFactNeighborY="-5247"/>
      <dgm:spPr/>
    </dgm:pt>
    <dgm:pt modelId="{86D59992-7ACD-4F75-8326-8C0180CF029B}" type="pres">
      <dgm:prSet presAssocID="{91EDB500-34A2-47A1-BF2B-9B3FE05768C5}" presName="child" presStyleLbl="alignAccFollowNode1" presStyleIdx="0" presStyleCnt="2" custScaleX="101698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1" presStyleCnt="2"/>
      <dgm:spPr/>
    </dgm:pt>
    <dgm:pt modelId="{5823617C-409C-4E1B-86F3-430CA0A6A8A3}" type="pres">
      <dgm:prSet presAssocID="{CCEA846A-2B43-4FA8-9E48-BCDDA782ABBC}" presName="child" presStyleLbl="alignAccFollowNode1" presStyleIdx="1" presStyleCnt="2" custScaleX="10169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0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BBAC1BC1-E7C0-45FC-BBF5-B0B39FE17845}" type="presOf" srcId="{9FBCC724-574B-4552-8B06-DC40D78496A6}" destId="{503E88E4-B7C2-4A22-9047-AD56A349B852}" srcOrd="0" destOrd="0" presId="urn:microsoft.com/office/officeart/2005/8/layout/lProcess1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4DE37BA8-3CCC-4906-B133-E51CE08FD434}" type="presParOf" srcId="{9F7E0E85-A6DD-4576-B660-A5938CB04491}" destId="{503E88E4-B7C2-4A22-9047-AD56A349B852}" srcOrd="1" destOrd="0" presId="urn:microsoft.com/office/officeart/2005/8/layout/lProcess1"/>
    <dgm:cxn modelId="{8C99CD9A-92C8-4B0F-B2F8-ED8FEE36BD46}" type="presParOf" srcId="{9F7E0E85-A6DD-4576-B660-A5938CB04491}" destId="{86D59992-7ACD-4F75-8326-8C0180CF029B}" srcOrd="2" destOrd="0" presId="urn:microsoft.com/office/officeart/2005/8/layout/lProcess1"/>
    <dgm:cxn modelId="{1A1A2EF6-36C2-4C6D-8873-CA1FB58ADE17}" type="presParOf" srcId="{9F7E0E85-A6DD-4576-B660-A5938CB04491}" destId="{4AB00F72-A3DA-4D65-8296-B1AFF7C63C7D}" srcOrd="3" destOrd="0" presId="urn:microsoft.com/office/officeart/2005/8/layout/lProcess1"/>
    <dgm:cxn modelId="{D375D74A-472A-4D28-83B4-D0F94F54B332}" type="presParOf" srcId="{9F7E0E85-A6DD-4576-B660-A5938CB04491}" destId="{5823617C-409C-4E1B-86F3-430CA0A6A8A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Dedique esta aula para a realização do debate.</a:t>
          </a:r>
          <a:endParaRPr lang="pt-BR" sz="20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Estabeleça e controle o tempo para a discussão da primeira rodada. Reserve alguns minutos para que o registro sobre a opinião dos grupos sobre a veracidade das informações apresentadas possa ser feito.</a:t>
          </a:r>
          <a:endParaRPr lang="pt-BR" sz="20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A atividade 3 pode ser trabalhada ao final desta </a:t>
          </a:r>
          <a:r>
            <a:rPr lang="pt-BR" sz="2000" b="1" i="0" u="none" strike="noStrike" baseline="0" dirty="0">
              <a:solidFill>
                <a:schemeClr val="tx1"/>
              </a:solidFill>
              <a:latin typeface="MyriadPro-SemiCn"/>
            </a:rPr>
            <a:t>aula.</a:t>
          </a:r>
          <a:r>
            <a:rPr lang="pt-BR" sz="2000" b="1" i="0" u="none" strike="noStrike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Para as demais, solicite que os estudantes pesquisem em casa e tragam os resultados na próxima aula.</a:t>
          </a:r>
          <a:endParaRPr lang="pt-BR" sz="20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 custScaleY="114223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ln>
          <a:solidFill>
            <a:srgbClr val="3E95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Realize a leitura coletiva dos textos apresentados no tópico </a:t>
          </a:r>
          <a:r>
            <a:rPr lang="pt-BR" sz="2000" b="1" i="1" u="sng" strike="noStrike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000" b="1" i="0" u="sng" strike="noStrike" baseline="0" dirty="0">
              <a:solidFill>
                <a:srgbClr val="2F2F2E"/>
              </a:solidFill>
              <a:latin typeface="MyriadPro-SemiCn"/>
            </a:rPr>
            <a:t>que parecem</a:t>
          </a:r>
          <a:r>
            <a:rPr lang="pt-BR" sz="2000" b="1" i="0" u="sng" strike="noStrike" baseline="0" dirty="0">
              <a:solidFill>
                <a:schemeClr val="tx1"/>
              </a:solidFill>
              <a:latin typeface="MyriadPro-SemiCn"/>
            </a:rPr>
            <a:t> verdade</a:t>
          </a:r>
          <a:r>
            <a:rPr lang="pt-BR" sz="20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000" dirty="0"/>
        </a:p>
      </dgm:t>
    </dgm:pt>
    <dgm:pt modelId="{9D48F7AD-EB97-473A-8C34-57DB6E15BD38}" type="par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r>
            <a:rPr lang="pt-BR" sz="2000" b="1" dirty="0">
              <a:latin typeface="MyriadPro-SemiCn"/>
              <a:ea typeface="+mn-ea"/>
              <a:cs typeface="+mn-cs"/>
            </a:rPr>
            <a:t>Promova uma roda de conversa para esclarecer as eventuais dúvidas em relação a identificação de </a:t>
          </a:r>
          <a:r>
            <a:rPr lang="pt-BR" sz="2000" b="1" i="1" dirty="0">
              <a:latin typeface="MyriadPro-SemiCn"/>
              <a:ea typeface="+mn-ea"/>
              <a:cs typeface="+mn-cs"/>
            </a:rPr>
            <a:t>fake </a:t>
          </a:r>
          <a:r>
            <a:rPr lang="pt-BR" sz="2000" b="1" i="1" dirty="0" err="1">
              <a:latin typeface="MyriadPro-SemiCn"/>
              <a:ea typeface="+mn-ea"/>
              <a:cs typeface="+mn-cs"/>
            </a:rPr>
            <a:t>news</a:t>
          </a:r>
          <a:r>
            <a:rPr lang="pt-BR" sz="2000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ln>
          <a:solidFill>
            <a:srgbClr val="3E95A4">
              <a:alpha val="90000"/>
            </a:srgbClr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Realize </a:t>
          </a:r>
          <a:r>
            <a:rPr lang="pt-BR" sz="2000" b="1" u="none" dirty="0">
              <a:latin typeface="MyriadPro-SemiCn"/>
            </a:rPr>
            <a:t>a atividade 1 em aula e solicite que os estudantes façam as pesquisas necessárias para a atividade 2 em casa. Os dados obtidos contribuirão para a elaboração do produto final. 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 custScaleY="109857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567221" y="0"/>
          <a:ext cx="6048011" cy="1573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613305" y="46084"/>
        <a:ext cx="5955843" cy="1481244"/>
      </dsp:txXfrm>
    </dsp:sp>
    <dsp:sp modelId="{00C015DD-3079-4258-8787-9D0F40E66300}">
      <dsp:nvSpPr>
        <dsp:cNvPr id="0" name=""/>
        <dsp:cNvSpPr/>
      </dsp:nvSpPr>
      <dsp:spPr>
        <a:xfrm rot="5293259">
          <a:off x="3504649" y="1691744"/>
          <a:ext cx="236723" cy="236554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627346" y="2046630"/>
          <a:ext cx="6048011" cy="13517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</a:rPr>
            <a:t>Explore a problemática apresentada na </a:t>
          </a:r>
          <a:r>
            <a:rPr lang="pt-BR" sz="2400" b="1" u="sng" kern="1200" dirty="0">
              <a:latin typeface="MyriadPro-SemiCn"/>
            </a:rPr>
            <a:t>Conversa inicial</a:t>
          </a:r>
          <a:r>
            <a:rPr lang="pt-BR" sz="2400" b="1" u="none" kern="1200" dirty="0">
              <a:latin typeface="MyriadPro-SemiCn"/>
            </a:rPr>
            <a:t> destacando</a:t>
          </a:r>
          <a:r>
            <a:rPr lang="pt-BR" sz="2400" b="1" u="none" kern="1200" dirty="0">
              <a:solidFill>
                <a:srgbClr val="FF0000"/>
              </a:solidFill>
              <a:latin typeface="MyriadPro-SemiCn"/>
            </a:rPr>
            <a:t> </a:t>
          </a:r>
          <a:r>
            <a:rPr lang="pt-BR" sz="2400" b="1" u="none" kern="1200" dirty="0">
              <a:solidFill>
                <a:schemeClr val="tx1"/>
              </a:solidFill>
              <a:latin typeface="MyriadPro-SemiCn"/>
            </a:rPr>
            <a:t>a</a:t>
          </a:r>
          <a:r>
            <a:rPr lang="pt-BR" sz="2400" b="1" u="none" kern="120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400" b="1" u="none" kern="1200" dirty="0">
              <a:latin typeface="MyriadPro-SemiCn"/>
            </a:rPr>
            <a:t>disseminação das </a:t>
          </a:r>
          <a:r>
            <a:rPr lang="pt-BR" sz="2400" b="1" i="1" u="none" kern="1200" dirty="0">
              <a:latin typeface="MyriadPro-SemiCn"/>
            </a:rPr>
            <a:t>fake news </a:t>
          </a:r>
          <a:r>
            <a:rPr lang="pt-BR" sz="2400" b="1" u="none" kern="1200" dirty="0">
              <a:latin typeface="MyriadPro-SemiCn"/>
            </a:rPr>
            <a:t>na era digital.</a:t>
          </a:r>
          <a:endParaRPr lang="pt-BR" sz="2400" u="none" kern="1200" dirty="0"/>
        </a:p>
      </dsp:txBody>
      <dsp:txXfrm>
        <a:off x="666937" y="2086221"/>
        <a:ext cx="5968829" cy="1272558"/>
      </dsp:txXfrm>
    </dsp:sp>
    <dsp:sp modelId="{963C8F91-3F45-422C-B42E-73DCAD0ED5D7}">
      <dsp:nvSpPr>
        <dsp:cNvPr id="0" name=""/>
        <dsp:cNvSpPr/>
      </dsp:nvSpPr>
      <dsp:spPr>
        <a:xfrm rot="5400000">
          <a:off x="3533074" y="3516647"/>
          <a:ext cx="236554" cy="236554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627346" y="3871479"/>
          <a:ext cx="6048011" cy="13517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Proponha uma roda de discussão para debater as atividades propostas, estimulando a participação oral dos estudantes.</a:t>
          </a:r>
        </a:p>
      </dsp:txBody>
      <dsp:txXfrm>
        <a:off x="666937" y="3911070"/>
        <a:ext cx="5968829" cy="12725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11248">
          <a:off x="3995822" y="1482759"/>
          <a:ext cx="31026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5231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Discuta com os estudantes o tópico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Avaliando notícias de Ciências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 Em grupo, os estudantes deverão avaliar as informações dos balões e classificá-las em verdadeiras ou falsas.</a:t>
          </a:r>
          <a:endParaRPr lang="pt-BR" sz="2100" kern="1200" dirty="0"/>
        </a:p>
      </dsp:txBody>
      <dsp:txXfrm>
        <a:off x="1191692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50997">
          <a:off x="4035521" y="3446940"/>
          <a:ext cx="30959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Ao</a:t>
          </a: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 final da aula, promova a discussão de cada uma das notícias, explic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ando-as. Solicite que os estudantes exponham suas opiniões sobre a veracidade ou não das afirmações apresentadas.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11248">
          <a:off x="3995822" y="1482759"/>
          <a:ext cx="31026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5231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roda de conversa sobre o tópico </a:t>
          </a:r>
          <a:r>
            <a:rPr lang="pt-BR" sz="2100" b="1" i="1" u="sng" strike="noStrike" kern="1200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que ameaçam a saúde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100" u="none" kern="1200" dirty="0"/>
        </a:p>
      </dsp:txBody>
      <dsp:txXfrm>
        <a:off x="1191692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50997">
          <a:off x="4035521" y="3446940"/>
          <a:ext cx="30959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 atividade 1 pode ser discutida em aula. </a:t>
          </a: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Solicite que os estudantes façam as demais em casa, bem como a leitura indicada no boxe </a:t>
          </a:r>
          <a:r>
            <a:rPr lang="pt-BR" sz="2100" b="1" i="0" u="sng" strike="noStrike" kern="1200" baseline="0" dirty="0">
              <a:solidFill>
                <a:schemeClr val="tx1"/>
              </a:solidFill>
              <a:latin typeface="MyriadPro-SemiCn"/>
            </a:rPr>
            <a:t>Para ler</a:t>
          </a: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. As atividades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 2 e 3 </a:t>
          </a:r>
          <a:r>
            <a:rPr lang="pt-BR" sz="2100" b="1" u="none" kern="1200" dirty="0">
              <a:latin typeface="MyriadPro-SemiCn"/>
            </a:rPr>
            <a:t>contribuirão para a elaboração do produto final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100" b="1" u="none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35977">
          <a:off x="3988838" y="1482759"/>
          <a:ext cx="31021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38234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Inicie a discussão sobre a elaboração do painel realizando com os estudantes a leitura do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Elaborando e montando o painel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kern="1200" dirty="0"/>
        </a:p>
      </dsp:txBody>
      <dsp:txXfrm>
        <a:off x="1177613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26502">
          <a:off x="4028400" y="3446940"/>
          <a:ext cx="309674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Produção dos conteúdos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 poderá ser discutido em conjunto com os estudantes, aproveitando o momento para debater estratégias de divisão do trabalho.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51732">
          <a:off x="3798614" y="1982568"/>
          <a:ext cx="56474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64099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Acompanhe e oriente os estudantes durante a elaboração dos textos informativos, corrigindo e validando as pesquisas realizadas.</a:t>
          </a:r>
          <a:endParaRPr lang="pt-BR" sz="3100" kern="1200" dirty="0"/>
        </a:p>
      </dsp:txBody>
      <dsp:txXfrm>
        <a:off x="1135853" y="2901025"/>
        <a:ext cx="5940529" cy="23063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36660">
          <a:off x="3804797" y="1982568"/>
          <a:ext cx="56478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8151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Auxilie e oriente os estudantes na escolha dos elementos que comporão o painel e sua organização.</a:t>
          </a:r>
          <a:endParaRPr lang="pt-BR" sz="3900" kern="1200" dirty="0"/>
        </a:p>
      </dsp:txBody>
      <dsp:txXfrm>
        <a:off x="1149905" y="2901025"/>
        <a:ext cx="5940529" cy="23063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36660">
          <a:off x="3804797" y="1982568"/>
          <a:ext cx="564789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8151" y="2829271"/>
          <a:ext cx="6084037" cy="24498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b="1" i="0" u="none" strike="noStrike" kern="1200" baseline="0" dirty="0">
              <a:solidFill>
                <a:srgbClr val="2F2F2E"/>
              </a:solidFill>
              <a:latin typeface="MyriadPro-SemiCn"/>
            </a:rPr>
            <a:t>Dedique esta aula para a montagem </a:t>
          </a:r>
          <a:r>
            <a:rPr lang="pt-BR" sz="5100" b="1" i="0" u="none" strike="noStrike" kern="1200" baseline="0">
              <a:solidFill>
                <a:srgbClr val="2F2F2E"/>
              </a:solidFill>
              <a:latin typeface="MyriadPro-SemiCn"/>
            </a:rPr>
            <a:t>do painel.</a:t>
          </a:r>
          <a:endParaRPr lang="pt-BR" sz="5100" kern="1200" dirty="0"/>
        </a:p>
      </dsp:txBody>
      <dsp:txXfrm>
        <a:off x="1149905" y="2901025"/>
        <a:ext cx="5940529" cy="230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discutam sobre o acesso à informação e sobre a desinformação.</a:t>
          </a:r>
          <a:endParaRPr lang="pt-BR" sz="19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Proponha que os estudantes se organizem em duplas para a realização da atividade 1 que pode servir de diagnóstico para avaliar como eles lidam com informações de Ciências.</a:t>
          </a:r>
          <a:r>
            <a:rPr lang="pt-BR" sz="1900" b="1" i="0" u="none" strike="noStrike" kern="1200" baseline="0" dirty="0">
              <a:latin typeface="MyriadPro-SemiCn"/>
            </a:rPr>
            <a:t> </a:t>
          </a:r>
          <a:endParaRPr lang="pt-BR" sz="19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Apresente os principais passos envolvidos na estruturação da turma para o desenvolvimento do projeto utilizando o tópico </a:t>
          </a:r>
          <a:r>
            <a:rPr lang="pt-BR" sz="19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</a:t>
          </a:r>
          <a:r>
            <a:rPr lang="pt-BR" sz="1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1900" b="1" u="none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Inicie a discussão sobre </a:t>
          </a:r>
          <a:r>
            <a:rPr lang="pt-BR" sz="2100" b="1" i="1" u="none" strike="noStrike" kern="1200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apresentando o que são e como identificá-las e classificá-las.</a:t>
          </a:r>
          <a:endParaRPr lang="pt-BR" sz="21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façam, em casa, a leitura indicada no boxe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Para ler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A atividade 3 pode ser trabalhada ao final desta </a:t>
          </a: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aula.</a:t>
          </a:r>
          <a:r>
            <a:rPr lang="pt-BR" sz="21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Para as demais, peça que os estudantes pesquisem em casa e tragam os resultados para a próxima aula.</a:t>
          </a:r>
          <a:endParaRPr lang="pt-BR" sz="21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86527">
          <a:off x="4002798" y="1482759"/>
          <a:ext cx="31033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6639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Inicie discutindo as atividades solicitadas na aula anterior. Converse sobre as </a:t>
          </a:r>
          <a:r>
            <a:rPr lang="pt-BR" sz="2200" b="1" i="1" u="none" strike="noStrike" kern="1200" baseline="0" dirty="0">
              <a:solidFill>
                <a:srgbClr val="2F2F2E"/>
              </a:solidFill>
              <a:latin typeface="MyriadPro-SemiCn"/>
            </a:rPr>
            <a:t>fake </a:t>
          </a:r>
          <a:r>
            <a:rPr lang="pt-BR" sz="2200" b="1" i="1" u="none" strike="noStrike" kern="1200" baseline="0" dirty="0" err="1">
              <a:solidFill>
                <a:srgbClr val="2F2F2E"/>
              </a:solidFill>
              <a:latin typeface="MyriadPro-SemiCn"/>
            </a:rPr>
            <a:t>news</a:t>
          </a:r>
          <a:r>
            <a:rPr lang="pt-BR" sz="2200" b="1" i="1" u="none" strike="noStrike" kern="1200" baseline="0" dirty="0">
              <a:solidFill>
                <a:srgbClr val="2F2F2E"/>
              </a:solidFill>
              <a:latin typeface="MyriadPro-SemiCn"/>
            </a:rPr>
            <a:t> 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identificadas e as classificações adotadas pelos grupos. </a:t>
          </a:r>
          <a:endParaRPr lang="pt-BR" sz="2200" kern="1200" dirty="0"/>
        </a:p>
      </dsp:txBody>
      <dsp:txXfrm>
        <a:off x="1205772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75497">
          <a:off x="4042626" y="3446940"/>
          <a:ext cx="309548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</a:t>
          </a:r>
          <a:r>
            <a:rPr lang="pt-BR" sz="2200" b="1" i="0" u="none" strike="noStrike" kern="1200" baseline="0" dirty="0">
              <a:solidFill>
                <a:schemeClr val="tx1"/>
              </a:solidFill>
              <a:latin typeface="MyriadPro-SemiCn"/>
            </a:rPr>
            <a:t>repare antecipadamente exemplos, para serem debatidos em aula, que ilustrem como o conhecimento científico é produzido, destacando a importância do trabalho colaborativo em Ciências.</a:t>
          </a:r>
          <a:endParaRPr lang="pt-BR" sz="2200" b="1" u="none" kern="1200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311248">
          <a:off x="3995822" y="1482759"/>
          <a:ext cx="31026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52313" y="1947687"/>
          <a:ext cx="6048019" cy="134448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Explore o tópico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A importância da divulgação científica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 e solicite que os estudantes façam a leitura dos textos sobre enxaqueca.</a:t>
          </a:r>
          <a:endParaRPr lang="pt-BR" sz="2100" u="none" kern="1200" dirty="0"/>
        </a:p>
      </dsp:txBody>
      <dsp:txXfrm>
        <a:off x="1191692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350997">
          <a:off x="4035521" y="3446940"/>
          <a:ext cx="309595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Promova a leitura coletiva do texto </a:t>
          </a:r>
          <a:r>
            <a:rPr lang="pt-BR" sz="2100" b="1" i="0" u="sng" strike="noStrike" kern="1200" baseline="0" dirty="0">
              <a:solidFill>
                <a:srgbClr val="2F2F2E"/>
              </a:solidFill>
              <a:latin typeface="MyriadPro-SemiCn"/>
            </a:rPr>
            <a:t>A percepção da Ciência pelos jovens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 e explore com os estudantes os dados apresentados. Na realização das atividades estimule os estudantes à exporem suas opiniões.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297389" y="0"/>
          <a:ext cx="6641400" cy="1331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6</a:t>
          </a:r>
        </a:p>
      </dsp:txBody>
      <dsp:txXfrm>
        <a:off x="1336402" y="39013"/>
        <a:ext cx="6563374" cy="1253970"/>
      </dsp:txXfrm>
    </dsp:sp>
    <dsp:sp modelId="{503E88E4-B7C2-4A22-9047-AD56A349B852}">
      <dsp:nvSpPr>
        <dsp:cNvPr id="0" name=""/>
        <dsp:cNvSpPr/>
      </dsp:nvSpPr>
      <dsp:spPr>
        <a:xfrm rot="5278640">
          <a:off x="4508180" y="1461100"/>
          <a:ext cx="287129" cy="285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370008" y="1905897"/>
          <a:ext cx="6641400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os estudantes façam a leitura dos tópicos </a:t>
          </a:r>
          <a:r>
            <a:rPr lang="pt-BR" sz="2600" b="1" i="0" u="sng" strike="noStrike" kern="1200" baseline="0" dirty="0">
              <a:solidFill>
                <a:srgbClr val="2F2F2E"/>
              </a:solidFill>
              <a:latin typeface="MyriadPro-SemiCn"/>
            </a:rPr>
            <a:t>Mediação de conflitos e cultura de paz </a:t>
          </a: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e </a:t>
          </a:r>
          <a:r>
            <a:rPr lang="pt-BR" sz="2600" b="1" i="0" u="sng" strike="noStrike" kern="1200" baseline="0" dirty="0">
              <a:solidFill>
                <a:srgbClr val="2F2F2E"/>
              </a:solidFill>
              <a:latin typeface="MyriadPro-SemiCn"/>
            </a:rPr>
            <a:t>Práticas restaurativas e comunicação não violenta</a:t>
          </a: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600" b="1" kern="1200" dirty="0">
            <a:latin typeface="MyriadPro-SemiCn"/>
            <a:ea typeface="+mn-ea"/>
            <a:cs typeface="+mn-cs"/>
          </a:endParaRPr>
        </a:p>
      </dsp:txBody>
      <dsp:txXfrm>
        <a:off x="1417826" y="1953715"/>
        <a:ext cx="6545764" cy="1536992"/>
      </dsp:txXfrm>
    </dsp:sp>
    <dsp:sp modelId="{4AB00F72-A3DA-4D65-8296-B1AFF7C63C7D}">
      <dsp:nvSpPr>
        <dsp:cNvPr id="0" name=""/>
        <dsp:cNvSpPr/>
      </dsp:nvSpPr>
      <dsp:spPr>
        <a:xfrm rot="5400000">
          <a:off x="4547854" y="3681380"/>
          <a:ext cx="285709" cy="285709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370008" y="4109945"/>
          <a:ext cx="6641400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Após a leitura, proponha uma roda de conversa coletiva para que todos possam se expressar sobre situações de conflitos já vividos ou observados por eles.</a:t>
          </a:r>
          <a:endParaRPr lang="pt-BR" sz="2600" b="1" kern="1200" dirty="0">
            <a:latin typeface="MyriadPro-SemiCn"/>
          </a:endParaRPr>
        </a:p>
      </dsp:txBody>
      <dsp:txXfrm>
        <a:off x="1417826" y="4157763"/>
        <a:ext cx="6545764" cy="1536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297389" y="0"/>
          <a:ext cx="6641400" cy="1331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7</a:t>
          </a:r>
        </a:p>
      </dsp:txBody>
      <dsp:txXfrm>
        <a:off x="1336402" y="39013"/>
        <a:ext cx="6563374" cy="1253970"/>
      </dsp:txXfrm>
    </dsp:sp>
    <dsp:sp modelId="{503E88E4-B7C2-4A22-9047-AD56A349B852}">
      <dsp:nvSpPr>
        <dsp:cNvPr id="0" name=""/>
        <dsp:cNvSpPr/>
      </dsp:nvSpPr>
      <dsp:spPr>
        <a:xfrm rot="5278640">
          <a:off x="4508180" y="1461100"/>
          <a:ext cx="287129" cy="2857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370008" y="1905897"/>
          <a:ext cx="6641400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Após a leitura do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O diálogo na resolução de problemas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, estimule os estudantes a estabelecerem um paralelo entre os itens estudados nesta aula e a problemática das </a:t>
          </a:r>
          <a:r>
            <a:rPr lang="pt-BR" sz="2300" b="1" i="1" u="none" strike="noStrike" kern="1200" baseline="0" dirty="0">
              <a:solidFill>
                <a:srgbClr val="2F2F2E"/>
              </a:solidFill>
              <a:latin typeface="MyriadPro-SemiCn"/>
            </a:rPr>
            <a:t>fake </a:t>
          </a:r>
          <a:r>
            <a:rPr lang="pt-BR" sz="2300" b="1" i="1" u="none" strike="noStrike" kern="1200" baseline="0" dirty="0" err="1">
              <a:solidFill>
                <a:srgbClr val="2F2F2E"/>
              </a:solidFill>
              <a:latin typeface="MyriadPro-SemiCn"/>
            </a:rPr>
            <a:t>news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417826" y="1953715"/>
        <a:ext cx="6545764" cy="1536992"/>
      </dsp:txXfrm>
    </dsp:sp>
    <dsp:sp modelId="{4AB00F72-A3DA-4D65-8296-B1AFF7C63C7D}">
      <dsp:nvSpPr>
        <dsp:cNvPr id="0" name=""/>
        <dsp:cNvSpPr/>
      </dsp:nvSpPr>
      <dsp:spPr>
        <a:xfrm rot="5400000">
          <a:off x="4547854" y="3681380"/>
          <a:ext cx="285709" cy="285709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370008" y="4109945"/>
          <a:ext cx="6641400" cy="1632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Dedique um período da aula para explicar como será a realização da atividade de </a:t>
          </a:r>
          <a:r>
            <a:rPr lang="pt-BR" sz="23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debate, destacando as pesquisas que precisam ser feitas pelos estudantes.</a:t>
          </a:r>
          <a:endParaRPr lang="pt-BR" sz="2300" b="1" kern="1200" dirty="0">
            <a:latin typeface="MyriadPro-SemiCn"/>
          </a:endParaRPr>
        </a:p>
      </dsp:txBody>
      <dsp:txXfrm>
        <a:off x="1417826" y="4157763"/>
        <a:ext cx="6545764" cy="15369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92556" y="0"/>
          <a:ext cx="5900975" cy="12473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8</a:t>
          </a:r>
        </a:p>
      </dsp:txBody>
      <dsp:txXfrm>
        <a:off x="1729089" y="36533"/>
        <a:ext cx="5827909" cy="1174251"/>
      </dsp:txXfrm>
    </dsp:sp>
    <dsp:sp modelId="{00C015DD-3079-4258-8787-9D0F40E66300}">
      <dsp:nvSpPr>
        <dsp:cNvPr id="0" name=""/>
        <dsp:cNvSpPr/>
      </dsp:nvSpPr>
      <dsp:spPr>
        <a:xfrm rot="5293440">
          <a:off x="4573755" y="1342430"/>
          <a:ext cx="188967" cy="18752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740221" y="1625071"/>
          <a:ext cx="5900975" cy="10715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Dedique esta aula para a realização do debate.</a:t>
          </a:r>
          <a:endParaRPr lang="pt-BR" sz="2000" kern="1200" dirty="0"/>
        </a:p>
      </dsp:txBody>
      <dsp:txXfrm>
        <a:off x="1771607" y="1656457"/>
        <a:ext cx="5838203" cy="1008815"/>
      </dsp:txXfrm>
    </dsp:sp>
    <dsp:sp modelId="{963C8F91-3F45-422C-B42E-73DCAD0ED5D7}">
      <dsp:nvSpPr>
        <dsp:cNvPr id="0" name=""/>
        <dsp:cNvSpPr/>
      </dsp:nvSpPr>
      <dsp:spPr>
        <a:xfrm rot="5400000">
          <a:off x="4596945" y="2790422"/>
          <a:ext cx="187527" cy="18752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740221" y="3071714"/>
          <a:ext cx="5900975" cy="12239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Estabeleça e controle o tempo para a discussão da primeira rodada. Reserve alguns minutos para que o registro sobre a opinião dos grupos sobre a veracidade das informações apresentadas possa ser feito.</a:t>
          </a:r>
          <a:endParaRPr lang="pt-BR" sz="2000" b="1" kern="1200" dirty="0">
            <a:latin typeface="MyriadPro-SemiCn"/>
            <a:ea typeface="+mn-ea"/>
            <a:cs typeface="+mn-cs"/>
          </a:endParaRPr>
        </a:p>
      </dsp:txBody>
      <dsp:txXfrm>
        <a:off x="1776071" y="3107564"/>
        <a:ext cx="5829275" cy="1152299"/>
      </dsp:txXfrm>
    </dsp:sp>
    <dsp:sp modelId="{4AB00F72-A3DA-4D65-8296-B1AFF7C63C7D}">
      <dsp:nvSpPr>
        <dsp:cNvPr id="0" name=""/>
        <dsp:cNvSpPr/>
      </dsp:nvSpPr>
      <dsp:spPr>
        <a:xfrm rot="5400000">
          <a:off x="4596945" y="4389478"/>
          <a:ext cx="187527" cy="187527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740221" y="4670769"/>
          <a:ext cx="5900975" cy="10715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A atividade 3 pode ser trabalhada ao final desta </a:t>
          </a:r>
          <a:r>
            <a:rPr lang="pt-BR" sz="2000" b="1" i="0" u="none" strike="noStrike" kern="1200" baseline="0" dirty="0">
              <a:solidFill>
                <a:schemeClr val="tx1"/>
              </a:solidFill>
              <a:latin typeface="MyriadPro-SemiCn"/>
            </a:rPr>
            <a:t>aula.</a:t>
          </a:r>
          <a:r>
            <a:rPr lang="pt-BR" sz="2000" b="1" i="0" u="none" strike="noStrike" kern="1200" baseline="0" dirty="0">
              <a:solidFill>
                <a:srgbClr val="FF0000"/>
              </a:solidFill>
              <a:latin typeface="MyriadPro-SemiCn"/>
            </a:rPr>
            <a:t> </a:t>
          </a: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Para as demais, solicite que os estudantes pesquisem em casa e tragam os resultados na próxima aula.</a:t>
          </a:r>
          <a:endParaRPr lang="pt-BR" sz="2000" b="1" kern="1200" dirty="0">
            <a:latin typeface="MyriadPro-SemiCn"/>
          </a:endParaRPr>
        </a:p>
      </dsp:txBody>
      <dsp:txXfrm>
        <a:off x="1771607" y="4702155"/>
        <a:ext cx="5838203" cy="10088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65086" y="0"/>
          <a:ext cx="5955042" cy="1258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E95A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701953" y="36867"/>
        <a:ext cx="5881308" cy="1185011"/>
      </dsp:txXfrm>
    </dsp:sp>
    <dsp:sp modelId="{00C015DD-3079-4258-8787-9D0F40E66300}">
      <dsp:nvSpPr>
        <dsp:cNvPr id="0" name=""/>
        <dsp:cNvSpPr/>
      </dsp:nvSpPr>
      <dsp:spPr>
        <a:xfrm rot="5293253">
          <a:off x="4573364" y="1353374"/>
          <a:ext cx="189342" cy="189246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713187" y="1637248"/>
          <a:ext cx="5955042" cy="1081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Realize a leitura coletiva dos textos apresentados no tópico </a:t>
          </a:r>
          <a:r>
            <a:rPr lang="pt-BR" sz="2000" b="1" i="1" u="sng" strike="noStrike" kern="1200" baseline="0" dirty="0">
              <a:solidFill>
                <a:srgbClr val="2F2F2E"/>
              </a:solidFill>
              <a:latin typeface="MyriadPro-SemiCn"/>
            </a:rPr>
            <a:t>Fake news </a:t>
          </a:r>
          <a:r>
            <a:rPr lang="pt-BR" sz="2000" b="1" i="0" u="sng" strike="noStrike" kern="1200" baseline="0" dirty="0">
              <a:solidFill>
                <a:srgbClr val="2F2F2E"/>
              </a:solidFill>
              <a:latin typeface="MyriadPro-SemiCn"/>
            </a:rPr>
            <a:t>que parecem</a:t>
          </a:r>
          <a:r>
            <a:rPr lang="pt-BR" sz="2000" b="1" i="0" u="sng" strike="noStrike" kern="1200" baseline="0" dirty="0">
              <a:solidFill>
                <a:schemeClr val="tx1"/>
              </a:solidFill>
              <a:latin typeface="MyriadPro-SemiCn"/>
            </a:rPr>
            <a:t> verdade</a:t>
          </a:r>
          <a:r>
            <a:rPr lang="pt-BR" sz="20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000" kern="1200" dirty="0"/>
        </a:p>
      </dsp:txBody>
      <dsp:txXfrm>
        <a:off x="1744860" y="1668921"/>
        <a:ext cx="5891696" cy="1018059"/>
      </dsp:txXfrm>
    </dsp:sp>
    <dsp:sp modelId="{963C8F91-3F45-422C-B42E-73DCAD0ED5D7}">
      <dsp:nvSpPr>
        <dsp:cNvPr id="0" name=""/>
        <dsp:cNvSpPr/>
      </dsp:nvSpPr>
      <dsp:spPr>
        <a:xfrm rot="5400000">
          <a:off x="4596085" y="2813277"/>
          <a:ext cx="189246" cy="189246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713187" y="3097146"/>
          <a:ext cx="5955042" cy="1081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  <a:ea typeface="+mn-ea"/>
              <a:cs typeface="+mn-cs"/>
            </a:rPr>
            <a:t>Promova uma roda de conversa para esclarecer as eventuais dúvidas em relação a identificação de </a:t>
          </a:r>
          <a:r>
            <a:rPr lang="pt-BR" sz="2000" b="1" i="1" kern="1200" dirty="0">
              <a:latin typeface="MyriadPro-SemiCn"/>
              <a:ea typeface="+mn-ea"/>
              <a:cs typeface="+mn-cs"/>
            </a:rPr>
            <a:t>fake </a:t>
          </a:r>
          <a:r>
            <a:rPr lang="pt-BR" sz="2000" b="1" i="1" kern="1200" dirty="0" err="1">
              <a:latin typeface="MyriadPro-SemiCn"/>
              <a:ea typeface="+mn-ea"/>
              <a:cs typeface="+mn-cs"/>
            </a:rPr>
            <a:t>news</a:t>
          </a:r>
          <a:r>
            <a:rPr lang="pt-BR" sz="20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744860" y="3128819"/>
        <a:ext cx="5891696" cy="1018059"/>
      </dsp:txXfrm>
    </dsp:sp>
    <dsp:sp modelId="{4AB00F72-A3DA-4D65-8296-B1AFF7C63C7D}">
      <dsp:nvSpPr>
        <dsp:cNvPr id="0" name=""/>
        <dsp:cNvSpPr/>
      </dsp:nvSpPr>
      <dsp:spPr>
        <a:xfrm rot="5400000">
          <a:off x="4596085" y="4273175"/>
          <a:ext cx="189246" cy="189246"/>
        </a:xfrm>
        <a:prstGeom prst="rightArrow">
          <a:avLst>
            <a:gd name="adj1" fmla="val 66700"/>
            <a:gd name="adj2" fmla="val 50000"/>
          </a:avLst>
        </a:prstGeom>
        <a:solidFill>
          <a:srgbClr val="3E95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713187" y="4557044"/>
          <a:ext cx="5955042" cy="11879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E95A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Realize </a:t>
          </a:r>
          <a:r>
            <a:rPr lang="pt-BR" sz="2000" b="1" u="none" kern="1200" dirty="0">
              <a:latin typeface="MyriadPro-SemiCn"/>
            </a:rPr>
            <a:t>a atividade 1 em aula e solicite que os estudantes façam as pesquisas necessárias para a atividade 2 em casa. Os dados obtidos contribuirão para a elaboração do produto final. </a:t>
          </a:r>
        </a:p>
      </dsp:txBody>
      <dsp:txXfrm>
        <a:off x="1747982" y="4591839"/>
        <a:ext cx="5885452" cy="111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3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4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5.xml"/><Relationship Id="rId7" Type="http://schemas.openxmlformats.org/officeDocument/2006/relationships/oleObject" Target="../embeddings/oleObject12.bin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318092"/>
            <a:ext cx="5999222" cy="3391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00" b="1" i="1" dirty="0">
                <a:solidFill>
                  <a:schemeClr val="bg1"/>
                </a:solidFill>
                <a:latin typeface="Factoria-Bold"/>
              </a:rPr>
              <a:t>Fake news</a:t>
            </a:r>
            <a:r>
              <a:rPr lang="pt-BR" sz="5800" b="1" dirty="0">
                <a:solidFill>
                  <a:schemeClr val="bg1"/>
                </a:solidFill>
                <a:latin typeface="Factoria-Bold"/>
              </a:rPr>
              <a:t>:</a:t>
            </a:r>
            <a:br>
              <a:rPr lang="pt-BR" sz="5800" b="1" dirty="0">
                <a:solidFill>
                  <a:schemeClr val="bg1"/>
                </a:solidFill>
                <a:latin typeface="Factoria-Bold"/>
              </a:rPr>
            </a:br>
            <a:r>
              <a:rPr lang="pt-BR" sz="5800" b="1" dirty="0">
                <a:solidFill>
                  <a:schemeClr val="bg1"/>
                </a:solidFill>
                <a:latin typeface="Factoria-Bold"/>
              </a:rPr>
              <a:t>como identificá-las e combatê-las?</a:t>
            </a:r>
            <a:endParaRPr lang="pt-BR" sz="5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151253"/>
            <a:ext cx="6347691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61B5C3"/>
                </a:solidFill>
              </a:rPr>
              <a:t>Tema integrador: Mediação de conflitos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61B5C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EE6B51-A3F7-4ECA-BAA0-D74FD5A0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7" y="92466"/>
            <a:ext cx="5580000" cy="61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136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123 e 124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38839961-9390-49A7-958D-FFC4F2B9FB7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8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587212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38839961-9390-49A7-958D-FFC4F2B9FB7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3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44541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 125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4E52BA21-DA11-455D-A3BA-1E50C6FCD51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31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00690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126 e 127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029CB1E0-E388-4365-BDB1-E0C92CCDF4A8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62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12488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128 e 129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9C34FCD-EC08-441A-B3BC-C915FBEC6209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0723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130 a 132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D3F9B7F6-23F9-429C-B448-B15D10C25E7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86046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133 a 135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535072" y="4013239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B58A6DB6-D676-4725-9B2F-5CF7BE32DBC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56659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133 a 135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8169215" y="3035357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165578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982882" y="3611314"/>
              <a:ext cx="2482924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63DA9C9F-4AE8-4B75-911C-AB9C87AE8382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59388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133 a 135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494A3D6-ACFF-446A-939C-10045D6B2BF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/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133 a 135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494A3D6-ACFF-446A-939C-10045D6B2BF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6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Elaboração de um painel informativo sobre </a:t>
            </a:r>
            <a:r>
              <a:rPr lang="pt-BR" i="1" dirty="0"/>
              <a:t>fake news</a:t>
            </a:r>
            <a:r>
              <a:rPr lang="pt-BR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Biologia.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147475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3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3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3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7, 9 e 10</a:t>
            </a:r>
          </a:p>
          <a:p>
            <a:pPr marL="0" indent="0" algn="l">
              <a:buNone/>
            </a:pPr>
            <a:r>
              <a:rPr lang="pt-BR" sz="23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 algn="l">
              <a:buNone/>
            </a:pP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da Natureza e suas Tecnologias </a:t>
            </a: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300" b="0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2 e 3: EM13CNT207 e EM13CNT303.</a:t>
            </a:r>
          </a:p>
          <a:p>
            <a:pPr marL="0" indent="0">
              <a:buNone/>
            </a:pP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Linguagens e suas Tecnologias </a:t>
            </a: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1 e 3:</a:t>
            </a:r>
            <a:r>
              <a:rPr lang="pt-BR" sz="2300" dirty="0">
                <a:solidFill>
                  <a:srgbClr val="2F2F2E"/>
                </a:solidFill>
                <a:latin typeface="MyriadPro-SemiCn"/>
              </a:rPr>
              <a:t> 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EM13LGG102, EM13LGG104 e EM13LGG303.</a:t>
            </a:r>
          </a:p>
          <a:p>
            <a:pPr marL="0" indent="0" algn="l">
              <a:buNone/>
            </a:pP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Matemática e suas Tecnologias </a:t>
            </a: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EM13MAT101.</a:t>
            </a:r>
          </a:p>
          <a:p>
            <a:pPr marL="0" indent="0" algn="l">
              <a:buNone/>
            </a:pP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</a:rPr>
              <a:t>Área de Ciências Humanas e Sociais Aplicadas </a:t>
            </a:r>
            <a:r>
              <a:rPr lang="pt-BR" sz="2300" b="1" i="0" u="none" strike="noStrike" baseline="0" dirty="0">
                <a:solidFill>
                  <a:srgbClr val="3E95A4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3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2: EM13CHS202.</a:t>
            </a:r>
            <a:endParaRPr lang="pt-BR" sz="2300" dirty="0">
              <a:solidFill>
                <a:srgbClr val="2F2F2E"/>
              </a:solidFill>
              <a:latin typeface="CiutadellaRounded-Regular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5038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13225"/>
              </p:ext>
            </p:extLst>
          </p:nvPr>
        </p:nvGraphicFramePr>
        <p:xfrm>
          <a:off x="978642" y="1001805"/>
          <a:ext cx="7302704" cy="522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930366" y="136737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110 e 111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98D66DBA-456B-4102-A524-0E4BC2199AC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834534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 112 a 115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97607701-D20A-4083-98D6-A65316BBE8F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57379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 116 e 117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4E52BA21-DA11-455D-A3BA-1E50C6FCD51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52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12572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118 e 119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9B7991D4-F1F5-423F-97C7-FD4E4C4AB5C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90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422546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119 a 122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23D7C06A-DFF3-426A-884A-CB60481514C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BF93D-691E-4A0C-AB39-B19262AB4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E784EE-EBA2-4E1F-83AA-9615AD985BFF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169931d-a0b2-4e74-9c68-aff0d04c799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1B8528-A30B-4070-A5CE-E82BA6B7D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1185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projeto: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226</cp:revision>
  <dcterms:created xsi:type="dcterms:W3CDTF">2020-12-04T14:36:32Z</dcterms:created>
  <dcterms:modified xsi:type="dcterms:W3CDTF">2020-12-14T13:55:34Z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