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sldIdLst>
    <p:sldId id="280" r:id="rId5"/>
    <p:sldId id="271" r:id="rId6"/>
    <p:sldId id="267" r:id="rId7"/>
    <p:sldId id="266" r:id="rId8"/>
    <p:sldId id="278" r:id="rId9"/>
    <p:sldId id="281" r:id="rId10"/>
    <p:sldId id="282" r:id="rId11"/>
    <p:sldId id="294" r:id="rId12"/>
    <p:sldId id="295" r:id="rId13"/>
    <p:sldId id="283" r:id="rId14"/>
    <p:sldId id="286" r:id="rId15"/>
    <p:sldId id="291" r:id="rId16"/>
    <p:sldId id="296" r:id="rId17"/>
    <p:sldId id="297" r:id="rId18"/>
    <p:sldId id="298" r:id="rId19"/>
    <p:sldId id="299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quiria Baddini Tronolone" initials="VBT" lastIdx="1" clrIdx="0">
    <p:extLst>
      <p:ext uri="{19B8F6BF-5375-455C-9EA6-DF929625EA0E}">
        <p15:presenceInfo xmlns:p15="http://schemas.microsoft.com/office/powerpoint/2012/main" userId="S::em-valquiria@ftd.com.br::b1a7bfb0-d72c-45bb-9c0d-c893be7838e8" providerId="AD"/>
      </p:ext>
    </p:extLst>
  </p:cmAuthor>
  <p:cmAuthor id="2" name="Felipe Navarro Bio de Toledo" initials="FNBdT" lastIdx="34" clrIdx="1">
    <p:extLst>
      <p:ext uri="{19B8F6BF-5375-455C-9EA6-DF929625EA0E}">
        <p15:presenceInfo xmlns:p15="http://schemas.microsoft.com/office/powerpoint/2012/main" userId="Felipe Navarro Bio de Tole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B5C3"/>
    <a:srgbClr val="3E9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46F03C-C9E3-429A-997C-4AEA09538794}" v="518" dt="2020-12-11T18:19:59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1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Apresente e discuta com os estudantes as características da ficção científica e as mídias em que aparece.</a:t>
          </a:r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endParaRPr lang="pt-BR" sz="2200" b="1" kern="1200" dirty="0">
            <a:latin typeface="MyriadPro-SemiCn"/>
            <a:ea typeface="+mn-ea"/>
            <a:cs typeface="+mn-cs"/>
          </a:endParaRPr>
        </a:p>
        <a:p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Trabalhe o tópico </a:t>
          </a:r>
          <a:r>
            <a:rPr lang="pt-BR" sz="2200" b="1" i="0" u="sng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Conversa inicial</a:t>
          </a: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, valorizando a contextualização e a importância do assunto para os estudantes.</a:t>
          </a:r>
        </a:p>
        <a:p>
          <a:endParaRPr lang="pt-BR" sz="1600" b="1" kern="1200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CCEA846A-2B43-4FA8-9E48-BCDDA782ABBC}">
      <dgm:prSet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Solicite aos estudantes que definam a obra de ficção científica que será analisada na próxima aula.</a:t>
          </a: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11 e 12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Oriente e auxilie os estudantes na construção do </a:t>
          </a:r>
          <a:r>
            <a:rPr lang="pt-BR" b="1" i="1" u="none" strike="noStrike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storyboard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 do filme.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7193" custScaleY="5274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47193" custScaleY="76013" custLinFactNeighborX="-763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13 e 14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Auxilie e oriente os estudantes na produção, na montagem do cenário,</a:t>
          </a:r>
          <a:r>
            <a:rPr lang="pt-BR" b="1" i="0" u="none" strike="noStrike" baseline="0" dirty="0">
              <a:solidFill>
                <a:srgbClr val="FF0000"/>
              </a:solidFill>
              <a:latin typeface="MyriadPro-SemiCn"/>
              <a:ea typeface="+mn-ea"/>
              <a:cs typeface="+mn-cs"/>
            </a:rPr>
            <a:t> </a:t>
          </a:r>
          <a:r>
            <a:rPr lang="pt-BR" b="1" i="0" u="none" strike="noStrike" baseline="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com o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 figurino, na busca por equipamentos e na leitura do roteiro pelas atrizes e pelos atores.</a:t>
          </a:r>
          <a:r>
            <a:rPr lang="pt-BR" b="1" i="0" u="none" strike="noStrike" baseline="0" dirty="0">
              <a:latin typeface="MyriadPro-SemiCn"/>
              <a:ea typeface="+mn-ea"/>
              <a:cs typeface="+mn-cs"/>
            </a:rPr>
            <a:t> 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7193" custScaleY="5274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47193" custScaleY="76013" custLinFactNeighborX="-763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15 e 16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O</a:t>
          </a:r>
          <a:r>
            <a:rPr lang="pt-BR" b="1" i="0" u="none" strike="noStrike" baseline="0" dirty="0">
              <a:solidFill>
                <a:schemeClr val="tx1"/>
              </a:solidFill>
              <a:latin typeface="MyriadPro-SemiCn"/>
            </a:rPr>
            <a:t>s estudantes devem realizar as filmagens nestas aulas, auxilie-os nesta tarefa. 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7193" custScaleY="5274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47193" custScaleY="76013" custLinFactNeighborX="-763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2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T</a:t>
          </a: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rabalhe</a:t>
          </a: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 a seção </a:t>
          </a:r>
          <a:r>
            <a:rPr lang="pt-BR" sz="2200" b="1" i="0" u="sng" strike="noStrike" kern="1200" baseline="0" dirty="0">
              <a:solidFill>
                <a:srgbClr val="2F2F2E"/>
              </a:solidFill>
              <a:latin typeface="MyriadPro-SemiCn"/>
            </a:rPr>
            <a:t>Em foco</a:t>
          </a: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, discutindo a aparente capacidade que algumas obras de ficção científica têm de antever tecnologias.</a:t>
          </a:r>
          <a:r>
            <a:rPr lang="pt-BR" sz="2200" b="1" i="0" u="none" strike="noStrike" kern="1200" baseline="0" dirty="0">
              <a:latin typeface="MyriadPro-SemiCn"/>
            </a:rPr>
            <a:t> </a:t>
          </a:r>
          <a:endParaRPr lang="pt-BR" sz="2200" kern="1200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Proponha a realização das atividades propostas nesta seção. Na atividade 1, os estudantes deverão fazer a análise da obra escolhida na aula 1.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CCEA846A-2B43-4FA8-9E48-BCDDA782ABBC}">
      <dgm:prSet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sz="2200" b="1" i="0" u="none" strike="noStrike" baseline="0" dirty="0">
              <a:solidFill>
                <a:srgbClr val="2F2F2E"/>
              </a:solidFill>
              <a:latin typeface="MyriadPro-SemiCn"/>
            </a:rPr>
            <a:t>Apresente os principais passos envolvidos na criação do produto final deste projeto, utilizando o tópico </a:t>
          </a:r>
          <a:r>
            <a:rPr lang="pt-BR" sz="2200" b="1" i="0" u="sng" strike="noStrike" baseline="0" dirty="0">
              <a:solidFill>
                <a:srgbClr val="2F2F2E"/>
              </a:solidFill>
              <a:latin typeface="MyriadPro-SemiCn"/>
            </a:rPr>
            <a:t>Organizando os trabalhos</a:t>
          </a:r>
          <a:r>
            <a:rPr lang="pt-BR" sz="2200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200" b="1" dirty="0">
            <a:latin typeface="MyriadPro-SemiCn"/>
          </a:endParaRP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3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Caso julgue pertinente, peça aos estudantes que apresentem suas conclusões da atividade 1 do tópico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Em foco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, trabalhado na aula 2. 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Trabalhe o tópico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Pesquisa, divulgação e ficção científicas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Solicite aos estudantes que realizem, em casa, a pesquisa de textos, proposta na atividade 3 deste tópico.</a:t>
          </a:r>
          <a:endParaRPr lang="pt-BR" b="1" dirty="0">
            <a:latin typeface="MyriadPro-SemiCn"/>
          </a:endParaRP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4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Realize a atividade 3 do tópico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Pesquisa, divulgação e ficção científicas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 com os textos pesquisados pelos estudantes.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Trabalhe com os estudantes o tópico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Um pouco de história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 e as atividades 1 e 2.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Proponha aos estudantes que realizem a atividade 3 deste tópico em casa, para apresentação dos resultados na próxima aula.</a:t>
          </a:r>
          <a:endParaRPr lang="pt-BR" b="1" dirty="0">
            <a:latin typeface="MyriadPro-SemiCn"/>
          </a:endParaRP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5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endParaRPr lang="pt-BR" sz="2200" b="1" i="0" u="none" strike="noStrike" baseline="0" dirty="0">
            <a:solidFill>
              <a:srgbClr val="2F2F2E"/>
            </a:solidFill>
            <a:latin typeface="MyriadPro-SemiCn"/>
          </a:endParaRPr>
        </a:p>
        <a:p>
          <a:r>
            <a:rPr lang="pt-BR" sz="2200" b="1" i="0" u="none" strike="noStrike" baseline="0" dirty="0">
              <a:solidFill>
                <a:srgbClr val="2F2F2E"/>
              </a:solidFill>
              <a:latin typeface="MyriadPro-SemiCn"/>
            </a:rPr>
            <a:t>Solicite aos estudantes que apresentem os </a:t>
          </a:r>
          <a:r>
            <a:rPr lang="pt-BR" sz="2200" b="1" i="0" u="none" strike="noStrike" baseline="0">
              <a:solidFill>
                <a:srgbClr val="2F2F2E"/>
              </a:solidFill>
              <a:latin typeface="MyriadPro-SemiCn"/>
            </a:rPr>
            <a:t>resultados da </a:t>
          </a:r>
          <a:r>
            <a:rPr lang="pt-BR" sz="2200" b="1" i="0" u="none" strike="noStrike" baseline="0" dirty="0">
              <a:solidFill>
                <a:srgbClr val="2F2F2E"/>
              </a:solidFill>
              <a:latin typeface="MyriadPro-SemiCn"/>
            </a:rPr>
            <a:t>atividade 3 do tópico </a:t>
          </a:r>
          <a:r>
            <a:rPr lang="pt-BR" sz="2200" b="1" i="0" u="sng" strike="noStrike" baseline="0" dirty="0">
              <a:solidFill>
                <a:srgbClr val="2F2F2E"/>
              </a:solidFill>
              <a:latin typeface="MyriadPro-SemiCn"/>
            </a:rPr>
            <a:t>Um pouco de história</a:t>
          </a:r>
          <a:r>
            <a:rPr lang="pt-BR" sz="2200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</a:p>
        <a:p>
          <a:r>
            <a:rPr lang="pt-BR" sz="2000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000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CCEA846A-2B43-4FA8-9E48-BCDDA782ABBC}">
      <dgm:prSet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endParaRPr lang="pt-BR" sz="2200" b="1" i="0" u="none" strike="noStrike" baseline="0" dirty="0">
            <a:solidFill>
              <a:srgbClr val="2F2F2E"/>
            </a:solidFill>
            <a:latin typeface="MyriadPro-SemiCn"/>
          </a:endParaRPr>
        </a:p>
        <a:p>
          <a:pPr rtl="0"/>
          <a:r>
            <a:rPr lang="pt-BR" sz="2200" b="1" i="0" u="none" strike="noStrike" baseline="0" dirty="0">
              <a:solidFill>
                <a:srgbClr val="2F2F2E"/>
              </a:solidFill>
              <a:latin typeface="MyriadPro-SemiCn"/>
            </a:rPr>
            <a:t>Inicie o trabalho com a atividade 2 do tópico </a:t>
          </a:r>
          <a:r>
            <a:rPr lang="pt-BR" sz="2200" b="1" i="0" u="sng" strike="noStrike" baseline="0" dirty="0">
              <a:solidFill>
                <a:srgbClr val="2F2F2E"/>
              </a:solidFill>
              <a:latin typeface="MyriadPro-SemiCn"/>
            </a:rPr>
            <a:t>A ciência influenciando a ficção</a:t>
          </a:r>
          <a:r>
            <a:rPr lang="pt-BR" sz="2200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</a:p>
        <a:p>
          <a:endParaRPr lang="pt-BR" sz="1800" b="1" dirty="0">
            <a:latin typeface="MyriadPro-SemiCn"/>
          </a:endParaRP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sz="2200" b="1" i="0" u="none" strike="noStrike" baseline="0" dirty="0">
              <a:solidFill>
                <a:srgbClr val="2F2F2E"/>
              </a:solidFill>
              <a:latin typeface="MyriadPro-SemiCn"/>
            </a:rPr>
            <a:t>Proponha aos estudantes que realizem a atividade 1 em casa, para a apresentação dos resultados no início da próxima aula. </a:t>
          </a:r>
          <a:endParaRPr lang="pt-BR" sz="2200" b="1" dirty="0">
            <a:latin typeface="MyriadPro-SemiCn"/>
            <a:ea typeface="+mn-ea"/>
            <a:cs typeface="+mn-cs"/>
          </a:endParaRPr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6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>
            <a:lnSpc>
              <a:spcPct val="100000"/>
            </a:lnSpc>
          </a:pPr>
          <a:r>
            <a:rPr lang="pt-BR" sz="2900" b="1" i="0" u="none" strike="noStrike" baseline="0" dirty="0">
              <a:solidFill>
                <a:srgbClr val="2F2F2E"/>
              </a:solidFill>
              <a:latin typeface="MyriadPro-SemiCn"/>
            </a:rPr>
            <a:t>Propo</a:t>
          </a:r>
          <a:r>
            <a:rPr lang="pt-BR" sz="2900" b="1" i="0" u="none" strike="noStrike" baseline="0" dirty="0">
              <a:solidFill>
                <a:schemeClr val="tx1"/>
              </a:solidFill>
              <a:latin typeface="MyriadPro-SemiCn"/>
            </a:rPr>
            <a:t>nha a apresentação das pesquisas da atividade 1 do tópico </a:t>
          </a:r>
          <a:r>
            <a:rPr lang="pt-BR" sz="2900" b="1" i="0" u="sng" strike="noStrike" baseline="0" dirty="0">
              <a:solidFill>
                <a:schemeClr val="tx1"/>
              </a:solidFill>
              <a:latin typeface="MyriadPro-SemiCn"/>
            </a:rPr>
            <a:t>A ciência influenciando a ficção</a:t>
          </a:r>
          <a:r>
            <a:rPr lang="pt-BR" sz="2900" b="1" i="0" u="none" strike="noStrike" baseline="0" dirty="0">
              <a:solidFill>
                <a:schemeClr val="tx1"/>
              </a:solidFill>
              <a:latin typeface="MyriadPro-SemiCn"/>
            </a:rPr>
            <a:t>.</a:t>
          </a:r>
          <a:endParaRPr lang="pt-BR" sz="2900" b="0" i="0" u="none" strike="noStrike" baseline="0" dirty="0">
            <a:solidFill>
              <a:schemeClr val="tx1"/>
            </a:solidFill>
            <a:latin typeface="Modern Love"/>
          </a:endParaRPr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sz="2900" b="1" i="0" u="none" strike="noStrike" baseline="0" dirty="0">
              <a:solidFill>
                <a:srgbClr val="2F2F2E"/>
              </a:solidFill>
              <a:latin typeface="MyriadPro-SemiCn"/>
            </a:rPr>
            <a:t>Conclua as discussões da atividade 2 deste mesmo tópico.</a:t>
          </a:r>
          <a:endParaRPr lang="pt-BR" sz="2900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 custLinFactNeighborX="-199">
        <dgm:presLayoutVars>
          <dgm:chMax val="0"/>
          <dgm:bulletEnabled val="1"/>
        </dgm:presLayoutVars>
      </dgm:prSet>
      <dgm:spPr/>
    </dgm:pt>
    <dgm:pt modelId="{A54C3D0A-7AAA-44AB-B358-42CD8EBA8CD0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06EB3867-3603-4A09-826B-330334CB8803}" type="presOf" srcId="{9D48F7AD-EB97-473A-8C34-57DB6E15BD38}" destId="{00C015DD-3079-4258-8787-9D0F40E66300}" srcOrd="0" destOrd="0" presId="urn:microsoft.com/office/officeart/2005/8/layout/lProcess1"/>
    <dgm:cxn modelId="{60CC1E69-4190-439E-BB7E-C39938C0712D}" type="presOf" srcId="{AE932727-3BB9-41C1-A229-605C5D5C7296}" destId="{9026AD66-E2FA-4F4A-AEBC-0DB4EEBC76C3}" srcOrd="0" destOrd="0" presId="urn:microsoft.com/office/officeart/2005/8/layout/lProcess1"/>
    <dgm:cxn modelId="{6D00C24A-2E77-4862-82DD-F3DC1ABEE4E7}" type="presOf" srcId="{2FEEC820-C3B6-436E-9F7D-B36FE32A8CA1}" destId="{95681F9C-F4C8-480C-A1FC-4297BFA0BC4F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657A57EC-95CB-4E6C-A786-22C552CCC64F}" type="presOf" srcId="{2020AB6F-302C-4055-83FB-E74CC1B94F49}" destId="{A54C3D0A-7AAA-44AB-B358-42CD8EBA8CD0}" srcOrd="0" destOrd="0" presId="urn:microsoft.com/office/officeart/2005/8/layout/lProcess1"/>
    <dgm:cxn modelId="{864F86ED-6C0D-46BF-89F8-79AA66AF7140}" type="presOf" srcId="{91EDB500-34A2-47A1-BF2B-9B3FE05768C5}" destId="{86D59992-7ACD-4F75-8326-8C0180CF029B}" srcOrd="0" destOrd="0" presId="urn:microsoft.com/office/officeart/2005/8/layout/lProcess1"/>
    <dgm:cxn modelId="{F09F11E7-C7A0-4FAF-A930-937E135FDE29}" type="presParOf" srcId="{2880EE12-EEC2-47C1-85E1-CBBB21760BE6}" destId="{9F7E0E85-A6DD-4576-B660-A5938CB04491}" srcOrd="0" destOrd="0" presId="urn:microsoft.com/office/officeart/2005/8/layout/lProcess1"/>
    <dgm:cxn modelId="{F35DE2DD-564F-4714-8CCD-71DD5ADF240C}" type="presParOf" srcId="{9F7E0E85-A6DD-4576-B660-A5938CB04491}" destId="{9026AD66-E2FA-4F4A-AEBC-0DB4EEBC76C3}" srcOrd="0" destOrd="0" presId="urn:microsoft.com/office/officeart/2005/8/layout/lProcess1"/>
    <dgm:cxn modelId="{93E5BD94-267B-4267-B71E-AF577ED7F8D1}" type="presParOf" srcId="{9F7E0E85-A6DD-4576-B660-A5938CB04491}" destId="{00C015DD-3079-4258-8787-9D0F40E66300}" srcOrd="1" destOrd="0" presId="urn:microsoft.com/office/officeart/2005/8/layout/lProcess1"/>
    <dgm:cxn modelId="{E543FCD9-BBFA-4E88-B82F-E8F8FAC8C8D8}" type="presParOf" srcId="{9F7E0E85-A6DD-4576-B660-A5938CB04491}" destId="{95681F9C-F4C8-480C-A1FC-4297BFA0BC4F}" srcOrd="2" destOrd="0" presId="urn:microsoft.com/office/officeart/2005/8/layout/lProcess1"/>
    <dgm:cxn modelId="{A60CA36C-8087-475D-81C5-96516EC7F512}" type="presParOf" srcId="{9F7E0E85-A6DD-4576-B660-A5938CB04491}" destId="{A54C3D0A-7AAA-44AB-B358-42CD8EBA8CD0}" srcOrd="3" destOrd="0" presId="urn:microsoft.com/office/officeart/2005/8/layout/lProcess1"/>
    <dgm:cxn modelId="{0EB0C0DA-4B6B-4FE4-882B-68A97AB82F5C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7 e 8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Realize com os  estudantes o tópico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Frankenstein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 e suas atividades.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Solicite, aos estudantes que façam a pesquisa sobre inteligência artificial, estruturem e entreguem os resultados.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 custLinFactNeighborX="-19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9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Peça aos estudantes que se dividam em grupos, e os auxilie na divisão das tarefas para a realização do filme.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7193" custScaleY="5274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47193" custScaleY="76013" custLinFactNeighborX="-763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10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Oriente os estudantes na elaboração do roteiro do filme.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7193" custScaleY="5274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47193" custScaleY="76013" custLinFactNeighborX="-763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610146" y="0"/>
          <a:ext cx="6063175" cy="12816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1</a:t>
          </a:r>
        </a:p>
      </dsp:txBody>
      <dsp:txXfrm>
        <a:off x="1647683" y="37537"/>
        <a:ext cx="5988101" cy="1206528"/>
      </dsp:txXfrm>
    </dsp:sp>
    <dsp:sp modelId="{00C015DD-3079-4258-8787-9D0F40E66300}">
      <dsp:nvSpPr>
        <dsp:cNvPr id="0" name=""/>
        <dsp:cNvSpPr/>
      </dsp:nvSpPr>
      <dsp:spPr>
        <a:xfrm rot="5293396">
          <a:off x="4570705" y="1379001"/>
          <a:ext cx="193833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659121" y="1669083"/>
          <a:ext cx="6063175" cy="11010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Apresente e discuta com os estudantes as características da ficção científica e as mídias em que aparece.</a:t>
          </a:r>
        </a:p>
      </dsp:txBody>
      <dsp:txXfrm>
        <a:off x="1691369" y="1701331"/>
        <a:ext cx="5998679" cy="1036546"/>
      </dsp:txXfrm>
    </dsp:sp>
    <dsp:sp modelId="{963C8F91-3F45-422C-B42E-73DCAD0ED5D7}">
      <dsp:nvSpPr>
        <dsp:cNvPr id="0" name=""/>
        <dsp:cNvSpPr/>
      </dsp:nvSpPr>
      <dsp:spPr>
        <a:xfrm rot="5400000">
          <a:off x="4594367" y="2866466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659121" y="3155490"/>
          <a:ext cx="6063175" cy="11010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b="1" kern="1200" dirty="0">
            <a:latin typeface="MyriadPro-SemiCn"/>
            <a:ea typeface="+mn-ea"/>
            <a:cs typeface="+mn-cs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Trabalhe o tópico </a:t>
          </a:r>
          <a:r>
            <a:rPr lang="pt-BR" sz="2200" b="1" i="0" u="sng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Conversa inicial</a:t>
          </a: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, valorizando a contextualização e a importância do assunto para os estudantes.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 dirty="0">
            <a:latin typeface="MyriadPro-SemiCn"/>
            <a:ea typeface="+mn-ea"/>
            <a:cs typeface="+mn-cs"/>
          </a:endParaRPr>
        </a:p>
      </dsp:txBody>
      <dsp:txXfrm>
        <a:off x="1691369" y="3187738"/>
        <a:ext cx="5998679" cy="1036546"/>
      </dsp:txXfrm>
    </dsp:sp>
    <dsp:sp modelId="{4AB00F72-A3DA-4D65-8296-B1AFF7C63C7D}">
      <dsp:nvSpPr>
        <dsp:cNvPr id="0" name=""/>
        <dsp:cNvSpPr/>
      </dsp:nvSpPr>
      <dsp:spPr>
        <a:xfrm rot="5400000">
          <a:off x="4594367" y="4352873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659121" y="4641897"/>
          <a:ext cx="6063175" cy="11010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Solicite aos estudantes que definam a obra de ficção científica que será analisada na próxima aula.</a:t>
          </a:r>
        </a:p>
      </dsp:txBody>
      <dsp:txXfrm>
        <a:off x="1691369" y="4674145"/>
        <a:ext cx="5998679" cy="1036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19106" y="0"/>
          <a:ext cx="6084037" cy="16998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11 e 12</a:t>
          </a:r>
        </a:p>
      </dsp:txBody>
      <dsp:txXfrm>
        <a:off x="1068894" y="49788"/>
        <a:ext cx="5984461" cy="1600307"/>
      </dsp:txXfrm>
    </dsp:sp>
    <dsp:sp modelId="{00C015DD-3079-4258-8787-9D0F40E66300}">
      <dsp:nvSpPr>
        <dsp:cNvPr id="0" name=""/>
        <dsp:cNvSpPr/>
      </dsp:nvSpPr>
      <dsp:spPr>
        <a:xfrm rot="5351732">
          <a:off x="3798614" y="1982568"/>
          <a:ext cx="564749" cy="564017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64099" y="2829271"/>
          <a:ext cx="6084037" cy="244986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Oriente e auxilie os estudantes na construção do </a:t>
          </a:r>
          <a:r>
            <a:rPr lang="pt-BR" sz="4300" b="1" i="1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storyboard</a:t>
          </a:r>
          <a:r>
            <a:rPr lang="pt-BR" sz="4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 do filme.</a:t>
          </a:r>
          <a:endParaRPr lang="pt-BR" sz="4300" kern="1200" dirty="0"/>
        </a:p>
      </dsp:txBody>
      <dsp:txXfrm>
        <a:off x="1135853" y="2901025"/>
        <a:ext cx="5940529" cy="23063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19106" y="0"/>
          <a:ext cx="6084037" cy="16998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13 e 14</a:t>
          </a:r>
        </a:p>
      </dsp:txBody>
      <dsp:txXfrm>
        <a:off x="1068894" y="49788"/>
        <a:ext cx="5984461" cy="1600307"/>
      </dsp:txXfrm>
    </dsp:sp>
    <dsp:sp modelId="{00C015DD-3079-4258-8787-9D0F40E66300}">
      <dsp:nvSpPr>
        <dsp:cNvPr id="0" name=""/>
        <dsp:cNvSpPr/>
      </dsp:nvSpPr>
      <dsp:spPr>
        <a:xfrm rot="5351732">
          <a:off x="3798614" y="1982568"/>
          <a:ext cx="564749" cy="564017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64099" y="2829271"/>
          <a:ext cx="6084037" cy="244986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Auxilie e oriente os estudantes na produção, na montagem do cenário,</a:t>
          </a:r>
          <a:r>
            <a:rPr lang="pt-BR" sz="3100" b="1" i="0" u="none" strike="noStrike" kern="1200" baseline="0" dirty="0">
              <a:solidFill>
                <a:srgbClr val="FF0000"/>
              </a:solidFill>
              <a:latin typeface="MyriadPro-SemiCn"/>
              <a:ea typeface="+mn-ea"/>
              <a:cs typeface="+mn-cs"/>
            </a:rPr>
            <a:t> </a:t>
          </a:r>
          <a:r>
            <a:rPr lang="pt-BR" sz="3100" b="1" i="0" u="none" strike="noStrike" kern="1200" baseline="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com o</a:t>
          </a:r>
          <a:r>
            <a:rPr lang="pt-BR" sz="31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 figurino, na busca por equipamentos e na leitura do roteiro pelas atrizes e pelos atores.</a:t>
          </a:r>
          <a:r>
            <a:rPr lang="pt-BR" sz="3100" b="1" i="0" u="none" strike="noStrike" kern="1200" baseline="0" dirty="0">
              <a:latin typeface="MyriadPro-SemiCn"/>
              <a:ea typeface="+mn-ea"/>
              <a:cs typeface="+mn-cs"/>
            </a:rPr>
            <a:t> </a:t>
          </a:r>
          <a:endParaRPr lang="pt-BR" sz="3100" kern="1200" dirty="0"/>
        </a:p>
      </dsp:txBody>
      <dsp:txXfrm>
        <a:off x="1135853" y="2901025"/>
        <a:ext cx="5940529" cy="230635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19106" y="0"/>
          <a:ext cx="6084037" cy="16998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15 e 16</a:t>
          </a:r>
        </a:p>
      </dsp:txBody>
      <dsp:txXfrm>
        <a:off x="1068894" y="49788"/>
        <a:ext cx="5984461" cy="1600307"/>
      </dsp:txXfrm>
    </dsp:sp>
    <dsp:sp modelId="{00C015DD-3079-4258-8787-9D0F40E66300}">
      <dsp:nvSpPr>
        <dsp:cNvPr id="0" name=""/>
        <dsp:cNvSpPr/>
      </dsp:nvSpPr>
      <dsp:spPr>
        <a:xfrm rot="5351732">
          <a:off x="3798614" y="1982568"/>
          <a:ext cx="564749" cy="564017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64099" y="2829271"/>
          <a:ext cx="6084037" cy="244986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b="1" i="0" u="none" strike="noStrike" kern="1200" baseline="0" dirty="0">
              <a:solidFill>
                <a:srgbClr val="2F2F2E"/>
              </a:solidFill>
              <a:latin typeface="MyriadPro-SemiCn"/>
            </a:rPr>
            <a:t>O</a:t>
          </a:r>
          <a:r>
            <a:rPr lang="pt-BR" sz="3900" b="1" i="0" u="none" strike="noStrike" kern="1200" baseline="0" dirty="0">
              <a:solidFill>
                <a:schemeClr val="tx1"/>
              </a:solidFill>
              <a:latin typeface="MyriadPro-SemiCn"/>
            </a:rPr>
            <a:t>s estudantes devem realizar as filmagens nestas aulas, auxilie-os nesta tarefa. </a:t>
          </a:r>
          <a:endParaRPr lang="pt-BR" sz="3900" kern="1200" dirty="0"/>
        </a:p>
      </dsp:txBody>
      <dsp:txXfrm>
        <a:off x="1135853" y="2901025"/>
        <a:ext cx="5940529" cy="2306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610146" y="0"/>
          <a:ext cx="6063175" cy="12816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2</a:t>
          </a:r>
        </a:p>
      </dsp:txBody>
      <dsp:txXfrm>
        <a:off x="1647683" y="37537"/>
        <a:ext cx="5988101" cy="1206528"/>
      </dsp:txXfrm>
    </dsp:sp>
    <dsp:sp modelId="{00C015DD-3079-4258-8787-9D0F40E66300}">
      <dsp:nvSpPr>
        <dsp:cNvPr id="0" name=""/>
        <dsp:cNvSpPr/>
      </dsp:nvSpPr>
      <dsp:spPr>
        <a:xfrm rot="5293396">
          <a:off x="4570705" y="1379001"/>
          <a:ext cx="193833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659121" y="1669083"/>
          <a:ext cx="6063175" cy="11010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T</a:t>
          </a: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rabalhe</a:t>
          </a: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 a seção </a:t>
          </a:r>
          <a:r>
            <a:rPr lang="pt-BR" sz="2200" b="1" i="0" u="sng" strike="noStrike" kern="1200" baseline="0" dirty="0">
              <a:solidFill>
                <a:srgbClr val="2F2F2E"/>
              </a:solidFill>
              <a:latin typeface="MyriadPro-SemiCn"/>
            </a:rPr>
            <a:t>Em foco</a:t>
          </a: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, discutindo a aparente capacidade que algumas obras de ficção científica têm de antever tecnologias.</a:t>
          </a:r>
          <a:r>
            <a:rPr lang="pt-BR" sz="2200" b="1" i="0" u="none" strike="noStrike" kern="1200" baseline="0" dirty="0">
              <a:latin typeface="MyriadPro-SemiCn"/>
            </a:rPr>
            <a:t> </a:t>
          </a:r>
          <a:endParaRPr lang="pt-BR" sz="2200" kern="1200" dirty="0"/>
        </a:p>
      </dsp:txBody>
      <dsp:txXfrm>
        <a:off x="1691369" y="1701331"/>
        <a:ext cx="5998679" cy="1036546"/>
      </dsp:txXfrm>
    </dsp:sp>
    <dsp:sp modelId="{963C8F91-3F45-422C-B42E-73DCAD0ED5D7}">
      <dsp:nvSpPr>
        <dsp:cNvPr id="0" name=""/>
        <dsp:cNvSpPr/>
      </dsp:nvSpPr>
      <dsp:spPr>
        <a:xfrm rot="5400000">
          <a:off x="4594367" y="2866466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659121" y="3155490"/>
          <a:ext cx="6063175" cy="11010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Proponha a realização das atividades propostas nesta seção. Na atividade 1, os estudantes deverão fazer a análise da obra escolhida na aula 1.</a:t>
          </a:r>
        </a:p>
      </dsp:txBody>
      <dsp:txXfrm>
        <a:off x="1691369" y="3187738"/>
        <a:ext cx="5998679" cy="1036546"/>
      </dsp:txXfrm>
    </dsp:sp>
    <dsp:sp modelId="{4AB00F72-A3DA-4D65-8296-B1AFF7C63C7D}">
      <dsp:nvSpPr>
        <dsp:cNvPr id="0" name=""/>
        <dsp:cNvSpPr/>
      </dsp:nvSpPr>
      <dsp:spPr>
        <a:xfrm rot="5400000">
          <a:off x="4594367" y="4352873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659121" y="4641897"/>
          <a:ext cx="6063175" cy="11010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Apresente os principais passos envolvidos na criação do produto final deste projeto, utilizando o tópico </a:t>
          </a:r>
          <a:r>
            <a:rPr lang="pt-BR" sz="2200" b="1" i="0" u="sng" strike="noStrike" kern="1200" baseline="0" dirty="0">
              <a:solidFill>
                <a:srgbClr val="2F2F2E"/>
              </a:solidFill>
              <a:latin typeface="MyriadPro-SemiCn"/>
            </a:rPr>
            <a:t>Organizando os trabalhos</a:t>
          </a: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200" b="1" kern="1200" dirty="0">
            <a:latin typeface="MyriadPro-SemiCn"/>
          </a:endParaRPr>
        </a:p>
      </dsp:txBody>
      <dsp:txXfrm>
        <a:off x="1691369" y="4674145"/>
        <a:ext cx="5998679" cy="1036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610146" y="0"/>
          <a:ext cx="6063175" cy="12816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3</a:t>
          </a:r>
        </a:p>
      </dsp:txBody>
      <dsp:txXfrm>
        <a:off x="1647683" y="37537"/>
        <a:ext cx="5988101" cy="1206528"/>
      </dsp:txXfrm>
    </dsp:sp>
    <dsp:sp modelId="{00C015DD-3079-4258-8787-9D0F40E66300}">
      <dsp:nvSpPr>
        <dsp:cNvPr id="0" name=""/>
        <dsp:cNvSpPr/>
      </dsp:nvSpPr>
      <dsp:spPr>
        <a:xfrm rot="5293396">
          <a:off x="4570705" y="1379001"/>
          <a:ext cx="193833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659121" y="1669083"/>
          <a:ext cx="6063175" cy="11010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Caso julgue pertinente, peça aos estudantes que apresentem suas conclusões da atividade 1 do tópico </a:t>
          </a:r>
          <a:r>
            <a:rPr lang="pt-BR" sz="2300" b="1" i="0" u="sng" strike="noStrike" kern="1200" baseline="0" dirty="0">
              <a:solidFill>
                <a:srgbClr val="2F2F2E"/>
              </a:solidFill>
              <a:latin typeface="MyriadPro-SemiCn"/>
            </a:rPr>
            <a:t>Em foco</a:t>
          </a: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, trabalhado na aula 2. </a:t>
          </a:r>
          <a:endParaRPr lang="pt-BR" sz="2300" kern="1200" dirty="0"/>
        </a:p>
      </dsp:txBody>
      <dsp:txXfrm>
        <a:off x="1691369" y="1701331"/>
        <a:ext cx="5998679" cy="1036546"/>
      </dsp:txXfrm>
    </dsp:sp>
    <dsp:sp modelId="{963C8F91-3F45-422C-B42E-73DCAD0ED5D7}">
      <dsp:nvSpPr>
        <dsp:cNvPr id="0" name=""/>
        <dsp:cNvSpPr/>
      </dsp:nvSpPr>
      <dsp:spPr>
        <a:xfrm rot="5400000">
          <a:off x="4594367" y="2866466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659121" y="3155490"/>
          <a:ext cx="6063175" cy="11010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Trabalhe o tópico </a:t>
          </a:r>
          <a:r>
            <a:rPr lang="pt-BR" sz="2300" b="1" i="0" u="sng" strike="noStrike" kern="1200" baseline="0" dirty="0">
              <a:solidFill>
                <a:srgbClr val="2F2F2E"/>
              </a:solidFill>
              <a:latin typeface="MyriadPro-SemiCn"/>
            </a:rPr>
            <a:t>Pesquisa, divulgação e ficção científicas</a:t>
          </a: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300" b="1" kern="1200" dirty="0">
            <a:latin typeface="MyriadPro-SemiCn"/>
            <a:ea typeface="+mn-ea"/>
            <a:cs typeface="+mn-cs"/>
          </a:endParaRPr>
        </a:p>
      </dsp:txBody>
      <dsp:txXfrm>
        <a:off x="1691369" y="3187738"/>
        <a:ext cx="5998679" cy="1036546"/>
      </dsp:txXfrm>
    </dsp:sp>
    <dsp:sp modelId="{4AB00F72-A3DA-4D65-8296-B1AFF7C63C7D}">
      <dsp:nvSpPr>
        <dsp:cNvPr id="0" name=""/>
        <dsp:cNvSpPr/>
      </dsp:nvSpPr>
      <dsp:spPr>
        <a:xfrm rot="5400000">
          <a:off x="4594367" y="4352873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659121" y="4641897"/>
          <a:ext cx="6063175" cy="11010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Solicite aos estudantes que realizem, em casa, a pesquisa de textos, proposta na atividade 3 deste tópico.</a:t>
          </a:r>
          <a:endParaRPr lang="pt-BR" sz="2300" b="1" kern="1200" dirty="0">
            <a:latin typeface="MyriadPro-SemiCn"/>
          </a:endParaRPr>
        </a:p>
      </dsp:txBody>
      <dsp:txXfrm>
        <a:off x="1691369" y="4674145"/>
        <a:ext cx="5998679" cy="1036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610146" y="0"/>
          <a:ext cx="6063175" cy="12816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4</a:t>
          </a:r>
        </a:p>
      </dsp:txBody>
      <dsp:txXfrm>
        <a:off x="1647683" y="37537"/>
        <a:ext cx="5988101" cy="1206528"/>
      </dsp:txXfrm>
    </dsp:sp>
    <dsp:sp modelId="{00C015DD-3079-4258-8787-9D0F40E66300}">
      <dsp:nvSpPr>
        <dsp:cNvPr id="0" name=""/>
        <dsp:cNvSpPr/>
      </dsp:nvSpPr>
      <dsp:spPr>
        <a:xfrm rot="5293396">
          <a:off x="4570705" y="1379001"/>
          <a:ext cx="193833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659121" y="1669083"/>
          <a:ext cx="6063175" cy="11010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Realize a atividade 3 do tópico </a:t>
          </a:r>
          <a:r>
            <a:rPr lang="pt-BR" sz="2300" b="1" i="0" u="sng" strike="noStrike" kern="1200" baseline="0" dirty="0">
              <a:solidFill>
                <a:srgbClr val="2F2F2E"/>
              </a:solidFill>
              <a:latin typeface="MyriadPro-SemiCn"/>
            </a:rPr>
            <a:t>Pesquisa, divulgação e ficção científicas</a:t>
          </a: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 com os textos pesquisados pelos estudantes.</a:t>
          </a:r>
          <a:endParaRPr lang="pt-BR" sz="2300" kern="1200" dirty="0"/>
        </a:p>
      </dsp:txBody>
      <dsp:txXfrm>
        <a:off x="1691369" y="1701331"/>
        <a:ext cx="5998679" cy="1036546"/>
      </dsp:txXfrm>
    </dsp:sp>
    <dsp:sp modelId="{963C8F91-3F45-422C-B42E-73DCAD0ED5D7}">
      <dsp:nvSpPr>
        <dsp:cNvPr id="0" name=""/>
        <dsp:cNvSpPr/>
      </dsp:nvSpPr>
      <dsp:spPr>
        <a:xfrm rot="5400000">
          <a:off x="4594367" y="2866466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659121" y="3155490"/>
          <a:ext cx="6063175" cy="11010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Trabalhe com os estudantes o tópico </a:t>
          </a:r>
          <a:r>
            <a:rPr lang="pt-BR" sz="2300" b="1" i="0" u="sng" strike="noStrike" kern="1200" baseline="0" dirty="0">
              <a:solidFill>
                <a:srgbClr val="2F2F2E"/>
              </a:solidFill>
              <a:latin typeface="MyriadPro-SemiCn"/>
            </a:rPr>
            <a:t>Um pouco de história</a:t>
          </a: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 e as atividades 1 e 2.</a:t>
          </a:r>
          <a:endParaRPr lang="pt-BR" sz="2300" b="1" kern="1200" dirty="0">
            <a:latin typeface="MyriadPro-SemiCn"/>
            <a:ea typeface="+mn-ea"/>
            <a:cs typeface="+mn-cs"/>
          </a:endParaRPr>
        </a:p>
      </dsp:txBody>
      <dsp:txXfrm>
        <a:off x="1691369" y="3187738"/>
        <a:ext cx="5998679" cy="1036546"/>
      </dsp:txXfrm>
    </dsp:sp>
    <dsp:sp modelId="{4AB00F72-A3DA-4D65-8296-B1AFF7C63C7D}">
      <dsp:nvSpPr>
        <dsp:cNvPr id="0" name=""/>
        <dsp:cNvSpPr/>
      </dsp:nvSpPr>
      <dsp:spPr>
        <a:xfrm rot="5400000">
          <a:off x="4594367" y="4352873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659121" y="4641897"/>
          <a:ext cx="6063175" cy="11010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Proponha aos estudantes que realizem a atividade 3 deste tópico em casa, para apresentação dos resultados na próxima aula.</a:t>
          </a:r>
          <a:endParaRPr lang="pt-BR" sz="2300" b="1" kern="1200" dirty="0">
            <a:latin typeface="MyriadPro-SemiCn"/>
          </a:endParaRPr>
        </a:p>
      </dsp:txBody>
      <dsp:txXfrm>
        <a:off x="1691369" y="4674145"/>
        <a:ext cx="5998679" cy="10365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610146" y="0"/>
          <a:ext cx="6063175" cy="12816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5</a:t>
          </a:r>
        </a:p>
      </dsp:txBody>
      <dsp:txXfrm>
        <a:off x="1647683" y="37537"/>
        <a:ext cx="5988101" cy="1206528"/>
      </dsp:txXfrm>
    </dsp:sp>
    <dsp:sp modelId="{00C015DD-3079-4258-8787-9D0F40E66300}">
      <dsp:nvSpPr>
        <dsp:cNvPr id="0" name=""/>
        <dsp:cNvSpPr/>
      </dsp:nvSpPr>
      <dsp:spPr>
        <a:xfrm rot="5293396">
          <a:off x="4570705" y="1379001"/>
          <a:ext cx="193833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659121" y="1669083"/>
          <a:ext cx="6063175" cy="11010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b="1" i="0" u="none" strike="noStrike" kern="1200" baseline="0" dirty="0">
            <a:solidFill>
              <a:srgbClr val="2F2F2E"/>
            </a:solidFill>
            <a:latin typeface="MyriadPro-SemiCn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Solicite aos estudantes que apresentem os </a:t>
          </a:r>
          <a:r>
            <a:rPr lang="pt-BR" sz="2200" b="1" i="0" u="none" strike="noStrike" kern="1200" baseline="0">
              <a:solidFill>
                <a:srgbClr val="2F2F2E"/>
              </a:solidFill>
              <a:latin typeface="MyriadPro-SemiCn"/>
            </a:rPr>
            <a:t>resultados da </a:t>
          </a: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atividade 3 do tópico </a:t>
          </a:r>
          <a:r>
            <a:rPr lang="pt-BR" sz="2200" b="1" i="0" u="sng" strike="noStrike" kern="1200" baseline="0" dirty="0">
              <a:solidFill>
                <a:srgbClr val="2F2F2E"/>
              </a:solidFill>
              <a:latin typeface="MyriadPro-SemiCn"/>
            </a:rPr>
            <a:t>Um pouco de história</a:t>
          </a: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000" kern="1200" dirty="0"/>
        </a:p>
      </dsp:txBody>
      <dsp:txXfrm>
        <a:off x="1691369" y="1701331"/>
        <a:ext cx="5998679" cy="1036546"/>
      </dsp:txXfrm>
    </dsp:sp>
    <dsp:sp modelId="{963C8F91-3F45-422C-B42E-73DCAD0ED5D7}">
      <dsp:nvSpPr>
        <dsp:cNvPr id="0" name=""/>
        <dsp:cNvSpPr/>
      </dsp:nvSpPr>
      <dsp:spPr>
        <a:xfrm rot="5400000">
          <a:off x="4594367" y="2866466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659121" y="3155490"/>
          <a:ext cx="6063175" cy="11010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Proponha aos estudantes que realizem a atividade 1 em casa, para a apresentação dos resultados no início da próxima aula. </a:t>
          </a:r>
          <a:endParaRPr lang="pt-BR" sz="2200" b="1" kern="1200" dirty="0">
            <a:latin typeface="MyriadPro-SemiCn"/>
            <a:ea typeface="+mn-ea"/>
            <a:cs typeface="+mn-cs"/>
          </a:endParaRPr>
        </a:p>
      </dsp:txBody>
      <dsp:txXfrm>
        <a:off x="1691369" y="3187738"/>
        <a:ext cx="5998679" cy="1036546"/>
      </dsp:txXfrm>
    </dsp:sp>
    <dsp:sp modelId="{4AB00F72-A3DA-4D65-8296-B1AFF7C63C7D}">
      <dsp:nvSpPr>
        <dsp:cNvPr id="0" name=""/>
        <dsp:cNvSpPr/>
      </dsp:nvSpPr>
      <dsp:spPr>
        <a:xfrm rot="5400000">
          <a:off x="4594367" y="4352873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659121" y="4641897"/>
          <a:ext cx="6063175" cy="11010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b="1" i="0" u="none" strike="noStrike" kern="1200" baseline="0" dirty="0">
            <a:solidFill>
              <a:srgbClr val="2F2F2E"/>
            </a:solidFill>
            <a:latin typeface="MyriadPro-SemiCn"/>
          </a:endParaRPr>
        </a:p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Inicie o trabalho com a atividade 2 do tópico </a:t>
          </a:r>
          <a:r>
            <a:rPr lang="pt-BR" sz="2200" b="1" i="0" u="sng" strike="noStrike" kern="1200" baseline="0" dirty="0">
              <a:solidFill>
                <a:srgbClr val="2F2F2E"/>
              </a:solidFill>
              <a:latin typeface="MyriadPro-SemiCn"/>
            </a:rPr>
            <a:t>A ciência influenciando a ficção</a:t>
          </a: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 dirty="0">
            <a:latin typeface="MyriadPro-SemiCn"/>
          </a:endParaRPr>
        </a:p>
      </dsp:txBody>
      <dsp:txXfrm>
        <a:off x="1691369" y="4674145"/>
        <a:ext cx="5998679" cy="10365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6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86527">
          <a:off x="4002798" y="1482759"/>
          <a:ext cx="310330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66393" y="1947687"/>
          <a:ext cx="6048019" cy="134448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i="0" u="none" strike="noStrike" kern="1200" baseline="0" dirty="0">
              <a:solidFill>
                <a:srgbClr val="2F2F2E"/>
              </a:solidFill>
              <a:latin typeface="MyriadPro-SemiCn"/>
            </a:rPr>
            <a:t>Propo</a:t>
          </a:r>
          <a:r>
            <a:rPr lang="pt-BR" sz="2900" b="1" i="0" u="none" strike="noStrike" kern="1200" baseline="0" dirty="0">
              <a:solidFill>
                <a:schemeClr val="tx1"/>
              </a:solidFill>
              <a:latin typeface="MyriadPro-SemiCn"/>
            </a:rPr>
            <a:t>nha a apresentação das pesquisas da atividade 1 do tópico </a:t>
          </a:r>
          <a:r>
            <a:rPr lang="pt-BR" sz="2900" b="1" i="0" u="sng" strike="noStrike" kern="1200" baseline="0" dirty="0">
              <a:solidFill>
                <a:schemeClr val="tx1"/>
              </a:solidFill>
              <a:latin typeface="MyriadPro-SemiCn"/>
            </a:rPr>
            <a:t>A ciência influenciando a ficção</a:t>
          </a:r>
          <a:r>
            <a:rPr lang="pt-BR" sz="2900" b="1" i="0" u="none" strike="noStrike" kern="1200" baseline="0" dirty="0">
              <a:solidFill>
                <a:schemeClr val="tx1"/>
              </a:solidFill>
              <a:latin typeface="MyriadPro-SemiCn"/>
            </a:rPr>
            <a:t>.</a:t>
          </a:r>
          <a:endParaRPr lang="pt-BR" sz="2900" b="0" i="0" u="none" strike="noStrike" kern="1200" baseline="0" dirty="0">
            <a:solidFill>
              <a:schemeClr val="tx1"/>
            </a:solidFill>
            <a:latin typeface="Modern Love"/>
          </a:endParaRPr>
        </a:p>
      </dsp:txBody>
      <dsp:txXfrm>
        <a:off x="1205772" y="1987066"/>
        <a:ext cx="5969261" cy="1265727"/>
      </dsp:txXfrm>
    </dsp:sp>
    <dsp:sp modelId="{A54C3D0A-7AAA-44AB-B358-42CD8EBA8CD0}">
      <dsp:nvSpPr>
        <dsp:cNvPr id="0" name=""/>
        <dsp:cNvSpPr/>
      </dsp:nvSpPr>
      <dsp:spPr>
        <a:xfrm rot="5375497">
          <a:off x="4042626" y="3446940"/>
          <a:ext cx="309548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i="0" u="none" strike="noStrike" kern="1200" baseline="0" dirty="0">
              <a:solidFill>
                <a:srgbClr val="2F2F2E"/>
              </a:solidFill>
              <a:latin typeface="MyriadPro-SemiCn"/>
            </a:rPr>
            <a:t>Conclua as discussões da atividade 2 deste mesmo tópico.</a:t>
          </a:r>
          <a:endParaRPr lang="pt-BR" sz="2900" b="1" kern="1200" dirty="0">
            <a:latin typeface="MyriadPro-SemiCn"/>
            <a:ea typeface="+mn-ea"/>
            <a:cs typeface="+mn-cs"/>
          </a:endParaRPr>
        </a:p>
      </dsp:txBody>
      <dsp:txXfrm>
        <a:off x="1220539" y="3951306"/>
        <a:ext cx="5967885" cy="12878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7 e 8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86527">
          <a:off x="4002798" y="1482759"/>
          <a:ext cx="310330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66393" y="1947687"/>
          <a:ext cx="6048019" cy="134448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u="none" strike="noStrike" kern="1200" baseline="0" dirty="0">
              <a:solidFill>
                <a:srgbClr val="2F2F2E"/>
              </a:solidFill>
              <a:latin typeface="MyriadPro-SemiCn"/>
            </a:rPr>
            <a:t>Realize com os  estudantes o tópico </a:t>
          </a:r>
          <a:r>
            <a:rPr lang="pt-BR" sz="2800" b="1" i="0" u="sng" strike="noStrike" kern="1200" baseline="0" dirty="0">
              <a:solidFill>
                <a:srgbClr val="2F2F2E"/>
              </a:solidFill>
              <a:latin typeface="MyriadPro-SemiCn"/>
            </a:rPr>
            <a:t>Frankenstein</a:t>
          </a:r>
          <a:r>
            <a:rPr lang="pt-BR" sz="2800" b="1" i="0" u="none" strike="noStrike" kern="1200" baseline="0" dirty="0">
              <a:solidFill>
                <a:srgbClr val="2F2F2E"/>
              </a:solidFill>
              <a:latin typeface="MyriadPro-SemiCn"/>
            </a:rPr>
            <a:t> e suas atividades.</a:t>
          </a:r>
          <a:endParaRPr lang="pt-BR" sz="2800" kern="1200" dirty="0"/>
        </a:p>
      </dsp:txBody>
      <dsp:txXfrm>
        <a:off x="1205772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375497">
          <a:off x="4042626" y="3446940"/>
          <a:ext cx="309548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Solicite, aos estudantes que façam a pesquisa sobre inteligência artificial, estruturem e entreguem os resultados.</a:t>
          </a:r>
          <a:endParaRPr lang="pt-BR" sz="2800" b="1" kern="1200" dirty="0">
            <a:latin typeface="MyriadPro-SemiCn"/>
            <a:ea typeface="+mn-ea"/>
            <a:cs typeface="+mn-cs"/>
          </a:endParaRPr>
        </a:p>
      </dsp:txBody>
      <dsp:txXfrm>
        <a:off x="1220539" y="3951306"/>
        <a:ext cx="5967885" cy="12878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19106" y="0"/>
          <a:ext cx="6084037" cy="16998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9</a:t>
          </a:r>
        </a:p>
      </dsp:txBody>
      <dsp:txXfrm>
        <a:off x="1068894" y="49788"/>
        <a:ext cx="5984461" cy="1600307"/>
      </dsp:txXfrm>
    </dsp:sp>
    <dsp:sp modelId="{00C015DD-3079-4258-8787-9D0F40E66300}">
      <dsp:nvSpPr>
        <dsp:cNvPr id="0" name=""/>
        <dsp:cNvSpPr/>
      </dsp:nvSpPr>
      <dsp:spPr>
        <a:xfrm rot="5351732">
          <a:off x="3798614" y="1982568"/>
          <a:ext cx="564749" cy="564017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64099" y="2829271"/>
          <a:ext cx="6084037" cy="244986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Peça aos estudantes que se dividam em grupos, e os auxilie na divisão das tarefas para a realização do filme.</a:t>
          </a:r>
          <a:endParaRPr lang="pt-BR" sz="3800" kern="1200" dirty="0"/>
        </a:p>
      </dsp:txBody>
      <dsp:txXfrm>
        <a:off x="1135853" y="2901025"/>
        <a:ext cx="5940529" cy="23063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19106" y="0"/>
          <a:ext cx="6084037" cy="16998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10</a:t>
          </a:r>
        </a:p>
      </dsp:txBody>
      <dsp:txXfrm>
        <a:off x="1068894" y="49788"/>
        <a:ext cx="5984461" cy="1600307"/>
      </dsp:txXfrm>
    </dsp:sp>
    <dsp:sp modelId="{00C015DD-3079-4258-8787-9D0F40E66300}">
      <dsp:nvSpPr>
        <dsp:cNvPr id="0" name=""/>
        <dsp:cNvSpPr/>
      </dsp:nvSpPr>
      <dsp:spPr>
        <a:xfrm rot="5351732">
          <a:off x="3798614" y="1982568"/>
          <a:ext cx="564749" cy="564017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64099" y="2829271"/>
          <a:ext cx="6084037" cy="244986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0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Oriente os estudantes na elaboração do roteiro do filme.</a:t>
          </a:r>
          <a:endParaRPr lang="pt-BR" sz="5000" kern="1200" dirty="0"/>
        </a:p>
      </dsp:txBody>
      <dsp:txXfrm>
        <a:off x="1135853" y="2901025"/>
        <a:ext cx="5940529" cy="2306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3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0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6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9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1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6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4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5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4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2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57" r:id="rId6"/>
    <p:sldLayoutId id="2147483853" r:id="rId7"/>
    <p:sldLayoutId id="2147483854" r:id="rId8"/>
    <p:sldLayoutId id="2147483855" r:id="rId9"/>
    <p:sldLayoutId id="2147483856" r:id="rId10"/>
    <p:sldLayoutId id="21474838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6.xml"/><Relationship Id="rId7" Type="http://schemas.openxmlformats.org/officeDocument/2006/relationships/oleObject" Target="../embeddings/oleObject6.bin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7.xml"/><Relationship Id="rId7" Type="http://schemas.openxmlformats.org/officeDocument/2006/relationships/oleObject" Target="../embeddings/oleObject7.bin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8.xml"/><Relationship Id="rId7" Type="http://schemas.openxmlformats.org/officeDocument/2006/relationships/oleObject" Target="../embeddings/oleObject7.bin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9.xml"/><Relationship Id="rId7" Type="http://schemas.openxmlformats.org/officeDocument/2006/relationships/oleObject" Target="../embeddings/oleObject8.bin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0.xml"/><Relationship Id="rId7" Type="http://schemas.openxmlformats.org/officeDocument/2006/relationships/oleObject" Target="../embeddings/oleObject9.bin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1.xml"/><Relationship Id="rId7" Type="http://schemas.openxmlformats.org/officeDocument/2006/relationships/oleObject" Target="../embeddings/oleObject9.bin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2.xml"/><Relationship Id="rId7" Type="http://schemas.openxmlformats.org/officeDocument/2006/relationships/oleObject" Target="../embeddings/oleObject10.bin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6.wmf"/><Relationship Id="rId4" Type="http://schemas.openxmlformats.org/officeDocument/2006/relationships/diagramData" Target="../diagrams/data2.xml"/><Relationship Id="rId9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3.xml"/><Relationship Id="rId7" Type="http://schemas.openxmlformats.org/officeDocument/2006/relationships/oleObject" Target="../embeddings/oleObject3.bin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4.xml"/><Relationship Id="rId7" Type="http://schemas.openxmlformats.org/officeDocument/2006/relationships/oleObject" Target="../embeddings/oleObject4.bin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5.xml"/><Relationship Id="rId7" Type="http://schemas.openxmlformats.org/officeDocument/2006/relationships/oleObject" Target="../embeddings/oleObject5.bin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8F89F-5814-4373-BB25-F34DC067E9C4}"/>
              </a:ext>
            </a:extLst>
          </p:cNvPr>
          <p:cNvSpPr txBox="1">
            <a:spLocks/>
          </p:cNvSpPr>
          <p:nvPr/>
        </p:nvSpPr>
        <p:spPr>
          <a:xfrm>
            <a:off x="5878344" y="1112226"/>
            <a:ext cx="5769705" cy="353541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400" b="1" dirty="0">
                <a:solidFill>
                  <a:schemeClr val="bg1"/>
                </a:solidFill>
                <a:latin typeface="Factoria-Bold"/>
              </a:rPr>
              <a:t>Ficção científica: ciência ou ficção?</a:t>
            </a:r>
            <a:endParaRPr lang="pt-BR" sz="64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9E75AC3-E8E6-4F45-8D07-CB2637059266}"/>
              </a:ext>
            </a:extLst>
          </p:cNvPr>
          <p:cNvSpPr txBox="1"/>
          <p:nvPr/>
        </p:nvSpPr>
        <p:spPr>
          <a:xfrm>
            <a:off x="5892721" y="4468964"/>
            <a:ext cx="5874097" cy="7386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700" b="1" i="0" u="none" strike="noStrike" baseline="0">
                <a:solidFill>
                  <a:schemeClr val="bg1"/>
                </a:solidFill>
                <a:latin typeface="Factoria-Bold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2700" dirty="0">
                <a:solidFill>
                  <a:srgbClr val="61B5C3"/>
                </a:solidFill>
              </a:rPr>
              <a:t>Tema integrador: Midiaeducação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C66294-4651-46FA-B00C-D0283FD121E8}"/>
              </a:ext>
            </a:extLst>
          </p:cNvPr>
          <p:cNvSpPr txBox="1"/>
          <p:nvPr/>
        </p:nvSpPr>
        <p:spPr>
          <a:xfrm>
            <a:off x="5954366" y="289918"/>
            <a:ext cx="167866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800" b="1" dirty="0">
                <a:solidFill>
                  <a:srgbClr val="61B5C3"/>
                </a:solidFill>
              </a:rPr>
              <a:t>PROJETO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DCFC62-1F16-46BE-B42F-854D6B776A85}"/>
              </a:ext>
            </a:extLst>
          </p:cNvPr>
          <p:cNvSpPr txBox="1"/>
          <p:nvPr/>
        </p:nvSpPr>
        <p:spPr>
          <a:xfrm>
            <a:off x="5460807" y="5935362"/>
            <a:ext cx="6608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O conteúdo deste PPT não faz parte nem foi avaliado em programas governamentais. Trata-se de uma iniciativa gratuita da FTD Educação para todas as escolas brasileiras.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B9BAF12-3C8D-4B59-A1EA-E3959BF2FD7F}"/>
              </a:ext>
            </a:extLst>
          </p:cNvPr>
          <p:cNvSpPr/>
          <p:nvPr/>
        </p:nvSpPr>
        <p:spPr>
          <a:xfrm>
            <a:off x="1030273" y="5664880"/>
            <a:ext cx="3829404" cy="885856"/>
          </a:xfrm>
          <a:prstGeom prst="roundRect">
            <a:avLst/>
          </a:prstGeom>
          <a:solidFill>
            <a:schemeClr val="lt1"/>
          </a:solidFill>
          <a:ln>
            <a:solidFill>
              <a:srgbClr val="3E9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b="1" dirty="0"/>
              <a:t>Plano de Aulas em PPT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9EE6B51-A3F7-4ECA-BAA0-D74FD5A01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57" y="92466"/>
            <a:ext cx="5580000" cy="619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5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7857228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92 e 93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00CD0D2D-396B-48DA-B2DA-FD62292269AB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6122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7748070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94 a 97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AE5AEF6B-23B2-47B5-948F-C4D748B7B924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258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2042247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4" y="144993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98 a 100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2DA7DAB-9CB4-4F83-BE00-026934AD64D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5F681154-8843-4053-9B43-329C5627B75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2" name="Objeto 11">
                          <a:extLst>
                            <a:ext uri="{FF2B5EF4-FFF2-40B4-BE49-F238E27FC236}">
                              <a16:creationId xmlns:a16="http://schemas.microsoft.com/office/drawing/2014/main" id="{5F681154-8843-4053-9B43-329C5627B75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DBF9EF2D-2BF3-429D-BC18-2E80EAC3FDEF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6F79DA9D-123A-49A0-9537-8AB7DFE06D20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5774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4825201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4" y="144993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 do livro</a:t>
            </a:r>
          </a:p>
          <a:p>
            <a:pPr algn="ctr"/>
            <a:r>
              <a:rPr lang="pt-BR" sz="2200" dirty="0">
                <a:latin typeface="MyriadPro-SemiCn"/>
              </a:rPr>
              <a:t>101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2DA7DAB-9CB4-4F83-BE00-026934AD64D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5F681154-8843-4053-9B43-329C5627B75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2" name="Objeto 11">
                          <a:extLst>
                            <a:ext uri="{FF2B5EF4-FFF2-40B4-BE49-F238E27FC236}">
                              <a16:creationId xmlns:a16="http://schemas.microsoft.com/office/drawing/2014/main" id="{5F681154-8843-4053-9B43-329C5627B75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DBF9EF2D-2BF3-429D-BC18-2E80EAC3FDEF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BF7E0AC4-992C-453A-9E0E-F424883B613B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1019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7823878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4" y="144993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 do livro</a:t>
            </a:r>
          </a:p>
          <a:p>
            <a:pPr algn="ctr"/>
            <a:r>
              <a:rPr lang="pt-BR" sz="2200" dirty="0">
                <a:latin typeface="MyriadPro-SemiCn"/>
              </a:rPr>
              <a:t>102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201640B7-4F06-478E-A8AF-909E6448E14B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C3D86B05-012F-42C5-9D42-495C24737BF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1" name="Objeto 10">
                          <a:extLst>
                            <a:ext uri="{FF2B5EF4-FFF2-40B4-BE49-F238E27FC236}">
                              <a16:creationId xmlns:a16="http://schemas.microsoft.com/office/drawing/2014/main" id="{C3D86B05-012F-42C5-9D42-495C24737BF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D26AB80B-E4A0-4569-A43B-E082A4EB3CE0}"/>
                </a:ext>
              </a:extLst>
            </p:cNvPr>
            <p:cNvSpPr txBox="1"/>
            <p:nvPr/>
          </p:nvSpPr>
          <p:spPr>
            <a:xfrm>
              <a:off x="8587307" y="3552708"/>
              <a:ext cx="2482924" cy="2246769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900186E5-95AF-4D1E-9ADD-461D02115ADD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8185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520617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4" y="144993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102 e 103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26C2ED0-299A-48AC-A397-A127917CF208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821499B0-ABC7-42A4-9215-C8BAEC27A3A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821499B0-ABC7-42A4-9215-C8BAEC27A3A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A3FC67B-5E85-4928-A295-0BE53AA35324}"/>
                </a:ext>
              </a:extLst>
            </p:cNvPr>
            <p:cNvSpPr txBox="1"/>
            <p:nvPr/>
          </p:nvSpPr>
          <p:spPr>
            <a:xfrm>
              <a:off x="8587307" y="3552708"/>
              <a:ext cx="2482924" cy="2246769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6994565E-F60E-4B99-960E-82E33542D9FE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6962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9124403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4" y="144993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102 e 103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26C2ED0-299A-48AC-A397-A127917CF208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821499B0-ABC7-42A4-9215-C8BAEC27A3A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821499B0-ABC7-42A4-9215-C8BAEC27A3A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A3FC67B-5E85-4928-A295-0BE53AA35324}"/>
                </a:ext>
              </a:extLst>
            </p:cNvPr>
            <p:cNvSpPr txBox="1"/>
            <p:nvPr/>
          </p:nvSpPr>
          <p:spPr>
            <a:xfrm>
              <a:off x="8587307" y="3552708"/>
              <a:ext cx="2482924" cy="2246769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6994565E-F60E-4B99-960E-82E33542D9FE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8124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A8B29A2-504A-484B-A70C-A7519F58B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48181"/>
            <a:ext cx="10515598" cy="24222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D9EFB50-545A-4B27-888E-454ACA0ED740}"/>
              </a:ext>
            </a:extLst>
          </p:cNvPr>
          <p:cNvSpPr txBox="1">
            <a:spLocks/>
          </p:cNvSpPr>
          <p:nvPr/>
        </p:nvSpPr>
        <p:spPr>
          <a:xfrm>
            <a:off x="991772" y="785041"/>
            <a:ext cx="10515600" cy="905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Produto final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24BEA0E-166C-4A08-8B6F-6C1D9ABE4F66}"/>
              </a:ext>
            </a:extLst>
          </p:cNvPr>
          <p:cNvSpPr txBox="1"/>
          <p:nvPr/>
        </p:nvSpPr>
        <p:spPr>
          <a:xfrm>
            <a:off x="838200" y="1834970"/>
            <a:ext cx="10515599" cy="2017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 dirty="0"/>
              <a:t>Produção de um filme curto de ficção científica.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509BBA-AA08-41F9-9866-9600FD4A636D}"/>
              </a:ext>
            </a:extLst>
          </p:cNvPr>
          <p:cNvSpPr txBox="1"/>
          <p:nvPr/>
        </p:nvSpPr>
        <p:spPr>
          <a:xfrm>
            <a:off x="1080981" y="4217184"/>
            <a:ext cx="5697192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48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Professor indicado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FEF1581-4395-4D39-B0DF-C01F9066A4F0}"/>
              </a:ext>
            </a:extLst>
          </p:cNvPr>
          <p:cNvSpPr txBox="1"/>
          <p:nvPr/>
        </p:nvSpPr>
        <p:spPr>
          <a:xfrm>
            <a:off x="827339" y="5256727"/>
            <a:ext cx="10515599" cy="778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 dirty="0"/>
              <a:t>Física.</a:t>
            </a:r>
          </a:p>
        </p:txBody>
      </p:sp>
    </p:spTree>
    <p:extLst>
      <p:ext uri="{BB962C8B-B14F-4D97-AF65-F5344CB8AC3E}">
        <p14:creationId xmlns:p14="http://schemas.microsoft.com/office/powerpoint/2010/main" val="411179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AEAD4-E4FA-4308-AC8A-C0BAD3DC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BNCC neste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FDF9BC-88F2-43CC-96B1-B6597D2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753578" cy="42963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l">
              <a:buNone/>
            </a:pPr>
            <a:r>
              <a:rPr lang="pt-BR" sz="22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gerais </a:t>
            </a:r>
            <a:r>
              <a:rPr lang="pt-BR" sz="2200" b="1" i="0" u="none" strike="noStrike" baseline="0" dirty="0">
                <a:solidFill>
                  <a:srgbClr val="2F2F2E"/>
                </a:solidFill>
                <a:latin typeface="MyriadPro-BoldSemiCn"/>
                <a:sym typeface="Wingdings" panose="05000000000000000000" pitchFamily="2" charset="2"/>
              </a:rPr>
              <a:t></a:t>
            </a:r>
            <a:r>
              <a:rPr lang="pt-BR" sz="2200" b="1" i="0" u="none" strike="noStrike" baseline="0" dirty="0">
                <a:solidFill>
                  <a:srgbClr val="2F2F2E"/>
                </a:solidFill>
                <a:latin typeface="MyriadPro-BoldSemiCn"/>
              </a:rPr>
              <a:t> </a:t>
            </a:r>
            <a:r>
              <a:rPr lang="pt-BR" sz="2200" b="0" i="0" u="none" strike="noStrike" baseline="0" dirty="0">
                <a:solidFill>
                  <a:srgbClr val="2F2F2E"/>
                </a:solidFill>
                <a:latin typeface="MyriadPro-SemiCn"/>
              </a:rPr>
              <a:t>1, 3, 4, 5, 7 e 9</a:t>
            </a:r>
          </a:p>
          <a:p>
            <a:pPr marL="0" indent="0" algn="l">
              <a:buNone/>
            </a:pPr>
            <a:r>
              <a:rPr lang="pt-BR" sz="22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específicas e habilidades:</a:t>
            </a:r>
          </a:p>
          <a:p>
            <a:pPr marL="0" indent="0">
              <a:buNone/>
            </a:pPr>
            <a:r>
              <a:rPr lang="pt-BR" sz="2200" b="1" i="0" u="none" strike="noStrike" baseline="0" dirty="0">
                <a:solidFill>
                  <a:srgbClr val="3E95A4"/>
                </a:solidFill>
                <a:latin typeface="MyriadPro-SemiboldSemiCn"/>
              </a:rPr>
              <a:t>Área de Ciências da Natureza e suas Tecnologias </a:t>
            </a:r>
            <a:r>
              <a:rPr lang="pt-BR" sz="2200" b="1" i="0" u="none" strike="noStrike" baseline="0" dirty="0">
                <a:solidFill>
                  <a:srgbClr val="3E95A4"/>
                </a:solidFill>
                <a:latin typeface="MyriadPro-SemiboldSemiCn"/>
                <a:sym typeface="Wingdings" panose="05000000000000000000" pitchFamily="2" charset="2"/>
              </a:rPr>
              <a:t></a:t>
            </a:r>
            <a:r>
              <a:rPr lang="pt-BR" sz="2200" b="0" i="0" u="none" strike="noStrike" baseline="0" dirty="0">
                <a:solidFill>
                  <a:srgbClr val="3E95A4"/>
                </a:solidFill>
                <a:latin typeface="MyriadPro-SemiboldSemiCn"/>
                <a:sym typeface="Wingdings" panose="05000000000000000000" pitchFamily="2" charset="2"/>
              </a:rPr>
              <a:t> </a:t>
            </a:r>
            <a:r>
              <a:rPr lang="pt-BR" sz="2200" b="0" i="0" u="none" strike="noStrike" baseline="0" dirty="0">
                <a:solidFill>
                  <a:srgbClr val="2F2F2E"/>
                </a:solidFill>
                <a:latin typeface="MyriadPro-SemiCn"/>
              </a:rPr>
              <a:t>competências específicas 2 e 3: </a:t>
            </a:r>
            <a:r>
              <a:rPr lang="pt-BR" sz="2200" dirty="0">
                <a:solidFill>
                  <a:srgbClr val="2F2F2E"/>
                </a:solidFill>
                <a:latin typeface="MyriadPro-SemiCn"/>
              </a:rPr>
              <a:t>EM13CNT205 e EM13CNT303</a:t>
            </a:r>
            <a:r>
              <a:rPr lang="pt-BR" sz="2200" b="0" i="0" u="none" strike="noStrike" baseline="0" dirty="0">
                <a:solidFill>
                  <a:srgbClr val="2F2F2E"/>
                </a:solidFill>
                <a:latin typeface="MyriadPro-SemiCn"/>
              </a:rPr>
              <a:t>.</a:t>
            </a:r>
          </a:p>
          <a:p>
            <a:pPr marL="0" indent="0">
              <a:buNone/>
            </a:pPr>
            <a:r>
              <a:rPr lang="pt-BR" sz="2200" b="1" i="0" u="none" strike="noStrike" baseline="0" dirty="0">
                <a:solidFill>
                  <a:srgbClr val="3E95A4"/>
                </a:solidFill>
                <a:latin typeface="MyriadPro-SemiboldSemiCn"/>
              </a:rPr>
              <a:t>Área de Linguagens e suas Tecnologias </a:t>
            </a:r>
            <a:r>
              <a:rPr lang="pt-BR" sz="2200" b="1" i="0" u="none" strike="noStrike" baseline="0" dirty="0">
                <a:solidFill>
                  <a:srgbClr val="3E95A4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200" b="0" i="0" u="none" strike="noStrike" baseline="0" dirty="0">
                <a:solidFill>
                  <a:srgbClr val="2F2F2E"/>
                </a:solidFill>
                <a:latin typeface="MyriadPro-SemiCn"/>
              </a:rPr>
              <a:t>competências específicas 1, 3 e 7:</a:t>
            </a:r>
            <a:r>
              <a:rPr lang="pt-BR" sz="2200" dirty="0">
                <a:solidFill>
                  <a:srgbClr val="2F2F2E"/>
                </a:solidFill>
                <a:latin typeface="MyriadPro-SemiCn"/>
              </a:rPr>
              <a:t>  </a:t>
            </a:r>
            <a:r>
              <a:rPr lang="pt-BR" sz="2200" b="0" i="0" u="none" strike="noStrike" baseline="0" dirty="0">
                <a:solidFill>
                  <a:srgbClr val="2F2F2E"/>
                </a:solidFill>
                <a:latin typeface="MyriadPro-SemiCn"/>
              </a:rPr>
              <a:t>EM13LGG101, EM13LGG103, EM13LGG104, EM13LGG301,</a:t>
            </a:r>
            <a:r>
              <a:rPr lang="pt-BR" sz="2200" dirty="0">
                <a:solidFill>
                  <a:srgbClr val="2F2F2E"/>
                </a:solidFill>
                <a:latin typeface="MyriadPro-SemiCn"/>
              </a:rPr>
              <a:t> </a:t>
            </a:r>
            <a:r>
              <a:rPr lang="pt-BR" sz="2200" b="0" i="0" u="none" strike="noStrike" baseline="0" dirty="0">
                <a:solidFill>
                  <a:srgbClr val="2F2F2E"/>
                </a:solidFill>
                <a:latin typeface="MyriadPro-SemiCn"/>
              </a:rPr>
              <a:t>EM13LGG302</a:t>
            </a:r>
            <a:r>
              <a:rPr lang="pt-BR" sz="2200" dirty="0">
                <a:solidFill>
                  <a:srgbClr val="2F2F2E"/>
                </a:solidFill>
                <a:latin typeface="MyriadPro-SemiCn"/>
              </a:rPr>
              <a:t> e </a:t>
            </a:r>
            <a:r>
              <a:rPr lang="pt-BR" sz="2200" b="0" i="0" u="none" strike="noStrike" baseline="0" dirty="0">
                <a:solidFill>
                  <a:srgbClr val="2F2F2E"/>
                </a:solidFill>
                <a:latin typeface="MyriadPro-SemiCn"/>
              </a:rPr>
              <a:t>EM13LGG703.</a:t>
            </a:r>
            <a:endParaRPr lang="pt-BR" sz="2200" dirty="0"/>
          </a:p>
          <a:p>
            <a:pPr marL="450850" indent="-184150" algn="l"/>
            <a:r>
              <a:rPr lang="pt-BR" sz="2200" b="1" i="0" u="none" strike="noStrike" baseline="0" dirty="0">
                <a:solidFill>
                  <a:srgbClr val="3E95A4"/>
                </a:solidFill>
                <a:latin typeface="MyriadPro-SemiboldSemiCn"/>
              </a:rPr>
              <a:t>Língua Portuguesa por campo de atuação </a:t>
            </a:r>
            <a:r>
              <a:rPr lang="pt-BR" sz="2200" b="1" i="0" u="none" strike="noStrike" baseline="0" dirty="0">
                <a:solidFill>
                  <a:srgbClr val="3E95A4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200" b="0" i="0" u="none" strike="noStrike" baseline="0" dirty="0">
                <a:solidFill>
                  <a:srgbClr val="2F2F2E"/>
                </a:solidFill>
                <a:latin typeface="MyriadPro-SemiCn"/>
              </a:rPr>
              <a:t>todos os campos de atuação social: EM13LP01 (competência específica 2), EM13LP15 (competências específicas 1 e 3), EM13LP17 (competências específicas 3 e 7) e EM13LP18 (competência específica 7).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E2AE08-A16C-44BB-B064-E3EA4428E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150" y="126429"/>
            <a:ext cx="299465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4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4292B3-D0C2-4929-A3A0-250A21481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3063240"/>
            <a:ext cx="7455291" cy="1143000"/>
          </a:xfrm>
        </p:spPr>
        <p:txBody>
          <a:bodyPr anchor="t">
            <a:normAutofit/>
          </a:bodyPr>
          <a:lstStyle/>
          <a:p>
            <a:r>
              <a:rPr lang="pt-BR" sz="6800" b="1" i="0" u="none" strike="noStrike" baseline="0" dirty="0">
                <a:latin typeface="Factoria-Bold"/>
              </a:rPr>
              <a:t>PLANEJAMENTO</a:t>
            </a:r>
            <a:endParaRPr lang="pt-BR" sz="6800" dirty="0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7A014"/>
          </a:solidFill>
          <a:ln w="38100" cap="rnd">
            <a:solidFill>
              <a:srgbClr val="F7A01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F2CC10-40CB-4D70-A865-1FBFE1A34D31}"/>
              </a:ext>
            </a:extLst>
          </p:cNvPr>
          <p:cNvSpPr txBox="1"/>
          <p:nvPr/>
        </p:nvSpPr>
        <p:spPr>
          <a:xfrm>
            <a:off x="4749772" y="4542561"/>
            <a:ext cx="4419366" cy="1138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dirty="0"/>
              <a:t>16 aulas</a:t>
            </a:r>
            <a:endParaRPr lang="pt-BR" sz="4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1FDDE0-7666-4473-8A91-A1A611A3AF58}"/>
              </a:ext>
            </a:extLst>
          </p:cNvPr>
          <p:cNvSpPr txBox="1"/>
          <p:nvPr/>
        </p:nvSpPr>
        <p:spPr>
          <a:xfrm>
            <a:off x="4717266" y="6143547"/>
            <a:ext cx="7063712" cy="4456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sz="1800" dirty="0"/>
              <a:t>*A quantidade de aulas pode ser adequada à realidade de cada professor.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BFEA1F-5BB6-417B-AB92-88633ADC4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2353" y="954313"/>
            <a:ext cx="7194076" cy="49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7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7589755"/>
              </p:ext>
            </p:extLst>
          </p:nvPr>
        </p:nvGraphicFramePr>
        <p:xfrm>
          <a:off x="-216267" y="986971"/>
          <a:ext cx="9381418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6B40A957-8205-4301-B54A-B4E11C797754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78 e 79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A808FBA-94E7-4E65-B10D-2C14F45D31B6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6" name="Objeto 15">
              <a:extLst>
                <a:ext uri="{FF2B5EF4-FFF2-40B4-BE49-F238E27FC236}">
                  <a16:creationId xmlns:a16="http://schemas.microsoft.com/office/drawing/2014/main" id="{A0DB3194-3119-4395-B9D2-6BD0015861A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3708591"/>
                </p:ext>
              </p:extLst>
            </p:nvPr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6" name="Objeto 15">
                          <a:extLst>
                            <a:ext uri="{FF2B5EF4-FFF2-40B4-BE49-F238E27FC236}">
                              <a16:creationId xmlns:a16="http://schemas.microsoft.com/office/drawing/2014/main" id="{A0DB3194-3119-4395-B9D2-6BD0015861A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86B1AFC9-434D-450F-AFAD-51C74337665F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4B1CCBB7-B653-42E4-8C27-6DF5AF2F7818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 lIns="91440" tIns="45721" rIns="91440" bIns="45721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1 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7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4555823"/>
              </p:ext>
            </p:extLst>
          </p:nvPr>
        </p:nvGraphicFramePr>
        <p:xfrm>
          <a:off x="-92279" y="986971"/>
          <a:ext cx="9381418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80 a 83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6640877"/>
                </p:ext>
              </p:extLst>
            </p:nvPr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4964760" imgH="4964760" progId="">
                    <p:embed/>
                  </p:oleObj>
                </mc:Choice>
                <mc:Fallback>
                  <p:oleObj r:id="rId9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2477A5FD-3B54-4234-973F-FFEB8CA6AFCB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 lIns="91440" tIns="45721" rIns="91440" bIns="45721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1 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6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4903678"/>
              </p:ext>
            </p:extLst>
          </p:nvPr>
        </p:nvGraphicFramePr>
        <p:xfrm>
          <a:off x="-92279" y="986971"/>
          <a:ext cx="9381418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84 a 86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10B0A016-8DF5-46AD-A7F1-C0A95A1196FA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06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27222"/>
              </p:ext>
            </p:extLst>
          </p:nvPr>
        </p:nvGraphicFramePr>
        <p:xfrm>
          <a:off x="-92279" y="986971"/>
          <a:ext cx="9381418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87 a 91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142B3E77-1E6E-479C-85E3-55FEF76E7F49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5818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5570776"/>
              </p:ext>
            </p:extLst>
          </p:nvPr>
        </p:nvGraphicFramePr>
        <p:xfrm>
          <a:off x="-92279" y="986971"/>
          <a:ext cx="9381418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92 e 93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212AF418-060E-4277-83BA-6C5ABF52F827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444685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Override1.xml><?xml version="1.0" encoding="utf-8"?>
<a:themeOverride xmlns:a="http://schemas.openxmlformats.org/drawingml/2006/main">
  <a:clrScheme name="SketchyVTI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E4650E"/>
    </a:accent1>
    <a:accent2>
      <a:srgbClr val="00A5AB"/>
    </a:accent2>
    <a:accent3>
      <a:srgbClr val="09963B"/>
    </a:accent3>
    <a:accent4>
      <a:srgbClr val="E64823"/>
    </a:accent4>
    <a:accent5>
      <a:srgbClr val="9C6A6A"/>
    </a:accent5>
    <a:accent6>
      <a:srgbClr val="824F8C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415D2F83036241B585075B5C850590" ma:contentTypeVersion="2" ma:contentTypeDescription="Criar um novo documento." ma:contentTypeScope="" ma:versionID="87122ae1dd8774da2c0dcad532b4246b">
  <xsd:schema xmlns:xsd="http://www.w3.org/2001/XMLSchema" xmlns:xs="http://www.w3.org/2001/XMLSchema" xmlns:p="http://schemas.microsoft.com/office/2006/metadata/properties" xmlns:ns2="5169931d-a0b2-4e74-9c68-aff0d04c799d" targetNamespace="http://schemas.microsoft.com/office/2006/metadata/properties" ma:root="true" ma:fieldsID="ee149647be6f934bf22dce6abc6bc185" ns2:_="">
    <xsd:import namespace="5169931d-a0b2-4e74-9c68-aff0d04c79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9931d-a0b2-4e74-9c68-aff0d04c7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1B8528-A30B-4070-A5CE-E82BA6B7D6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E784EE-EBA2-4E1F-83AA-9615AD985BFF}">
  <ds:schemaRefs>
    <ds:schemaRef ds:uri="http://schemas.microsoft.com/office/2006/documentManagement/types"/>
    <ds:schemaRef ds:uri="5169931d-a0b2-4e74-9c68-aff0d04c799d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FFDAEA0-0D28-4A44-AE38-19C23562BA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69931d-a0b2-4e74-9c68-aff0d04c79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</TotalTime>
  <Words>866</Words>
  <Application>Microsoft Office PowerPoint</Application>
  <PresentationFormat>Widescreen</PresentationFormat>
  <Paragraphs>136</Paragraphs>
  <Slides>16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16</vt:i4>
      </vt:variant>
    </vt:vector>
  </HeadingPairs>
  <TitlesOfParts>
    <vt:vector size="26" baseType="lpstr">
      <vt:lpstr>Arial</vt:lpstr>
      <vt:lpstr>CiutadellaRounded-Regular</vt:lpstr>
      <vt:lpstr>Factoria-Bold</vt:lpstr>
      <vt:lpstr>Modern Love</vt:lpstr>
      <vt:lpstr>MyriadPro-BoldSemiCn</vt:lpstr>
      <vt:lpstr>MyriadPro-SemiboldSemiCn</vt:lpstr>
      <vt:lpstr>MyriadPro-SemiCn</vt:lpstr>
      <vt:lpstr>Segoe UI</vt:lpstr>
      <vt:lpstr>The Hand</vt:lpstr>
      <vt:lpstr>SketchyVTI</vt:lpstr>
      <vt:lpstr>Apresentação do PowerPoint</vt:lpstr>
      <vt:lpstr>Apresentação do PowerPoint</vt:lpstr>
      <vt:lpstr>A BNCC neste projeto</vt:lpstr>
      <vt:lpstr>PLANEJAMENTO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Plásticos: por que substituí-los?</dc:title>
  <dc:creator>Valquiria Baddini Tronolone</dc:creator>
  <cp:lastModifiedBy>Valquiria Baddini Tronolone</cp:lastModifiedBy>
  <cp:revision>212</cp:revision>
  <dcterms:created xsi:type="dcterms:W3CDTF">2020-12-04T14:36:32Z</dcterms:created>
  <dcterms:modified xsi:type="dcterms:W3CDTF">2020-12-14T13:57:04Z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0x0101002C415D2F83036241B585075B5C850590</vt:lpwstr>
  </property>
  <property fmtid="{D5CDD505-2E9C-101B-9397-08002B2CF9AE}" pid="3" name="Order">
    <vt:r8>6300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