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5" r:id="rId2"/>
    <p:sldId id="273" r:id="rId3"/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1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87776-1272-47B2-9C73-68EF5056050E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06D2D-2314-4A28-8E49-F303020F98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7117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900CD-DFAE-4272-8868-F71E885BED13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1B701-487A-411A-85BF-E5B8F91E99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6655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AF77-1CAA-430E-8408-46AEC74909B4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914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ECCB-8575-40D3-9385-7BE1D48E9CE8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22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0067-C465-440C-B99E-F198C09A100D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546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27F4B-81BD-40CA-9E7D-BDBC3C615828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026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9518-65C7-4DB2-94EC-39032C4186C8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741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36C9-C83F-45FD-B384-62D6E3773DA1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24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7CF0-C992-4991-9B5B-12A2AE34780F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94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8D89-53BB-47AB-B4AE-CC7464927D15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141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B394D-A3B8-4D98-8EDD-6043C17929CC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71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07EA-9D57-4AB5-B3B2-4B24B1CF86AF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8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3C4E2-5E26-483A-A122-11DF2D5AFC9F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710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9E24-9B92-4E17-AB33-68BD4B374D10}" type="datetime1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1236-8754-457C-8843-A7A6ECAB5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936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11680" y="1124743"/>
            <a:ext cx="68563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3600" b="1" dirty="0"/>
              <a:t>【AI </a:t>
            </a:r>
            <a:r>
              <a:rPr lang="ko-KR" altLang="en-US" sz="3600" b="1" dirty="0"/>
              <a:t>시대의 사회적 영향과 대응</a:t>
            </a:r>
            <a:r>
              <a:rPr lang="en-US" altLang="ko-KR" sz="3600" b="1" dirty="0"/>
              <a:t>】</a:t>
            </a:r>
            <a:endParaRPr lang="ko-KR" alt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983828" y="5013176"/>
            <a:ext cx="1768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/>
              <a:t>황</a:t>
            </a:r>
            <a:r>
              <a:rPr lang="en-US" altLang="ko-KR" sz="2800" b="1" dirty="0"/>
              <a:t>  </a:t>
            </a:r>
            <a:r>
              <a:rPr lang="ko-KR" altLang="en-US" sz="2800" b="1" dirty="0"/>
              <a:t>일  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01027" y="3635232"/>
            <a:ext cx="2204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2026.  04.  22</a:t>
            </a:r>
            <a:endParaRPr lang="ko-KR" altLang="en-US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692696"/>
            <a:ext cx="81369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지역 주민 중심 </a:t>
            </a:r>
            <a:r>
              <a:rPr lang="en-US" altLang="ko-KR" sz="2000" b="1" dirty="0"/>
              <a:t>AI </a:t>
            </a:r>
            <a:r>
              <a:rPr lang="ko-KR" altLang="en-US" sz="2000" b="1" dirty="0"/>
              <a:t>상생 모델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"</a:t>
            </a:r>
            <a:r>
              <a:rPr lang="ko-KR" altLang="en-US" b="1" dirty="0"/>
              <a:t>대학</a:t>
            </a:r>
            <a:r>
              <a:rPr lang="en-US" altLang="ko-KR" b="1" dirty="0"/>
              <a:t>-</a:t>
            </a:r>
            <a:r>
              <a:rPr lang="ko-KR" altLang="en-US" b="1" dirty="0"/>
              <a:t>지역사회 연결</a:t>
            </a:r>
            <a:r>
              <a:rPr lang="en-US" altLang="ko-KR" b="1" dirty="0"/>
              <a:t>" : AID(AI+DX) </a:t>
            </a:r>
            <a:r>
              <a:rPr lang="ko-KR" altLang="en-US" b="1" dirty="0"/>
              <a:t>교육</a:t>
            </a:r>
            <a:r>
              <a:rPr lang="en-US" altLang="ko-KR" b="1" dirty="0"/>
              <a:t>-</a:t>
            </a:r>
            <a:r>
              <a:rPr lang="ko-KR" altLang="en-US" b="1" dirty="0"/>
              <a:t>실증 일체화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 - </a:t>
            </a:r>
            <a:r>
              <a:rPr lang="ko-KR" altLang="en-US" dirty="0"/>
              <a:t>대전과 세종은 대학 밀집도가 높고 고학력 청년 인구가 많습니다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 - </a:t>
            </a:r>
            <a:r>
              <a:rPr lang="ko-KR" altLang="en-US" dirty="0"/>
              <a:t>대학 교육이 강의실에 머물지 않고 지역사회 문제를</a:t>
            </a:r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   ▶ </a:t>
            </a:r>
            <a:r>
              <a:rPr lang="en-US" altLang="ko-KR" b="1" dirty="0"/>
              <a:t>'</a:t>
            </a:r>
            <a:r>
              <a:rPr lang="ko-KR" altLang="en-US" b="1" dirty="0"/>
              <a:t>실무형 </a:t>
            </a:r>
            <a:r>
              <a:rPr lang="en-US" altLang="ko-KR" b="1" dirty="0"/>
              <a:t>AI </a:t>
            </a:r>
            <a:r>
              <a:rPr lang="ko-KR" altLang="en-US" b="1" dirty="0" err="1"/>
              <a:t>해커톤</a:t>
            </a:r>
            <a:r>
              <a:rPr lang="en-US" altLang="ko-KR" b="1" dirty="0"/>
              <a:t>'</a:t>
            </a:r>
            <a:r>
              <a:rPr lang="ko-KR" altLang="en-US" b="1" dirty="0"/>
              <a:t>의 장</a:t>
            </a:r>
            <a:r>
              <a:rPr lang="ko-KR" altLang="en-US" dirty="0"/>
              <a:t>이 되어야 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○ 지역 특화 인재 양성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  단순 코딩 교육이 아닌</a:t>
            </a:r>
            <a:r>
              <a:rPr lang="en-US" altLang="ko-KR" dirty="0"/>
              <a:t>, </a:t>
            </a:r>
            <a:r>
              <a:rPr lang="ko-KR" altLang="en-US" dirty="0" err="1"/>
              <a:t>대덕특구의</a:t>
            </a:r>
            <a:r>
              <a:rPr lang="ko-KR" altLang="en-US" dirty="0"/>
              <a:t> </a:t>
            </a:r>
            <a:r>
              <a:rPr lang="en-US" altLang="ko-KR" dirty="0"/>
              <a:t>'</a:t>
            </a:r>
            <a:r>
              <a:rPr lang="ko-KR" altLang="en-US" dirty="0"/>
              <a:t>기술</a:t>
            </a:r>
            <a:r>
              <a:rPr lang="en-US" altLang="ko-KR" dirty="0"/>
              <a:t>'</a:t>
            </a:r>
            <a:r>
              <a:rPr lang="ko-KR" altLang="en-US" dirty="0"/>
              <a:t>과 세종의 </a:t>
            </a:r>
            <a:r>
              <a:rPr lang="en-US" altLang="ko-KR" dirty="0"/>
              <a:t>'</a:t>
            </a:r>
            <a:r>
              <a:rPr lang="ko-KR" altLang="en-US" dirty="0"/>
              <a:t>행정</a:t>
            </a:r>
            <a:r>
              <a:rPr lang="en-US" altLang="ko-KR" dirty="0"/>
              <a:t>'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  데이터를 직접 다루는</a:t>
            </a:r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  ▶ ‘지역 </a:t>
            </a:r>
            <a:r>
              <a:rPr lang="ko-KR" altLang="en-US" b="1" dirty="0" err="1"/>
              <a:t>공유형</a:t>
            </a:r>
            <a:r>
              <a:rPr lang="ko-KR" altLang="en-US" b="1" dirty="0"/>
              <a:t> </a:t>
            </a:r>
            <a:r>
              <a:rPr lang="en-US" altLang="ko-KR" b="1" dirty="0"/>
              <a:t>AI </a:t>
            </a:r>
            <a:r>
              <a:rPr lang="ko-KR" altLang="en-US" b="1" dirty="0"/>
              <a:t>마이크로 </a:t>
            </a:r>
            <a:r>
              <a:rPr lang="ko-KR" altLang="en-US" b="1" dirty="0" err="1"/>
              <a:t>디그리</a:t>
            </a:r>
            <a:r>
              <a:rPr lang="ko-KR" altLang="en-US" b="1" dirty="0"/>
              <a:t>’ </a:t>
            </a:r>
            <a:r>
              <a:rPr lang="ko-KR" altLang="en-US" dirty="0"/>
              <a:t>운영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11560" y="474345"/>
            <a:ext cx="7992888" cy="585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/>
              <a:t>□ 청년 창업 생태계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대학생들이 개발한 </a:t>
            </a:r>
            <a:r>
              <a:rPr lang="en-US" altLang="ko-KR" dirty="0"/>
              <a:t>AI </a:t>
            </a:r>
            <a:r>
              <a:rPr lang="ko-KR" altLang="en-US" dirty="0"/>
              <a:t>모델을 세종 스마트시티의 민원 서비스나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대전의 전통시장 물류 시스템에 직접 적용해 보는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▶ </a:t>
            </a:r>
            <a:r>
              <a:rPr lang="en-US" altLang="ko-KR" b="1" dirty="0"/>
              <a:t>'</a:t>
            </a:r>
            <a:r>
              <a:rPr lang="ko-KR" altLang="en-US" b="1" dirty="0"/>
              <a:t>테스트베드 지구</a:t>
            </a:r>
            <a:r>
              <a:rPr lang="en-US" altLang="ko-KR" b="1" dirty="0"/>
              <a:t>'</a:t>
            </a:r>
            <a:r>
              <a:rPr lang="ko-KR" altLang="en-US" dirty="0"/>
              <a:t>지정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○ </a:t>
            </a:r>
            <a:r>
              <a:rPr lang="en-US" altLang="ko-KR" dirty="0"/>
              <a:t>"</a:t>
            </a:r>
            <a:r>
              <a:rPr lang="ko-KR" altLang="en-US" b="1" dirty="0"/>
              <a:t>청년 정주를 위한 </a:t>
            </a:r>
            <a:r>
              <a:rPr lang="en-US" altLang="ko-KR" b="1" dirty="0"/>
              <a:t>AI </a:t>
            </a:r>
            <a:r>
              <a:rPr lang="ko-KR" altLang="en-US" b="1" dirty="0"/>
              <a:t>일자리</a:t>
            </a:r>
            <a:r>
              <a:rPr lang="ko-KR" altLang="en-US" dirty="0"/>
              <a:t>“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'AI </a:t>
            </a:r>
            <a:r>
              <a:rPr lang="ko-KR" altLang="en-US" b="1" dirty="0"/>
              <a:t>데이터 </a:t>
            </a:r>
            <a:r>
              <a:rPr lang="ko-KR" altLang="en-US" b="1" dirty="0" err="1"/>
              <a:t>큐레이터</a:t>
            </a:r>
            <a:r>
              <a:rPr lang="en-US" altLang="ko-KR" b="1" dirty="0"/>
              <a:t>' </a:t>
            </a:r>
            <a:r>
              <a:rPr lang="ko-KR" altLang="en-US" b="1" dirty="0"/>
              <a:t>및 </a:t>
            </a:r>
            <a:r>
              <a:rPr lang="en-US" altLang="ko-KR" b="1" dirty="0"/>
              <a:t>'AX </a:t>
            </a:r>
            <a:r>
              <a:rPr lang="ko-KR" altLang="en-US" b="1" dirty="0"/>
              <a:t>컨설턴트</a:t>
            </a:r>
            <a:r>
              <a:rPr lang="en-US" altLang="ko-KR" b="1" dirty="0"/>
              <a:t>' </a:t>
            </a:r>
            <a:r>
              <a:rPr lang="ko-KR" altLang="en-US" dirty="0"/>
              <a:t>제조업 기반이 부족한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대전</a:t>
            </a:r>
            <a:r>
              <a:rPr lang="en-US" altLang="ko-KR" dirty="0"/>
              <a:t>·</a:t>
            </a:r>
            <a:r>
              <a:rPr lang="ko-KR" altLang="en-US" dirty="0"/>
              <a:t>세종에서 청년들에게 매력적인 일자리는 단순 제조 </a:t>
            </a:r>
            <a:r>
              <a:rPr lang="en-US" altLang="ko-KR" dirty="0"/>
              <a:t>AI</a:t>
            </a:r>
            <a:r>
              <a:rPr lang="ko-KR" altLang="en-US" dirty="0"/>
              <a:t>가 아니라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▶ ‘지식 기반의 </a:t>
            </a:r>
            <a:r>
              <a:rPr lang="en-US" altLang="ko-KR" b="1" dirty="0"/>
              <a:t>AI </a:t>
            </a:r>
            <a:r>
              <a:rPr lang="ko-KR" altLang="en-US" b="1" dirty="0"/>
              <a:t>직군’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○ 전문직 </a:t>
            </a:r>
            <a:r>
              <a:rPr lang="en-US" altLang="ko-KR" b="1" dirty="0"/>
              <a:t>AI </a:t>
            </a:r>
            <a:r>
              <a:rPr lang="ko-KR" altLang="en-US" b="1" dirty="0"/>
              <a:t>전환</a:t>
            </a:r>
            <a:r>
              <a:rPr lang="en-US" altLang="ko-KR" b="1" dirty="0"/>
              <a:t>(AX) </a:t>
            </a:r>
            <a:r>
              <a:rPr lang="ko-KR" altLang="en-US" b="1" dirty="0"/>
              <a:t>지원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대전의 수많은 연구원</a:t>
            </a:r>
            <a:r>
              <a:rPr lang="en-US" altLang="ko-KR" dirty="0"/>
              <a:t>, </a:t>
            </a:r>
            <a:r>
              <a:rPr lang="ko-KR" altLang="en-US" dirty="0"/>
              <a:t>공무원들이 </a:t>
            </a:r>
            <a:r>
              <a:rPr lang="en-US" altLang="ko-KR" dirty="0"/>
              <a:t>AI</a:t>
            </a:r>
            <a:r>
              <a:rPr lang="ko-KR" altLang="en-US" dirty="0"/>
              <a:t>를 도구로 쓸 수 있도록 돕는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▶ </a:t>
            </a:r>
            <a:r>
              <a:rPr lang="en-US" altLang="ko-KR" b="1" dirty="0"/>
              <a:t>'</a:t>
            </a:r>
            <a:r>
              <a:rPr lang="ko-KR" altLang="en-US" b="1" dirty="0"/>
              <a:t>청년 </a:t>
            </a:r>
            <a:r>
              <a:rPr lang="en-US" altLang="ko-KR" b="1" dirty="0"/>
              <a:t>AX </a:t>
            </a:r>
            <a:r>
              <a:rPr lang="ko-KR" altLang="en-US" b="1" dirty="0"/>
              <a:t>컨설턴트</a:t>
            </a:r>
            <a:r>
              <a:rPr lang="en-US" altLang="ko-KR" b="1" dirty="0"/>
              <a:t>' </a:t>
            </a:r>
            <a:r>
              <a:rPr lang="ko-KR" altLang="en-US" dirty="0"/>
              <a:t>양성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○ 고부가가치 데이터 산업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단순 </a:t>
            </a:r>
            <a:r>
              <a:rPr lang="ko-KR" altLang="en-US" dirty="0" err="1"/>
              <a:t>라벨링을</a:t>
            </a:r>
            <a:r>
              <a:rPr lang="ko-KR" altLang="en-US" dirty="0"/>
              <a:t> 넘어 연구</a:t>
            </a:r>
            <a:r>
              <a:rPr lang="en-US" altLang="ko-KR" dirty="0"/>
              <a:t>·</a:t>
            </a:r>
            <a:r>
              <a:rPr lang="ko-KR" altLang="en-US" dirty="0"/>
              <a:t>의료</a:t>
            </a:r>
            <a:r>
              <a:rPr lang="en-US" altLang="ko-KR" dirty="0"/>
              <a:t>·</a:t>
            </a:r>
            <a:r>
              <a:rPr lang="ko-KR" altLang="en-US" dirty="0"/>
              <a:t>행정 전문 지식이 필요한 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'</a:t>
            </a:r>
            <a:r>
              <a:rPr lang="ko-KR" altLang="en-US" b="1" dirty="0" err="1"/>
              <a:t>하이엔드</a:t>
            </a:r>
            <a:r>
              <a:rPr lang="ko-KR" altLang="en-US" b="1" dirty="0"/>
              <a:t> 데이터 정제</a:t>
            </a:r>
            <a:r>
              <a:rPr lang="en-US" altLang="ko-KR" b="1" dirty="0"/>
              <a:t>'</a:t>
            </a:r>
            <a:r>
              <a:rPr lang="ko-KR" altLang="en-US" dirty="0"/>
              <a:t>산업을 지역 청년들의 새로운 </a:t>
            </a:r>
            <a:r>
              <a:rPr lang="ko-KR" altLang="en-US" b="1" dirty="0"/>
              <a:t>커리어로 육성</a:t>
            </a:r>
            <a:r>
              <a:rPr lang="en-US" altLang="ko-KR" b="1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5536" y="889844"/>
            <a:ext cx="828092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dirty="0"/>
              <a:t>□ </a:t>
            </a:r>
            <a:r>
              <a:rPr lang="en-US" altLang="ko-KR" sz="2000" b="1" dirty="0"/>
              <a:t>"</a:t>
            </a:r>
            <a:r>
              <a:rPr lang="ko-KR" altLang="en-US" sz="2000" b="1" dirty="0"/>
              <a:t>주민 </a:t>
            </a:r>
            <a:r>
              <a:rPr lang="ko-KR" altLang="en-US" sz="2000" b="1" dirty="0" err="1"/>
              <a:t>체감형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AI</a:t>
            </a:r>
            <a:r>
              <a:rPr lang="ko-KR" altLang="en-US" sz="2000" dirty="0"/>
              <a:t>“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</a:t>
            </a:r>
            <a:r>
              <a:rPr lang="ko-KR" altLang="en-US" dirty="0"/>
              <a:t> </a:t>
            </a:r>
            <a:r>
              <a:rPr lang="en-US" altLang="ko-KR" dirty="0"/>
              <a:t>24</a:t>
            </a:r>
            <a:r>
              <a:rPr lang="ko-KR" altLang="en-US" dirty="0"/>
              <a:t>시간 끊기지 않는 </a:t>
            </a:r>
            <a:r>
              <a:rPr lang="en-US" altLang="ko-KR" b="1" dirty="0"/>
              <a:t>'AI </a:t>
            </a:r>
            <a:r>
              <a:rPr lang="ko-KR" altLang="en-US" b="1" dirty="0"/>
              <a:t>민원</a:t>
            </a:r>
            <a:r>
              <a:rPr lang="en-US" altLang="ko-KR" b="1" dirty="0"/>
              <a:t>/</a:t>
            </a:r>
            <a:r>
              <a:rPr lang="ko-KR" altLang="en-US" b="1" dirty="0"/>
              <a:t>라이프 비서</a:t>
            </a:r>
            <a:r>
              <a:rPr lang="en-US" altLang="ko-KR" b="1" dirty="0"/>
              <a:t>'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세종의 스마트시티 인프라와 대전의 </a:t>
            </a:r>
            <a:r>
              <a:rPr lang="en-US" altLang="ko-KR" dirty="0"/>
              <a:t>ICT </a:t>
            </a:r>
            <a:r>
              <a:rPr lang="ko-KR" altLang="en-US" dirty="0"/>
              <a:t>기술력을 결합하여</a:t>
            </a:r>
            <a:r>
              <a:rPr lang="en-US" altLang="ko-KR" dirty="0"/>
              <a:t>,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전국에서 가장 앞선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▶ </a:t>
            </a:r>
            <a:r>
              <a:rPr lang="en-US" altLang="ko-KR" b="1" dirty="0"/>
              <a:t>'AI </a:t>
            </a:r>
            <a:r>
              <a:rPr lang="ko-KR" altLang="en-US" b="1" dirty="0"/>
              <a:t>기반 지능형 </a:t>
            </a:r>
            <a:r>
              <a:rPr lang="ko-KR" altLang="en-US" b="1" dirty="0" err="1"/>
              <a:t>지자체</a:t>
            </a:r>
            <a:r>
              <a:rPr lang="en-US" altLang="ko-KR" b="1" dirty="0"/>
              <a:t>' </a:t>
            </a:r>
            <a:r>
              <a:rPr lang="ko-KR" altLang="en-US" dirty="0"/>
              <a:t>모델을 주민들에게 제공합니다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AI </a:t>
            </a:r>
            <a:r>
              <a:rPr lang="ko-KR" altLang="en-US" b="1" dirty="0" err="1"/>
              <a:t>보이스봇</a:t>
            </a:r>
            <a:r>
              <a:rPr lang="en-US" altLang="ko-KR" b="1" dirty="0"/>
              <a:t>/</a:t>
            </a:r>
            <a:r>
              <a:rPr lang="ko-KR" altLang="en-US" b="1" dirty="0" err="1"/>
              <a:t>챗봇</a:t>
            </a:r>
            <a:r>
              <a:rPr lang="ko-KR" altLang="en-US" b="1" dirty="0"/>
              <a:t> 고도화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현재 세종에서 시행 중인 </a:t>
            </a:r>
            <a:r>
              <a:rPr lang="en-US" altLang="ko-KR" dirty="0"/>
              <a:t>24</a:t>
            </a:r>
            <a:r>
              <a:rPr lang="ko-KR" altLang="en-US" dirty="0"/>
              <a:t>시간 민원 상담을 넘어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주민 개개인의 라이프스타일에 맞춘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▶ </a:t>
            </a:r>
            <a:r>
              <a:rPr lang="en-US" altLang="ko-KR" b="1" dirty="0"/>
              <a:t>'AI </a:t>
            </a:r>
            <a:r>
              <a:rPr lang="ko-KR" altLang="en-US" b="1" dirty="0"/>
              <a:t>맞춤형 정책 배달 서비스’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소상공인 </a:t>
            </a:r>
            <a:r>
              <a:rPr lang="en-US" altLang="ko-KR" b="1" dirty="0"/>
              <a:t>AI </a:t>
            </a:r>
            <a:r>
              <a:rPr lang="ko-KR" altLang="en-US" b="1" dirty="0"/>
              <a:t>비서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지역 대학생들이 지역 내 소상공인들에게 </a:t>
            </a:r>
            <a:r>
              <a:rPr lang="en-US" altLang="ko-KR" dirty="0"/>
              <a:t>AI </a:t>
            </a:r>
            <a:r>
              <a:rPr lang="ko-KR" altLang="en-US" dirty="0"/>
              <a:t>홍보 툴이나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예약 관리 시스템을 설치</a:t>
            </a:r>
            <a:r>
              <a:rPr lang="en-US" altLang="ko-KR" dirty="0"/>
              <a:t>·</a:t>
            </a:r>
            <a:r>
              <a:rPr lang="ko-KR" altLang="en-US" dirty="0"/>
              <a:t>교육해 주는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▶ </a:t>
            </a:r>
            <a:r>
              <a:rPr lang="en-US" altLang="ko-KR" b="1" dirty="0"/>
              <a:t>'AI </a:t>
            </a:r>
            <a:r>
              <a:rPr lang="ko-KR" altLang="en-US" b="1" dirty="0"/>
              <a:t>상생 </a:t>
            </a:r>
            <a:r>
              <a:rPr lang="ko-KR" altLang="en-US" b="1" dirty="0" err="1"/>
              <a:t>서포터즈</a:t>
            </a:r>
            <a:r>
              <a:rPr lang="en-US" altLang="ko-KR" b="1" dirty="0"/>
              <a:t>'</a:t>
            </a:r>
            <a:r>
              <a:rPr lang="ko-KR" altLang="en-US" dirty="0"/>
              <a:t>운영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6611"/>
            <a:ext cx="856895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</a:t>
            </a:r>
            <a:r>
              <a:rPr lang="ko-KR" altLang="en-US" sz="2000" b="1" dirty="0" err="1"/>
              <a:t>고경력</a:t>
            </a:r>
            <a:r>
              <a:rPr lang="ko-KR" altLang="en-US" sz="2000" b="1" dirty="0"/>
              <a:t> 전문 인력 활용 대전</a:t>
            </a:r>
            <a:r>
              <a:rPr lang="en-US" altLang="ko-KR" sz="2000" b="1" dirty="0"/>
              <a:t>·</a:t>
            </a:r>
            <a:r>
              <a:rPr lang="ko-KR" altLang="en-US" sz="2000" b="1" dirty="0"/>
              <a:t>세종 </a:t>
            </a:r>
            <a:r>
              <a:rPr lang="en-US" altLang="ko-KR" sz="2000" b="1" dirty="0"/>
              <a:t>AI </a:t>
            </a:r>
            <a:r>
              <a:rPr lang="ko-KR" altLang="en-US" sz="2000" b="1" dirty="0"/>
              <a:t>상생 모델</a:t>
            </a:r>
          </a:p>
          <a:p>
            <a:pPr fontAlgn="base">
              <a:lnSpc>
                <a:spcPct val="200000"/>
              </a:lnSpc>
            </a:pPr>
            <a:r>
              <a:rPr lang="en-US" altLang="ko-KR" b="1" dirty="0"/>
              <a:t>    [</a:t>
            </a:r>
            <a:r>
              <a:rPr lang="ko-KR" altLang="en-US" b="1" dirty="0"/>
              <a:t>대전</a:t>
            </a:r>
            <a:r>
              <a:rPr lang="en-US" altLang="ko-KR" b="1" dirty="0"/>
              <a:t>] </a:t>
            </a:r>
            <a:r>
              <a:rPr lang="ko-KR" altLang="en-US" b="1" dirty="0" err="1"/>
              <a:t>고경력</a:t>
            </a:r>
            <a:r>
              <a:rPr lang="ko-KR" altLang="en-US" b="1" dirty="0"/>
              <a:t> 연구원</a:t>
            </a:r>
            <a:r>
              <a:rPr lang="en-US" altLang="ko-KR" b="1" dirty="0"/>
              <a:t>: "AI </a:t>
            </a:r>
            <a:r>
              <a:rPr lang="ko-KR" altLang="en-US" b="1" dirty="0" err="1"/>
              <a:t>딥테크</a:t>
            </a:r>
            <a:r>
              <a:rPr lang="ko-KR" altLang="en-US" b="1" dirty="0"/>
              <a:t> </a:t>
            </a:r>
            <a:r>
              <a:rPr lang="ko-KR" altLang="en-US" b="1" dirty="0" err="1"/>
              <a:t>멘토</a:t>
            </a:r>
            <a:r>
              <a:rPr lang="ko-KR" altLang="en-US" b="1" dirty="0"/>
              <a:t> 및 데이터 </a:t>
            </a:r>
            <a:r>
              <a:rPr lang="ko-KR" altLang="en-US" b="1" dirty="0" err="1"/>
              <a:t>큐레이터</a:t>
            </a:r>
            <a:r>
              <a:rPr lang="en-US" altLang="ko-KR" b="1" dirty="0"/>
              <a:t>"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대전은 수십 년간 축적된 양질의 </a:t>
            </a:r>
            <a:r>
              <a:rPr lang="en-US" altLang="ko-KR" dirty="0"/>
              <a:t>R&amp;D </a:t>
            </a:r>
            <a:r>
              <a:rPr lang="ko-KR" altLang="en-US" dirty="0"/>
              <a:t>데이터를 해석할 수 있는 유일한 인적      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자원을 보유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AI </a:t>
            </a:r>
            <a:r>
              <a:rPr lang="ko-KR" altLang="en-US" b="1" dirty="0" err="1"/>
              <a:t>하이엔드</a:t>
            </a:r>
            <a:r>
              <a:rPr lang="ko-KR" altLang="en-US" b="1" dirty="0"/>
              <a:t> 데이터 </a:t>
            </a:r>
            <a:r>
              <a:rPr lang="ko-KR" altLang="en-US" b="1" dirty="0" err="1"/>
              <a:t>라벨링</a:t>
            </a:r>
            <a:r>
              <a:rPr lang="en-US" altLang="ko-KR" b="1" dirty="0"/>
              <a:t>(Annotation)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일반인이 할 수 없는 전문 과학</a:t>
            </a:r>
            <a:r>
              <a:rPr lang="en-US" altLang="ko-KR" dirty="0"/>
              <a:t>·</a:t>
            </a:r>
            <a:r>
              <a:rPr lang="ko-KR" altLang="en-US" dirty="0"/>
              <a:t>기술 데이터를 </a:t>
            </a:r>
            <a:r>
              <a:rPr lang="en-US" altLang="ko-KR" dirty="0"/>
              <a:t>AI</a:t>
            </a:r>
            <a:r>
              <a:rPr lang="ko-KR" altLang="en-US" dirty="0"/>
              <a:t>가 학습할 수 있도록 정교한  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</a:t>
            </a:r>
            <a:r>
              <a:rPr lang="ko-KR" altLang="en-US" dirty="0" err="1"/>
              <a:t>라벨링하고</a:t>
            </a:r>
            <a:r>
              <a:rPr lang="ko-KR" altLang="en-US" dirty="0"/>
              <a:t> 검수하는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▶ </a:t>
            </a:r>
            <a:r>
              <a:rPr lang="en-US" altLang="ko-KR" b="1" dirty="0"/>
              <a:t>'</a:t>
            </a:r>
            <a:r>
              <a:rPr lang="ko-KR" altLang="en-US" b="1" dirty="0"/>
              <a:t>전문가형 데이터 뱅크</a:t>
            </a:r>
            <a:r>
              <a:rPr lang="en-US" altLang="ko-KR" b="1" dirty="0"/>
              <a:t>'</a:t>
            </a:r>
            <a:r>
              <a:rPr lang="ko-KR" altLang="en-US" dirty="0"/>
              <a:t>운영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기술 사업화 </a:t>
            </a:r>
            <a:r>
              <a:rPr lang="en-US" altLang="ko-KR" b="1" dirty="0"/>
              <a:t>AI </a:t>
            </a:r>
            <a:r>
              <a:rPr lang="ko-KR" altLang="en-US" b="1" dirty="0" err="1"/>
              <a:t>멘토링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AI </a:t>
            </a:r>
            <a:r>
              <a:rPr lang="ko-KR" altLang="en-US" dirty="0" err="1"/>
              <a:t>스타트업이나</a:t>
            </a:r>
            <a:r>
              <a:rPr lang="ko-KR" altLang="en-US" dirty="0"/>
              <a:t> 청년 </a:t>
            </a:r>
            <a:r>
              <a:rPr lang="ko-KR" altLang="en-US" dirty="0" err="1"/>
              <a:t>창업가들에게</a:t>
            </a:r>
            <a:r>
              <a:rPr lang="ko-KR" altLang="en-US" dirty="0"/>
              <a:t> 부족한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▶ </a:t>
            </a:r>
            <a:r>
              <a:rPr lang="en-US" altLang="ko-KR" dirty="0"/>
              <a:t>'</a:t>
            </a:r>
            <a:r>
              <a:rPr lang="ko-KR" altLang="en-US" b="1" dirty="0"/>
              <a:t>도메인 지식</a:t>
            </a:r>
            <a:r>
              <a:rPr lang="en-US" altLang="ko-KR" b="1" dirty="0"/>
              <a:t>(Domain Knowledge)' </a:t>
            </a:r>
            <a:r>
              <a:rPr lang="ko-KR" altLang="en-US" b="1" dirty="0"/>
              <a:t>아카데미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</a:t>
            </a:r>
            <a:r>
              <a:rPr lang="en-US" altLang="ko-KR" sz="1400" dirty="0"/>
              <a:t>(</a:t>
            </a:r>
            <a:r>
              <a:rPr lang="ko-KR" altLang="en-US" sz="1400" dirty="0"/>
              <a:t>예</a:t>
            </a:r>
            <a:r>
              <a:rPr lang="en-US" altLang="ko-KR" sz="1400" dirty="0"/>
              <a:t>: </a:t>
            </a:r>
            <a:r>
              <a:rPr lang="ko-KR" altLang="en-US" sz="1400" dirty="0"/>
              <a:t>바이오 </a:t>
            </a:r>
            <a:r>
              <a:rPr lang="en-US" altLang="ko-KR" sz="1400" dirty="0"/>
              <a:t>AI </a:t>
            </a:r>
            <a:r>
              <a:rPr lang="ko-KR" altLang="en-US" sz="1400" dirty="0"/>
              <a:t>개발 시 </a:t>
            </a:r>
            <a:r>
              <a:rPr lang="ko-KR" altLang="en-US" sz="1400" dirty="0" err="1"/>
              <a:t>고경력</a:t>
            </a:r>
            <a:r>
              <a:rPr lang="ko-KR" altLang="en-US" sz="1400" dirty="0"/>
              <a:t> 생명공학 연구원이 데이터의 유효성을 검증하는 방식</a:t>
            </a:r>
            <a:r>
              <a:rPr lang="en-US" altLang="ko-KR" sz="1400" dirty="0"/>
              <a:t>)</a:t>
            </a:r>
            <a:endParaRPr lang="ko-KR" altLang="en-US" sz="1400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과학기술 </a:t>
            </a:r>
            <a:r>
              <a:rPr lang="en-US" altLang="ko-KR" b="1" dirty="0"/>
              <a:t>AI </a:t>
            </a:r>
            <a:r>
              <a:rPr lang="ko-KR" altLang="en-US" b="1" dirty="0" err="1"/>
              <a:t>팩트체커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sz="1400" dirty="0"/>
              <a:t>        </a:t>
            </a:r>
            <a:r>
              <a:rPr lang="ko-KR" altLang="en-US" sz="1400" dirty="0" err="1"/>
              <a:t>생성형</a:t>
            </a:r>
            <a:r>
              <a:rPr lang="ko-KR" altLang="en-US" sz="1400" dirty="0"/>
              <a:t> </a:t>
            </a:r>
            <a:r>
              <a:rPr lang="en-US" altLang="ko-KR" sz="1400" dirty="0"/>
              <a:t>AI</a:t>
            </a:r>
            <a:r>
              <a:rPr lang="ko-KR" altLang="en-US" sz="1400" dirty="0"/>
              <a:t>의 고질적인 문제인 환각</a:t>
            </a:r>
            <a:r>
              <a:rPr lang="en-US" altLang="ko-KR" sz="1400" dirty="0"/>
              <a:t>(Hallucination) </a:t>
            </a:r>
            <a:r>
              <a:rPr lang="ko-KR" altLang="en-US" sz="1400" dirty="0"/>
              <a:t>현상을 과학적 근거로 검증    하는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▶ </a:t>
            </a:r>
            <a:r>
              <a:rPr lang="en-US" altLang="ko-KR" b="1" dirty="0"/>
              <a:t>'</a:t>
            </a:r>
            <a:r>
              <a:rPr lang="ko-KR" altLang="en-US" b="1" dirty="0"/>
              <a:t>전문가 검증 루프</a:t>
            </a:r>
            <a:r>
              <a:rPr lang="en-US" altLang="ko-KR" b="1" dirty="0"/>
              <a:t>(Human-in-the-loop-LAP)' </a:t>
            </a:r>
            <a:r>
              <a:rPr lang="ko-KR" altLang="en-US" b="1" dirty="0"/>
              <a:t>실험실 </a:t>
            </a:r>
            <a:r>
              <a:rPr lang="ko-KR" altLang="en-US" dirty="0"/>
              <a:t>시스템 구축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23666" y="404664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sz="2000" b="1" dirty="0"/>
              <a:t>[</a:t>
            </a:r>
            <a:r>
              <a:rPr lang="ko-KR" altLang="en-US" sz="2000" b="1" dirty="0"/>
              <a:t>세종</a:t>
            </a:r>
            <a:r>
              <a:rPr lang="en-US" altLang="ko-KR" sz="2000" b="1" dirty="0"/>
              <a:t>] </a:t>
            </a:r>
            <a:r>
              <a:rPr lang="ko-KR" altLang="en-US" sz="2000" b="1" dirty="0"/>
              <a:t>행정</a:t>
            </a:r>
            <a:r>
              <a:rPr lang="en-US" altLang="ko-KR" sz="2000" b="1" dirty="0"/>
              <a:t>·</a:t>
            </a:r>
            <a:r>
              <a:rPr lang="ko-KR" altLang="en-US" sz="2000" b="1" dirty="0"/>
              <a:t>정치 전문가</a:t>
            </a:r>
            <a:r>
              <a:rPr lang="en-US" altLang="ko-KR" sz="2000" b="1" dirty="0"/>
              <a:t>: "AI </a:t>
            </a:r>
            <a:r>
              <a:rPr lang="ko-KR" altLang="en-US" sz="2000" b="1" dirty="0"/>
              <a:t>공공 </a:t>
            </a:r>
            <a:r>
              <a:rPr lang="ko-KR" altLang="en-US" sz="2000" b="1" dirty="0" err="1"/>
              <a:t>거버넌스</a:t>
            </a:r>
            <a:r>
              <a:rPr lang="ko-KR" altLang="en-US" sz="2000" b="1" dirty="0"/>
              <a:t> 및 윤리 설계자“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세종의 전문 인력들은 복잡한 이해관계를 조정하고 정책을 설계해 본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경험이 있는 </a:t>
            </a:r>
            <a:r>
              <a:rPr lang="en-US" altLang="ko-KR" b="1" dirty="0"/>
              <a:t>'</a:t>
            </a:r>
            <a:r>
              <a:rPr lang="ko-KR" altLang="en-US" b="1" dirty="0"/>
              <a:t>사회적 </a:t>
            </a:r>
            <a:r>
              <a:rPr lang="ko-KR" altLang="en-US" b="1" dirty="0" err="1"/>
              <a:t>아키텍트</a:t>
            </a:r>
            <a:r>
              <a:rPr lang="en-US" altLang="ko-KR" dirty="0"/>
              <a:t>'</a:t>
            </a:r>
            <a:r>
              <a:rPr lang="ko-KR" altLang="en-US" dirty="0"/>
              <a:t>입니다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AI </a:t>
            </a:r>
            <a:r>
              <a:rPr lang="ko-KR" altLang="en-US" b="1" dirty="0"/>
              <a:t>기반 </a:t>
            </a:r>
            <a:r>
              <a:rPr lang="en-US" altLang="ko-KR" b="1" dirty="0"/>
              <a:t>'</a:t>
            </a:r>
            <a:r>
              <a:rPr lang="ko-KR" altLang="en-US" b="1" dirty="0"/>
              <a:t>지능형 조례</a:t>
            </a:r>
            <a:r>
              <a:rPr lang="en-US" altLang="ko-KR" b="1" dirty="0"/>
              <a:t>' </a:t>
            </a:r>
            <a:r>
              <a:rPr lang="ko-KR" altLang="en-US" b="1" dirty="0"/>
              <a:t>설계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행정 전문가들의 경험을 </a:t>
            </a:r>
            <a:r>
              <a:rPr lang="en-US" altLang="ko-KR" dirty="0"/>
              <a:t>AI</a:t>
            </a:r>
            <a:r>
              <a:rPr lang="ko-KR" altLang="en-US" dirty="0"/>
              <a:t>와 결합하여</a:t>
            </a:r>
            <a:r>
              <a:rPr lang="en-US" altLang="ko-KR" dirty="0"/>
              <a:t>, </a:t>
            </a:r>
            <a:r>
              <a:rPr lang="ko-KR" altLang="en-US" dirty="0"/>
              <a:t>지역 주민의 삶의 질을 높이는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▶ </a:t>
            </a:r>
            <a:r>
              <a:rPr lang="en-US" altLang="ko-KR" b="1" dirty="0"/>
              <a:t>'</a:t>
            </a:r>
            <a:r>
              <a:rPr lang="ko-KR" altLang="en-US" b="1" dirty="0"/>
              <a:t>데이터 기반 맞춤형 정책 모델 설계 및 시뮬레이션‘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AI </a:t>
            </a:r>
            <a:r>
              <a:rPr lang="ko-KR" altLang="en-US" b="1" dirty="0"/>
              <a:t>윤리 및 규제 </a:t>
            </a:r>
            <a:r>
              <a:rPr lang="ko-KR" altLang="en-US" b="1" dirty="0" err="1"/>
              <a:t>샌드박스</a:t>
            </a:r>
            <a:r>
              <a:rPr lang="ko-KR" altLang="en-US" b="1" dirty="0"/>
              <a:t> 자문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AI </a:t>
            </a:r>
            <a:r>
              <a:rPr lang="ko-KR" altLang="en-US" dirty="0"/>
              <a:t>기술이 행정 서비스에 도입될 때 발생할 수 있는 법적</a:t>
            </a:r>
            <a:r>
              <a:rPr lang="en-US" altLang="ko-KR" dirty="0"/>
              <a:t>·</a:t>
            </a:r>
            <a:r>
              <a:rPr lang="ko-KR" altLang="en-US" dirty="0"/>
              <a:t>윤리적 쟁점을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</a:t>
            </a:r>
            <a:r>
              <a:rPr lang="ko-KR" altLang="en-US" dirty="0"/>
              <a:t>    사전에 검토하고 가이드라인을 만드는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▶ </a:t>
            </a:r>
            <a:r>
              <a:rPr lang="en-US" altLang="ko-KR" b="1" dirty="0"/>
              <a:t>'AI </a:t>
            </a:r>
            <a:r>
              <a:rPr lang="ko-KR" altLang="en-US" b="1" dirty="0" err="1"/>
              <a:t>거버넌스</a:t>
            </a:r>
            <a:r>
              <a:rPr lang="ko-KR" altLang="en-US" b="1" dirty="0"/>
              <a:t> 위원회</a:t>
            </a:r>
            <a:r>
              <a:rPr lang="en-US" altLang="ko-KR" b="1" dirty="0"/>
              <a:t>'</a:t>
            </a:r>
            <a:r>
              <a:rPr lang="ko-KR" altLang="en-US" dirty="0"/>
              <a:t>주도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디지털 </a:t>
            </a:r>
            <a:r>
              <a:rPr lang="ko-KR" altLang="en-US" b="1" dirty="0" err="1"/>
              <a:t>타운홀</a:t>
            </a:r>
            <a:r>
              <a:rPr lang="ko-KR" altLang="en-US" b="1" dirty="0"/>
              <a:t> 미팅 </a:t>
            </a:r>
            <a:r>
              <a:rPr lang="ko-KR" altLang="en-US" b="1" dirty="0" err="1"/>
              <a:t>모더레이터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AI</a:t>
            </a:r>
            <a:r>
              <a:rPr lang="ko-KR" altLang="en-US" dirty="0"/>
              <a:t>를 활용해 수집된 주민들의 수많은 의견</a:t>
            </a:r>
            <a:r>
              <a:rPr lang="en-US" altLang="ko-KR" dirty="0"/>
              <a:t>(</a:t>
            </a:r>
            <a:r>
              <a:rPr lang="ko-KR" altLang="en-US" dirty="0"/>
              <a:t>민원</a:t>
            </a:r>
            <a:r>
              <a:rPr lang="en-US" altLang="ko-KR" dirty="0"/>
              <a:t>)</a:t>
            </a:r>
            <a:r>
              <a:rPr lang="ko-KR" altLang="en-US" dirty="0"/>
              <a:t>을 정무적인 감각으로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</a:t>
            </a:r>
            <a:r>
              <a:rPr lang="ko-KR" altLang="en-US" dirty="0"/>
              <a:t>분석하고</a:t>
            </a:r>
            <a:r>
              <a:rPr lang="en-US" altLang="ko-KR" dirty="0"/>
              <a:t>, </a:t>
            </a:r>
            <a:r>
              <a:rPr lang="ko-KR" altLang="en-US" dirty="0"/>
              <a:t>실제 정책 우선순위로 연결하는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▶ </a:t>
            </a:r>
            <a:r>
              <a:rPr lang="en-US" altLang="ko-KR" b="1" dirty="0"/>
              <a:t>'AI-</a:t>
            </a:r>
            <a:r>
              <a:rPr lang="ko-KR" altLang="en-US" b="1" dirty="0"/>
              <a:t>시민 </a:t>
            </a:r>
            <a:r>
              <a:rPr lang="ko-KR" altLang="en-US" b="1" dirty="0" err="1"/>
              <a:t>협치</a:t>
            </a:r>
            <a:r>
              <a:rPr lang="ko-KR" altLang="en-US" b="1" dirty="0"/>
              <a:t> </a:t>
            </a:r>
            <a:r>
              <a:rPr lang="ko-KR" altLang="en-US" b="1" dirty="0" err="1"/>
              <a:t>브릿지</a:t>
            </a:r>
            <a:r>
              <a:rPr lang="en-US" altLang="ko-KR" b="1" dirty="0"/>
              <a:t>'</a:t>
            </a:r>
            <a:r>
              <a:rPr lang="ko-KR" altLang="en-US" dirty="0"/>
              <a:t>역할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2101" y="147191"/>
            <a:ext cx="795378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r>
              <a:rPr kumimoji="1" lang="ko-KR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</a:rPr>
              <a:t>참고</a:t>
            </a:r>
            <a:r>
              <a:rPr kumimoji="1" lang="en-US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</a:rPr>
              <a:t>1. </a:t>
            </a:r>
            <a:r>
              <a:rPr lang="ko-KR" altLang="en-US" sz="20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 지방시대위원회</a:t>
            </a:r>
            <a:endParaRPr lang="ko-KR" altLang="en-US" sz="2000" dirty="0"/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eaLnBrk="0" latinLnBrk="0" hangingPunct="0"/>
            <a:r>
              <a:rPr kumimoji="1" lang="ko-KR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</a:rPr>
              <a:t>  □</a:t>
            </a:r>
            <a:r>
              <a:rPr lang="en-US" altLang="ko-KR" sz="20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  5</a:t>
            </a:r>
            <a:r>
              <a:rPr lang="ko-KR" altLang="en-US" sz="20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극 </a:t>
            </a:r>
            <a:r>
              <a:rPr lang="en-US" altLang="ko-KR" sz="20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3</a:t>
            </a:r>
            <a:r>
              <a:rPr lang="ko-KR" altLang="en-US" sz="2000" b="1" dirty="0" err="1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특</a:t>
            </a:r>
            <a:r>
              <a:rPr lang="ko-KR" altLang="en-US" sz="20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 국가균형성장 추진전략 </a:t>
            </a:r>
            <a:r>
              <a:rPr lang="en-US" altLang="ko-KR" sz="1400" b="1" dirty="0">
                <a:solidFill>
                  <a:srgbClr val="000000"/>
                </a:solidFill>
                <a:latin typeface="함초롬바탕" pitchFamily="18" charset="-127"/>
                <a:ea typeface="함초롬바탕" pitchFamily="18" charset="-127"/>
              </a:rPr>
              <a:t>( 2025.9.30)</a:t>
            </a:r>
            <a:r>
              <a:rPr lang="en-US" altLang="ko-KR" sz="600" dirty="0"/>
              <a:t> </a:t>
            </a:r>
            <a:r>
              <a:rPr kumimoji="1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en-US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2049" name="_x398773216" descr="EMB0000447832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47410"/>
            <a:ext cx="6069212" cy="564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42419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굴림" pitchFamily="50" charset="-127"/>
                <a:cs typeface="굴림" pitchFamily="50" charset="-127"/>
              </a:rPr>
              <a:t>   </a:t>
            </a:r>
            <a:r>
              <a:rPr kumimoji="1" lang="ko-KR" altLang="ko-K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ea typeface="굴림" pitchFamily="50" charset="-127"/>
                <a:cs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굴림" pitchFamily="50" charset="-127"/>
                <a:cs typeface="굴림" pitchFamily="50" charset="-127"/>
              </a:rPr>
              <a:t> </a:t>
            </a:r>
            <a:endParaRPr kumimoji="1" lang="ko-KR" altLang="ko-K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505217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참고</a:t>
            </a:r>
            <a:r>
              <a:rPr kumimoji="1" lang="en-US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2 : 2026</a:t>
            </a:r>
            <a:r>
              <a:rPr kumimoji="1" lang="ko-KR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년 정부 부처사업</a:t>
            </a:r>
            <a:r>
              <a:rPr kumimoji="1" lang="en-US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(2026.3.18. </a:t>
            </a:r>
            <a:r>
              <a:rPr kumimoji="1" lang="ko-KR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보도자료</a:t>
            </a:r>
            <a:r>
              <a:rPr kumimoji="1" lang="en-US" altLang="ko-K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itchFamily="18" charset="-127"/>
                <a:ea typeface="함초롬바탕" pitchFamily="18" charset="-127"/>
                <a:cs typeface="굴림" pitchFamily="50" charset="-127"/>
              </a:rPr>
              <a:t>)</a:t>
            </a:r>
            <a:endParaRPr kumimoji="1" lang="en-US" altLang="ko-K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굴림" pitchFamily="50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24701"/>
              </p:ext>
            </p:extLst>
          </p:nvPr>
        </p:nvGraphicFramePr>
        <p:xfrm>
          <a:off x="851608" y="1196752"/>
          <a:ext cx="7248784" cy="4968552"/>
        </p:xfrm>
        <a:graphic>
          <a:graphicData uri="http://schemas.openxmlformats.org/drawingml/2006/table">
            <a:tbl>
              <a:tblPr/>
              <a:tblGrid>
                <a:gridCol w="7248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304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246</a:t>
                      </a: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개 </a:t>
                      </a:r>
                      <a:r>
                        <a:rPr lang="en-US" altLang="ko-KR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AI </a:t>
                      </a: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응용제품 개발에 </a:t>
                      </a:r>
                      <a:r>
                        <a:rPr lang="en-US" altLang="ko-KR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7,540</a:t>
                      </a: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억원 지원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… </a:t>
                      </a: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‘</a:t>
                      </a:r>
                      <a:r>
                        <a:rPr lang="en-US" altLang="ko-KR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AX-Sprint</a:t>
                      </a:r>
                      <a:r>
                        <a:rPr lang="en-US" altLang="ko-KR" sz="22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22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전력질주</a:t>
                      </a:r>
                      <a:r>
                        <a:rPr lang="en-US" altLang="ko-KR" sz="22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r>
                        <a:rPr lang="ko-KR" altLang="en-US" sz="24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’ 본격 추진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421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- 11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개 부처 협의체 구성해 </a:t>
                      </a:r>
                      <a:r>
                        <a:rPr lang="ko-KR" altLang="en-US" sz="1800" kern="0" spc="0" baseline="3000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부처 간 중복 사전 조정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800" kern="0" spc="0" baseline="3000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현장 기업수요 기반 지원 분야</a:t>
                      </a:r>
                      <a:r>
                        <a:rPr lang="en-US" altLang="ko-KR" sz="1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과제 선정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0" baseline="3000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▲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혁신조달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규제개선 등 범부처 후속지원 패키지 마련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82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- 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생활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·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산업과 밀접한 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AI 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제품 대규모 상용화로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국민이 체감하는 ‘</a:t>
                      </a:r>
                      <a:r>
                        <a:rPr lang="en-US" altLang="ko-KR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AX </a:t>
                      </a:r>
                      <a:r>
                        <a:rPr lang="ko-KR" altLang="en-US" sz="1800" b="1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붐’ 조성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109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고령자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보행보조차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도로 안전 지킴이 로봇 등 생활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산업 속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적용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’26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년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AX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예산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2.4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조원 중 단일 프로젝트로는 최대 규모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35113" y="1641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692696"/>
            <a:ext cx="8136904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  정부는 산업과 일상 전반의 </a:t>
            </a:r>
            <a:r>
              <a:rPr lang="en-US" altLang="ko-KR" dirty="0"/>
              <a:t>AI </a:t>
            </a:r>
            <a:r>
              <a:rPr lang="ko-KR" altLang="en-US" dirty="0"/>
              <a:t>전환</a:t>
            </a:r>
            <a:r>
              <a:rPr lang="en-US" altLang="ko-KR" dirty="0"/>
              <a:t>(AX)</a:t>
            </a:r>
            <a:r>
              <a:rPr lang="ko-KR" altLang="en-US" dirty="0"/>
              <a:t>을 가속화하기 위해 </a:t>
            </a:r>
            <a:r>
              <a:rPr lang="en-US" altLang="ko-KR" dirty="0"/>
              <a:t>11</a:t>
            </a:r>
            <a:r>
              <a:rPr lang="ko-KR" altLang="en-US" dirty="0"/>
              <a:t>개 관계부처</a:t>
            </a:r>
            <a:r>
              <a:rPr lang="ko-KR" altLang="en-US" baseline="30000" dirty="0"/>
              <a:t>*</a:t>
            </a:r>
            <a:endParaRPr lang="en-US" altLang="ko-KR" baseline="30000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합동으로 </a:t>
            </a:r>
            <a:r>
              <a:rPr lang="ko-KR" altLang="en-US" b="1" dirty="0"/>
              <a:t>‘</a:t>
            </a:r>
            <a:r>
              <a:rPr lang="en-US" altLang="ko-KR" b="1" dirty="0"/>
              <a:t>AI </a:t>
            </a:r>
            <a:r>
              <a:rPr lang="ko-KR" altLang="en-US" b="1" dirty="0"/>
              <a:t>응용제품 신속 상용화 지원사업</a:t>
            </a:r>
            <a:r>
              <a:rPr lang="en-US" altLang="ko-KR" b="1" dirty="0"/>
              <a:t>(AX</a:t>
            </a:r>
            <a:r>
              <a:rPr lang="ko-KR" altLang="en-US" b="1" dirty="0"/>
              <a:t>스프린트</a:t>
            </a:r>
            <a:r>
              <a:rPr lang="en-US" altLang="ko-KR" b="1" dirty="0"/>
              <a:t>)’</a:t>
            </a:r>
            <a:r>
              <a:rPr lang="ko-KR" altLang="en-US" dirty="0"/>
              <a:t> 추진계획을 마련  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ko-KR" altLang="en-US" dirty="0"/>
              <a:t>하고 </a:t>
            </a:r>
            <a:r>
              <a:rPr lang="en-US" altLang="ko-KR" dirty="0"/>
              <a:t>3</a:t>
            </a:r>
            <a:r>
              <a:rPr lang="ko-KR" altLang="en-US" dirty="0"/>
              <a:t>월부터 사업에 착수한다</a:t>
            </a:r>
            <a:r>
              <a:rPr lang="en-US" altLang="ko-KR" dirty="0"/>
              <a:t>. </a:t>
            </a:r>
          </a:p>
          <a:p>
            <a:pPr marL="285750" indent="-285750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/>
              <a:t>기획처</a:t>
            </a:r>
            <a:r>
              <a:rPr lang="en-US" altLang="ko-KR" sz="1400" dirty="0"/>
              <a:t>,  </a:t>
            </a:r>
            <a:r>
              <a:rPr lang="ko-KR" altLang="en-US" sz="1400" dirty="0" err="1"/>
              <a:t>산업부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과기정통부</a:t>
            </a:r>
            <a:r>
              <a:rPr lang="en-US" altLang="ko-KR" sz="1400" dirty="0"/>
              <a:t>, </a:t>
            </a:r>
            <a:r>
              <a:rPr lang="ko-KR" altLang="en-US" sz="1400" dirty="0"/>
              <a:t>국방부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농식품부</a:t>
            </a:r>
            <a:r>
              <a:rPr lang="en-US" altLang="ko-KR" sz="1400" dirty="0"/>
              <a:t>, </a:t>
            </a:r>
            <a:r>
              <a:rPr lang="ko-KR" altLang="en-US" sz="1400" dirty="0"/>
              <a:t>복지부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기후부</a:t>
            </a:r>
            <a:r>
              <a:rPr lang="en-US" altLang="ko-KR" sz="1400" dirty="0"/>
              <a:t>,  </a:t>
            </a:r>
            <a:r>
              <a:rPr lang="ko-KR" altLang="en-US" sz="1400" dirty="0" err="1"/>
              <a:t>국토부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해수부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중기부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식약처</a:t>
            </a:r>
            <a:endParaRPr lang="ko-KR" altLang="en-US" sz="1400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이번 사업은 제조</a:t>
            </a:r>
            <a:r>
              <a:rPr lang="en-US" altLang="ko-KR" dirty="0"/>
              <a:t>, </a:t>
            </a:r>
            <a:r>
              <a:rPr lang="ko-KR" altLang="en-US" dirty="0"/>
              <a:t>농</a:t>
            </a:r>
            <a:r>
              <a:rPr lang="en-US" altLang="ko-KR" dirty="0"/>
              <a:t>·</a:t>
            </a:r>
            <a:r>
              <a:rPr lang="ko-KR" altLang="en-US" dirty="0"/>
              <a:t>축</a:t>
            </a:r>
            <a:r>
              <a:rPr lang="en-US" altLang="ko-KR" dirty="0"/>
              <a:t>·</a:t>
            </a:r>
            <a:r>
              <a:rPr lang="ko-KR" altLang="en-US" dirty="0"/>
              <a:t>어업</a:t>
            </a:r>
            <a:r>
              <a:rPr lang="en-US" altLang="ko-KR" dirty="0"/>
              <a:t>, </a:t>
            </a:r>
            <a:r>
              <a:rPr lang="ko-KR" altLang="en-US" dirty="0"/>
              <a:t>국토</a:t>
            </a:r>
            <a:r>
              <a:rPr lang="en-US" altLang="ko-KR" dirty="0"/>
              <a:t>·</a:t>
            </a:r>
            <a:r>
              <a:rPr lang="ko-KR" altLang="en-US" dirty="0"/>
              <a:t>교통 등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baseline="30000" dirty="0"/>
              <a:t>    </a:t>
            </a:r>
            <a:r>
              <a:rPr lang="ko-KR" altLang="en-US" baseline="30000" dirty="0"/>
              <a:t>▲ </a:t>
            </a:r>
            <a:r>
              <a:rPr lang="ko-KR" altLang="en-US" dirty="0"/>
              <a:t>생활</a:t>
            </a:r>
            <a:r>
              <a:rPr lang="en-US" altLang="ko-KR" dirty="0"/>
              <a:t>·</a:t>
            </a:r>
            <a:r>
              <a:rPr lang="ko-KR" altLang="en-US" dirty="0"/>
              <a:t>산업과 밀접한 분야에서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</a:t>
            </a:r>
            <a:r>
              <a:rPr lang="ko-KR" altLang="en-US" baseline="30000" dirty="0"/>
              <a:t>▲ </a:t>
            </a:r>
            <a:r>
              <a:rPr lang="ko-KR" altLang="en-US" dirty="0"/>
              <a:t>단기간</a:t>
            </a:r>
            <a:r>
              <a:rPr lang="en-US" altLang="ko-KR" dirty="0"/>
              <a:t>(1~2</a:t>
            </a:r>
            <a:r>
              <a:rPr lang="ko-KR" altLang="en-US" dirty="0"/>
              <a:t>년</a:t>
            </a:r>
            <a:r>
              <a:rPr lang="en-US" altLang="ko-KR" dirty="0"/>
              <a:t>) </a:t>
            </a:r>
            <a:r>
              <a:rPr lang="ko-KR" altLang="en-US" dirty="0"/>
              <a:t>내 시장 출시가 가능한 </a:t>
            </a:r>
            <a:r>
              <a:rPr lang="en-US" altLang="ko-KR" dirty="0"/>
              <a:t>AI </a:t>
            </a:r>
            <a:r>
              <a:rPr lang="ko-KR" altLang="en-US" dirty="0"/>
              <a:t>기술 적용 제품</a:t>
            </a:r>
            <a:r>
              <a:rPr lang="en-US" altLang="ko-KR" dirty="0"/>
              <a:t>·</a:t>
            </a:r>
            <a:r>
              <a:rPr lang="ko-KR" altLang="en-US" dirty="0"/>
              <a:t>서비스의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</a:t>
            </a:r>
            <a:r>
              <a:rPr lang="ko-KR" altLang="en-US" baseline="30000" dirty="0"/>
              <a:t>▲ </a:t>
            </a:r>
            <a:r>
              <a:rPr lang="ko-KR" altLang="en-US" dirty="0"/>
              <a:t>상용화를 촉진하는 사업으로</a:t>
            </a:r>
            <a:r>
              <a:rPr lang="en-US" altLang="ko-KR" dirty="0"/>
              <a:t>, </a:t>
            </a:r>
            <a:r>
              <a:rPr lang="ko-KR" altLang="en-US" dirty="0" err="1"/>
              <a:t>과기정통부</a:t>
            </a:r>
            <a:r>
              <a:rPr lang="en-US" altLang="ko-KR" dirty="0"/>
              <a:t>·</a:t>
            </a:r>
            <a:r>
              <a:rPr lang="ko-KR" altLang="en-US" dirty="0" err="1"/>
              <a:t>산업부</a:t>
            </a:r>
            <a:r>
              <a:rPr lang="ko-KR" altLang="en-US" dirty="0"/>
              <a:t> 등 </a:t>
            </a:r>
            <a:r>
              <a:rPr lang="en-US" altLang="ko-KR" dirty="0"/>
              <a:t>10</a:t>
            </a:r>
            <a:r>
              <a:rPr lang="ko-KR" altLang="en-US" dirty="0"/>
              <a:t>개 부처에서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 총 </a:t>
            </a:r>
            <a:r>
              <a:rPr lang="en-US" altLang="ko-KR" dirty="0"/>
              <a:t>246</a:t>
            </a:r>
            <a:r>
              <a:rPr lang="ko-KR" altLang="en-US" dirty="0"/>
              <a:t>개 </a:t>
            </a:r>
            <a:r>
              <a:rPr lang="en-US" altLang="ko-KR" dirty="0"/>
              <a:t>AI </a:t>
            </a:r>
            <a:r>
              <a:rPr lang="ko-KR" altLang="en-US" dirty="0"/>
              <a:t>제품의 개발</a:t>
            </a:r>
            <a:r>
              <a:rPr lang="en-US" altLang="ko-KR" dirty="0"/>
              <a:t>·</a:t>
            </a:r>
            <a:r>
              <a:rPr lang="ko-KR" altLang="en-US" dirty="0"/>
              <a:t>출시를 지원한다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’</a:t>
            </a:r>
            <a:r>
              <a:rPr lang="en-US" altLang="ko-KR" b="1" dirty="0"/>
              <a:t>26</a:t>
            </a:r>
            <a:r>
              <a:rPr lang="ko-KR" altLang="en-US" b="1" dirty="0"/>
              <a:t>년 </a:t>
            </a:r>
            <a:r>
              <a:rPr lang="en-US" altLang="ko-KR" b="1" dirty="0"/>
              <a:t>AX </a:t>
            </a:r>
            <a:r>
              <a:rPr lang="ko-KR" altLang="en-US" b="1" dirty="0"/>
              <a:t>예산 </a:t>
            </a:r>
            <a:r>
              <a:rPr lang="en-US" altLang="ko-KR" b="1" dirty="0"/>
              <a:t>2.4</a:t>
            </a:r>
            <a:r>
              <a:rPr lang="ko-KR" altLang="en-US" b="1" dirty="0"/>
              <a:t>조원 중 단일 프로젝트로는 가장 큰 </a:t>
            </a:r>
            <a:r>
              <a:rPr lang="en-US" altLang="ko-KR" b="1" dirty="0"/>
              <a:t>6,135</a:t>
            </a:r>
            <a:r>
              <a:rPr lang="ko-KR" altLang="en-US" b="1" dirty="0" err="1"/>
              <a:t>억원</a:t>
            </a:r>
            <a:r>
              <a:rPr lang="ko-KR" altLang="en-US" dirty="0" err="1"/>
              <a:t>이</a:t>
            </a:r>
            <a:r>
              <a:rPr lang="ko-KR" altLang="en-US" dirty="0"/>
              <a:t> 투입되며</a:t>
            </a:r>
            <a:r>
              <a:rPr lang="en-US" altLang="ko-KR" dirty="0"/>
              <a:t>,       </a:t>
            </a:r>
            <a:r>
              <a:rPr lang="ko-KR" altLang="en-US" dirty="0"/>
              <a:t>제품 개발</a:t>
            </a:r>
            <a:r>
              <a:rPr lang="en-US" altLang="ko-KR" dirty="0"/>
              <a:t>·</a:t>
            </a:r>
            <a:r>
              <a:rPr lang="ko-KR" altLang="en-US" dirty="0"/>
              <a:t>출시 비용을 위한 출연</a:t>
            </a:r>
            <a:r>
              <a:rPr lang="en-US" altLang="ko-KR" dirty="0"/>
              <a:t>·</a:t>
            </a:r>
            <a:r>
              <a:rPr lang="ko-KR" altLang="en-US" dirty="0"/>
              <a:t>보조금 </a:t>
            </a:r>
            <a:r>
              <a:rPr lang="en-US" altLang="ko-KR" dirty="0"/>
              <a:t>4,735 </a:t>
            </a:r>
            <a:r>
              <a:rPr lang="ko-KR" altLang="en-US" dirty="0" err="1"/>
              <a:t>억원과</a:t>
            </a:r>
            <a:r>
              <a:rPr lang="ko-KR" altLang="en-US" dirty="0"/>
              <a:t> 융자 </a:t>
            </a:r>
            <a:r>
              <a:rPr lang="en-US" altLang="ko-KR" dirty="0"/>
              <a:t>1,400</a:t>
            </a:r>
            <a:r>
              <a:rPr lang="ko-KR" altLang="en-US" dirty="0" err="1"/>
              <a:t>억원을</a:t>
            </a:r>
            <a:r>
              <a:rPr lang="ko-KR" altLang="en-US" dirty="0"/>
              <a:t> 지원한다</a:t>
            </a:r>
            <a:r>
              <a:rPr lang="en-US" altLang="ko-KR" dirty="0"/>
              <a:t>. ’27</a:t>
            </a:r>
            <a:r>
              <a:rPr lang="ko-KR" altLang="en-US" dirty="0"/>
              <a:t>년에도 </a:t>
            </a:r>
            <a:r>
              <a:rPr lang="ko-KR" altLang="en-US" dirty="0" err="1"/>
              <a:t>계속사업비</a:t>
            </a:r>
            <a:r>
              <a:rPr lang="ko-KR" altLang="en-US" dirty="0"/>
              <a:t> </a:t>
            </a:r>
            <a:r>
              <a:rPr lang="en-US" altLang="ko-KR" dirty="0"/>
              <a:t>1,405</a:t>
            </a:r>
            <a:r>
              <a:rPr lang="ko-KR" altLang="en-US" dirty="0" err="1"/>
              <a:t>억원을</a:t>
            </a:r>
            <a:r>
              <a:rPr lang="ko-KR" altLang="en-US" dirty="0"/>
              <a:t> 지원하여 </a:t>
            </a:r>
            <a:r>
              <a:rPr lang="ko-KR" altLang="en-US" b="1" dirty="0"/>
              <a:t>’</a:t>
            </a:r>
            <a:r>
              <a:rPr lang="en-US" altLang="ko-KR" b="1" dirty="0"/>
              <a:t>26~’27</a:t>
            </a:r>
            <a:r>
              <a:rPr lang="ko-KR" altLang="en-US" b="1" dirty="0"/>
              <a:t>년 동안 총 </a:t>
            </a:r>
            <a:r>
              <a:rPr lang="en-US" altLang="ko-KR" b="1" dirty="0"/>
              <a:t>7,540</a:t>
            </a:r>
            <a:r>
              <a:rPr lang="ko-KR" altLang="en-US" b="1" dirty="0" err="1"/>
              <a:t>억원을</a:t>
            </a:r>
            <a:r>
              <a:rPr lang="ko-KR" altLang="en-US" b="1" dirty="0"/>
              <a:t> 투자</a:t>
            </a:r>
            <a:r>
              <a:rPr lang="ko-KR" altLang="en-US" dirty="0"/>
              <a:t>할 계획이다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94710"/>
              </p:ext>
            </p:extLst>
          </p:nvPr>
        </p:nvGraphicFramePr>
        <p:xfrm>
          <a:off x="683568" y="260648"/>
          <a:ext cx="1593977" cy="425958"/>
        </p:xfrm>
        <a:graphic>
          <a:graphicData uri="http://schemas.openxmlformats.org/drawingml/2006/table">
            <a:tbl>
              <a:tblPr/>
              <a:tblGrid>
                <a:gridCol w="352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FFFFFF"/>
                          </a:solidFill>
                          <a:effectLst/>
                          <a:latin typeface="HY헤드라인M"/>
                          <a:ea typeface="HY헤드라인M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1E7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44800" algn="l"/>
                          <a:tab pos="6118860" algn="r"/>
                        </a:tabLs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/>
                          <a:ea typeface="HY헤드라인M"/>
                        </a:rPr>
                        <a:t>지원 분야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  <a:ea typeface="HY헤드라인M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39733"/>
              </p:ext>
            </p:extLst>
          </p:nvPr>
        </p:nvGraphicFramePr>
        <p:xfrm>
          <a:off x="1331640" y="980728"/>
          <a:ext cx="6610031" cy="5579787"/>
        </p:xfrm>
        <a:graphic>
          <a:graphicData uri="http://schemas.openxmlformats.org/drawingml/2006/table">
            <a:tbl>
              <a:tblPr/>
              <a:tblGrid>
                <a:gridCol w="56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4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32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1565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제조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중기부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안전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설비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로봇 이상작동 감지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제어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유해인자 모니터링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공정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생산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제조환경 변동 대응 설비 자율제어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설비 예지보전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관리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경영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기업 물류 최적화</a:t>
                      </a:r>
                      <a:r>
                        <a:rPr lang="en-US" altLang="ko-KR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9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숙련자</a:t>
                      </a:r>
                      <a:r>
                        <a:rPr lang="ko-KR" altLang="en-US" sz="1100" kern="0" spc="-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노하우의 데이터 자산화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5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산업부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1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1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제조지능화</a:t>
                      </a:r>
                      <a:r>
                        <a:rPr lang="en-US" altLang="ko-KR" sz="1100" kern="0" spc="-19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19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en-US" altLang="ko-KR" sz="11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</a:t>
                      </a:r>
                      <a:r>
                        <a:rPr lang="ko-KR" altLang="en-US" sz="11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기반 다품종 양산 </a:t>
                      </a:r>
                      <a:r>
                        <a:rPr lang="en-US" altLang="ko-KR" sz="11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3D</a:t>
                      </a:r>
                      <a:r>
                        <a:rPr lang="ko-KR" altLang="en-US" sz="1100" kern="0" spc="-19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프린팅</a:t>
                      </a:r>
                      <a:r>
                        <a:rPr lang="en-US" altLang="ko-KR" sz="11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19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금형</a:t>
                      </a:r>
                      <a:r>
                        <a:rPr lang="ko-KR" altLang="en-US" sz="11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등 가공작업 최적화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로보틱스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이족보행 </a:t>
                      </a: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휴머노이드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주행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비행 군집 로봇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1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1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국민 보호</a:t>
                      </a:r>
                      <a:r>
                        <a:rPr lang="en-US" altLang="ko-KR" sz="1100" kern="0" spc="-1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 </a:t>
                      </a:r>
                      <a:r>
                        <a:rPr lang="ko-KR" altLang="en-US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전력설비 </a:t>
                      </a:r>
                      <a:r>
                        <a:rPr lang="ko-KR" altLang="en-US" sz="1100" kern="0" spc="-13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스파크</a:t>
                      </a:r>
                      <a:r>
                        <a:rPr lang="ko-KR" altLang="en-US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사전 감지 센서</a:t>
                      </a:r>
                      <a:r>
                        <a:rPr lang="en-US" altLang="ko-KR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재난 감지 </a:t>
                      </a:r>
                      <a:r>
                        <a:rPr lang="en-US" altLang="ko-KR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CCTV </a:t>
                      </a:r>
                      <a:r>
                        <a:rPr lang="ko-KR" altLang="en-US" sz="11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1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790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농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축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  <a:ea typeface="한컴 윤고딕 240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어업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농식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품부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예측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의사결정 지원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한컴 윤고딕 230"/>
                        </a:rPr>
                        <a:t> 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가축 질병 예측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농산물 가격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수요예측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4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제어</a:t>
                      </a:r>
                      <a:r>
                        <a:rPr lang="en-US" altLang="ko-KR" sz="1100" kern="0" spc="-4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자율화</a:t>
                      </a:r>
                      <a:r>
                        <a:rPr lang="en-US" altLang="ko-KR" sz="1100" kern="0" spc="-4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한컴 윤고딕 230"/>
                        </a:rPr>
                        <a:t> 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수확</a:t>
                      </a:r>
                      <a:r>
                        <a:rPr lang="en-US" altLang="ko-KR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방제 자동화</a:t>
                      </a:r>
                      <a:r>
                        <a:rPr lang="en-US" altLang="ko-KR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자율주행 기반 </a:t>
                      </a:r>
                      <a:r>
                        <a:rPr lang="ko-KR" altLang="en-US" sz="1100" kern="0" spc="-4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농작업</a:t>
                      </a:r>
                      <a:r>
                        <a:rPr lang="ko-KR" altLang="en-US" sz="11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수행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농촌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생활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농촌 교통모델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맞춤형 영양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식단 제안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해수부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해양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해양 오염 정화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항만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해안구조물 설계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건설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수산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수산생물 사육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양식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수산식품 유통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가공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1156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교통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</a:t>
                      </a:r>
                      <a:r>
                        <a:rPr lang="en-US" altLang="ko-KR" sz="11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디지털트윈 국토</a:t>
                      </a:r>
                      <a:r>
                        <a:rPr lang="en-US" altLang="ko-KR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SOC 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결함 예측</a:t>
                      </a:r>
                      <a:r>
                        <a:rPr lang="en-US" altLang="ko-KR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진단</a:t>
                      </a:r>
                      <a:r>
                        <a:rPr lang="en-US" altLang="ko-KR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건설현장 안전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교통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-3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드론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등 차세대 물류수단</a:t>
                      </a:r>
                      <a:r>
                        <a:rPr lang="en-US" altLang="ko-KR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철도 고장징후 사전 검지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도로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모빌리티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도로 관리</a:t>
                      </a:r>
                      <a:r>
                        <a:rPr lang="en-US" altLang="ko-KR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개인 맞춤형 </a:t>
                      </a: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모빌리티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서비스 등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61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1456" marR="11456" marT="11456" marB="11456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2994" marR="22994" marT="11456" marB="114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41438" marR="41438" marT="11456" marB="11456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022006"/>
              </p:ext>
            </p:extLst>
          </p:nvPr>
        </p:nvGraphicFramePr>
        <p:xfrm>
          <a:off x="1115616" y="404664"/>
          <a:ext cx="7128793" cy="5989263"/>
        </p:xfrm>
        <a:graphic>
          <a:graphicData uri="http://schemas.openxmlformats.org/drawingml/2006/table">
            <a:tbl>
              <a:tblPr/>
              <a:tblGrid>
                <a:gridCol w="641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5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2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076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교통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국토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디지털트윈 국토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SOC 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결함 예측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진단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건설현장 안전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교통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드론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등 차세대 물류수단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철도 고장징후 사전 검지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도로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모빌리티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도로 관리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개인 맞춤형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모빌리티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서비스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22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571">
                <a:tc row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보건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복지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환경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복지부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돌봄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고독사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고립 등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심리케어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고령친화사업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(Age-Tech)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만성질환 관리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실시간 혈당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활동량 분석을 통한 습관 관리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의료기기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수술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진단보조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신체 데이터 분석 등 수행 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의료기기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37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식약처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907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기후부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7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탄소중립</a:t>
                      </a:r>
                      <a:r>
                        <a:rPr lang="en-US" altLang="ko-KR" sz="1200" kern="0" spc="-7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온실가스 배출량 산정</a:t>
                      </a:r>
                      <a:r>
                        <a:rPr lang="en-US" altLang="ko-KR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검증</a:t>
                      </a:r>
                      <a:r>
                        <a:rPr lang="en-US" altLang="ko-KR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전력</a:t>
                      </a:r>
                      <a:r>
                        <a:rPr lang="en-US" altLang="ko-KR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열 수요공급 예측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자원순환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폐기물 인식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선별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분류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재활용 원료 등급 판정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기상기후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홍수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가뭄 등 극한기후 예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경보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1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대기질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예</a:t>
                      </a:r>
                      <a:r>
                        <a:rPr lang="en-US" altLang="ko-KR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1200" kern="0" spc="-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경보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822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90769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생활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보안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·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방산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과기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정통부</a:t>
                      </a: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생활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청소년 위기징후 탐지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비정형 수작업 공정 자동화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보안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기반 </a:t>
                      </a:r>
                      <a:r>
                        <a:rPr lang="ko-KR" altLang="en-US" sz="1200" kern="0" spc="-6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보이스피싱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대응</a:t>
                      </a:r>
                      <a:r>
                        <a:rPr lang="en-US" altLang="ko-KR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AI </a:t>
                      </a:r>
                      <a:r>
                        <a:rPr lang="ko-KR" altLang="en-US" sz="12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기반 물리보안 통합관제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정보통신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</a:t>
                      </a:r>
                      <a:r>
                        <a:rPr lang="ko-KR" altLang="en-US" sz="1200" kern="0" spc="-2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홈미디어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디바이스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인프라 통합관제 솔루션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005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618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국방부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0088" marR="1008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20248" marR="20248" marT="10088" marB="10088" anchor="ctr">
                    <a:lnL w="2159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전투지원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AI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감시정찰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지능형 지휘 결심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8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자율형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무인체계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ㅇ</a:t>
                      </a:r>
                      <a:r>
                        <a:rPr lang="en-US" altLang="ko-KR" sz="1200" kern="0" spc="-10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(</a:t>
                      </a:r>
                      <a:r>
                        <a:rPr lang="ko-KR" altLang="en-US" sz="1200" kern="0" spc="-10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국방운영 효율화</a:t>
                      </a:r>
                      <a:r>
                        <a:rPr lang="en-US" altLang="ko-KR" sz="1200" kern="0" spc="-100" dirty="0">
                          <a:solidFill>
                            <a:srgbClr val="000000"/>
                          </a:solidFill>
                          <a:effectLst/>
                          <a:latin typeface="한컴 윤고딕 240"/>
                          <a:ea typeface="한컴 윤고딕 240"/>
                        </a:rPr>
                        <a:t>)</a:t>
                      </a:r>
                      <a:r>
                        <a:rPr lang="ko-KR" altLang="en-US" sz="1200" kern="0" spc="-10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맑은 고딕"/>
                        </a:rPr>
                        <a:t> </a:t>
                      </a:r>
                      <a:r>
                        <a:rPr lang="ko-KR" altLang="en-US" sz="12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소요 예측 기반 군수 관리</a:t>
                      </a:r>
                      <a:r>
                        <a:rPr lang="en-US" altLang="ko-KR" sz="12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kern="0" spc="-19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국방데이터 보안솔루션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36489" marR="36489" marT="10088" marB="10088" anchor="ctr">
                    <a:lnL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62113" y="1592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404664"/>
            <a:ext cx="8136904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200000"/>
              </a:lnSpc>
            </a:pPr>
            <a:r>
              <a:rPr lang="ko-KR" altLang="en-US" sz="2000" b="1" dirty="0"/>
              <a:t>□ 사회의 구조적 변화 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○ </a:t>
            </a:r>
            <a:r>
              <a:rPr lang="en-US" altLang="ko-KR" b="1" dirty="0"/>
              <a:t>AI</a:t>
            </a:r>
            <a:r>
              <a:rPr lang="ko-KR" altLang="en-US" b="1" dirty="0"/>
              <a:t>시대의 사회적 파동</a:t>
            </a:r>
            <a:r>
              <a:rPr lang="en-US" altLang="ko-KR" b="1" dirty="0"/>
              <a:t>: </a:t>
            </a:r>
            <a:r>
              <a:rPr lang="ko-KR" altLang="en-US" b="1" dirty="0"/>
              <a:t>기술적 변곡점과 우리의 대응 전략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AI</a:t>
            </a:r>
            <a:r>
              <a:rPr lang="ko-KR" altLang="en-US" b="1" dirty="0"/>
              <a:t>는 산업혁명의 </a:t>
            </a:r>
            <a:r>
              <a:rPr lang="ko-KR" altLang="en-US" dirty="0"/>
              <a:t>단순한 도구를 넘어 인간의 사회적 구조 변화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AI</a:t>
            </a:r>
            <a:r>
              <a:rPr lang="ko-KR" altLang="en-US" dirty="0"/>
              <a:t>는 인간의 </a:t>
            </a:r>
            <a:r>
              <a:rPr lang="en-US" altLang="ko-KR" dirty="0"/>
              <a:t>'</a:t>
            </a:r>
            <a:r>
              <a:rPr lang="ko-KR" altLang="en-US" dirty="0"/>
              <a:t>협업 파트너</a:t>
            </a:r>
            <a:r>
              <a:rPr lang="en-US" altLang="ko-KR" dirty="0"/>
              <a:t>'</a:t>
            </a:r>
            <a:r>
              <a:rPr lang="ko-KR" altLang="en-US" dirty="0"/>
              <a:t>로의 진화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○ </a:t>
            </a:r>
            <a:r>
              <a:rPr lang="en-US" altLang="ko-KR" b="1" dirty="0"/>
              <a:t>AI</a:t>
            </a:r>
            <a:r>
              <a:rPr lang="ko-KR" altLang="en-US" b="1" dirty="0"/>
              <a:t>는 단순한 유행이 아닌 </a:t>
            </a:r>
            <a:r>
              <a:rPr lang="en-US" altLang="ko-KR" b="1" dirty="0"/>
              <a:t>'</a:t>
            </a:r>
            <a:r>
              <a:rPr lang="ko-KR" altLang="en-US" b="1" dirty="0"/>
              <a:t>사회 구조의 재설계</a:t>
            </a:r>
            <a:r>
              <a:rPr lang="en-US" altLang="ko-KR" b="1" dirty="0"/>
              <a:t>' </a:t>
            </a:r>
            <a:r>
              <a:rPr lang="ko-KR" altLang="en-US" b="1" dirty="0"/>
              <a:t>도구</a:t>
            </a:r>
            <a:r>
              <a:rPr lang="en-US" altLang="ko-KR" b="1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dirty="0"/>
              <a:t>디지털 전환</a:t>
            </a:r>
            <a:r>
              <a:rPr lang="en-US" altLang="ko-KR" dirty="0"/>
              <a:t>(DX)</a:t>
            </a:r>
            <a:r>
              <a:rPr lang="ko-KR" altLang="en-US" dirty="0"/>
              <a:t>을 넘어선 </a:t>
            </a:r>
            <a:r>
              <a:rPr lang="en-US" altLang="ko-KR" dirty="0"/>
              <a:t>AI </a:t>
            </a:r>
            <a:r>
              <a:rPr lang="ko-KR" altLang="en-US" dirty="0"/>
              <a:t>전환</a:t>
            </a:r>
            <a:r>
              <a:rPr lang="en-US" altLang="ko-KR" dirty="0"/>
              <a:t>(AX)</a:t>
            </a:r>
            <a:r>
              <a:rPr lang="ko-KR" altLang="en-US" dirty="0"/>
              <a:t>의 가속화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</a:t>
            </a:r>
            <a:r>
              <a:rPr lang="ko-KR" altLang="en-US" dirty="0"/>
              <a:t>변화의 양상을 파악하고 능동적 생존 전략 수립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○ </a:t>
            </a:r>
            <a:r>
              <a:rPr lang="en-US" altLang="ko-KR" dirty="0"/>
              <a:t>AI </a:t>
            </a:r>
            <a:r>
              <a:rPr lang="ko-KR" altLang="en-US" dirty="0"/>
              <a:t>기술의 핵심 변화</a:t>
            </a:r>
            <a:r>
              <a:rPr lang="en-US" altLang="ko-KR" dirty="0"/>
              <a:t>: Narrow</a:t>
            </a:r>
            <a:r>
              <a:rPr lang="ko-KR" altLang="en-US" dirty="0"/>
              <a:t>에서 </a:t>
            </a:r>
            <a:r>
              <a:rPr lang="en-US" altLang="ko-KR" dirty="0"/>
              <a:t>General</a:t>
            </a:r>
            <a:r>
              <a:rPr lang="ko-KR" altLang="en-US" dirty="0"/>
              <a:t>로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기술적 변화 </a:t>
            </a:r>
            <a:r>
              <a:rPr lang="en-US" altLang="ko-KR" b="1" dirty="0"/>
              <a:t>: </a:t>
            </a:r>
            <a:r>
              <a:rPr lang="ko-KR" altLang="en-US" b="1" dirty="0" err="1"/>
              <a:t>멀티모달</a:t>
            </a:r>
            <a:r>
              <a:rPr lang="en-US" altLang="ko-KR" b="1" dirty="0"/>
              <a:t>(Multimodal)</a:t>
            </a:r>
            <a:r>
              <a:rPr lang="ko-KR" altLang="en-US" b="1" dirty="0"/>
              <a:t>의 일상화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텍스트를 넘어 음성</a:t>
            </a:r>
            <a:r>
              <a:rPr lang="en-US" altLang="ko-KR" dirty="0"/>
              <a:t>, </a:t>
            </a:r>
            <a:r>
              <a:rPr lang="ko-KR" altLang="en-US" dirty="0"/>
              <a:t>영상</a:t>
            </a:r>
            <a:r>
              <a:rPr lang="en-US" altLang="ko-KR" dirty="0"/>
              <a:t>, </a:t>
            </a:r>
            <a:r>
              <a:rPr lang="ko-KR" altLang="en-US" dirty="0"/>
              <a:t>감정까지 이해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 err="1"/>
              <a:t>자율형</a:t>
            </a:r>
            <a:r>
              <a:rPr lang="ko-KR" altLang="en-US" b="1" dirty="0"/>
              <a:t> 에이전트</a:t>
            </a:r>
            <a:r>
              <a:rPr lang="en-US" altLang="ko-KR" b="1" dirty="0"/>
              <a:t>(Autonomous Agents)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시키는 일만 하는 것이 아니라 목표를 위해 스스로 도구를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사용하는 수준으로 진화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67632" y="594395"/>
            <a:ext cx="8136904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사회의 구조적 영향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○ “일의 미래와 노동의 재정의”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</a:t>
            </a:r>
            <a:r>
              <a:rPr lang="ko-KR" altLang="en-US" dirty="0"/>
              <a:t>복잡한 의사결정 과정의 자동화와 지능화</a:t>
            </a:r>
            <a:r>
              <a:rPr lang="en-US" altLang="ko-KR" dirty="0"/>
              <a:t>. -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변화상 </a:t>
            </a:r>
            <a:r>
              <a:rPr lang="en-US" altLang="ko-KR" b="1" dirty="0"/>
              <a:t>: </a:t>
            </a:r>
            <a:r>
              <a:rPr lang="ko-KR" altLang="en-US" dirty="0"/>
              <a:t>직업의 </a:t>
            </a:r>
            <a:r>
              <a:rPr lang="en-US" altLang="ko-KR" b="1" dirty="0"/>
              <a:t>'</a:t>
            </a:r>
            <a:r>
              <a:rPr lang="ko-KR" altLang="en-US" b="1" dirty="0"/>
              <a:t>소멸</a:t>
            </a:r>
            <a:r>
              <a:rPr lang="en-US" altLang="ko-KR" b="1" dirty="0"/>
              <a:t>'</a:t>
            </a:r>
            <a:r>
              <a:rPr lang="ko-KR" altLang="en-US" dirty="0"/>
              <a:t>보다는 직무의 </a:t>
            </a:r>
            <a:r>
              <a:rPr lang="en-US" altLang="ko-KR" b="1" dirty="0"/>
              <a:t>'</a:t>
            </a:r>
            <a:r>
              <a:rPr lang="ko-KR" altLang="en-US" b="1" dirty="0"/>
              <a:t>재구성</a:t>
            </a:r>
            <a:r>
              <a:rPr lang="en-US" altLang="ko-KR" b="1" dirty="0"/>
              <a:t>(Reshaping)'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사회적 병화</a:t>
            </a:r>
            <a:r>
              <a:rPr lang="en-US" altLang="ko-KR" b="1" dirty="0"/>
              <a:t>(</a:t>
            </a:r>
            <a:r>
              <a:rPr lang="ko-KR" altLang="en-US" b="1" dirty="0"/>
              <a:t>구조적 측면</a:t>
            </a:r>
            <a:r>
              <a:rPr lang="en-US" altLang="ko-KR" b="1" dirty="0"/>
              <a:t>)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책임의 구조 변화 </a:t>
            </a:r>
            <a:r>
              <a:rPr lang="en-US" altLang="ko-KR" b="1" dirty="0"/>
              <a:t>: </a:t>
            </a:r>
            <a:r>
              <a:rPr lang="ko-KR" altLang="en-US" dirty="0"/>
              <a:t>개인 </a:t>
            </a:r>
            <a:r>
              <a:rPr lang="en-US" altLang="ko-KR" dirty="0"/>
              <a:t>-&gt; </a:t>
            </a:r>
            <a:r>
              <a:rPr lang="ko-KR" altLang="en-US" dirty="0"/>
              <a:t>플랫폼 </a:t>
            </a:r>
            <a:r>
              <a:rPr lang="en-US" altLang="ko-KR" dirty="0"/>
              <a:t>-&gt; </a:t>
            </a:r>
            <a:r>
              <a:rPr lang="ko-KR" altLang="en-US" dirty="0"/>
              <a:t>국가 순으로 권력 집중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: </a:t>
            </a:r>
            <a:r>
              <a:rPr lang="ko-KR" altLang="en-US" dirty="0"/>
              <a:t>데이터와 알고리즘이 가진 쪽이 “보이지 않는 권력 행사”</a:t>
            </a:r>
            <a:r>
              <a:rPr lang="en-US" altLang="ko-KR" dirty="0"/>
              <a:t>(</a:t>
            </a:r>
            <a:r>
              <a:rPr lang="en-US" altLang="ko-KR" dirty="0" err="1"/>
              <a:t>OpenAI</a:t>
            </a:r>
            <a:r>
              <a:rPr lang="en-US" altLang="ko-KR" dirty="0"/>
              <a:t>. </a:t>
            </a:r>
            <a:r>
              <a:rPr lang="ko-KR" altLang="en-US" dirty="0"/>
              <a:t>구들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인간 역할의 재정의 </a:t>
            </a:r>
            <a:r>
              <a:rPr lang="en-US" altLang="ko-KR" b="1" dirty="0"/>
              <a:t>: </a:t>
            </a:r>
            <a:r>
              <a:rPr lang="ko-KR" altLang="en-US" b="1" dirty="0"/>
              <a:t>노동관점</a:t>
            </a:r>
            <a:r>
              <a:rPr lang="en-US" altLang="ko-KR" b="1" dirty="0"/>
              <a:t>(</a:t>
            </a:r>
            <a:r>
              <a:rPr lang="ko-KR" altLang="en-US" b="1" dirty="0"/>
              <a:t>반복된 업무</a:t>
            </a:r>
            <a:r>
              <a:rPr lang="en-US" altLang="ko-KR" b="1" dirty="0"/>
              <a:t>, </a:t>
            </a:r>
            <a:r>
              <a:rPr lang="ko-KR" altLang="en-US" b="1" dirty="0"/>
              <a:t>판단</a:t>
            </a:r>
            <a:r>
              <a:rPr lang="en-US" altLang="ko-KR" b="1" dirty="0"/>
              <a:t>·</a:t>
            </a:r>
            <a:r>
              <a:rPr lang="ko-KR" altLang="en-US" b="1" dirty="0"/>
              <a:t>창의</a:t>
            </a:r>
            <a:r>
              <a:rPr lang="en-US" altLang="ko-KR" b="1" dirty="0"/>
              <a:t>·</a:t>
            </a:r>
            <a:r>
              <a:rPr lang="ko-KR" altLang="en-US" b="1" dirty="0"/>
              <a:t>책임</a:t>
            </a:r>
            <a:r>
              <a:rPr lang="en-US" altLang="ko-KR" b="1" dirty="0"/>
              <a:t>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=&gt; </a:t>
            </a:r>
            <a:r>
              <a:rPr lang="ko-KR" altLang="en-US" dirty="0"/>
              <a:t>인간은 “수행자”에서 “</a:t>
            </a:r>
            <a:r>
              <a:rPr lang="ko-KR" altLang="en-US" dirty="0" err="1"/>
              <a:t>성계자</a:t>
            </a:r>
            <a:r>
              <a:rPr lang="en-US" altLang="ko-KR" dirty="0"/>
              <a:t>·</a:t>
            </a:r>
            <a:r>
              <a:rPr lang="ko-KR" altLang="en-US" dirty="0"/>
              <a:t>감독자”로 이동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위기의 요인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</a:t>
            </a:r>
            <a:r>
              <a:rPr lang="ko-KR" altLang="en-US" b="1" dirty="0"/>
              <a:t>디지털 격차</a:t>
            </a:r>
            <a:r>
              <a:rPr lang="en-US" altLang="ko-KR" b="1" dirty="0"/>
              <a:t>(Digital Divide) </a:t>
            </a:r>
            <a:r>
              <a:rPr lang="en-US" altLang="ko-KR" dirty="0"/>
              <a:t>: AI </a:t>
            </a:r>
            <a:r>
              <a:rPr lang="ko-KR" altLang="en-US" dirty="0" err="1"/>
              <a:t>접근성</a:t>
            </a:r>
            <a:r>
              <a:rPr lang="ko-KR" altLang="en-US" dirty="0"/>
              <a:t> 차이에 따른 경제적 불평등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</a:t>
            </a:r>
            <a:r>
              <a:rPr lang="ko-KR" altLang="en-US" b="1" dirty="0"/>
              <a:t>신뢰와 윤리 </a:t>
            </a:r>
            <a:r>
              <a:rPr lang="en-US" altLang="ko-KR" dirty="0"/>
              <a:t>: </a:t>
            </a:r>
            <a:r>
              <a:rPr lang="ko-KR" altLang="en-US" dirty="0"/>
              <a:t>알고리즘 편향성</a:t>
            </a:r>
            <a:r>
              <a:rPr lang="en-US" altLang="ko-KR" dirty="0"/>
              <a:t>, </a:t>
            </a:r>
            <a:r>
              <a:rPr lang="ko-KR" altLang="en-US" dirty="0" err="1"/>
              <a:t>딥페이크</a:t>
            </a:r>
            <a:r>
              <a:rPr lang="ko-KR" altLang="en-US" dirty="0"/>
              <a:t> 등 가짜 정보 확산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책임의 모호성 </a:t>
            </a:r>
            <a:r>
              <a:rPr lang="en-US" altLang="ko-KR" b="1" dirty="0"/>
              <a:t>: </a:t>
            </a:r>
            <a:r>
              <a:rPr lang="en-US" altLang="ko-KR" dirty="0"/>
              <a:t>AI</a:t>
            </a:r>
            <a:r>
              <a:rPr lang="ko-KR" altLang="en-US" dirty="0"/>
              <a:t>가 내린 결정에 대한 법적</a:t>
            </a:r>
            <a:r>
              <a:rPr lang="en-US" altLang="ko-KR" dirty="0"/>
              <a:t>/</a:t>
            </a:r>
            <a:r>
              <a:rPr lang="ko-KR" altLang="en-US" dirty="0"/>
              <a:t>윤리적 책임 소재 문제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74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27584" y="764704"/>
            <a:ext cx="7920880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200000"/>
              </a:lnSpc>
            </a:pPr>
            <a:r>
              <a:rPr lang="ko-KR" altLang="en-US" sz="2000" b="1" dirty="0"/>
              <a:t>□ 미래 대응 전략 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○ 기술적 수용력</a:t>
            </a:r>
            <a:r>
              <a:rPr lang="en-US" altLang="ko-KR" b="1" dirty="0"/>
              <a:t>(AI Literacy) </a:t>
            </a:r>
            <a:r>
              <a:rPr lang="ko-KR" altLang="en-US" b="1" dirty="0"/>
              <a:t>강화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개인 차원 </a:t>
            </a:r>
            <a:r>
              <a:rPr lang="en-US" altLang="ko-KR" b="1" dirty="0"/>
              <a:t>: AI </a:t>
            </a:r>
            <a:r>
              <a:rPr lang="ko-KR" altLang="en-US" b="1" dirty="0"/>
              <a:t>결과물 판단 사고력 배양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AI</a:t>
            </a:r>
            <a:r>
              <a:rPr lang="ko-KR" altLang="en-US" dirty="0"/>
              <a:t>를 다루는</a:t>
            </a:r>
            <a:r>
              <a:rPr lang="ko-KR" altLang="en-US" b="1" dirty="0"/>
              <a:t> </a:t>
            </a:r>
            <a:r>
              <a:rPr lang="en-US" altLang="ko-KR" b="1" dirty="0"/>
              <a:t>'</a:t>
            </a:r>
            <a:r>
              <a:rPr lang="ko-KR" altLang="en-US" b="1" dirty="0"/>
              <a:t>프롬프트 엔지니어링</a:t>
            </a:r>
            <a:r>
              <a:rPr lang="en-US" altLang="ko-KR" b="1" dirty="0"/>
              <a:t>'</a:t>
            </a:r>
            <a:r>
              <a:rPr lang="ko-KR" altLang="en-US" dirty="0"/>
              <a:t> 능력을 넘어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- </a:t>
            </a:r>
            <a:r>
              <a:rPr lang="ko-KR" altLang="en-US" b="1" dirty="0"/>
              <a:t>교육 혁신 </a:t>
            </a:r>
            <a:r>
              <a:rPr lang="en-US" altLang="ko-KR" b="1" dirty="0"/>
              <a:t>: </a:t>
            </a:r>
            <a:r>
              <a:rPr lang="ko-KR" altLang="en-US" b="1" dirty="0"/>
              <a:t>교육체계 전환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 지식 습득</a:t>
            </a:r>
            <a:r>
              <a:rPr lang="ko-KR" altLang="en-US" dirty="0"/>
              <a:t> 중심에서 </a:t>
            </a:r>
            <a:r>
              <a:rPr lang="en-US" altLang="ko-KR" b="1" dirty="0"/>
              <a:t>'</a:t>
            </a:r>
            <a:r>
              <a:rPr lang="ko-KR" altLang="en-US" b="1" dirty="0"/>
              <a:t>질문</a:t>
            </a:r>
            <a:r>
              <a:rPr lang="ko-KR" altLang="en-US" dirty="0"/>
              <a:t>하는 능력</a:t>
            </a:r>
            <a:r>
              <a:rPr lang="en-US" altLang="ko-KR" dirty="0"/>
              <a:t>'</a:t>
            </a:r>
            <a:r>
              <a:rPr lang="ko-KR" altLang="en-US" dirty="0"/>
              <a:t>과 </a:t>
            </a:r>
            <a:r>
              <a:rPr lang="en-US" altLang="ko-KR" b="1" dirty="0"/>
              <a:t>'</a:t>
            </a:r>
            <a:r>
              <a:rPr lang="ko-KR" altLang="en-US" b="1" dirty="0"/>
              <a:t>문제 해결 역량’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제도적 </a:t>
            </a:r>
            <a:r>
              <a:rPr lang="ko-KR" altLang="en-US" b="1" dirty="0" err="1"/>
              <a:t>안전망과</a:t>
            </a:r>
            <a:r>
              <a:rPr lang="ko-KR" altLang="en-US" b="1" dirty="0"/>
              <a:t> 윤리 가이드라인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정부</a:t>
            </a:r>
            <a:r>
              <a:rPr lang="en-US" altLang="ko-KR" b="1" dirty="0"/>
              <a:t>/</a:t>
            </a:r>
            <a:r>
              <a:rPr lang="ko-KR" altLang="en-US" b="1" dirty="0"/>
              <a:t>기업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AI </a:t>
            </a:r>
            <a:r>
              <a:rPr lang="ko-KR" altLang="en-US" dirty="0"/>
              <a:t>윤리 강령 수립 및 오남용 방지를 위한 기술적 워터마크 의무화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- </a:t>
            </a:r>
            <a:r>
              <a:rPr lang="ko-KR" altLang="en-US" b="1" dirty="0"/>
              <a:t>유연한 사회 구조 </a:t>
            </a:r>
            <a:r>
              <a:rPr lang="en-US" altLang="ko-KR" b="1" dirty="0"/>
              <a:t>: </a:t>
            </a:r>
            <a:r>
              <a:rPr lang="ko-KR" altLang="en-US" b="1" dirty="0"/>
              <a:t>사회보장 제도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AI</a:t>
            </a:r>
            <a:r>
              <a:rPr lang="ko-KR" altLang="en-US" dirty="0"/>
              <a:t>로 인한 직무 전환을 지원하는 </a:t>
            </a:r>
            <a:r>
              <a:rPr lang="ko-KR" altLang="en-US" b="1" dirty="0"/>
              <a:t>재교육</a:t>
            </a:r>
            <a:r>
              <a:rPr lang="en-US" altLang="ko-KR" b="1" dirty="0"/>
              <a:t>(Reskilling) 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335846"/>
            <a:ext cx="842493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b="1" dirty="0"/>
              <a:t>□ 시사점 </a:t>
            </a:r>
            <a:endParaRPr lang="ko-KR" altLang="en-US" dirty="0"/>
          </a:p>
          <a:p>
            <a:pPr fontAlgn="base" latinLnBrk="0">
              <a:lnSpc>
                <a:spcPct val="150000"/>
              </a:lnSpc>
            </a:pPr>
            <a:r>
              <a:rPr lang="ko-KR" altLang="en-US" b="1" dirty="0"/>
              <a:t>  ○ </a:t>
            </a:r>
            <a:r>
              <a:rPr lang="ko-KR" altLang="en-US" dirty="0"/>
              <a:t>사회적 변화 관점에서 보면 </a:t>
            </a:r>
            <a:r>
              <a:rPr lang="en-US" altLang="ko-KR" b="1" dirty="0"/>
              <a:t>AI</a:t>
            </a:r>
            <a:r>
              <a:rPr lang="ko-KR" altLang="en-US" b="1" dirty="0"/>
              <a:t>는 본질적으로 ‘도구’이지만</a:t>
            </a:r>
            <a:r>
              <a:rPr lang="en-US" altLang="ko-KR" b="1" dirty="0"/>
              <a:t>, </a:t>
            </a:r>
          </a:p>
          <a:p>
            <a:pPr fontAlgn="base" latinLnBrk="0">
              <a:lnSpc>
                <a:spcPct val="150000"/>
              </a:lnSpc>
            </a:pPr>
            <a:r>
              <a:rPr lang="en-US" altLang="ko-KR" b="1" dirty="0"/>
              <a:t>     </a:t>
            </a:r>
            <a:r>
              <a:rPr lang="ko-KR" altLang="en-US" b="1" dirty="0"/>
              <a:t>점점 ‘행위자</a:t>
            </a:r>
            <a:r>
              <a:rPr lang="en-US" altLang="ko-KR" b="1" dirty="0"/>
              <a:t>(</a:t>
            </a:r>
            <a:r>
              <a:rPr lang="ko-KR" altLang="en-US" b="1" dirty="0"/>
              <a:t>준</a:t>
            </a:r>
            <a:r>
              <a:rPr lang="en-US" altLang="ko-KR" b="1" dirty="0"/>
              <a:t>-</a:t>
            </a:r>
            <a:r>
              <a:rPr lang="ko-KR" altLang="en-US" b="1" dirty="0"/>
              <a:t>주체</a:t>
            </a:r>
            <a:r>
              <a:rPr lang="en-US" altLang="ko-KR" b="1" dirty="0"/>
              <a:t>)’</a:t>
            </a:r>
            <a:r>
              <a:rPr lang="ko-KR" altLang="en-US" b="1" dirty="0"/>
              <a:t>처럼 작동하는 새로운 범주의 기술</a:t>
            </a:r>
            <a:r>
              <a:rPr lang="ko-KR" altLang="en-US" dirty="0"/>
              <a:t>에 </a:t>
            </a:r>
            <a:r>
              <a:rPr lang="ko-KR" altLang="en-US" dirty="0" err="1"/>
              <a:t>가깝워진다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</a:t>
            </a:r>
            <a:r>
              <a:rPr lang="en-US" altLang="ko-KR" b="1" dirty="0"/>
              <a:t>=&gt; </a:t>
            </a:r>
            <a:r>
              <a:rPr lang="ko-KR" altLang="en-US" b="1" dirty="0"/>
              <a:t>사회적 관점 </a:t>
            </a:r>
            <a:r>
              <a:rPr lang="en-US" altLang="ko-KR" b="1" dirty="0"/>
              <a:t>AI</a:t>
            </a:r>
            <a:r>
              <a:rPr lang="ko-KR" altLang="en-US" b="1" dirty="0"/>
              <a:t>는</a:t>
            </a:r>
            <a:endParaRPr lang="ko-KR" altLang="en-US" dirty="0"/>
          </a:p>
          <a:p>
            <a:pPr lvl="0" fontAlgn="base">
              <a:lnSpc>
                <a:spcPct val="150000"/>
              </a:lnSpc>
            </a:pPr>
            <a:r>
              <a:rPr lang="ko-KR" altLang="en-US" dirty="0"/>
              <a:t>         </a:t>
            </a:r>
            <a:r>
              <a:rPr lang="ko-KR" altLang="en-US" sz="1400" dirty="0"/>
              <a:t>기술적으로는 → </a:t>
            </a:r>
            <a:r>
              <a:rPr lang="ko-KR" altLang="en-US" sz="1400" b="1" dirty="0"/>
              <a:t>도구   </a:t>
            </a:r>
            <a:r>
              <a:rPr lang="en-US" altLang="ko-KR" sz="1400" b="1" dirty="0"/>
              <a:t>/ </a:t>
            </a:r>
            <a:r>
              <a:rPr lang="ko-KR" altLang="en-US" sz="1400" dirty="0"/>
              <a:t>사회적으로는 → </a:t>
            </a:r>
            <a:r>
              <a:rPr lang="ko-KR" altLang="en-US" sz="1400" b="1" dirty="0"/>
              <a:t>준</a:t>
            </a:r>
            <a:r>
              <a:rPr lang="en-US" altLang="ko-KR" sz="1400" b="1" dirty="0"/>
              <a:t>-</a:t>
            </a:r>
            <a:r>
              <a:rPr lang="ko-KR" altLang="en-US" sz="1400" b="1" dirty="0"/>
              <a:t>행위자</a:t>
            </a:r>
            <a:endParaRPr lang="ko-KR" altLang="en-US" sz="1400" dirty="0"/>
          </a:p>
          <a:p>
            <a:pPr lvl="0" fontAlgn="base">
              <a:lnSpc>
                <a:spcPct val="150000"/>
              </a:lnSpc>
            </a:pPr>
            <a:r>
              <a:rPr lang="ko-KR" altLang="en-US" sz="1400" dirty="0"/>
              <a:t>            미래적으로는 → </a:t>
            </a:r>
            <a:r>
              <a:rPr lang="ko-KR" altLang="en-US" sz="1400" b="1" dirty="0"/>
              <a:t>인간과 협력하는 시스템</a:t>
            </a:r>
            <a:endParaRPr lang="ko-KR" altLang="en-US" sz="1400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○ 인간 고유 영역의 가치 극대화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Human-Centric AI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AI</a:t>
            </a:r>
            <a:r>
              <a:rPr lang="ko-KR" altLang="en-US" dirty="0"/>
              <a:t>가 할 수 없는 </a:t>
            </a:r>
            <a:r>
              <a:rPr lang="en-US" altLang="ko-KR" dirty="0"/>
              <a:t>'</a:t>
            </a:r>
            <a:r>
              <a:rPr lang="ko-KR" altLang="en-US" dirty="0"/>
              <a:t>공감</a:t>
            </a:r>
            <a:r>
              <a:rPr lang="en-US" altLang="ko-KR" dirty="0"/>
              <a:t>', </a:t>
            </a:r>
            <a:r>
              <a:rPr lang="en-US" altLang="ko-KR" b="1" dirty="0"/>
              <a:t>'</a:t>
            </a:r>
            <a:r>
              <a:rPr lang="ko-KR" altLang="en-US" b="1" dirty="0"/>
              <a:t>복합적 가치 판단</a:t>
            </a:r>
            <a:r>
              <a:rPr lang="en-US" altLang="ko-KR" dirty="0"/>
              <a:t>', '</a:t>
            </a:r>
            <a:r>
              <a:rPr lang="ko-KR" altLang="en-US" dirty="0"/>
              <a:t>고도의 창의성</a:t>
            </a:r>
            <a:r>
              <a:rPr lang="en-US" altLang="ko-KR" dirty="0"/>
              <a:t>'</a:t>
            </a:r>
            <a:r>
              <a:rPr lang="ko-KR" altLang="en-US" dirty="0"/>
              <a:t>에 집중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협업 모델 </a:t>
            </a:r>
            <a:r>
              <a:rPr lang="en-US" altLang="ko-KR" b="1" dirty="0"/>
              <a:t>: </a:t>
            </a:r>
            <a:r>
              <a:rPr lang="ko-KR" altLang="en-US" b="1" dirty="0"/>
              <a:t>지능형 비서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AI</a:t>
            </a:r>
            <a:r>
              <a:rPr lang="ko-KR" altLang="en-US" dirty="0"/>
              <a:t>를 대체재가</a:t>
            </a:r>
            <a:r>
              <a:rPr lang="ko-KR" altLang="en-US" b="1" dirty="0"/>
              <a:t> </a:t>
            </a:r>
            <a:r>
              <a:rPr lang="en-US" altLang="ko-KR" b="1" dirty="0"/>
              <a:t>'</a:t>
            </a:r>
            <a:r>
              <a:rPr lang="ko-KR" altLang="en-US" b="1" dirty="0" err="1"/>
              <a:t>하이브리드</a:t>
            </a:r>
            <a:r>
              <a:rPr lang="ko-KR" altLang="en-US" b="1" dirty="0"/>
              <a:t> </a:t>
            </a:r>
            <a:r>
              <a:rPr lang="ko-KR" altLang="en-US" b="1" dirty="0" err="1"/>
              <a:t>워크플로우</a:t>
            </a:r>
            <a:r>
              <a:rPr lang="en-US" altLang="ko-KR" b="1" dirty="0"/>
              <a:t>'</a:t>
            </a:r>
            <a:r>
              <a:rPr lang="ko-KR" altLang="en-US" dirty="0"/>
              <a:t> 구축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 latinLnBrk="0">
              <a:lnSpc>
                <a:spcPct val="150000"/>
              </a:lnSpc>
            </a:pPr>
            <a:r>
              <a:rPr lang="ko-KR" altLang="en-US" b="1" dirty="0"/>
              <a:t>  ○ 공존을 위한 선택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en-US" altLang="ko-KR" dirty="0"/>
              <a:t>AI</a:t>
            </a:r>
            <a:r>
              <a:rPr lang="ko-KR" altLang="en-US" dirty="0"/>
              <a:t>의 미래는 결정된 것이 아니라 </a:t>
            </a:r>
            <a:r>
              <a:rPr lang="ko-KR" altLang="en-US" b="1" dirty="0"/>
              <a:t>우리의 </a:t>
            </a:r>
            <a:r>
              <a:rPr lang="en-US" altLang="ko-KR" b="1" dirty="0"/>
              <a:t>'</a:t>
            </a:r>
            <a:r>
              <a:rPr lang="ko-KR" altLang="en-US" b="1" dirty="0"/>
              <a:t>선택</a:t>
            </a:r>
            <a:r>
              <a:rPr lang="en-US" altLang="ko-KR" b="1" dirty="0"/>
              <a:t>'</a:t>
            </a:r>
            <a:r>
              <a:rPr lang="ko-KR" altLang="en-US" dirty="0"/>
              <a:t>에 의해 </a:t>
            </a:r>
            <a:r>
              <a:rPr lang="ko-KR" altLang="en-US" dirty="0" err="1"/>
              <a:t>만들진다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- </a:t>
            </a:r>
            <a:r>
              <a:rPr lang="ko-KR" altLang="en-US" b="1" dirty="0"/>
              <a:t>기</a:t>
            </a:r>
            <a:r>
              <a:rPr lang="ko-KR" altLang="en-US" dirty="0"/>
              <a:t>술의 속도보다 중요한 것은 </a:t>
            </a:r>
            <a:r>
              <a:rPr lang="en-US" altLang="ko-KR" b="1" dirty="0"/>
              <a:t>'</a:t>
            </a:r>
            <a:r>
              <a:rPr lang="ko-KR" altLang="en-US" b="1" dirty="0"/>
              <a:t>기술이 향하는 방향</a:t>
            </a:r>
            <a:r>
              <a:rPr lang="en-US" altLang="ko-KR" dirty="0"/>
              <a:t>'</a:t>
            </a:r>
            <a:r>
              <a:rPr lang="ko-KR" altLang="en-US" dirty="0"/>
              <a:t>이며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그 </a:t>
            </a:r>
            <a:r>
              <a:rPr lang="ko-KR" altLang="en-US" b="1" dirty="0"/>
              <a:t>키는 인간이 쥐고 있어야 함</a:t>
            </a:r>
            <a:r>
              <a:rPr lang="en-US" altLang="ko-KR" b="1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38305" y="404664"/>
            <a:ext cx="828092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>
              <a:lnSpc>
                <a:spcPct val="200000"/>
              </a:lnSpc>
            </a:pPr>
            <a:r>
              <a:rPr lang="en-US" altLang="ko-KR" sz="2800" b="1" dirty="0"/>
              <a:t>『</a:t>
            </a:r>
            <a:r>
              <a:rPr lang="ko-KR" altLang="en-US" sz="2800" b="1" dirty="0"/>
              <a:t>대전</a:t>
            </a:r>
            <a:r>
              <a:rPr lang="en-US" altLang="ko-KR" sz="2800" b="1" dirty="0"/>
              <a:t>·</a:t>
            </a:r>
            <a:r>
              <a:rPr lang="ko-KR" altLang="en-US" sz="2800" b="1" dirty="0"/>
              <a:t>세종 </a:t>
            </a:r>
            <a:r>
              <a:rPr lang="en-US" altLang="ko-KR" sz="2800" b="1" dirty="0"/>
              <a:t>AI </a:t>
            </a:r>
            <a:r>
              <a:rPr lang="ko-KR" altLang="en-US" sz="2800" b="1" dirty="0"/>
              <a:t>생태계의 차별화 관점</a:t>
            </a:r>
            <a:r>
              <a:rPr lang="en-US" altLang="ko-KR" sz="2800" b="1" dirty="0"/>
              <a:t>』</a:t>
            </a:r>
            <a:endParaRPr lang="ko-KR" altLang="en-US" sz="2800" dirty="0"/>
          </a:p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</a:t>
            </a:r>
            <a:r>
              <a:rPr lang="en-US" altLang="ko-KR" sz="2000" b="1" dirty="0"/>
              <a:t>AI </a:t>
            </a:r>
            <a:r>
              <a:rPr lang="ko-KR" altLang="en-US" sz="2000" b="1" dirty="0"/>
              <a:t>생태계 진화 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○ 최근 </a:t>
            </a:r>
            <a:r>
              <a:rPr lang="ko-KR" altLang="en-US" b="1" dirty="0" err="1"/>
              <a:t>생성형</a:t>
            </a:r>
            <a:r>
              <a:rPr lang="ko-KR" altLang="en-US" b="1" dirty="0"/>
              <a:t> </a:t>
            </a:r>
            <a:r>
              <a:rPr lang="en-US" altLang="ko-KR" b="1" dirty="0"/>
              <a:t>AI </a:t>
            </a:r>
            <a:r>
              <a:rPr lang="ko-KR" altLang="en-US" b="1" dirty="0"/>
              <a:t>발전과 함께 </a:t>
            </a:r>
            <a:r>
              <a:rPr lang="en-US" altLang="ko-KR" b="1" dirty="0"/>
              <a:t>, </a:t>
            </a:r>
            <a:r>
              <a:rPr lang="ko-KR" altLang="en-US" b="1" dirty="0"/>
              <a:t>연구개발 과정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 - </a:t>
            </a:r>
            <a:r>
              <a:rPr lang="ko-KR" altLang="en-US" dirty="0"/>
              <a:t>자율적인 문제를 정의하고 의사결정을 지원하는</a:t>
            </a:r>
            <a:r>
              <a:rPr lang="ko-KR" altLang="en-US" b="1" dirty="0"/>
              <a:t> ”</a:t>
            </a:r>
            <a:r>
              <a:rPr lang="ko-KR" altLang="en-US" b="1" dirty="0" err="1"/>
              <a:t>에이전틱</a:t>
            </a:r>
            <a:r>
              <a:rPr lang="ko-KR" altLang="en-US" b="1" dirty="0"/>
              <a:t> </a:t>
            </a:r>
            <a:r>
              <a:rPr lang="en-US" altLang="ko-KR" b="1" dirty="0"/>
              <a:t>AI“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  - </a:t>
            </a:r>
            <a:r>
              <a:rPr lang="ko-KR" altLang="en-US" dirty="0"/>
              <a:t>물리적인 환경에서의 실행을 지원하는</a:t>
            </a:r>
            <a:r>
              <a:rPr lang="ko-KR" altLang="en-US" b="1" dirty="0"/>
              <a:t> ”</a:t>
            </a:r>
            <a:r>
              <a:rPr lang="ko-KR" altLang="en-US" b="1" dirty="0" err="1"/>
              <a:t>피지컬</a:t>
            </a:r>
            <a:r>
              <a:rPr lang="ko-KR" altLang="en-US" b="1" dirty="0"/>
              <a:t> </a:t>
            </a:r>
            <a:r>
              <a:rPr lang="en-US" altLang="ko-KR" b="1" dirty="0"/>
              <a:t>AI“ </a:t>
            </a:r>
            <a:r>
              <a:rPr lang="ko-KR" altLang="en-US" b="1" dirty="0"/>
              <a:t>기술로 빠르게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  확산되고 있습니다</a:t>
            </a:r>
            <a:r>
              <a:rPr lang="en-US" altLang="ko-KR" b="1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</a:t>
            </a:r>
            <a:r>
              <a:rPr lang="en-US" altLang="ko-KR" b="1" dirty="0"/>
              <a:t>- </a:t>
            </a:r>
            <a:r>
              <a:rPr lang="ko-KR" altLang="en-US" dirty="0"/>
              <a:t>이에 따라</a:t>
            </a:r>
            <a:r>
              <a:rPr lang="ko-KR" altLang="en-US" b="1" dirty="0"/>
              <a:t> </a:t>
            </a:r>
            <a:r>
              <a:rPr lang="en-US" altLang="ko-KR" b="1" dirty="0"/>
              <a:t>AI</a:t>
            </a:r>
            <a:r>
              <a:rPr lang="ko-KR" altLang="en-US" b="1" dirty="0"/>
              <a:t>는 단순한 업무 보조 도구를 넘어</a:t>
            </a:r>
            <a:r>
              <a:rPr lang="en-US" altLang="ko-KR" b="1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기업 </a:t>
            </a:r>
            <a:r>
              <a:rPr lang="en-US" altLang="ko-KR" dirty="0"/>
              <a:t>R&amp;D </a:t>
            </a:r>
            <a:r>
              <a:rPr lang="ko-KR" altLang="en-US" dirty="0"/>
              <a:t>전반에 영향을 미치는 </a:t>
            </a:r>
            <a:r>
              <a:rPr lang="ko-KR" altLang="en-US" b="1" dirty="0"/>
              <a:t>핵심 기술</a:t>
            </a:r>
            <a:r>
              <a:rPr lang="ko-KR" altLang="en-US" dirty="0"/>
              <a:t>로 자리잡고 있습니다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대전과 세종은 </a:t>
            </a:r>
            <a:r>
              <a:rPr lang="en-US" altLang="ko-KR" b="1" dirty="0"/>
              <a:t>?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    "</a:t>
            </a:r>
            <a:r>
              <a:rPr lang="ko-KR" altLang="en-US" b="1" dirty="0"/>
              <a:t>광주</a:t>
            </a:r>
            <a:r>
              <a:rPr lang="ko-KR" altLang="en-US" dirty="0"/>
              <a:t>”가 </a:t>
            </a:r>
            <a:r>
              <a:rPr lang="en-US" altLang="ko-KR" dirty="0"/>
              <a:t>AI</a:t>
            </a:r>
            <a:r>
              <a:rPr lang="ko-KR" altLang="en-US" dirty="0"/>
              <a:t>의 </a:t>
            </a:r>
            <a:r>
              <a:rPr lang="en-US" altLang="ko-KR" dirty="0"/>
              <a:t>'</a:t>
            </a:r>
            <a:r>
              <a:rPr lang="ko-KR" altLang="en-US" b="1" dirty="0"/>
              <a:t>공장</a:t>
            </a:r>
            <a:r>
              <a:rPr lang="en-US" altLang="ko-KR" b="1" dirty="0"/>
              <a:t>(</a:t>
            </a:r>
            <a:r>
              <a:rPr lang="ko-KR" altLang="en-US" b="1" dirty="0"/>
              <a:t>데이터센터</a:t>
            </a:r>
            <a:r>
              <a:rPr lang="en-US" altLang="ko-KR" b="1" dirty="0"/>
              <a:t>)</a:t>
            </a:r>
            <a:r>
              <a:rPr lang="en-US" altLang="ko-KR" dirty="0"/>
              <a:t>'</a:t>
            </a:r>
            <a:r>
              <a:rPr lang="ko-KR" altLang="en-US" dirty="0"/>
              <a:t>을 짓고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   ”</a:t>
            </a:r>
            <a:r>
              <a:rPr lang="ko-KR" altLang="en-US" b="1" dirty="0"/>
              <a:t>대구</a:t>
            </a:r>
            <a:r>
              <a:rPr lang="ko-KR" altLang="en-US" dirty="0"/>
              <a:t>“가 </a:t>
            </a:r>
            <a:r>
              <a:rPr lang="en-US" altLang="ko-KR" dirty="0"/>
              <a:t>AI</a:t>
            </a:r>
            <a:r>
              <a:rPr lang="ko-KR" altLang="en-US" dirty="0"/>
              <a:t>의</a:t>
            </a:r>
            <a:r>
              <a:rPr lang="ko-KR" altLang="en-US" b="1" dirty="0"/>
              <a:t> </a:t>
            </a:r>
            <a:r>
              <a:rPr lang="en-US" altLang="ko-KR" b="1" dirty="0"/>
              <a:t>'</a:t>
            </a:r>
            <a:r>
              <a:rPr lang="ko-KR" altLang="en-US" b="1" dirty="0"/>
              <a:t>팔다리</a:t>
            </a:r>
            <a:r>
              <a:rPr lang="en-US" altLang="ko-KR" b="1" dirty="0"/>
              <a:t>(</a:t>
            </a:r>
            <a:r>
              <a:rPr lang="ko-KR" altLang="en-US" b="1" dirty="0"/>
              <a:t>로봇</a:t>
            </a:r>
            <a:r>
              <a:rPr lang="en-US" altLang="ko-KR" b="1" dirty="0"/>
              <a:t>)'</a:t>
            </a:r>
            <a:r>
              <a:rPr lang="ko-KR" altLang="en-US" dirty="0"/>
              <a:t>를 만든다면</a:t>
            </a:r>
            <a:r>
              <a:rPr lang="en-US" altLang="ko-KR" dirty="0"/>
              <a:t>,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  대전과 세종</a:t>
            </a:r>
            <a:r>
              <a:rPr lang="ko-KR" altLang="en-US" dirty="0"/>
              <a:t>은</a:t>
            </a:r>
            <a:r>
              <a:rPr lang="ko-KR" altLang="en-US" b="1" dirty="0"/>
              <a:t> </a:t>
            </a:r>
            <a:r>
              <a:rPr lang="en-US" altLang="ko-KR" dirty="0"/>
              <a:t>AI</a:t>
            </a:r>
            <a:r>
              <a:rPr lang="ko-KR" altLang="en-US" dirty="0"/>
              <a:t>의</a:t>
            </a:r>
            <a:r>
              <a:rPr lang="ko-KR" altLang="en-US" b="1" dirty="0"/>
              <a:t> </a:t>
            </a:r>
            <a:r>
              <a:rPr lang="en-US" altLang="ko-KR" b="1" dirty="0"/>
              <a:t>'</a:t>
            </a:r>
            <a:r>
              <a:rPr lang="ko-KR" altLang="en-US" b="1" dirty="0"/>
              <a:t>뇌</a:t>
            </a:r>
            <a:r>
              <a:rPr lang="en-US" altLang="ko-KR" b="1" dirty="0"/>
              <a:t>(</a:t>
            </a:r>
            <a:r>
              <a:rPr lang="ko-KR" altLang="en-US" b="1" dirty="0"/>
              <a:t>연구</a:t>
            </a:r>
            <a:r>
              <a:rPr lang="en-US" altLang="ko-KR" b="1" dirty="0"/>
              <a:t>)'</a:t>
            </a:r>
            <a:r>
              <a:rPr lang="ko-KR" altLang="en-US" dirty="0"/>
              <a:t>와</a:t>
            </a:r>
            <a:r>
              <a:rPr lang="ko-KR" altLang="en-US" b="1" dirty="0"/>
              <a:t> </a:t>
            </a:r>
            <a:r>
              <a:rPr lang="en-US" altLang="ko-KR" b="1" dirty="0"/>
              <a:t>'</a:t>
            </a:r>
            <a:r>
              <a:rPr lang="ko-KR" altLang="en-US" b="1" dirty="0"/>
              <a:t>심장</a:t>
            </a:r>
            <a:r>
              <a:rPr lang="en-US" altLang="ko-KR" b="1" dirty="0"/>
              <a:t>(</a:t>
            </a:r>
            <a:r>
              <a:rPr lang="ko-KR" altLang="en-US" b="1" dirty="0"/>
              <a:t>행정</a:t>
            </a:r>
            <a:r>
              <a:rPr lang="en-US" altLang="ko-KR" b="1" dirty="0"/>
              <a:t>·</a:t>
            </a:r>
            <a:r>
              <a:rPr lang="ko-KR" altLang="en-US" b="1" dirty="0"/>
              <a:t>정주</a:t>
            </a:r>
            <a:r>
              <a:rPr lang="en-US" altLang="ko-KR" b="1" dirty="0"/>
              <a:t>)'</a:t>
            </a:r>
            <a:r>
              <a:rPr lang="ko-KR" altLang="en-US" dirty="0"/>
              <a:t>이 되어야 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12131" y="548680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대전</a:t>
            </a:r>
            <a:r>
              <a:rPr lang="en-US" altLang="ko-KR" sz="2000" b="1" dirty="0"/>
              <a:t>·</a:t>
            </a:r>
            <a:r>
              <a:rPr lang="ko-KR" altLang="en-US" sz="2000" b="1" dirty="0"/>
              <a:t>세종 </a:t>
            </a:r>
            <a:r>
              <a:rPr lang="en-US" altLang="ko-KR" sz="2000" b="1" dirty="0"/>
              <a:t>AI </a:t>
            </a:r>
            <a:r>
              <a:rPr lang="ko-KR" altLang="en-US" sz="2000" b="1" dirty="0"/>
              <a:t>생태계 차별화 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b="1" dirty="0"/>
              <a:t>    타 지역</a:t>
            </a:r>
            <a:r>
              <a:rPr lang="en-US" altLang="ko-KR" b="1" dirty="0"/>
              <a:t>(</a:t>
            </a:r>
            <a:r>
              <a:rPr lang="ko-KR" altLang="en-US" b="1" dirty="0"/>
              <a:t>광주</a:t>
            </a:r>
            <a:r>
              <a:rPr lang="en-US" altLang="ko-KR" b="1" dirty="0"/>
              <a:t>, </a:t>
            </a:r>
            <a:r>
              <a:rPr lang="ko-KR" altLang="en-US" b="1" dirty="0"/>
              <a:t>대구</a:t>
            </a:r>
            <a:r>
              <a:rPr lang="en-US" altLang="ko-KR" b="1" dirty="0"/>
              <a:t>, </a:t>
            </a:r>
            <a:r>
              <a:rPr lang="ko-KR" altLang="en-US" b="1" dirty="0"/>
              <a:t>전북</a:t>
            </a:r>
            <a:r>
              <a:rPr lang="en-US" altLang="ko-KR" b="1" dirty="0"/>
              <a:t>, </a:t>
            </a:r>
            <a:r>
              <a:rPr lang="ko-KR" altLang="en-US" b="1" dirty="0"/>
              <a:t>경남 등</a:t>
            </a:r>
            <a:r>
              <a:rPr lang="en-US" altLang="ko-KR" b="1" dirty="0"/>
              <a:t>)</a:t>
            </a:r>
            <a:r>
              <a:rPr lang="ko-KR" altLang="en-US" b="1" dirty="0"/>
              <a:t>과의 차별화된 전략을 수립 필요</a:t>
            </a:r>
            <a:r>
              <a:rPr lang="en-US" altLang="ko-KR" b="1" dirty="0"/>
              <a:t>.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 ▶ 대전</a:t>
            </a:r>
            <a:r>
              <a:rPr lang="en-US" altLang="ko-KR" dirty="0"/>
              <a:t>·</a:t>
            </a:r>
            <a:r>
              <a:rPr lang="ko-KR" altLang="en-US" dirty="0"/>
              <a:t>세종만의 특징을 반영해 보면</a:t>
            </a:r>
          </a:p>
          <a:p>
            <a:pPr fontAlgn="base">
              <a:lnSpc>
                <a:spcPct val="200000"/>
              </a:lnSpc>
            </a:pPr>
            <a:r>
              <a:rPr lang="en-US" altLang="ko-KR" b="1" dirty="0"/>
              <a:t>         '</a:t>
            </a:r>
            <a:r>
              <a:rPr lang="ko-KR" altLang="en-US" b="1" dirty="0"/>
              <a:t>압도적인 연구 인프라</a:t>
            </a:r>
            <a:r>
              <a:rPr lang="en-US" altLang="ko-KR" b="1" dirty="0"/>
              <a:t>' + </a:t>
            </a:r>
            <a:r>
              <a:rPr lang="ko-KR" altLang="en-US" b="1" dirty="0"/>
              <a:t>젊고 스마트한 인구 구조</a:t>
            </a:r>
            <a:r>
              <a:rPr lang="ko-KR" altLang="en-US" dirty="0"/>
              <a:t> 를</a:t>
            </a:r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   =&gt; </a:t>
            </a:r>
            <a:r>
              <a:rPr lang="ko-KR" altLang="en-US" dirty="0"/>
              <a:t>어떻게 </a:t>
            </a:r>
            <a:r>
              <a:rPr lang="en-US" altLang="ko-KR" b="1" dirty="0"/>
              <a:t>'</a:t>
            </a:r>
            <a:r>
              <a:rPr lang="ko-KR" altLang="en-US" b="1" dirty="0"/>
              <a:t>생활 밀착형 </a:t>
            </a:r>
            <a:r>
              <a:rPr lang="en-US" altLang="ko-KR" b="1" dirty="0"/>
              <a:t>AI </a:t>
            </a:r>
            <a:r>
              <a:rPr lang="ko-KR" altLang="en-US" b="1" dirty="0"/>
              <a:t>모델</a:t>
            </a:r>
            <a:r>
              <a:rPr lang="en-US" altLang="ko-KR" b="1" dirty="0"/>
              <a:t>'</a:t>
            </a:r>
            <a:r>
              <a:rPr lang="ko-KR" altLang="en-US" dirty="0"/>
              <a:t>로 연결할 것인가에 집중해야 한다고 </a:t>
            </a:r>
            <a:endParaRPr lang="en-US" altLang="ko-KR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        </a:t>
            </a:r>
            <a:r>
              <a:rPr lang="ko-KR" altLang="en-US" dirty="0"/>
              <a:t>봅니다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▶ 타 지역이 </a:t>
            </a:r>
            <a:r>
              <a:rPr lang="ko-KR" altLang="en-US" b="1" dirty="0"/>
              <a:t>인프라 구축</a:t>
            </a:r>
            <a:r>
              <a:rPr lang="en-US" altLang="ko-KR" b="1" dirty="0"/>
              <a:t>(</a:t>
            </a:r>
            <a:r>
              <a:rPr lang="ko-KR" altLang="en-US" b="1" dirty="0"/>
              <a:t>데이터센터</a:t>
            </a:r>
            <a:r>
              <a:rPr lang="en-US" altLang="ko-KR" b="1" dirty="0"/>
              <a:t>)</a:t>
            </a:r>
            <a:r>
              <a:rPr lang="ko-KR" altLang="en-US" dirty="0"/>
              <a:t> 와 </a:t>
            </a:r>
            <a:r>
              <a:rPr lang="ko-KR" altLang="en-US" b="1" dirty="0"/>
              <a:t>제조 혁신</a:t>
            </a:r>
            <a:r>
              <a:rPr lang="en-US" altLang="ko-KR" b="1" dirty="0"/>
              <a:t>(</a:t>
            </a:r>
            <a:r>
              <a:rPr lang="ko-KR" altLang="en-US" b="1" dirty="0"/>
              <a:t>스마트 </a:t>
            </a:r>
            <a:r>
              <a:rPr lang="ko-KR" altLang="en-US" b="1" dirty="0" err="1"/>
              <a:t>팩토리</a:t>
            </a:r>
            <a:r>
              <a:rPr lang="en-US" altLang="ko-KR" b="1" dirty="0"/>
              <a:t>)</a:t>
            </a:r>
            <a:r>
              <a:rPr lang="ko-KR" altLang="en-US" b="1" dirty="0"/>
              <a:t>에</a:t>
            </a:r>
            <a:endParaRPr lang="en-US" altLang="ko-KR" b="1" dirty="0"/>
          </a:p>
          <a:p>
            <a:pPr fontAlgn="base">
              <a:lnSpc>
                <a:spcPct val="200000"/>
              </a:lnSpc>
            </a:pPr>
            <a:r>
              <a:rPr lang="en-US" altLang="ko-KR" b="1" dirty="0"/>
              <a:t>        </a:t>
            </a:r>
            <a:r>
              <a:rPr lang="ko-KR" altLang="en-US" b="1" dirty="0"/>
              <a:t> 치중할 때</a:t>
            </a:r>
            <a:r>
              <a:rPr lang="en-US" altLang="ko-KR" b="1" dirty="0"/>
              <a:t>,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 =&gt; </a:t>
            </a:r>
            <a:r>
              <a:rPr lang="ko-KR" altLang="en-US" dirty="0"/>
              <a:t>대전</a:t>
            </a:r>
            <a:r>
              <a:rPr lang="en-US" altLang="ko-KR" dirty="0"/>
              <a:t>·</a:t>
            </a:r>
            <a:r>
              <a:rPr lang="ko-KR" altLang="en-US" dirty="0"/>
              <a:t>세종은</a:t>
            </a:r>
            <a:r>
              <a:rPr lang="ko-KR" altLang="en-US" b="1" dirty="0"/>
              <a:t> “</a:t>
            </a:r>
            <a:r>
              <a:rPr lang="en-US" altLang="ko-KR" b="1" dirty="0"/>
              <a:t>AI </a:t>
            </a:r>
            <a:r>
              <a:rPr lang="ko-KR" altLang="en-US" b="1" dirty="0"/>
              <a:t>인적 자산의 정주</a:t>
            </a:r>
            <a:r>
              <a:rPr lang="en-US" altLang="ko-KR" b="1" dirty="0"/>
              <a:t>(Stay)</a:t>
            </a:r>
            <a:r>
              <a:rPr lang="ko-KR" altLang="en-US" b="1" dirty="0"/>
              <a:t>와 지역사회 문제 해결”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       이라는 관점에서 접근해 보려고 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404664"/>
            <a:ext cx="82089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b="1" dirty="0"/>
              <a:t>   ○ 대전과 세종의 가치 </a:t>
            </a:r>
            <a:r>
              <a:rPr lang="en-US" altLang="ko-KR" b="1" dirty="0"/>
              <a:t>? 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   대전의 </a:t>
            </a:r>
            <a:r>
              <a:rPr lang="en-US" altLang="ko-KR" b="1" dirty="0"/>
              <a:t>'</a:t>
            </a:r>
            <a:r>
              <a:rPr lang="ko-KR" altLang="en-US" b="1" dirty="0"/>
              <a:t>실험실 데이터’</a:t>
            </a:r>
            <a:r>
              <a:rPr lang="ko-KR" altLang="en-US" dirty="0"/>
              <a:t>와 세종의 </a:t>
            </a:r>
            <a:r>
              <a:rPr lang="en-US" altLang="ko-KR" b="1" dirty="0"/>
              <a:t>'</a:t>
            </a:r>
            <a:r>
              <a:rPr lang="ko-KR" altLang="en-US" b="1" dirty="0"/>
              <a:t>행정 현장 데이터</a:t>
            </a:r>
            <a:r>
              <a:rPr lang="en-US" altLang="ko-KR" b="1" dirty="0"/>
              <a:t>'</a:t>
            </a:r>
            <a:r>
              <a:rPr lang="ko-KR" altLang="en-US" dirty="0"/>
              <a:t>를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가장 잘 이해하는 사람은 우리 </a:t>
            </a:r>
            <a:r>
              <a:rPr lang="ko-KR" altLang="en-US" b="1" dirty="0"/>
              <a:t>지역의 최고 강점</a:t>
            </a:r>
            <a:r>
              <a:rPr lang="ko-KR" altLang="en-US" dirty="0"/>
              <a:t>으로입니다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   가장 가치 있는 지식</a:t>
            </a:r>
            <a:r>
              <a:rPr lang="en-US" altLang="ko-KR" b="1" dirty="0"/>
              <a:t>(</a:t>
            </a:r>
            <a:r>
              <a:rPr lang="ko-KR" altLang="en-US" b="1" dirty="0"/>
              <a:t>데이터의 질</a:t>
            </a:r>
            <a:r>
              <a:rPr lang="en-US" altLang="ko-KR" b="1" dirty="0"/>
              <a:t>)</a:t>
            </a:r>
            <a:r>
              <a:rPr lang="ko-KR" altLang="en-US" b="1" dirty="0"/>
              <a:t>을 만드는 곳</a:t>
            </a:r>
            <a:r>
              <a:rPr lang="ko-KR" altLang="en-US" dirty="0"/>
              <a:t>이 되어야 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- </a:t>
            </a:r>
            <a:r>
              <a:rPr lang="ko-KR" altLang="en-US" b="1" dirty="0"/>
              <a:t>대전</a:t>
            </a:r>
            <a:r>
              <a:rPr lang="ko-KR" altLang="en-US" dirty="0"/>
              <a:t> 연구단지 </a:t>
            </a:r>
            <a:r>
              <a:rPr lang="ko-KR" altLang="en-US" b="1" dirty="0" err="1"/>
              <a:t>고경력연구자</a:t>
            </a:r>
            <a:r>
              <a:rPr lang="en-US" altLang="ko-KR" dirty="0"/>
              <a:t>, </a:t>
            </a:r>
            <a:r>
              <a:rPr lang="ko-KR" altLang="en-US" b="1" dirty="0"/>
              <a:t>세종</a:t>
            </a:r>
            <a:r>
              <a:rPr lang="ko-KR" altLang="en-US" dirty="0"/>
              <a:t>의 행정도시 </a:t>
            </a:r>
            <a:r>
              <a:rPr lang="ko-KR" altLang="en-US" b="1" dirty="0"/>
              <a:t>행정 전문가의 지혜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- AI</a:t>
            </a:r>
            <a:r>
              <a:rPr lang="ko-KR" altLang="en-US" dirty="0"/>
              <a:t>로 디지털화하는 차별화된 </a:t>
            </a:r>
            <a:r>
              <a:rPr lang="en-US" altLang="ko-KR" b="1" dirty="0"/>
              <a:t>AI </a:t>
            </a:r>
            <a:r>
              <a:rPr lang="ko-KR" altLang="en-US" b="1" dirty="0"/>
              <a:t>지식</a:t>
            </a:r>
            <a:r>
              <a:rPr lang="en-US" altLang="ko-KR" b="1" dirty="0"/>
              <a:t> </a:t>
            </a:r>
            <a:r>
              <a:rPr lang="ko-KR" altLang="en-US" b="1" dirty="0"/>
              <a:t>생태계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대전</a:t>
            </a:r>
            <a:r>
              <a:rPr lang="en-US" altLang="ko-KR" dirty="0"/>
              <a:t>·</a:t>
            </a:r>
            <a:r>
              <a:rPr lang="ko-KR" altLang="en-US" dirty="0"/>
              <a:t>세종이 제시할 수 있는 가장 </a:t>
            </a:r>
            <a:r>
              <a:rPr lang="ko-KR" altLang="en-US" b="1" dirty="0"/>
              <a:t>강력한 </a:t>
            </a:r>
            <a:r>
              <a:rPr lang="ko-KR" altLang="en-US" b="1" dirty="0" err="1"/>
              <a:t>차별점</a:t>
            </a:r>
            <a:r>
              <a:rPr lang="ko-KR" altLang="en-US" dirty="0" err="1"/>
              <a:t>입니다</a:t>
            </a:r>
            <a:r>
              <a:rPr lang="en-US" altLang="ko-KR" dirty="0"/>
              <a:t>.“</a:t>
            </a:r>
          </a:p>
          <a:p>
            <a:pPr fontAlgn="base">
              <a:lnSpc>
                <a:spcPct val="150000"/>
              </a:lnSpc>
            </a:pPr>
            <a:endParaRPr lang="ko-KR" altLang="en-US" sz="1000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○ </a:t>
            </a:r>
            <a:r>
              <a:rPr lang="en-US" altLang="ko-KR" b="1" dirty="0"/>
              <a:t>'</a:t>
            </a:r>
            <a:r>
              <a:rPr lang="ko-KR" altLang="en-US" b="1" dirty="0" err="1"/>
              <a:t>리빙랩</a:t>
            </a:r>
            <a:r>
              <a:rPr lang="en-US" altLang="ko-KR" b="1" dirty="0"/>
              <a:t>' </a:t>
            </a:r>
            <a:r>
              <a:rPr lang="ko-KR" altLang="en-US" b="1" dirty="0"/>
              <a:t>환경을 조성할 때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- </a:t>
            </a:r>
            <a:r>
              <a:rPr lang="ko-KR" altLang="en-US" dirty="0"/>
              <a:t>우리 지역의 대학과 청년들이 지역의 난제를 </a:t>
            </a:r>
            <a:r>
              <a:rPr lang="en-US" altLang="ko-KR" dirty="0"/>
              <a:t>AI</a:t>
            </a:r>
            <a:r>
              <a:rPr lang="ko-KR" altLang="en-US" dirty="0"/>
              <a:t>로 직접 풀어나가는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▶ </a:t>
            </a:r>
            <a:r>
              <a:rPr lang="en-US" altLang="ko-KR" b="1" dirty="0"/>
              <a:t>'</a:t>
            </a:r>
            <a:r>
              <a:rPr lang="ko-KR" altLang="en-US" b="1" dirty="0" err="1"/>
              <a:t>리빙랩</a:t>
            </a:r>
            <a:r>
              <a:rPr lang="en-US" altLang="ko-KR" b="1" dirty="0"/>
              <a:t>' </a:t>
            </a:r>
            <a:r>
              <a:rPr lang="ko-KR" altLang="en-US" b="1" dirty="0"/>
              <a:t>환경을 조성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  </a:t>
            </a:r>
            <a:r>
              <a:rPr lang="ko-KR" altLang="en-US" sz="1400" dirty="0"/>
              <a:t>비로소 수도권으로의 인재 유출을 막고 지속 가능한 </a:t>
            </a:r>
            <a:r>
              <a:rPr lang="en-US" altLang="ko-KR" sz="1400" dirty="0"/>
              <a:t>AI </a:t>
            </a:r>
            <a:r>
              <a:rPr lang="ko-KR" altLang="en-US" sz="1400" dirty="0"/>
              <a:t>도시를 만들 수 있다고 봅니다</a:t>
            </a:r>
            <a:r>
              <a:rPr lang="en-US" altLang="ko-KR" sz="1400" dirty="0"/>
              <a:t>.</a:t>
            </a:r>
            <a:endParaRPr lang="ko-KR" altLang="en-US" sz="1400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- </a:t>
            </a:r>
            <a:r>
              <a:rPr lang="en-US" altLang="ko-KR" b="1" dirty="0"/>
              <a:t>'</a:t>
            </a:r>
            <a:r>
              <a:rPr lang="ko-KR" altLang="en-US" b="1" dirty="0"/>
              <a:t>세대 간 지식 전수</a:t>
            </a:r>
            <a:r>
              <a:rPr lang="en-US" altLang="ko-KR" b="1" dirty="0"/>
              <a:t>'</a:t>
            </a:r>
            <a:r>
              <a:rPr lang="ko-KR" altLang="en-US" dirty="0"/>
              <a:t>와 </a:t>
            </a:r>
            <a:r>
              <a:rPr lang="en-US" altLang="ko-KR" b="1" dirty="0"/>
              <a:t>'</a:t>
            </a:r>
            <a:r>
              <a:rPr lang="ko-KR" altLang="en-US" b="1" dirty="0"/>
              <a:t>지역 경제 활성화</a:t>
            </a:r>
            <a:r>
              <a:rPr lang="en-US" altLang="ko-KR" b="1" dirty="0"/>
              <a:t>'</a:t>
            </a:r>
            <a:r>
              <a:rPr lang="ko-KR" altLang="en-US" dirty="0"/>
              <a:t>라는 전략이 필요하다고 생각 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    </a:t>
            </a:r>
            <a:r>
              <a:rPr lang="ko-KR" altLang="en-US" dirty="0"/>
              <a:t>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3528" y="476672"/>
            <a:ext cx="813690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ko-KR" altLang="en-US" sz="2000" b="1" dirty="0"/>
              <a:t>□ 타 지역과의 전략적 차별화 포인트</a:t>
            </a:r>
            <a:r>
              <a:rPr lang="en-US" altLang="ko-KR" sz="2000" b="1" dirty="0"/>
              <a:t>(5</a:t>
            </a:r>
            <a:r>
              <a:rPr lang="ko-KR" altLang="en-US" sz="2000" b="1" dirty="0"/>
              <a:t>극 </a:t>
            </a:r>
            <a:r>
              <a:rPr lang="en-US" altLang="ko-KR" sz="2000" b="1" dirty="0"/>
              <a:t>3</a:t>
            </a:r>
            <a:r>
              <a:rPr lang="ko-KR" altLang="en-US" sz="2000" b="1" dirty="0" err="1"/>
              <a:t>특</a:t>
            </a:r>
            <a:r>
              <a:rPr lang="en-US" altLang="ko-KR" sz="2000" b="1" dirty="0"/>
              <a:t>)</a:t>
            </a:r>
            <a:endParaRPr lang="ko-KR" altLang="en-US" sz="2000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    ○ 지방시대위원회 추진 전략 전국 </a:t>
            </a:r>
            <a:r>
              <a:rPr lang="en-US" altLang="ko-KR" dirty="0"/>
              <a:t>4</a:t>
            </a:r>
            <a:r>
              <a:rPr lang="ko-KR" altLang="en-US" dirty="0"/>
              <a:t>대 권역 및 수도권 </a:t>
            </a:r>
            <a:r>
              <a:rPr lang="en-US" altLang="ko-KR" dirty="0"/>
              <a:t>AI </a:t>
            </a:r>
            <a:r>
              <a:rPr lang="ko-KR" altLang="en-US" dirty="0"/>
              <a:t>거점 조성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대비 </a:t>
            </a:r>
            <a:r>
              <a:rPr lang="ko-KR" altLang="en-US" b="1" dirty="0"/>
              <a:t>“지역 특화산업과 </a:t>
            </a:r>
            <a:r>
              <a:rPr lang="en-US" altLang="ko-KR" b="1" dirty="0"/>
              <a:t>AI</a:t>
            </a:r>
            <a:r>
              <a:rPr lang="ko-KR" altLang="en-US" b="1" dirty="0"/>
              <a:t>융합 가속</a:t>
            </a:r>
            <a:r>
              <a:rPr lang="en-US" altLang="ko-KR" b="1" dirty="0"/>
              <a:t>!” </a:t>
            </a:r>
            <a:r>
              <a:rPr lang="ko-KR" altLang="en-US" b="1" dirty="0"/>
              <a:t>에 대전</a:t>
            </a:r>
            <a:r>
              <a:rPr lang="en-US" altLang="ko-KR" b="1" dirty="0"/>
              <a:t>·</a:t>
            </a:r>
            <a:r>
              <a:rPr lang="ko-KR" altLang="en-US" b="1" dirty="0"/>
              <a:t>세종 차별화 관점 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</a:t>
            </a:r>
            <a:r>
              <a:rPr lang="en-US" altLang="ko-KR" dirty="0"/>
              <a:t>(</a:t>
            </a:r>
            <a:r>
              <a:rPr lang="ko-KR" altLang="en-US" sz="1400" dirty="0"/>
              <a:t> 국가균형성장 추진전략</a:t>
            </a:r>
            <a:r>
              <a:rPr lang="en-US" altLang="ko-KR" sz="1400" dirty="0"/>
              <a:t>(2025.9.30.) / </a:t>
            </a:r>
            <a:r>
              <a:rPr lang="ko-KR" altLang="en-US" sz="1400" dirty="0"/>
              <a:t>지방시대위원회 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97747"/>
              </p:ext>
            </p:extLst>
          </p:nvPr>
        </p:nvGraphicFramePr>
        <p:xfrm>
          <a:off x="755576" y="2216496"/>
          <a:ext cx="7128793" cy="4106006"/>
        </p:xfrm>
        <a:graphic>
          <a:graphicData uri="http://schemas.openxmlformats.org/drawingml/2006/table">
            <a:tbl>
              <a:tblPr/>
              <a:tblGrid>
                <a:gridCol w="94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4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041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지역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주요 전략 및 이미지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대전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세종만의 차별화 관점 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(Proposed)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광주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&lt;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모빌리티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에너지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&gt;</a:t>
                      </a: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국가 데이터센터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기반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기업 유치 중심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[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첨단 데이터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생성지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]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특구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R&amp;D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원천기술 첨단데이터 생성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출연연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(R&amp;D)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우주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국방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바이오 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[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디지털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거버넌스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]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행정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교육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정주 환경의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'AI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표준화’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행정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: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정치 및 실증 거점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[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라이프 플랫폼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]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청년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대학생 주도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'AI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리빙랩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'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중심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342900" marR="0" lvl="0" indent="-34290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-"/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RISE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사업 연계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“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융합 전공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[B2G/B2B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실증 특화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]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-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딥테크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AI,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모빌리티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AI, AI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바우처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자율주행 셔틀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로봇 배송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수요 응답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)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0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전북 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&lt;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피지컬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팩토리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&gt;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  <a:ea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K-AI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팩토리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SW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플랫폼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2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대구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경북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&lt;AI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전환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R&amp;D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허브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&gt;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  <a:ea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로봇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바이오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AI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제조 산업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51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경남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(</a:t>
                      </a:r>
                      <a:r>
                        <a:rPr lang="ko-KR" altLang="en-US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부울경</a:t>
                      </a:r>
                      <a:r>
                        <a:rPr lang="en-US" altLang="ko-KR" sz="12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&lt;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초 정밀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피지컬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AI&gt;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  <a:ea typeface="함초롬바탕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조선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해양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자동차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화학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49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수도권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&lt;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거대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AI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플랫폼 서비스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&gt;</a:t>
                      </a: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(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네이버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카카오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  <a:ea typeface="함초롬바탕"/>
                        </a:rPr>
                        <a:t>기반 소비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9525" marR="9525" marT="9525" marB="952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74813" y="20097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1236-8754-457C-8843-A7A6ECAB5044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961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2531</Words>
  <Application>Microsoft Office PowerPoint</Application>
  <PresentationFormat>화면 슬라이드 쇼(4:3)</PresentationFormat>
  <Paragraphs>291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8" baseType="lpstr">
      <vt:lpstr>HY헤드라인M</vt:lpstr>
      <vt:lpstr>굴림</vt:lpstr>
      <vt:lpstr>맑은 고딕</vt:lpstr>
      <vt:lpstr>한컴 윤고딕 240</vt:lpstr>
      <vt:lpstr>함초롬돋움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H일선</dc:creator>
  <cp:lastModifiedBy>USER</cp:lastModifiedBy>
  <cp:revision>8</cp:revision>
  <cp:lastPrinted>2026-04-20T08:19:32Z</cp:lastPrinted>
  <dcterms:created xsi:type="dcterms:W3CDTF">2026-04-20T07:11:36Z</dcterms:created>
  <dcterms:modified xsi:type="dcterms:W3CDTF">2026-04-21T11:15:42Z</dcterms:modified>
</cp:coreProperties>
</file>