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8" r:id="rId3"/>
    <p:sldId id="256" r:id="rId4"/>
    <p:sldId id="257" r:id="rId5"/>
    <p:sldId id="259" r:id="rId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72692-581D-4636-BDEE-F5AA65E93F22}" v="2" dt="2025-03-13T23:43:2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O'Donnell" userId="4b9da0995271f2e4" providerId="LiveId" clId="{EFB72692-581D-4636-BDEE-F5AA65E93F22}"/>
    <pc:docChg chg="custSel addSld modSld sldOrd">
      <pc:chgData name="Mark O'Donnell" userId="4b9da0995271f2e4" providerId="LiveId" clId="{EFB72692-581D-4636-BDEE-F5AA65E93F22}" dt="2025-03-13T23:58:30.435" v="752" actId="20577"/>
      <pc:docMkLst>
        <pc:docMk/>
      </pc:docMkLst>
      <pc:sldChg chg="addSp modSp new mod ord">
        <pc:chgData name="Mark O'Donnell" userId="4b9da0995271f2e4" providerId="LiveId" clId="{EFB72692-581D-4636-BDEE-F5AA65E93F22}" dt="2025-03-13T23:58:30.435" v="752" actId="20577"/>
        <pc:sldMkLst>
          <pc:docMk/>
          <pc:sldMk cId="614266422" sldId="260"/>
        </pc:sldMkLst>
        <pc:spChg chg="add mod">
          <ac:chgData name="Mark O'Donnell" userId="4b9da0995271f2e4" providerId="LiveId" clId="{EFB72692-581D-4636-BDEE-F5AA65E93F22}" dt="2025-03-13T23:54:51.127" v="718" actId="115"/>
          <ac:spMkLst>
            <pc:docMk/>
            <pc:sldMk cId="614266422" sldId="260"/>
            <ac:spMk id="2" creationId="{D3367FF4-3B00-837A-D374-0EEABDEAC93C}"/>
          </ac:spMkLst>
        </pc:spChg>
        <pc:spChg chg="add mod">
          <ac:chgData name="Mark O'Donnell" userId="4b9da0995271f2e4" providerId="LiveId" clId="{EFB72692-581D-4636-BDEE-F5AA65E93F22}" dt="2025-03-13T23:50:59.510" v="709" actId="20577"/>
          <ac:spMkLst>
            <pc:docMk/>
            <pc:sldMk cId="614266422" sldId="260"/>
            <ac:spMk id="3" creationId="{8DA31185-6F64-8101-DDCA-1D4282631331}"/>
          </ac:spMkLst>
        </pc:spChg>
        <pc:spChg chg="add mod">
          <ac:chgData name="Mark O'Donnell" userId="4b9da0995271f2e4" providerId="LiveId" clId="{EFB72692-581D-4636-BDEE-F5AA65E93F22}" dt="2025-03-13T23:57:06.565" v="723" actId="208"/>
          <ac:spMkLst>
            <pc:docMk/>
            <pc:sldMk cId="614266422" sldId="260"/>
            <ac:spMk id="4" creationId="{D9BDEDC3-F643-C5E2-BDE5-DFFA0EBFEC88}"/>
          </ac:spMkLst>
        </pc:spChg>
        <pc:spChg chg="add mod">
          <ac:chgData name="Mark O'Donnell" userId="4b9da0995271f2e4" providerId="LiveId" clId="{EFB72692-581D-4636-BDEE-F5AA65E93F22}" dt="2025-03-13T23:58:30.435" v="752" actId="20577"/>
          <ac:spMkLst>
            <pc:docMk/>
            <pc:sldMk cId="614266422" sldId="260"/>
            <ac:spMk id="5" creationId="{AD6806A7-C5CC-AB9A-7E4C-7A55281BEC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20BE-BF9B-4BAF-8CB9-A8F4BFEA6639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6DDC2-7F78-4AA9-BB59-02F750C3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6DDC2-7F78-4AA9-BB59-02F750C349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068F-0FCC-4E8F-787E-73C762FD1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93DC9-3676-C0DF-3CC7-41DBEE0BE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307C-1F04-3FB8-FD34-43C08111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DB397-86BA-9724-F22D-B1984150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B959-406B-BE28-D647-F6D4FCC2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0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2ADB-4014-F758-B937-796D691A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065BA-CE48-BA0F-BFD4-788537CFE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97236-2D96-7867-7C7D-4FA214C0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16093-C899-605E-7163-DA2750C3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4B22C-4A0D-5AA8-D121-F750872C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7D628-E1EF-CBD4-D311-4AEACC3C6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F5FDB-5D63-0ACE-7F61-62A5F1819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8C7EB-67CA-F17A-67BE-9CC102F6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42673-2DB4-BCFD-EB02-B1B40814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BE00-E5AF-7CD1-B2E5-B88A840B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74DC-A0DB-123D-581F-4232B6E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8452-D3F6-CF4B-820D-85C071CE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1185-7805-80CF-EC26-3EDC0024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2C2B7-F393-8F03-46F1-EAD11804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BD93A-E2FA-449D-73BD-1499E3EB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1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759E-DEB5-4FAC-E384-D9FDC824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2A1DD-51A2-F605-7BB7-9126DE8E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BF25-479C-E6EE-D9CB-A1CD69D6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EE54-8554-4083-5A19-DC716D82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A981F-132F-AEFC-D098-9E61BA03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4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DEC9-F6E6-D587-7857-2AF288D1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4408-045A-61B5-9C5B-063C1FB36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12D94-1467-2AC9-4A87-176560673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6643A-1907-9A9B-8F04-E49BD909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C86DD-CBBD-6C70-6FEF-CB8A19AE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8F954-6F69-4C70-B043-8F5B3F2F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4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6D8F-7BF8-D69C-EEEC-F86B0F22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C3098-A53E-203B-06DE-82B4DADE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463B1-3A6E-D619-FF61-98C229CB3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E3092-DEAB-55AD-E7A2-9CA270BF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E4369-AB67-1204-8E91-5EE157A40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14801-3F63-AE96-D0A2-80DE8186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DE4B9-1438-6D1A-B2F0-7A30A6C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CE1B9-D643-6817-EA9D-BDAE79BD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B6DD-B6C9-246E-2197-32172C0B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E3864-2070-F86A-7050-1E09809B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248B6-4D09-E26D-D339-016C6098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577B5-F10B-7F27-C320-6AB8A6B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0001C-8444-5672-1382-5AED9D2F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042B5-5418-19A4-CA54-FFFE0418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7701A-27D6-9509-835D-2D43380A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7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7F83-D033-32DF-C62C-BEC52D8D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32FA-E7BB-FFEE-BB87-749E0640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4DAB9-09A4-518E-2CBE-A32DBC137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78D84-435B-87F8-9D8E-9184A9A7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33452-E8A1-5907-C6FF-E3625FAD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2F7F-376B-5401-0EBD-8BA9491F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3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E58C-FA1C-3EA7-5F4D-4419029A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0B391-F5E9-2E14-8A11-6420B97CE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FEA16-E10E-283E-7640-8F87B2D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1823E-3704-E18C-1605-4505BF05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A4C0D-4F12-056B-0081-3CC1598B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8085-46EA-A4E2-E0A2-A4EDDD2F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57BB8-8521-E590-E9B5-968FACA4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1F67-629A-05C6-678D-63C01E889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011CD-6816-154D-C05F-C5B9D641F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B856-839A-4819-B357-D27F0D3516B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89C0-9259-917E-64AE-746F8A164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77FC-6FF8-5C92-94B3-61B7C00B1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1382-52DB-4B9A-9004-6E0962838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www.wallpaperflare.com/house-architecture-modern-mansions-luxury-homes-wallpaper-cvauv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www.flickr.com/photos/onasill/7615606914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www.wallpaperflare.com/architecture-building-design-house-luxury-mansion-wallpaper-palxt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2.jpg"/><Relationship Id="rId9" Type="http://schemas.openxmlformats.org/officeDocument/2006/relationships/hyperlink" Target="https://en.wikipedia.org/wiki/Hillsborough,_California" TargetMode="External"/><Relationship Id="rId1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67FF4-3B00-837A-D374-0EEABDEAC93C}"/>
              </a:ext>
            </a:extLst>
          </p:cNvPr>
          <p:cNvSpPr txBox="1"/>
          <p:nvPr/>
        </p:nvSpPr>
        <p:spPr>
          <a:xfrm>
            <a:off x="3131712" y="478172"/>
            <a:ext cx="571297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Hope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“Always be ready to give an explanation to anyone</a:t>
            </a:r>
          </a:p>
          <a:p>
            <a:pPr algn="ctr"/>
            <a:r>
              <a:rPr lang="en-US" dirty="0"/>
              <a:t>who asks for a reason for your </a:t>
            </a: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  <a:t>hope</a:t>
            </a:r>
            <a:r>
              <a:rPr lang="en-US" dirty="0"/>
              <a:t>, but do it with</a:t>
            </a:r>
          </a:p>
          <a:p>
            <a:pPr algn="ctr"/>
            <a:r>
              <a:rPr lang="en-US" dirty="0"/>
              <a:t>gentleness and reverence, so that, when you are maligned,</a:t>
            </a:r>
          </a:p>
          <a:p>
            <a:pPr algn="ctr"/>
            <a:r>
              <a:rPr lang="en-US" dirty="0"/>
              <a:t>those who defame your good conduct in Christ may</a:t>
            </a:r>
          </a:p>
          <a:p>
            <a:pPr algn="ctr"/>
            <a:r>
              <a:rPr lang="en-US" dirty="0"/>
              <a:t>themselves be put to shame.”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1 Peter 3:15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31185-6F64-8101-DDCA-1D4282631331}"/>
              </a:ext>
            </a:extLst>
          </p:cNvPr>
          <p:cNvSpPr txBox="1"/>
          <p:nvPr/>
        </p:nvSpPr>
        <p:spPr>
          <a:xfrm>
            <a:off x="2288051" y="3816991"/>
            <a:ext cx="77793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Determine which mountain you are climbing.  Shift your focus as needed.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Build a personal, convincing case for belief in Jesus, the reason for your hope.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Define lasting happiness / fulfillment.  Cultivate a desire for it.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Realign your priorities to pursue and attain it. Stay the course.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BDEDC3-F643-C5E2-BDE5-DFFA0EBFEC88}"/>
              </a:ext>
            </a:extLst>
          </p:cNvPr>
          <p:cNvSpPr/>
          <p:nvPr/>
        </p:nvSpPr>
        <p:spPr>
          <a:xfrm>
            <a:off x="1761688" y="3741490"/>
            <a:ext cx="427839" cy="2106826"/>
          </a:xfrm>
          <a:prstGeom prst="leftBrac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6806A7-C5CC-AB9A-7E4C-7A55281BEC8C}"/>
              </a:ext>
            </a:extLst>
          </p:cNvPr>
          <p:cNvSpPr/>
          <p:nvPr/>
        </p:nvSpPr>
        <p:spPr>
          <a:xfrm>
            <a:off x="197049" y="4283174"/>
            <a:ext cx="1361160" cy="10234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this on your retreat.</a:t>
            </a:r>
          </a:p>
        </p:txBody>
      </p:sp>
    </p:spTree>
    <p:extLst>
      <p:ext uri="{BB962C8B-B14F-4D97-AF65-F5344CB8AC3E}">
        <p14:creationId xmlns:p14="http://schemas.microsoft.com/office/powerpoint/2010/main" val="61426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F9951-043F-BFFF-D248-19992E95FEFA}"/>
              </a:ext>
            </a:extLst>
          </p:cNvPr>
          <p:cNvSpPr txBox="1"/>
          <p:nvPr/>
        </p:nvSpPr>
        <p:spPr>
          <a:xfrm>
            <a:off x="386810" y="1150277"/>
            <a:ext cx="851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reveal what we hope for by the mountains we choose to climb.</a:t>
            </a:r>
          </a:p>
        </p:txBody>
      </p:sp>
      <p:pic>
        <p:nvPicPr>
          <p:cNvPr id="4" name="Picture 3" descr="Two hikers helping one another up a rock">
            <a:extLst>
              <a:ext uri="{FF2B5EF4-FFF2-40B4-BE49-F238E27FC236}">
                <a16:creationId xmlns:a16="http://schemas.microsoft.com/office/drawing/2014/main" id="{6AD26535-F7E6-7807-0F4F-F2EDD72B2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10" y="2450604"/>
            <a:ext cx="2494776" cy="1412716"/>
          </a:xfrm>
          <a:prstGeom prst="rect">
            <a:avLst/>
          </a:prstGeom>
        </p:spPr>
      </p:pic>
      <p:pic>
        <p:nvPicPr>
          <p:cNvPr id="6" name="Picture 5" descr="Machu Pichu">
            <a:extLst>
              <a:ext uri="{FF2B5EF4-FFF2-40B4-BE49-F238E27FC236}">
                <a16:creationId xmlns:a16="http://schemas.microsoft.com/office/drawing/2014/main" id="{005ADD14-8E5F-2B6C-E287-ADBE2FAB9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5" y="2450604"/>
            <a:ext cx="2119591" cy="1412716"/>
          </a:xfrm>
          <a:prstGeom prst="rect">
            <a:avLst/>
          </a:prstGeom>
        </p:spPr>
      </p:pic>
      <p:pic>
        <p:nvPicPr>
          <p:cNvPr id="8" name="Picture 7" descr="Scenic mountain landscape with stars in the sky">
            <a:extLst>
              <a:ext uri="{FF2B5EF4-FFF2-40B4-BE49-F238E27FC236}">
                <a16:creationId xmlns:a16="http://schemas.microsoft.com/office/drawing/2014/main" id="{EC4721C4-2B33-DCA8-D05E-5AD33B97C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16" y="2450604"/>
            <a:ext cx="2136321" cy="1412716"/>
          </a:xfrm>
          <a:prstGeom prst="rect">
            <a:avLst/>
          </a:prstGeom>
        </p:spPr>
      </p:pic>
      <p:pic>
        <p:nvPicPr>
          <p:cNvPr id="10" name="Picture 9" descr="Mountainside detail of Oahu's landscape">
            <a:extLst>
              <a:ext uri="{FF2B5EF4-FFF2-40B4-BE49-F238E27FC236}">
                <a16:creationId xmlns:a16="http://schemas.microsoft.com/office/drawing/2014/main" id="{378A44BF-6E31-BAE4-F1D5-436404B7C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63" y="2450604"/>
            <a:ext cx="1961075" cy="1412716"/>
          </a:xfrm>
          <a:prstGeom prst="rect">
            <a:avLst/>
          </a:prstGeom>
        </p:spPr>
      </p:pic>
      <p:pic>
        <p:nvPicPr>
          <p:cNvPr id="12" name="Picture 11" descr="Snow on mountain top against the sky">
            <a:extLst>
              <a:ext uri="{FF2B5EF4-FFF2-40B4-BE49-F238E27FC236}">
                <a16:creationId xmlns:a16="http://schemas.microsoft.com/office/drawing/2014/main" id="{4A2DE6FF-6BF6-D5B2-CA66-2AD227149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52" y="2450604"/>
            <a:ext cx="2119591" cy="14127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0D3027-12B7-49D1-3383-7B6116B27F16}"/>
              </a:ext>
            </a:extLst>
          </p:cNvPr>
          <p:cNvSpPr txBox="1"/>
          <p:nvPr/>
        </p:nvSpPr>
        <p:spPr>
          <a:xfrm>
            <a:off x="570451" y="4177717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 Sufficiency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342FC-4861-0AAB-E0A7-52FFE2BA6ED4}"/>
              </a:ext>
            </a:extLst>
          </p:cNvPr>
          <p:cNvSpPr txBox="1"/>
          <p:nvPr/>
        </p:nvSpPr>
        <p:spPr>
          <a:xfrm>
            <a:off x="3203081" y="4169328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34070-2E7C-4CE8-345A-64BFBEE99042}"/>
              </a:ext>
            </a:extLst>
          </p:cNvPr>
          <p:cNvSpPr txBox="1"/>
          <p:nvPr/>
        </p:nvSpPr>
        <p:spPr>
          <a:xfrm>
            <a:off x="9905352" y="4177717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Eternal life &amp; Joy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105CA-3AE4-5ACF-D2BE-4A056A416790}"/>
              </a:ext>
            </a:extLst>
          </p:cNvPr>
          <p:cNvSpPr txBox="1"/>
          <p:nvPr/>
        </p:nvSpPr>
        <p:spPr>
          <a:xfrm>
            <a:off x="7506177" y="4169328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Fame / Respect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87674-9FB1-5858-6326-CBA623B68AF2}"/>
              </a:ext>
            </a:extLst>
          </p:cNvPr>
          <p:cNvSpPr txBox="1"/>
          <p:nvPr/>
        </p:nvSpPr>
        <p:spPr>
          <a:xfrm>
            <a:off x="5730563" y="4169328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36472-3C27-C836-4622-DBC4EE3BEA46}"/>
              </a:ext>
            </a:extLst>
          </p:cNvPr>
          <p:cNvSpPr txBox="1"/>
          <p:nvPr/>
        </p:nvSpPr>
        <p:spPr>
          <a:xfrm>
            <a:off x="9389906" y="4735989"/>
            <a:ext cx="27873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Focus on the Word/Revelation.</a:t>
            </a:r>
          </a:p>
          <a:p>
            <a:pPr marL="342900" indent="-342900">
              <a:buAutoNum type="arabicPeriod"/>
            </a:pPr>
            <a:r>
              <a:rPr lang="en-US" sz="1400" dirty="0"/>
              <a:t>Develop &amp; execute a plan.</a:t>
            </a:r>
          </a:p>
          <a:p>
            <a:pPr marL="342900" indent="-342900">
              <a:buAutoNum type="arabicPeriod"/>
            </a:pPr>
            <a:r>
              <a:rPr lang="en-US" sz="1400" dirty="0"/>
              <a:t>Be patient and resilient.</a:t>
            </a:r>
          </a:p>
          <a:p>
            <a:pPr marL="342900" indent="-342900">
              <a:buAutoNum type="arabicPeriod"/>
            </a:pPr>
            <a:r>
              <a:rPr lang="en-US" sz="1400" dirty="0"/>
              <a:t>Bring others along.</a:t>
            </a:r>
          </a:p>
          <a:p>
            <a:pPr marL="342900" indent="-342900">
              <a:buAutoNum type="arabicPeriod"/>
            </a:pPr>
            <a:r>
              <a:rPr lang="en-US" sz="1400" dirty="0"/>
              <a:t>Live at the level of the spirit.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FAC133-7C50-4686-24BC-CF92342E03C8}"/>
              </a:ext>
            </a:extLst>
          </p:cNvPr>
          <p:cNvSpPr txBox="1"/>
          <p:nvPr/>
        </p:nvSpPr>
        <p:spPr>
          <a:xfrm>
            <a:off x="321605" y="5025006"/>
            <a:ext cx="191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your own boss!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07390-0E42-1B34-D2C6-55B9A3CA6768}"/>
              </a:ext>
            </a:extLst>
          </p:cNvPr>
          <p:cNvSpPr txBox="1"/>
          <p:nvPr/>
        </p:nvSpPr>
        <p:spPr>
          <a:xfrm>
            <a:off x="2691585" y="4997601"/>
            <a:ext cx="2149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 a billionaire.</a:t>
            </a:r>
          </a:p>
          <a:p>
            <a:endParaRPr lang="en-US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0A70A728-19C3-7119-037A-55F69A26E8A5}"/>
              </a:ext>
            </a:extLst>
          </p:cNvPr>
          <p:cNvSpPr/>
          <p:nvPr/>
        </p:nvSpPr>
        <p:spPr>
          <a:xfrm rot="5400000">
            <a:off x="2399804" y="4098523"/>
            <a:ext cx="327979" cy="2787303"/>
          </a:xfrm>
          <a:prstGeom prst="righ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A2D70E-E25C-5C5A-5E8D-CD8EF2E6DCE9}"/>
              </a:ext>
            </a:extLst>
          </p:cNvPr>
          <p:cNvSpPr txBox="1"/>
          <p:nvPr/>
        </p:nvSpPr>
        <p:spPr>
          <a:xfrm>
            <a:off x="665827" y="5697571"/>
            <a:ext cx="381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rich young man and the rich fool.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891B2F-743A-5FC4-8905-42DBE4BD96A2}"/>
              </a:ext>
            </a:extLst>
          </p:cNvPr>
          <p:cNvSpPr txBox="1"/>
          <p:nvPr/>
        </p:nvSpPr>
        <p:spPr>
          <a:xfrm>
            <a:off x="7217188" y="4743409"/>
            <a:ext cx="22063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Win 3 Super Bowls in a row.</a:t>
            </a:r>
          </a:p>
          <a:p>
            <a:pPr algn="ctr"/>
            <a:r>
              <a:rPr lang="en-US" sz="1400" dirty="0"/>
              <a:t>Become the richest man</a:t>
            </a:r>
          </a:p>
          <a:p>
            <a:pPr algn="ctr"/>
            <a:r>
              <a:rPr lang="en-US" sz="1400" dirty="0"/>
              <a:t>in the world.</a:t>
            </a:r>
          </a:p>
          <a:p>
            <a:pPr algn="ctr"/>
            <a:r>
              <a:rPr lang="en-US" sz="1400" dirty="0"/>
              <a:t>Be honored and respected</a:t>
            </a:r>
          </a:p>
          <a:p>
            <a:pPr algn="ctr"/>
            <a:r>
              <a:rPr lang="en-US" sz="1400" dirty="0"/>
              <a:t>by everyone.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8F31DA-E950-961A-389F-E8592452C0C5}"/>
              </a:ext>
            </a:extLst>
          </p:cNvPr>
          <p:cNvSpPr txBox="1"/>
          <p:nvPr/>
        </p:nvSpPr>
        <p:spPr>
          <a:xfrm>
            <a:off x="5325289" y="4735990"/>
            <a:ext cx="16863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Political domination.</a:t>
            </a:r>
          </a:p>
          <a:p>
            <a:pPr algn="ctr"/>
            <a:r>
              <a:rPr lang="en-US" sz="1400" dirty="0"/>
              <a:t>Enrichment wars.</a:t>
            </a:r>
          </a:p>
          <a:p>
            <a:pPr algn="ctr"/>
            <a:r>
              <a:rPr lang="en-US" sz="1400" dirty="0"/>
              <a:t>Cultural influence. </a:t>
            </a:r>
          </a:p>
          <a:p>
            <a:pPr algn="ctr"/>
            <a:r>
              <a:rPr lang="en-US" sz="1400" dirty="0"/>
              <a:t>Educational change.</a:t>
            </a:r>
          </a:p>
          <a:p>
            <a:pPr algn="ctr"/>
            <a:r>
              <a:rPr lang="en-US" sz="1400" dirty="0"/>
              <a:t>Be worshipped.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81ED14-49C0-E3BA-F4FF-0AC7CE5B8293}"/>
              </a:ext>
            </a:extLst>
          </p:cNvPr>
          <p:cNvSpPr txBox="1"/>
          <p:nvPr/>
        </p:nvSpPr>
        <p:spPr>
          <a:xfrm>
            <a:off x="1588558" y="6175389"/>
            <a:ext cx="1950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Christ’s first temptation.</a:t>
            </a:r>
          </a:p>
          <a:p>
            <a:pPr algn="ctr"/>
            <a:r>
              <a:rPr lang="en-US" sz="1400" dirty="0"/>
              <a:t>Solve world hunger.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3FD110-1BD7-2640-BFC3-068C6E79711B}"/>
              </a:ext>
            </a:extLst>
          </p:cNvPr>
          <p:cNvSpPr txBox="1"/>
          <p:nvPr/>
        </p:nvSpPr>
        <p:spPr>
          <a:xfrm>
            <a:off x="5004355" y="6175389"/>
            <a:ext cx="218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Christ’s second temptation.</a:t>
            </a:r>
          </a:p>
          <a:p>
            <a:pPr algn="ctr"/>
            <a:r>
              <a:rPr lang="en-US" sz="1400" dirty="0"/>
              <a:t>Worship me for power…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D0BADC-46A5-47D0-6343-2DC695FDB803}"/>
              </a:ext>
            </a:extLst>
          </p:cNvPr>
          <p:cNvSpPr txBox="1"/>
          <p:nvPr/>
        </p:nvSpPr>
        <p:spPr>
          <a:xfrm>
            <a:off x="7361770" y="6176481"/>
            <a:ext cx="210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Christ’s third temptation.</a:t>
            </a:r>
          </a:p>
          <a:p>
            <a:pPr algn="ctr"/>
            <a:r>
              <a:rPr lang="en-US" sz="1400" dirty="0"/>
              <a:t>Make yourself a spectacle.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265FC3-F1CC-0210-C1E2-9CF130DB365A}"/>
              </a:ext>
            </a:extLst>
          </p:cNvPr>
          <p:cNvCxnSpPr/>
          <p:nvPr/>
        </p:nvCxnSpPr>
        <p:spPr>
          <a:xfrm>
            <a:off x="251670" y="2063692"/>
            <a:ext cx="90776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1934BF0-690F-5945-C71F-62498154310E}"/>
              </a:ext>
            </a:extLst>
          </p:cNvPr>
          <p:cNvSpPr txBox="1"/>
          <p:nvPr/>
        </p:nvSpPr>
        <p:spPr>
          <a:xfrm>
            <a:off x="3563063" y="1703150"/>
            <a:ext cx="297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 stops these mountains.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81438C-DDD8-22B4-A150-961C9E4E037C}"/>
              </a:ext>
            </a:extLst>
          </p:cNvPr>
          <p:cNvCxnSpPr/>
          <p:nvPr/>
        </p:nvCxnSpPr>
        <p:spPr>
          <a:xfrm>
            <a:off x="9457110" y="2063692"/>
            <a:ext cx="23797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BCA2FBB-1BD8-AB0A-AEFC-FB22EAABAC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9457110" y="211590"/>
            <a:ext cx="896485" cy="8168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F95096-5067-4EBF-DFB5-BFB34E1336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0715561" y="1146094"/>
            <a:ext cx="1091038" cy="7341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D26C36F-C710-6FDE-9CE4-05ED131136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flipH="1">
            <a:off x="10710267" y="257352"/>
            <a:ext cx="1058590" cy="70524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6F52793-AAC0-B0B3-FFCE-7F2029F4C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flipH="1">
            <a:off x="9457109" y="1145088"/>
            <a:ext cx="980150" cy="7351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450D364-D531-C409-B299-36836B3356B2}"/>
              </a:ext>
            </a:extLst>
          </p:cNvPr>
          <p:cNvSpPr txBox="1"/>
          <p:nvPr/>
        </p:nvSpPr>
        <p:spPr>
          <a:xfrm>
            <a:off x="9349647" y="2140184"/>
            <a:ext cx="2630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 my father’s house there are many mansions.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87C77-3405-DCA7-8E15-CFAD10A66A16}"/>
              </a:ext>
            </a:extLst>
          </p:cNvPr>
          <p:cNvSpPr txBox="1"/>
          <p:nvPr/>
        </p:nvSpPr>
        <p:spPr>
          <a:xfrm>
            <a:off x="9457109" y="3927519"/>
            <a:ext cx="248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path is arduous, but worthwhile.</a:t>
            </a:r>
          </a:p>
        </p:txBody>
      </p:sp>
    </p:spTree>
    <p:extLst>
      <p:ext uri="{BB962C8B-B14F-4D97-AF65-F5344CB8AC3E}">
        <p14:creationId xmlns:p14="http://schemas.microsoft.com/office/powerpoint/2010/main" val="23542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94586-15CC-3D7D-E979-23236BBB1EE0}"/>
              </a:ext>
            </a:extLst>
          </p:cNvPr>
          <p:cNvSpPr txBox="1"/>
          <p:nvPr/>
        </p:nvSpPr>
        <p:spPr>
          <a:xfrm>
            <a:off x="1003294" y="136587"/>
            <a:ext cx="9094156" cy="240065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dirty="0"/>
              <a:t>Hope is a confident expectation of receiving God’s promises in the future.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	To have hope means to be in </a:t>
            </a:r>
            <a:r>
              <a:rPr lang="en-US" sz="1600" i="1" dirty="0"/>
              <a:t>“status viatoris”, </a:t>
            </a:r>
            <a:r>
              <a:rPr lang="en-US" sz="1600" dirty="0"/>
              <a:t>to be on one’s way.</a:t>
            </a:r>
          </a:p>
          <a:p>
            <a:pPr algn="ctr"/>
            <a:r>
              <a:rPr lang="en-US" sz="1600" dirty="0"/>
              <a:t>	We are sinners and pilgrims on the way to eternal life.</a:t>
            </a:r>
          </a:p>
          <a:p>
            <a:pPr algn="ctr"/>
            <a:r>
              <a:rPr lang="en-US" sz="1600" dirty="0"/>
              <a:t>	2025 is a Jubilee Year.  The theme is “Pilgrims of hope.”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	We are not yet in </a:t>
            </a:r>
            <a:r>
              <a:rPr lang="en-US" sz="1600" i="1" dirty="0"/>
              <a:t>“status comprehensoris”, </a:t>
            </a:r>
            <a:r>
              <a:rPr lang="en-US" sz="1600" dirty="0"/>
              <a:t>to have arrived. Hence arduousness is part of our path forward.</a:t>
            </a:r>
          </a:p>
          <a:p>
            <a:pPr algn="ctr"/>
            <a:r>
              <a:rPr lang="en-US" sz="1600" dirty="0"/>
              <a:t>Jesus undergoes the passion and carries his cross to show us how to deal with our arduousness.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990FE-BC10-C190-E880-CDBFC98E8F96}"/>
              </a:ext>
            </a:extLst>
          </p:cNvPr>
          <p:cNvSpPr txBox="1"/>
          <p:nvPr/>
        </p:nvSpPr>
        <p:spPr>
          <a:xfrm>
            <a:off x="5334609" y="119841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6C098-EAA8-AC02-F830-E0E8566F2EA3}"/>
              </a:ext>
            </a:extLst>
          </p:cNvPr>
          <p:cNvSpPr txBox="1"/>
          <p:nvPr/>
        </p:nvSpPr>
        <p:spPr>
          <a:xfrm>
            <a:off x="2517555" y="2343801"/>
            <a:ext cx="606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reasons for hope? Christ is the one reason.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6DEBB-BDCA-9F40-601E-BDCB184B501E}"/>
              </a:ext>
            </a:extLst>
          </p:cNvPr>
          <p:cNvSpPr txBox="1"/>
          <p:nvPr/>
        </p:nvSpPr>
        <p:spPr>
          <a:xfrm>
            <a:off x="381897" y="2887682"/>
            <a:ext cx="50009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He heals our infirmities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r>
              <a:rPr lang="en-US" sz="1400" dirty="0"/>
              <a:t>1.  Spiritual blindness. An inability to experience transcendence.</a:t>
            </a:r>
          </a:p>
          <a:p>
            <a:r>
              <a:rPr lang="en-US" sz="1400" dirty="0"/>
              <a:t>We need to be born again of water and the spirit. </a:t>
            </a:r>
          </a:p>
          <a:p>
            <a:r>
              <a:rPr lang="en-US" sz="1400" dirty="0"/>
              <a:t>	-Nicodemus. John 3.</a:t>
            </a:r>
          </a:p>
          <a:p>
            <a:r>
              <a:rPr lang="en-US" sz="1400" dirty="0"/>
              <a:t>	-Samaritan woman. John 4.</a:t>
            </a:r>
          </a:p>
          <a:p>
            <a:r>
              <a:rPr lang="en-US" sz="1400" dirty="0"/>
              <a:t>	-Man born blind sees. Pharisees remain blind. John 9.</a:t>
            </a:r>
          </a:p>
          <a:p>
            <a:endParaRPr lang="en-US" sz="1400" dirty="0"/>
          </a:p>
          <a:p>
            <a:r>
              <a:rPr lang="en-US" sz="1400" dirty="0"/>
              <a:t>2.  Ignorance of who he is and how everything would unfold.</a:t>
            </a:r>
          </a:p>
          <a:p>
            <a:pPr lvl="2"/>
            <a:r>
              <a:rPr lang="en-US" sz="1400" dirty="0"/>
              <a:t>-Emmaus. Luke 24.</a:t>
            </a:r>
          </a:p>
          <a:p>
            <a:pPr lvl="2"/>
            <a:r>
              <a:rPr lang="en-US" sz="1400" dirty="0"/>
              <a:t>-He opens up their minds. Luke 24.</a:t>
            </a:r>
          </a:p>
          <a:p>
            <a:pPr lvl="2"/>
            <a:endParaRPr lang="en-US" sz="1400" dirty="0"/>
          </a:p>
          <a:p>
            <a:r>
              <a:rPr lang="en-US" sz="1400" dirty="0"/>
              <a:t>3. Pain and suffering when it fits the divine plan.</a:t>
            </a:r>
          </a:p>
          <a:p>
            <a:pPr lvl="2"/>
            <a:r>
              <a:rPr lang="en-US" sz="1400" dirty="0"/>
              <a:t>-Leper defers to God’s will. Matthew 8.</a:t>
            </a:r>
          </a:p>
          <a:p>
            <a:pPr lvl="2"/>
            <a:r>
              <a:rPr lang="en-US" sz="1400" dirty="0"/>
              <a:t>-Paralytic comes through friends. Matthew 9.</a:t>
            </a:r>
          </a:p>
          <a:p>
            <a:pPr lvl="2"/>
            <a:r>
              <a:rPr lang="en-US" sz="1400" dirty="0"/>
              <a:t>-Bartimaeus cries out. Mark 10.</a:t>
            </a:r>
          </a:p>
          <a:p>
            <a:pPr lvl="2"/>
            <a:r>
              <a:rPr lang="en-US" sz="1400" dirty="0"/>
              <a:t>-Woman with hemorrhage reaches out. Matthew 9.</a:t>
            </a:r>
          </a:p>
          <a:p>
            <a:pPr lvl="2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32336-0B3D-44D3-789D-003D0E4B213B}"/>
              </a:ext>
            </a:extLst>
          </p:cNvPr>
          <p:cNvSpPr txBox="1"/>
          <p:nvPr/>
        </p:nvSpPr>
        <p:spPr>
          <a:xfrm>
            <a:off x="5414459" y="2925722"/>
            <a:ext cx="2618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He has overcome death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Widow of Nain’s son. Luke 7.</a:t>
            </a:r>
          </a:p>
          <a:p>
            <a:pPr marL="342900" indent="-342900">
              <a:buAutoNum type="arabicPeriod"/>
            </a:pPr>
            <a:r>
              <a:rPr lang="en-US" sz="1400" dirty="0"/>
              <a:t>Jarius’ daughter. Mark 5.</a:t>
            </a:r>
          </a:p>
          <a:p>
            <a:pPr marL="342900" indent="-342900">
              <a:buAutoNum type="arabicPeriod"/>
            </a:pPr>
            <a:r>
              <a:rPr lang="en-US" sz="1400" dirty="0"/>
              <a:t>Lazarus. John 11.</a:t>
            </a:r>
          </a:p>
          <a:p>
            <a:pPr marL="342900" indent="-342900">
              <a:buAutoNum type="arabicPeriod"/>
            </a:pPr>
            <a:r>
              <a:rPr lang="en-US" sz="1400" dirty="0"/>
              <a:t>Himself. Matthew 28.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907BF-5AF9-EA0F-8217-594087BD25D0}"/>
              </a:ext>
            </a:extLst>
          </p:cNvPr>
          <p:cNvSpPr txBox="1"/>
          <p:nvPr/>
        </p:nvSpPr>
        <p:spPr>
          <a:xfrm>
            <a:off x="8086307" y="2918351"/>
            <a:ext cx="410048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He gives us justice and a destination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1. In my father’s house there are many mansions. </a:t>
            </a:r>
          </a:p>
          <a:p>
            <a:r>
              <a:rPr lang="en-US" sz="1400" dirty="0"/>
              <a:t>I go to prepare a place for you. John 14.</a:t>
            </a:r>
          </a:p>
          <a:p>
            <a:endParaRPr lang="en-US" sz="1400" dirty="0"/>
          </a:p>
          <a:p>
            <a:r>
              <a:rPr lang="en-US" sz="1400" dirty="0"/>
              <a:t>2. When the Son of man comes in his glory</a:t>
            </a:r>
          </a:p>
          <a:p>
            <a:r>
              <a:rPr lang="en-US" sz="1400" dirty="0"/>
              <a:t>With all his angels with him. Matthew 25.</a:t>
            </a:r>
          </a:p>
          <a:p>
            <a:endParaRPr lang="en-US" sz="1400" dirty="0"/>
          </a:p>
          <a:p>
            <a:r>
              <a:rPr lang="en-US" sz="1400" dirty="0"/>
              <a:t>3. And everyone who has given up houses or brothers</a:t>
            </a:r>
          </a:p>
          <a:p>
            <a:r>
              <a:rPr lang="en-US" sz="1400" dirty="0"/>
              <a:t>or sisters…for me will receive hundredfold and </a:t>
            </a:r>
          </a:p>
          <a:p>
            <a:r>
              <a:rPr lang="en-US" sz="1400" dirty="0"/>
              <a:t>eternal life. Matthew 19.</a:t>
            </a:r>
          </a:p>
          <a:p>
            <a:endParaRPr lang="en-US" sz="1400" dirty="0"/>
          </a:p>
          <a:p>
            <a:r>
              <a:rPr lang="en-US" sz="1400" dirty="0"/>
              <a:t>4. It is you who have stood by me in my trials.</a:t>
            </a:r>
          </a:p>
          <a:p>
            <a:r>
              <a:rPr lang="en-US" sz="1400" dirty="0"/>
              <a:t>and I confer a kingdom upon you. Luke 22.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185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DD0F1F-7357-CAB1-2018-F58B0B2AEA87}"/>
              </a:ext>
            </a:extLst>
          </p:cNvPr>
          <p:cNvSpPr txBox="1"/>
          <p:nvPr/>
        </p:nvSpPr>
        <p:spPr>
          <a:xfrm>
            <a:off x="1872368" y="1559257"/>
            <a:ext cx="77387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400" dirty="0"/>
              <a:t>        </a:t>
            </a:r>
            <a:r>
              <a:rPr lang="en-US" sz="140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"One must relinquish the customary criteria --"happiness is wealth, possession, power." </a:t>
            </a:r>
          </a:p>
          <a:p>
            <a:pPr algn="ctr" fontAlgn="base"/>
            <a:r>
              <a:rPr lang="en-US" sz="140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 precisely when one makes these things the measure, one is on the wrong path.  </a:t>
            </a:r>
          </a:p>
          <a:p>
            <a:pPr algn="ctr" fontAlgn="base"/>
            <a:r>
              <a:rPr lang="en-US" sz="140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So, Catholics are not promised an "exterior" happiness but rather a deep interior security</a:t>
            </a:r>
          </a:p>
          <a:p>
            <a:pPr algn="ctr" fontAlgn="base"/>
            <a:r>
              <a:rPr lang="en-US" sz="140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through communion with the Lord. That He is an ultimate light of happiness in one’s</a:t>
            </a:r>
          </a:p>
          <a:p>
            <a:pPr algn="ctr" fontAlgn="base"/>
            <a:r>
              <a:rPr lang="en-US" sz="140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life is in fact a part of all of this.“   </a:t>
            </a:r>
            <a:r>
              <a:rPr lang="en-US" sz="1400" b="1" i="1" dirty="0">
                <a:solidFill>
                  <a:srgbClr val="000000"/>
                </a:solidFill>
                <a:latin typeface="Aptos" panose="020B0004020202020204" pitchFamily="34" charset="0"/>
              </a:rPr>
              <a:t>Salt of the Earth pp. 29-30</a:t>
            </a:r>
          </a:p>
          <a:p>
            <a:pPr algn="ctr" fontAlgn="base"/>
            <a:endParaRPr lang="en-US" sz="1400" b="1" i="1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ctr" fontAlgn="base"/>
            <a:r>
              <a:rPr lang="en-US" sz="1400" b="1" i="1" dirty="0">
                <a:solidFill>
                  <a:srgbClr val="000000"/>
                </a:solidFill>
                <a:latin typeface="Aptos" panose="020B0004020202020204" pitchFamily="34" charset="0"/>
              </a:rPr>
              <a:t>“</a:t>
            </a:r>
            <a:r>
              <a:rPr lang="en-US" sz="1400" i="1" dirty="0">
                <a:solidFill>
                  <a:srgbClr val="000000"/>
                </a:solidFill>
                <a:latin typeface="Aptos" panose="020B0004020202020204" pitchFamily="34" charset="0"/>
              </a:rPr>
              <a:t>What we really need are people who are inwardly seized by Christianity and experience it as </a:t>
            </a:r>
          </a:p>
          <a:p>
            <a:pPr algn="ctr" fontAlgn="base"/>
            <a:r>
              <a:rPr lang="en-US" sz="1400" i="1" dirty="0">
                <a:solidFill>
                  <a:srgbClr val="000000"/>
                </a:solidFill>
                <a:latin typeface="Aptos" panose="020B0004020202020204" pitchFamily="34" charset="0"/>
              </a:rPr>
              <a:t>j</a:t>
            </a:r>
            <a:r>
              <a:rPr lang="en-US" sz="140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oy and hope, who have become lovers.  And these we call saints….Reforms will come</a:t>
            </a:r>
          </a:p>
          <a:p>
            <a:pPr algn="ctr" fontAlgn="base"/>
            <a:r>
              <a:rPr lang="en-US" sz="1400" i="1" dirty="0">
                <a:solidFill>
                  <a:srgbClr val="000000"/>
                </a:solidFill>
                <a:latin typeface="Aptos" panose="020B0004020202020204" pitchFamily="34" charset="0"/>
              </a:rPr>
              <a:t>from convincing personalities whom we may call saints.” </a:t>
            </a:r>
            <a:r>
              <a:rPr lang="en-US" sz="1400" b="1" i="1" dirty="0">
                <a:solidFill>
                  <a:srgbClr val="000000"/>
                </a:solidFill>
                <a:latin typeface="Aptos" panose="020B0004020202020204" pitchFamily="34" charset="0"/>
              </a:rPr>
              <a:t>SOTE Pp. 269-270</a:t>
            </a:r>
            <a:endParaRPr lang="en-US" sz="1400" b="1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1400" dirty="0"/>
              <a:t>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91CC-49DC-72C7-4FE1-F0D90A9F6BEA}"/>
              </a:ext>
            </a:extLst>
          </p:cNvPr>
          <p:cNvSpPr txBox="1"/>
          <p:nvPr/>
        </p:nvSpPr>
        <p:spPr>
          <a:xfrm>
            <a:off x="2758530" y="611015"/>
            <a:ext cx="627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hope for happiness, but are we searching in the right places?</a:t>
            </a:r>
          </a:p>
          <a:p>
            <a:pPr algn="ctr"/>
            <a:r>
              <a:rPr lang="en-US" dirty="0"/>
              <a:t>This is typically where we place our hope.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0CEED-3DB5-14FE-FA2C-A4EA851C3667}"/>
              </a:ext>
            </a:extLst>
          </p:cNvPr>
          <p:cNvSpPr txBox="1"/>
          <p:nvPr/>
        </p:nvSpPr>
        <p:spPr>
          <a:xfrm>
            <a:off x="2847657" y="3806026"/>
            <a:ext cx="5825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Two threats to hope:</a:t>
            </a:r>
          </a:p>
          <a:p>
            <a:endParaRPr lang="en-US" sz="1400" dirty="0"/>
          </a:p>
          <a:p>
            <a:r>
              <a:rPr lang="en-US" sz="1400" dirty="0"/>
              <a:t>1.  Despair – Judas. Small infidelities unrepented for lead to larger ones.</a:t>
            </a:r>
          </a:p>
          <a:p>
            <a:r>
              <a:rPr lang="en-US" sz="1400" dirty="0"/>
              <a:t>Hope helps us seek repentance so our continual small infidelities do not</a:t>
            </a:r>
          </a:p>
          <a:p>
            <a:r>
              <a:rPr lang="en-US" sz="1400" dirty="0"/>
              <a:t>snowball into an avalanche that destroys us. </a:t>
            </a:r>
          </a:p>
          <a:p>
            <a:endParaRPr lang="en-US" sz="1400" dirty="0"/>
          </a:p>
          <a:p>
            <a:r>
              <a:rPr lang="en-US" sz="1400" dirty="0"/>
              <a:t>2.  Presumption – Peter. Excessive self-reliance. Ignorance of one’s weak state.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83634-62D8-774D-3316-C117EB236781}"/>
              </a:ext>
            </a:extLst>
          </p:cNvPr>
          <p:cNvSpPr txBox="1"/>
          <p:nvPr/>
        </p:nvSpPr>
        <p:spPr>
          <a:xfrm>
            <a:off x="1961751" y="5575741"/>
            <a:ext cx="7560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Read parts of two books:</a:t>
            </a:r>
          </a:p>
          <a:p>
            <a:pPr marL="342900" indent="-342900">
              <a:buAutoNum type="arabicPeriod"/>
            </a:pPr>
            <a:r>
              <a:rPr lang="en-US" sz="1400" dirty="0"/>
              <a:t>Josef Pieper - </a:t>
            </a:r>
            <a:r>
              <a:rPr lang="en-US" sz="1400" b="1" i="1" dirty="0"/>
              <a:t>Faith, Hope &amp; Love</a:t>
            </a:r>
            <a:r>
              <a:rPr lang="en-US" sz="1400" dirty="0"/>
              <a:t>. Chapter on hope.</a:t>
            </a:r>
          </a:p>
          <a:p>
            <a:pPr marL="342900" indent="-342900">
              <a:buAutoNum type="arabicPeriod" startAt="2"/>
            </a:pPr>
            <a:r>
              <a:rPr lang="en-US" sz="1400" dirty="0"/>
              <a:t>Peter Seewald and Cardinal Ratzinger – </a:t>
            </a:r>
            <a:r>
              <a:rPr lang="en-US" sz="1400" b="1" dirty="0"/>
              <a:t>Salt of the Earth</a:t>
            </a:r>
            <a:r>
              <a:rPr lang="en-US" sz="1400" dirty="0"/>
              <a:t>. Sections on Words and Signs, pp. 9-37, </a:t>
            </a:r>
          </a:p>
          <a:p>
            <a:r>
              <a:rPr lang="en-US" sz="1400" dirty="0"/>
              <a:t>and The Future of the Church, pp. 254-275.</a:t>
            </a:r>
          </a:p>
        </p:txBody>
      </p:sp>
    </p:spTree>
    <p:extLst>
      <p:ext uri="{BB962C8B-B14F-4D97-AF65-F5344CB8AC3E}">
        <p14:creationId xmlns:p14="http://schemas.microsoft.com/office/powerpoint/2010/main" val="230138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55671-0F41-F56E-A505-06CF7C23E4D3}"/>
              </a:ext>
            </a:extLst>
          </p:cNvPr>
          <p:cNvSpPr/>
          <p:nvPr/>
        </p:nvSpPr>
        <p:spPr>
          <a:xfrm>
            <a:off x="2424419" y="872454"/>
            <a:ext cx="1342238" cy="32351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Housing/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Cars/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70456B-9340-0CDA-55C8-DF68A257C2E0}"/>
              </a:ext>
            </a:extLst>
          </p:cNvPr>
          <p:cNvSpPr/>
          <p:nvPr/>
        </p:nvSpPr>
        <p:spPr>
          <a:xfrm>
            <a:off x="2424417" y="4723002"/>
            <a:ext cx="1342237" cy="7717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Hobbies/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BB2F3-0248-77FA-2204-43C179B501BE}"/>
              </a:ext>
            </a:extLst>
          </p:cNvPr>
          <p:cNvSpPr/>
          <p:nvPr/>
        </p:nvSpPr>
        <p:spPr>
          <a:xfrm>
            <a:off x="2424417" y="4115977"/>
            <a:ext cx="1342237" cy="598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178285-9B5E-0FC5-7EE8-B87C38C76924}"/>
              </a:ext>
            </a:extLst>
          </p:cNvPr>
          <p:cNvSpPr/>
          <p:nvPr/>
        </p:nvSpPr>
        <p:spPr>
          <a:xfrm>
            <a:off x="2424418" y="5494790"/>
            <a:ext cx="1342237" cy="604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Faith/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Prayer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EEBE69-38BD-BF85-1483-BE68F768AFD0}"/>
              </a:ext>
            </a:extLst>
          </p:cNvPr>
          <p:cNvCxnSpPr/>
          <p:nvPr/>
        </p:nvCxnSpPr>
        <p:spPr>
          <a:xfrm>
            <a:off x="947956" y="1577130"/>
            <a:ext cx="0" cy="374149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1FF2BB-D5AB-60EB-1979-2EBD1353F97D}"/>
              </a:ext>
            </a:extLst>
          </p:cNvPr>
          <p:cNvSpPr txBox="1"/>
          <p:nvPr/>
        </p:nvSpPr>
        <p:spPr>
          <a:xfrm>
            <a:off x="381999" y="855677"/>
            <a:ext cx="11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Most</a:t>
            </a:r>
          </a:p>
          <a:p>
            <a:pPr algn="ctr"/>
            <a:r>
              <a:rPr lang="en-US" dirty="0"/>
              <a:t>Important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64861-1AE4-0656-9241-C4069015C4A5}"/>
              </a:ext>
            </a:extLst>
          </p:cNvPr>
          <p:cNvSpPr txBox="1"/>
          <p:nvPr/>
        </p:nvSpPr>
        <p:spPr>
          <a:xfrm>
            <a:off x="3095535" y="241882"/>
            <a:ext cx="514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Hope is reflected in what you spend your time doing.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CE480-0B44-4BDD-BA2D-F366E52C1232}"/>
              </a:ext>
            </a:extLst>
          </p:cNvPr>
          <p:cNvSpPr txBox="1"/>
          <p:nvPr/>
        </p:nvSpPr>
        <p:spPr>
          <a:xfrm>
            <a:off x="381999" y="5393742"/>
            <a:ext cx="11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Least</a:t>
            </a:r>
          </a:p>
          <a:p>
            <a:pPr algn="ctr"/>
            <a:r>
              <a:rPr lang="en-US" dirty="0"/>
              <a:t>Important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25192B-D8EB-26DA-1912-E560D7A77E2F}"/>
              </a:ext>
            </a:extLst>
          </p:cNvPr>
          <p:cNvSpPr/>
          <p:nvPr/>
        </p:nvSpPr>
        <p:spPr>
          <a:xfrm>
            <a:off x="4900568" y="855676"/>
            <a:ext cx="1342237" cy="8484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Faith/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Prayer/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6A2EF-BC40-5547-0684-5CF5D80BD6EF}"/>
              </a:ext>
            </a:extLst>
          </p:cNvPr>
          <p:cNvSpPr/>
          <p:nvPr/>
        </p:nvSpPr>
        <p:spPr>
          <a:xfrm>
            <a:off x="4900568" y="1704147"/>
            <a:ext cx="1342237" cy="1122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Family/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Culture/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Traditions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EA6B6E-A968-BF1E-2489-270BC6FE45A9}"/>
              </a:ext>
            </a:extLst>
          </p:cNvPr>
          <p:cNvSpPr/>
          <p:nvPr/>
        </p:nvSpPr>
        <p:spPr>
          <a:xfrm>
            <a:off x="4900568" y="2827094"/>
            <a:ext cx="1342237" cy="7109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Hobbies/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B18BFB-0D5F-C5B4-66FC-C46730842CA9}"/>
              </a:ext>
            </a:extLst>
          </p:cNvPr>
          <p:cNvSpPr/>
          <p:nvPr/>
        </p:nvSpPr>
        <p:spPr>
          <a:xfrm>
            <a:off x="4900568" y="3538056"/>
            <a:ext cx="1342238" cy="25292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99AA72-C846-A570-C15B-C0A461C252A3}"/>
              </a:ext>
            </a:extLst>
          </p:cNvPr>
          <p:cNvSpPr/>
          <p:nvPr/>
        </p:nvSpPr>
        <p:spPr>
          <a:xfrm>
            <a:off x="7276053" y="831907"/>
            <a:ext cx="1342237" cy="8484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Faith/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Prayer/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7B1F68-894D-14CB-C951-6CB939CA82C1}"/>
              </a:ext>
            </a:extLst>
          </p:cNvPr>
          <p:cNvSpPr/>
          <p:nvPr/>
        </p:nvSpPr>
        <p:spPr>
          <a:xfrm>
            <a:off x="7276053" y="1680378"/>
            <a:ext cx="1342237" cy="10921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Family/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Culture/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Traditions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4FD5C8-962C-25CF-E249-1FD547030814}"/>
              </a:ext>
            </a:extLst>
          </p:cNvPr>
          <p:cNvSpPr/>
          <p:nvPr/>
        </p:nvSpPr>
        <p:spPr>
          <a:xfrm>
            <a:off x="7276052" y="2772562"/>
            <a:ext cx="1342237" cy="103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Hobbies/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164EB-6308-AB04-C51F-A3D0FC34644F}"/>
              </a:ext>
            </a:extLst>
          </p:cNvPr>
          <p:cNvSpPr/>
          <p:nvPr/>
        </p:nvSpPr>
        <p:spPr>
          <a:xfrm>
            <a:off x="7276053" y="3808602"/>
            <a:ext cx="1342238" cy="2234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Friendships/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Apostolate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DCE3C0-5E01-4F5F-82B4-BAC50B75D0DF}"/>
              </a:ext>
            </a:extLst>
          </p:cNvPr>
          <p:cNvSpPr txBox="1"/>
          <p:nvPr/>
        </p:nvSpPr>
        <p:spPr>
          <a:xfrm>
            <a:off x="1513912" y="6392416"/>
            <a:ext cx="836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Hope can help you realign your priorities.  This will lead to greater happiness over time.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82D745-12CE-3F83-8DF1-B857BF16DF94}"/>
              </a:ext>
            </a:extLst>
          </p:cNvPr>
          <p:cNvCxnSpPr/>
          <p:nvPr/>
        </p:nvCxnSpPr>
        <p:spPr>
          <a:xfrm>
            <a:off x="2063692" y="6283354"/>
            <a:ext cx="69712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FF44A3B-F8E0-7B87-A3E2-F8B57ABD4440}"/>
              </a:ext>
            </a:extLst>
          </p:cNvPr>
          <p:cNvSpPr/>
          <p:nvPr/>
        </p:nvSpPr>
        <p:spPr>
          <a:xfrm>
            <a:off x="9118833" y="872455"/>
            <a:ext cx="510628" cy="50585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55F920-BAC1-853B-3083-5D5ACB491BD9}"/>
              </a:ext>
            </a:extLst>
          </p:cNvPr>
          <p:cNvSpPr txBox="1"/>
          <p:nvPr/>
        </p:nvSpPr>
        <p:spPr>
          <a:xfrm>
            <a:off x="9752200" y="2663072"/>
            <a:ext cx="2278572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Your prayer life should</a:t>
            </a:r>
          </a:p>
          <a:p>
            <a:pPr algn="ctr"/>
            <a:r>
              <a:rPr lang="en-US" dirty="0"/>
              <a:t>influence every other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/>
              <a:t>aspect of your life.</a:t>
            </a:r>
          </a:p>
          <a:p>
            <a:pPr algn="ctr"/>
            <a:r>
              <a:rPr lang="en-US" dirty="0"/>
              <a:t>This is known as</a:t>
            </a:r>
          </a:p>
          <a:p>
            <a:pPr algn="ctr"/>
            <a:r>
              <a:rPr lang="en-US" dirty="0"/>
              <a:t>“unity of life.”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208F27-295F-9A68-51BA-D1D3D452D208}"/>
              </a:ext>
            </a:extLst>
          </p:cNvPr>
          <p:cNvCxnSpPr/>
          <p:nvPr/>
        </p:nvCxnSpPr>
        <p:spPr>
          <a:xfrm>
            <a:off x="8951053" y="1333850"/>
            <a:ext cx="0" cy="36408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1023</Words>
  <Application>Microsoft Office PowerPoint</Application>
  <PresentationFormat>Widescreen</PresentationFormat>
  <Paragraphs>161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</dc:creator>
  <cp:lastModifiedBy>Mark</cp:lastModifiedBy>
  <cp:revision>5</cp:revision>
  <cp:lastPrinted>2025-01-29T15:21:42Z</cp:lastPrinted>
  <dcterms:created xsi:type="dcterms:W3CDTF">2025-01-29T00:57:53Z</dcterms:created>
  <dcterms:modified xsi:type="dcterms:W3CDTF">2025-03-13T23:58:36Z</dcterms:modified>
</cp:coreProperties>
</file>