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74" r:id="rId3"/>
    <p:sldId id="277" r:id="rId4"/>
    <p:sldId id="260" r:id="rId5"/>
    <p:sldId id="272" r:id="rId6"/>
    <p:sldId id="273" r:id="rId7"/>
    <p:sldId id="275" r:id="rId8"/>
    <p:sldId id="276" r:id="rId9"/>
    <p:sldId id="294" r:id="rId10"/>
    <p:sldId id="282" r:id="rId11"/>
    <p:sldId id="291" r:id="rId12"/>
    <p:sldId id="292" r:id="rId13"/>
    <p:sldId id="290" r:id="rId14"/>
    <p:sldId id="285" r:id="rId15"/>
    <p:sldId id="287" r:id="rId16"/>
    <p:sldId id="289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07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DBB6E-9D8A-4336-A090-29F435AAC919}" type="datetimeFigureOut">
              <a:rPr lang="ru-RU" smtClean="0"/>
              <a:pPr/>
              <a:t>12.11.2021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6FB83-5FFC-407B-B0ED-7D2000948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2401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DBB6E-9D8A-4336-A090-29F435AAC919}" type="datetimeFigureOut">
              <a:rPr lang="ru-RU" smtClean="0"/>
              <a:pPr/>
              <a:t>12.11.2021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6FB83-5FFC-407B-B0ED-7D2000948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0754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DBB6E-9D8A-4336-A090-29F435AAC919}" type="datetimeFigureOut">
              <a:rPr lang="ru-RU" smtClean="0"/>
              <a:pPr/>
              <a:t>12.11.2021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6FB83-5FFC-407B-B0ED-7D20009482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698481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DBB6E-9D8A-4336-A090-29F435AAC919}" type="datetimeFigureOut">
              <a:rPr lang="ru-RU" smtClean="0"/>
              <a:pPr/>
              <a:t>12.11.2021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6FB83-5FFC-407B-B0ED-7D2000948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82980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DBB6E-9D8A-4336-A090-29F435AAC919}" type="datetimeFigureOut">
              <a:rPr lang="ru-RU" smtClean="0"/>
              <a:pPr/>
              <a:t>12.11.2021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6FB83-5FFC-407B-B0ED-7D20009482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195258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DBB6E-9D8A-4336-A090-29F435AAC919}" type="datetimeFigureOut">
              <a:rPr lang="ru-RU" smtClean="0"/>
              <a:pPr/>
              <a:t>12.11.2021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6FB83-5FFC-407B-B0ED-7D2000948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06542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DBB6E-9D8A-4336-A090-29F435AAC919}" type="datetimeFigureOut">
              <a:rPr lang="ru-RU" smtClean="0"/>
              <a:pPr/>
              <a:t>12.11.2021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6FB83-5FFC-407B-B0ED-7D2000948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71784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DBB6E-9D8A-4336-A090-29F435AAC919}" type="datetimeFigureOut">
              <a:rPr lang="ru-RU" smtClean="0"/>
              <a:pPr/>
              <a:t>12.11.2021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6FB83-5FFC-407B-B0ED-7D2000948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7535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DBB6E-9D8A-4336-A090-29F435AAC919}" type="datetimeFigureOut">
              <a:rPr lang="ru-RU" smtClean="0"/>
              <a:pPr/>
              <a:t>12.11.2021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6FB83-5FFC-407B-B0ED-7D2000948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0891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DBB6E-9D8A-4336-A090-29F435AAC919}" type="datetimeFigureOut">
              <a:rPr lang="ru-RU" smtClean="0"/>
              <a:pPr/>
              <a:t>12.11.2021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6FB83-5FFC-407B-B0ED-7D2000948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4371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DBB6E-9D8A-4336-A090-29F435AAC919}" type="datetimeFigureOut">
              <a:rPr lang="ru-RU" smtClean="0"/>
              <a:pPr/>
              <a:t>12.11.2021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6FB83-5FFC-407B-B0ED-7D2000948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6039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DBB6E-9D8A-4336-A090-29F435AAC919}" type="datetimeFigureOut">
              <a:rPr lang="ru-RU" smtClean="0"/>
              <a:pPr/>
              <a:t>12.11.2021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6FB83-5FFC-407B-B0ED-7D2000948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500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DBB6E-9D8A-4336-A090-29F435AAC919}" type="datetimeFigureOut">
              <a:rPr lang="ru-RU" smtClean="0"/>
              <a:pPr/>
              <a:t>12.11.2021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6FB83-5FFC-407B-B0ED-7D2000948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2270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DBB6E-9D8A-4336-A090-29F435AAC919}" type="datetimeFigureOut">
              <a:rPr lang="ru-RU" smtClean="0"/>
              <a:pPr/>
              <a:t>12.11.2021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6FB83-5FFC-407B-B0ED-7D2000948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4329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DBB6E-9D8A-4336-A090-29F435AAC919}" type="datetimeFigureOut">
              <a:rPr lang="ru-RU" smtClean="0"/>
              <a:pPr/>
              <a:t>12.11.2021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6FB83-5FFC-407B-B0ED-7D2000948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3490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DBB6E-9D8A-4336-A090-29F435AAC919}" type="datetimeFigureOut">
              <a:rPr lang="ru-RU" smtClean="0"/>
              <a:pPr/>
              <a:t>12.11.2021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6FB83-5FFC-407B-B0ED-7D2000948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3930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DBB6E-9D8A-4336-A090-29F435AAC919}" type="datetimeFigureOut">
              <a:rPr lang="ru-RU" smtClean="0"/>
              <a:pPr/>
              <a:t>12.11.2021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D76FB83-5FFC-407B-B0ED-7D2000948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2406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orldsellers.ru/kak-sostavit-plan-meropriyatij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Arial"/>
                <a:ea typeface="Times New Roman"/>
                <a:cs typeface="Times New Roman"/>
              </a:rPr>
              <a:t> </a:t>
            </a:r>
            <a:r>
              <a:rPr lang="en-US" dirty="0">
                <a:latin typeface="Arial"/>
                <a:ea typeface="Times New Roman"/>
                <a:cs typeface="Times New Roman"/>
              </a:rPr>
              <a:t>S</a:t>
            </a:r>
            <a:r>
              <a:rPr lang="ru-RU" dirty="0" err="1" smtClean="0">
                <a:latin typeface="Arial"/>
                <a:ea typeface="Times New Roman"/>
                <a:cs typeface="Times New Roman"/>
              </a:rPr>
              <a:t>wot</a:t>
            </a:r>
            <a:r>
              <a:rPr lang="ru-RU" dirty="0" smtClean="0">
                <a:latin typeface="Arial"/>
                <a:ea typeface="Times New Roman"/>
                <a:cs typeface="Times New Roman"/>
              </a:rPr>
              <a:t>-анализ</a:t>
            </a:r>
            <a:r>
              <a:rPr lang="ru-RU" sz="3200" dirty="0">
                <a:latin typeface="Calibri"/>
                <a:ea typeface="Calibri"/>
                <a:cs typeface="Times New Roman"/>
              </a:rPr>
              <a:t/>
            </a:r>
            <a:br>
              <a:rPr lang="ru-RU" sz="3200" dirty="0">
                <a:latin typeface="Calibri"/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Школа_177_2Б\Desktop\IMG_20171120_1757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6028" y="692696"/>
            <a:ext cx="8426452" cy="489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92696"/>
            <a:ext cx="4032448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 descr="C:\Users\тс\Downloads\IMG-20181029-WA000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692696"/>
            <a:ext cx="3992488" cy="60486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530491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0688"/>
            <a:ext cx="4032448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655468"/>
            <a:ext cx="4176464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17437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Методика </a:t>
            </a:r>
            <a:r>
              <a:rPr lang="en-US" dirty="0"/>
              <a:t>SWOT </a:t>
            </a:r>
            <a:r>
              <a:rPr lang="ru-RU" dirty="0"/>
              <a:t>анализа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fontAlgn="base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Итак, у нас есть заполненная SWOT матрица которая содержит: сильные и слабые стороны, а также возможности и угрозы. На основании этой матрице вам нужно </a:t>
            </a:r>
            <a:r>
              <a:rPr lang="ru-RU" u="sng" dirty="0">
                <a:solidFill>
                  <a:srgbClr val="FF6600"/>
                </a:solidFill>
                <a:latin typeface="Arial"/>
                <a:ea typeface="Times New Roman"/>
                <a:cs typeface="Times New Roman"/>
                <a:hlinkClick r:id="rId2"/>
              </a:rPr>
              <a:t>составить план мероприятий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 по которому вы будете работать. Для этого выполняем следующие действия: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342900" lvl="0" indent="-342900" fontAlgn="base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Нужно от ранжировать все факторы по степени влияния;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342900" lvl="0" indent="-342900" fontAlgn="base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Все надуманные и не важные факторы нужно исключить;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342900" lvl="0" indent="-342900" fontAlgn="base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Разбираем насколько ваши сильные стороны могут помочь избежать угроз, и достичь возможностей;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342900" lvl="0" indent="-342900" fontAlgn="base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Смотрим какое влияние ваши слабости могут оказать на возможности и угрозы;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342900" lvl="0" indent="-342900" fontAlgn="base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Как сильные стороны могут помочь исправить слабые стороны;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342900" lvl="0" indent="-342900" fontAlgn="base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Как мы можем снизить угрозы;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fontAlgn="base">
              <a:lnSpc>
                <a:spcPct val="115000"/>
              </a:lnSpc>
              <a:spcAft>
                <a:spcPts val="1800"/>
              </a:spcAft>
            </a:pP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На основе проделанной работы вы составляете основные вектора развития. SWOT анализ этот прежде всего инструмент описательной оценки ситуации. В нём не анализируются большие массивы аналитики и не делается сравнение показателей за прошедшие годы. На основе SWOT количественно не измеряются параметры. И именно поэтому метод SWOT всегда будет достаточно субъективным инструментом анализа.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5501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233054"/>
            <a:ext cx="6858000" cy="1099272"/>
          </a:xfrm>
        </p:spPr>
        <p:txBody>
          <a:bodyPr>
            <a:normAutofit fontScale="90000"/>
          </a:bodyPr>
          <a:lstStyle/>
          <a:p>
            <a:r>
              <a:rPr lang="en-US" sz="7200" b="1" dirty="0" smtClean="0">
                <a:solidFill>
                  <a:srgbClr val="7030A0"/>
                </a:solidFill>
              </a:rPr>
              <a:t>SWOT-</a:t>
            </a:r>
            <a:r>
              <a:rPr lang="ru-RU" sz="7200" b="1" dirty="0" smtClean="0">
                <a:solidFill>
                  <a:srgbClr val="7030A0"/>
                </a:solidFill>
              </a:rPr>
              <a:t>АНАЛИЗ</a:t>
            </a:r>
            <a:endParaRPr lang="ru-RU" sz="7200" b="1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2493675"/>
            <a:ext cx="6858000" cy="1655762"/>
          </a:xfrm>
        </p:spPr>
        <p:txBody>
          <a:bodyPr/>
          <a:lstStyle/>
          <a:p>
            <a:r>
              <a:rPr lang="ru-RU" sz="4000" b="1" dirty="0"/>
              <a:t>Отношения в классном коллективе</a:t>
            </a:r>
            <a:endParaRPr lang="ru-RU" sz="40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45129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027809"/>
              </p:ext>
            </p:extLst>
          </p:nvPr>
        </p:nvGraphicFramePr>
        <p:xfrm>
          <a:off x="623455" y="734291"/>
          <a:ext cx="7949047" cy="82311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74099">
                  <a:extLst>
                    <a:ext uri="{9D8B030D-6E8A-4147-A177-3AD203B41FA5}">
                      <a16:colId xmlns:a16="http://schemas.microsoft.com/office/drawing/2014/main" val="2520525474"/>
                    </a:ext>
                  </a:extLst>
                </a:gridCol>
                <a:gridCol w="3974948">
                  <a:extLst>
                    <a:ext uri="{9D8B030D-6E8A-4147-A177-3AD203B41FA5}">
                      <a16:colId xmlns:a16="http://schemas.microsoft.com/office/drawing/2014/main" val="1902078627"/>
                    </a:ext>
                  </a:extLst>
                </a:gridCol>
              </a:tblGrid>
              <a:tr h="4041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Сила</a:t>
                      </a:r>
                      <a:endParaRPr lang="ru-RU" sz="20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61" marR="308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Слабости</a:t>
                      </a:r>
                      <a:endParaRPr lang="ru-RU" sz="20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61" marR="30861" marT="0" marB="0"/>
                </a:tc>
                <a:extLst>
                  <a:ext uri="{0D108BD9-81ED-4DB2-BD59-A6C34878D82A}">
                    <a16:rowId xmlns:a16="http://schemas.microsoft.com/office/drawing/2014/main" val="1795894765"/>
                  </a:ext>
                </a:extLst>
              </a:tr>
              <a:tr h="4849671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</a:rPr>
                        <a:t>Дружный </a:t>
                      </a: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класс.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Добрый и хороший классный руководитель.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Высокая успеваемость класса.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Активное 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</a:rPr>
                        <a:t>участие класса </a:t>
                      </a: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в школьных, районных, городских конкурсах.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Взаимопомощь и взаимовыручка одноклассников.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Хорошее дежурство в коридоре на переменах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</a:rPr>
                        <a:t>. </a:t>
                      </a:r>
                      <a:endParaRPr lang="ru-RU" sz="20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</a:rPr>
                        <a:t>Поддержание чистоты в классе.</a:t>
                      </a:r>
                      <a:endParaRPr lang="ru-RU" sz="20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</a:rPr>
                        <a:t>Отклики </a:t>
                      </a: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на просьбы учителей.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61" marR="30861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</a:rPr>
                        <a:t>Частые простудные заболевания одноклассников.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</a:rPr>
                        <a:t>Иногда возникает недопонимание учеников.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</a:rPr>
                        <a:t>Редкие опоздания на первые уроки.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61" marR="30861" marT="0" marB="0"/>
                </a:tc>
                <a:extLst>
                  <a:ext uri="{0D108BD9-81ED-4DB2-BD59-A6C34878D82A}">
                    <a16:rowId xmlns:a16="http://schemas.microsoft.com/office/drawing/2014/main" val="40574459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8708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2996071"/>
              </p:ext>
            </p:extLst>
          </p:nvPr>
        </p:nvGraphicFramePr>
        <p:xfrm>
          <a:off x="644236" y="720437"/>
          <a:ext cx="7917873" cy="53062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58513">
                  <a:extLst>
                    <a:ext uri="{9D8B030D-6E8A-4147-A177-3AD203B41FA5}">
                      <a16:colId xmlns:a16="http://schemas.microsoft.com/office/drawing/2014/main" val="1547422678"/>
                    </a:ext>
                  </a:extLst>
                </a:gridCol>
                <a:gridCol w="3959360">
                  <a:extLst>
                    <a:ext uri="{9D8B030D-6E8A-4147-A177-3AD203B41FA5}">
                      <a16:colId xmlns:a16="http://schemas.microsoft.com/office/drawing/2014/main" val="1552601451"/>
                    </a:ext>
                  </a:extLst>
                </a:gridCol>
              </a:tblGrid>
              <a:tr h="5895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Возможности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C00000"/>
                          </a:solidFill>
                          <a:effectLst/>
                        </a:rPr>
                        <a:t>Угрозы</a:t>
                      </a:r>
                      <a:endParaRPr lang="ru-RU" sz="24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2129614744"/>
                  </a:ext>
                </a:extLst>
              </a:tr>
              <a:tr h="4716701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Своевременный приход в школу.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Оказание 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</a:rPr>
                        <a:t>большей </a:t>
                      </a: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помощи учителям следить за детьми 1-3 классов на переменах.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Поддержание здоровья (повышение иммунитета).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Обучение умению договариваться с одноклассниками.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2400" b="1" dirty="0">
                          <a:effectLst/>
                        </a:rPr>
                        <a:t>Невыполнение договорённостей.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2400" b="1" dirty="0">
                          <a:effectLst/>
                        </a:rPr>
                        <a:t>Прогулки без головных уборов, приход в школу заболевших детей.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2400" b="1" dirty="0">
                          <a:effectLst/>
                        </a:rPr>
                        <a:t>Нежелание обучающихся договариваться.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 </a:t>
                      </a:r>
                      <a:r>
                        <a:rPr lang="ru-RU" sz="2400" dirty="0" smtClean="0">
                          <a:effectLst/>
                        </a:rPr>
                        <a:t>4</a:t>
                      </a:r>
                      <a:r>
                        <a:rPr lang="ru-RU" sz="2400" b="1" dirty="0" smtClean="0">
                          <a:effectLst/>
                        </a:rPr>
                        <a:t>. Ковид-19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39581741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31288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424456"/>
                </a:solidFill>
              </a:rPr>
              <a:t>SWOT – это аббревиатура 4-х слов:</a:t>
            </a:r>
            <a:br>
              <a:rPr lang="ru-RU" sz="3600" dirty="0">
                <a:solidFill>
                  <a:srgbClr val="424456"/>
                </a:solidFill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fontAlgn="base"/>
            <a:r>
              <a:rPr lang="ru-RU" sz="2600" b="1" dirty="0">
                <a:solidFill>
                  <a:prstClr val="black"/>
                </a:solidFill>
              </a:rPr>
              <a:t>S</a:t>
            </a:r>
            <a:r>
              <a:rPr lang="ru-RU" sz="2600" dirty="0">
                <a:solidFill>
                  <a:prstClr val="black"/>
                </a:solidFill>
              </a:rPr>
              <a:t>trength </a:t>
            </a:r>
            <a:r>
              <a:rPr lang="ru-RU" dirty="0" smtClean="0"/>
              <a:t> </a:t>
            </a:r>
            <a:r>
              <a:rPr lang="ru-RU" dirty="0"/>
              <a:t>– сильные стороны;</a:t>
            </a:r>
          </a:p>
          <a:p>
            <a:pPr lvl="0" fontAlgn="base"/>
            <a:r>
              <a:rPr lang="ru-RU" b="1" dirty="0"/>
              <a:t>W</a:t>
            </a:r>
            <a:r>
              <a:rPr lang="ru-RU" dirty="0"/>
              <a:t>eakness</a:t>
            </a:r>
            <a:r>
              <a:rPr lang="ru-RU" dirty="0" smtClean="0"/>
              <a:t>— </a:t>
            </a:r>
            <a:r>
              <a:rPr lang="ru-RU" dirty="0"/>
              <a:t>слабые стороны;</a:t>
            </a:r>
          </a:p>
          <a:p>
            <a:pPr lvl="0" fontAlgn="base"/>
            <a:r>
              <a:rPr lang="ru-RU" b="1" dirty="0"/>
              <a:t>W</a:t>
            </a:r>
            <a:r>
              <a:rPr lang="ru-RU" dirty="0"/>
              <a:t>eakness</a:t>
            </a:r>
            <a:r>
              <a:rPr lang="ru-RU" dirty="0" smtClean="0"/>
              <a:t> </a:t>
            </a:r>
            <a:r>
              <a:rPr lang="ru-RU" dirty="0"/>
              <a:t>– возможности;</a:t>
            </a:r>
          </a:p>
          <a:p>
            <a:pPr lvl="0" fontAlgn="base"/>
            <a:r>
              <a:rPr lang="ru-RU" dirty="0" smtClean="0"/>
              <a:t> </a:t>
            </a:r>
            <a:r>
              <a:rPr lang="ru-RU" b="1" dirty="0" err="1"/>
              <a:t>T</a:t>
            </a:r>
            <a:r>
              <a:rPr lang="ru-RU" dirty="0" err="1"/>
              <a:t>hreat</a:t>
            </a:r>
            <a:r>
              <a:rPr lang="ru-RU" dirty="0" smtClean="0"/>
              <a:t>– </a:t>
            </a:r>
            <a:r>
              <a:rPr lang="ru-RU" dirty="0"/>
              <a:t>угрозы;</a:t>
            </a:r>
          </a:p>
          <a:p>
            <a:pPr fontAlgn="base"/>
            <a:r>
              <a:rPr lang="ru-RU" dirty="0"/>
              <a:t>Сильные и слабые стороны – это ваша внутренняя среда, то что вы уже имеете на текущий момент времени. Возможности и угрозы – это факторы внешней среды, они могут произойти, а могут и нет, это зависит в том числе и от ваших действий и решений.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12647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0688"/>
            <a:ext cx="8784976" cy="595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63417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dirty="0" smtClean="0">
                <a:solidFill>
                  <a:prstClr val="black"/>
                </a:solidFill>
                <a:latin typeface="Georgia"/>
                <a:ea typeface="+mn-ea"/>
                <a:cs typeface="+mn-cs"/>
              </a:rPr>
              <a:t>Правило</a:t>
            </a:r>
            <a:endParaRPr lang="ru-RU" sz="7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Поймите </a:t>
            </a:r>
            <a:r>
              <a:rPr lang="ru-RU" b="1" dirty="0"/>
              <a:t>различия между элементами SWOT: силами, слабостями, возможностями и угрозами.</a:t>
            </a:r>
            <a:endParaRPr lang="ru-RU" dirty="0"/>
          </a:p>
          <a:p>
            <a:r>
              <a:rPr lang="ru-RU" dirty="0"/>
              <a:t>Сильные и слабые стороны — это внутренние черты </a:t>
            </a:r>
            <a:r>
              <a:rPr lang="ru-RU" dirty="0" smtClean="0"/>
              <a:t>, </a:t>
            </a:r>
            <a:r>
              <a:rPr lang="ru-RU" dirty="0"/>
              <a:t>следовательно, ей подконтрольные. Возможности и угрозы связаны с характеристиками </a:t>
            </a:r>
            <a:r>
              <a:rPr lang="ru-RU" dirty="0" smtClean="0"/>
              <a:t> </a:t>
            </a:r>
            <a:r>
              <a:rPr lang="ru-RU" dirty="0"/>
              <a:t>и неподвластны </a:t>
            </a:r>
            <a:r>
              <a:rPr lang="ru-RU" dirty="0" smtClean="0"/>
              <a:t>влиянию.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SWOT анализ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688"/>
            <a:ext cx="8748464" cy="59766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83114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521800"/>
          </a:xfrm>
        </p:spPr>
        <p:txBody>
          <a:bodyPr>
            <a:normAutofit/>
          </a:bodyPr>
          <a:lstStyle/>
          <a:p>
            <a:pPr algn="just"/>
            <a:r>
              <a:rPr lang="ru-RU" dirty="0"/>
              <a:t>Жизнь заставляет нас ежедневно принимать решения. И каждое наше решение, так или иначе оказывает влияние на наше будущее. От некоторых решений зависит наша судьба на годы и даже десятилетия. Для принятия любого важного решения нужен тщательный анализ происходящего, это необходимо как в бизнесе, так и в бытовой жизни. Качественный анализ дело весьма непростое. И несмотря на то что его необходимо уметь делать абсолютно каждому человеку, данной функции менеджмента не учат в школе. Сегодня мы расскажем об одном из самых распространенных способов анализа – методе SWOT</a:t>
            </a:r>
          </a:p>
        </p:txBody>
      </p:sp>
    </p:spTree>
    <p:extLst>
      <p:ext uri="{BB962C8B-B14F-4D97-AF65-F5344CB8AC3E}">
        <p14:creationId xmlns:p14="http://schemas.microsoft.com/office/powerpoint/2010/main" val="3650374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Как использовать SWOT анализ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Итак</a:t>
            </a:r>
            <a:r>
              <a:rPr lang="ru-RU" dirty="0"/>
              <a:t>, перед вами стоит некая задача и нужно понять, как её решить. Прежде всего нужно нарисовать SWOT матрицу. Можно это сделать, поделив лист бумаги на четыре части. В каждую часть нужно написать, как можно больше имеющейся информации. Желательно сначала писать более значимые факторы, потом переходить к менее значимым.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43331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Анализируем сильные и слабые стороны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Как </a:t>
            </a:r>
            <a:r>
              <a:rPr lang="ru-RU" dirty="0"/>
              <a:t>не удивительно, но именно с описанием сильных сторон возникает больше всего проблем у людей, взявшихся за SWOT анализ впервые. В целом вы можете попросить помощи в оценке своих сотрудников, друзей и знакомых, но лучше научиться анализировать самостоятельно. Сильные и слабые стороны оцениваются по одним и тем же параметрам.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07163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Работа в группе</a:t>
            </a:r>
            <a:endParaRPr lang="ru-RU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36747" y="2160588"/>
            <a:ext cx="5094119" cy="388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7423425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194</TotalTime>
  <Words>489</Words>
  <Application>Microsoft Office PowerPoint</Application>
  <PresentationFormat>Экран (4:3)</PresentationFormat>
  <Paragraphs>50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Arial</vt:lpstr>
      <vt:lpstr>Calibri</vt:lpstr>
      <vt:lpstr>Georgia</vt:lpstr>
      <vt:lpstr>Times New Roman</vt:lpstr>
      <vt:lpstr>Trebuchet MS</vt:lpstr>
      <vt:lpstr>Wingdings 3</vt:lpstr>
      <vt:lpstr>Аспект</vt:lpstr>
      <vt:lpstr> Swot-анализ </vt:lpstr>
      <vt:lpstr>SWOT – это аббревиатура 4-х слов: </vt:lpstr>
      <vt:lpstr>Презентация PowerPoint</vt:lpstr>
      <vt:lpstr>Правило</vt:lpstr>
      <vt:lpstr>Презентация PowerPoint</vt:lpstr>
      <vt:lpstr>Презентация PowerPoint</vt:lpstr>
      <vt:lpstr>Как использовать SWOT анализ </vt:lpstr>
      <vt:lpstr>Анализируем сильные и слабые стороны </vt:lpstr>
      <vt:lpstr>Работа в группе</vt:lpstr>
      <vt:lpstr>Презентация PowerPoint</vt:lpstr>
      <vt:lpstr>Презентация PowerPoint</vt:lpstr>
      <vt:lpstr>Презентация PowerPoint</vt:lpstr>
      <vt:lpstr>Методика SWOT анализа</vt:lpstr>
      <vt:lpstr>SWOT-АНАЛИЗ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1 Каб</cp:lastModifiedBy>
  <cp:revision>20</cp:revision>
  <dcterms:created xsi:type="dcterms:W3CDTF">2014-05-21T16:07:59Z</dcterms:created>
  <dcterms:modified xsi:type="dcterms:W3CDTF">2021-11-12T05:45:10Z</dcterms:modified>
</cp:coreProperties>
</file>