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6"/>
  </p:notesMasterIdLst>
  <p:handoutMasterIdLst>
    <p:handoutMasterId r:id="rId27"/>
  </p:handoutMasterIdLst>
  <p:sldIdLst>
    <p:sldId id="263" r:id="rId6"/>
    <p:sldId id="277" r:id="rId7"/>
    <p:sldId id="281" r:id="rId8"/>
    <p:sldId id="278" r:id="rId9"/>
    <p:sldId id="282" r:id="rId10"/>
    <p:sldId id="279" r:id="rId11"/>
    <p:sldId id="276" r:id="rId12"/>
    <p:sldId id="381" r:id="rId13"/>
    <p:sldId id="382" r:id="rId14"/>
    <p:sldId id="280" r:id="rId15"/>
    <p:sldId id="283" r:id="rId16"/>
    <p:sldId id="284" r:id="rId17"/>
    <p:sldId id="285" r:id="rId18"/>
    <p:sldId id="286" r:id="rId19"/>
    <p:sldId id="291" r:id="rId20"/>
    <p:sldId id="292" r:id="rId21"/>
    <p:sldId id="293" r:id="rId22"/>
    <p:sldId id="336" r:id="rId23"/>
    <p:sldId id="380" r:id="rId24"/>
    <p:sldId id="294" r:id="rId25"/>
  </p:sldIdLst>
  <p:sldSz cx="9144000" cy="6858000" type="screen4x3"/>
  <p:notesSz cx="6797675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5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D200"/>
    <a:srgbClr val="FFFFFF"/>
    <a:srgbClr val="FFFF00"/>
    <a:srgbClr val="9B9B9B"/>
    <a:srgbClr val="EEEEE7"/>
    <a:srgbClr val="339966"/>
    <a:srgbClr val="717171"/>
    <a:srgbClr val="64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41" autoAdjust="0"/>
    <p:restoredTop sz="98757" autoAdjust="0"/>
  </p:normalViewPr>
  <p:slideViewPr>
    <p:cSldViewPr snapToGrid="0" showGuides="1">
      <p:cViewPr varScale="1">
        <p:scale>
          <a:sx n="70" d="100"/>
          <a:sy n="70" d="100"/>
        </p:scale>
        <p:origin x="67" y="389"/>
      </p:cViewPr>
      <p:guideLst>
        <p:guide orient="horz" pos="2160"/>
        <p:guide pos="2880"/>
        <p:guide pos="55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78" d="100"/>
          <a:sy n="178" d="100"/>
        </p:scale>
        <p:origin x="-5776" y="-10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C7F27-3F35-C348-A7B2-F69A620161E2}" type="datetimeFigureOut">
              <a:rPr lang="nl-NL" smtClean="0"/>
              <a:t>31-1-2019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9D320-CCF8-334E-8C41-0A87F0B8CD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8006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37DD8-B20A-47A6-AA94-FD478FAA3C28}" type="datetimeFigureOut">
              <a:rPr lang="nl-BE" smtClean="0"/>
              <a:pPr/>
              <a:t>31/01/2019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A0D9C-0CD0-4097-81EC-9B83965EC08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678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AE2A525A-A74B-46B1-BC5E-15AF9CA277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C1C8591-34F3-405A-8290-7281B9927ED3}" type="slidenum">
              <a:rPr lang="nl-NL" altLang="nl-BE"/>
              <a:pPr algn="r" eaLnBrk="1" hangingPunct="1">
                <a:spcBef>
                  <a:spcPct val="0"/>
                </a:spcBef>
              </a:pPr>
              <a:t>18</a:t>
            </a:fld>
            <a:endParaRPr lang="nl-NL" altLang="nl-BE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2DBF27B2-173E-4146-AB67-1EFD8FDDAF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59D05EB8-36EF-48C6-BEC3-D512FA8BF5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4875" y="4713288"/>
            <a:ext cx="4972050" cy="4462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BE" altLang="nl-BE" sz="2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452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51C090F1-137C-4834-88AA-27A6AEDE45A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1750" y="9420225"/>
            <a:ext cx="293846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4" tIns="45647" rIns="91294" bIns="45647" anchor="b"/>
          <a:lstStyle>
            <a:lvl1pPr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BFBB1A-9431-488B-9930-5DE7756A33F0}" type="slidenum">
              <a:rPr lang="nl-NL" altLang="nl-BE"/>
              <a:pPr algn="r" eaLnBrk="1" hangingPunct="1">
                <a:spcBef>
                  <a:spcPct val="0"/>
                </a:spcBef>
              </a:pPr>
              <a:t>19</a:t>
            </a:fld>
            <a:endParaRPr lang="nl-NL" altLang="nl-BE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75875D15-72C5-4460-A051-B6CB4208BB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6066B00C-6138-423B-B699-481177A701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4875" y="4713288"/>
            <a:ext cx="4972050" cy="4462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BE" altLang="nl-BE" sz="2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899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017" y="349537"/>
            <a:ext cx="1858805" cy="70124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16000"/>
            <a:ext cx="7416000" cy="208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1" i="0">
                <a:latin typeface="+mj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40000"/>
            <a:ext cx="7416000" cy="1655762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29012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8824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288000" y="288000"/>
            <a:ext cx="8568000" cy="6264000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endParaRPr lang="nl-BE"/>
          </a:p>
        </p:txBody>
      </p:sp>
      <p:grpSp>
        <p:nvGrpSpPr>
          <p:cNvPr id="16" name="Groeperen 15"/>
          <p:cNvGrpSpPr/>
          <p:nvPr userDrawn="1"/>
        </p:nvGrpSpPr>
        <p:grpSpPr>
          <a:xfrm>
            <a:off x="288001" y="288000"/>
            <a:ext cx="6033505" cy="6265475"/>
            <a:chOff x="288001" y="288000"/>
            <a:chExt cx="6033505" cy="6265475"/>
          </a:xfrm>
          <a:solidFill>
            <a:schemeClr val="tx2">
              <a:lumMod val="75000"/>
            </a:schemeClr>
          </a:solidFill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2000" y="2556000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1" i="0">
                <a:solidFill>
                  <a:schemeClr val="bg1"/>
                </a:solidFill>
                <a:latin typeface="+mn-lt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71" y="636260"/>
            <a:ext cx="1560873" cy="578043"/>
          </a:xfrm>
          <a:prstGeom prst="rect">
            <a:avLst/>
          </a:prstGeom>
        </p:spPr>
      </p:pic>
      <p:sp>
        <p:nvSpPr>
          <p:cNvPr id="14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solidFill>
                  <a:schemeClr val="bg1"/>
                </a:solidFill>
                <a:latin typeface="+mj-lt"/>
              </a:defRPr>
            </a:lvl1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73513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eren 11"/>
          <p:cNvGrpSpPr/>
          <p:nvPr userDrawn="1"/>
        </p:nvGrpSpPr>
        <p:grpSpPr>
          <a:xfrm>
            <a:off x="288000" y="286525"/>
            <a:ext cx="8553506" cy="6265475"/>
            <a:chOff x="288000" y="288000"/>
            <a:chExt cx="8553506" cy="6265475"/>
          </a:xfrm>
          <a:solidFill>
            <a:schemeClr val="tx2">
              <a:lumMod val="75000"/>
            </a:schemeClr>
          </a:solidFill>
        </p:grpSpPr>
        <p:sp>
          <p:nvSpPr>
            <p:cNvPr id="10" name="Rechthoek 9"/>
            <p:cNvSpPr>
              <a:spLocks/>
            </p:cNvSpPr>
            <p:nvPr userDrawn="1"/>
          </p:nvSpPr>
          <p:spPr>
            <a:xfrm>
              <a:off x="288000" y="288000"/>
              <a:ext cx="6767999" cy="6265475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1" name="Rechthoekige driehoek 10"/>
            <p:cNvSpPr/>
            <p:nvPr userDrawn="1"/>
          </p:nvSpPr>
          <p:spPr>
            <a:xfrm>
              <a:off x="705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04000" y="2520000"/>
            <a:ext cx="5342082" cy="1579711"/>
          </a:xfrm>
        </p:spPr>
        <p:txBody>
          <a:bodyPr anchor="b" anchorCtr="0">
            <a:noAutofit/>
          </a:bodyPr>
          <a:lstStyle>
            <a:lvl1pPr algn="l">
              <a:lnSpc>
                <a:spcPts val="5400"/>
              </a:lnSpc>
              <a:defRPr sz="5400" b="1" i="0">
                <a:solidFill>
                  <a:schemeClr val="bg1"/>
                </a:solidFill>
                <a:latin typeface="+mj-lt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04000" y="4174702"/>
            <a:ext cx="5354606" cy="1053708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sp>
        <p:nvSpPr>
          <p:cNvPr id="13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solidFill>
                  <a:schemeClr val="bg1"/>
                </a:solidFill>
                <a:latin typeface="+mj-lt"/>
              </a:defRPr>
            </a:lvl1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4"/>
            <a:endParaRPr lang="nl-BE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12" y="636260"/>
            <a:ext cx="1560873" cy="57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5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/>
          <p:nvPr userDrawn="1"/>
        </p:nvGrpSpPr>
        <p:grpSpPr>
          <a:xfrm>
            <a:off x="1476000" y="288000"/>
            <a:ext cx="7379999" cy="6265475"/>
            <a:chOff x="1476000" y="288000"/>
            <a:chExt cx="7379999" cy="6265475"/>
          </a:xfrm>
          <a:solidFill>
            <a:schemeClr val="tx2">
              <a:lumMod val="75000"/>
            </a:schemeClr>
          </a:solidFill>
        </p:grpSpPr>
        <p:sp>
          <p:nvSpPr>
            <p:cNvPr id="8" name="Rechthoek 7"/>
            <p:cNvSpPr>
              <a:spLocks/>
            </p:cNvSpPr>
            <p:nvPr userDrawn="1"/>
          </p:nvSpPr>
          <p:spPr>
            <a:xfrm>
              <a:off x="3277896" y="288000"/>
              <a:ext cx="5578103" cy="6265475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>
                <a:latin typeface="FlandersArtSans-Regular" panose="00000500000000000000" pitchFamily="2" charset="0"/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H="1">
              <a:off x="1476000" y="288000"/>
              <a:ext cx="1800000" cy="6264000"/>
            </a:xfrm>
            <a:prstGeom prst="rtTriangle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96052" y="2104574"/>
            <a:ext cx="3816000" cy="2484000"/>
          </a:xfrm>
        </p:spPr>
        <p:txBody>
          <a:bodyPr anchor="t" anchorCtr="0">
            <a:noAutofit/>
          </a:bodyPr>
          <a:lstStyle>
            <a:lvl1pPr algn="l"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000832" y="463162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spcBef>
                <a:spcPts val="0"/>
              </a:spcBef>
              <a:buNone/>
              <a:defRPr sz="158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30" y="348767"/>
            <a:ext cx="1644961" cy="609184"/>
          </a:xfrm>
          <a:prstGeom prst="rect">
            <a:avLst/>
          </a:prstGeom>
        </p:spPr>
      </p:pic>
      <p:sp>
        <p:nvSpPr>
          <p:cNvPr id="12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3636022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buFontTx/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5pPr algn="r">
              <a:defRPr>
                <a:solidFill>
                  <a:schemeClr val="bg1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8421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9144000" cy="6858001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endParaRPr lang="nl-BE" dirty="0"/>
          </a:p>
        </p:txBody>
      </p:sp>
      <p:grpSp>
        <p:nvGrpSpPr>
          <p:cNvPr id="11" name="Groep 10"/>
          <p:cNvGrpSpPr/>
          <p:nvPr userDrawn="1"/>
        </p:nvGrpSpPr>
        <p:grpSpPr>
          <a:xfrm>
            <a:off x="-1" y="0"/>
            <a:ext cx="6228000" cy="6858000"/>
            <a:chOff x="288001" y="288000"/>
            <a:chExt cx="6033505" cy="6265475"/>
          </a:xfrm>
          <a:solidFill>
            <a:schemeClr val="tx2">
              <a:lumMod val="75000"/>
            </a:schemeClr>
          </a:solidFill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28278"/>
            <a:ext cx="2141621" cy="365125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fld id="{7749CDD0-7D77-4D23-9A27-F361E39BA472}" type="datetime1">
              <a:rPr lang="nl-BE" smtClean="0"/>
              <a:pPr/>
              <a:t>31/01/2019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0" y="756846"/>
            <a:ext cx="3456131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1" i="0">
                <a:solidFill>
                  <a:schemeClr val="bg1"/>
                </a:solidFill>
                <a:latin typeface="+mn-lt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8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10186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45" y="5917240"/>
            <a:ext cx="1631960" cy="615664"/>
          </a:xfrm>
          <a:prstGeom prst="rect">
            <a:avLst/>
          </a:prstGeom>
        </p:spPr>
      </p:pic>
      <p:sp>
        <p:nvSpPr>
          <p:cNvPr id="1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fld id="{7749CDD0-7D77-4D23-9A27-F361E39BA472}" type="datetime1">
              <a:rPr lang="nl-BE" smtClean="0"/>
              <a:pPr/>
              <a:t>31/01/2019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06108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/>
          </p:nvPr>
        </p:nvSpPr>
        <p:spPr>
          <a:xfrm>
            <a:off x="287999" y="0"/>
            <a:ext cx="8856000" cy="6858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  <p:sp>
        <p:nvSpPr>
          <p:cNvPr id="15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pic>
        <p:nvPicPr>
          <p:cNvPr id="9" name="Tijdelijke aanduiding voor afbeelding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346" y="338942"/>
            <a:ext cx="1858805" cy="7012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811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+mj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fld id="{7749CDD0-7D77-4D23-9A27-F361E39BA472}" type="datetime1">
              <a:rPr lang="nl-BE" smtClean="0"/>
              <a:pPr/>
              <a:t>31/01/2019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176691" y="4191642"/>
            <a:ext cx="3408509" cy="211290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1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85" y="5906522"/>
            <a:ext cx="1631960" cy="61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5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grpSp>
        <p:nvGrpSpPr>
          <p:cNvPr id="11" name="Groeperen 10"/>
          <p:cNvGrpSpPr/>
          <p:nvPr userDrawn="1"/>
        </p:nvGrpSpPr>
        <p:grpSpPr>
          <a:xfrm>
            <a:off x="288000" y="3402000"/>
            <a:ext cx="8856000" cy="3456000"/>
            <a:chOff x="288000" y="3402000"/>
            <a:chExt cx="8856000" cy="3456000"/>
          </a:xfrm>
        </p:grpSpPr>
        <p:sp>
          <p:nvSpPr>
            <p:cNvPr id="5" name="Rechthoek 4"/>
            <p:cNvSpPr/>
            <p:nvPr userDrawn="1"/>
          </p:nvSpPr>
          <p:spPr>
            <a:xfrm>
              <a:off x="288000" y="4266000"/>
              <a:ext cx="8856000" cy="25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ige driehoek 6"/>
            <p:cNvSpPr/>
            <p:nvPr userDrawn="1"/>
          </p:nvSpPr>
          <p:spPr>
            <a:xfrm flipH="1">
              <a:off x="288000" y="3402000"/>
              <a:ext cx="8856000" cy="86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3686547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+mj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fld id="{7749CDD0-7D77-4D23-9A27-F361E39BA472}" type="datetime1">
              <a:rPr lang="nl-BE" smtClean="0"/>
              <a:pPr/>
              <a:t>31/01/2019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50" y="5911881"/>
            <a:ext cx="1631960" cy="61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8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1" i="0">
                <a:latin typeface="+mj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20146" y="1908000"/>
            <a:ext cx="3391854" cy="3780000"/>
          </a:xfrm>
        </p:spPr>
        <p:txBody>
          <a:bodyPr bIns="0"/>
          <a:lstStyle>
            <a:lvl1pPr>
              <a:spcBef>
                <a:spcPts val="300"/>
              </a:spcBef>
              <a:defRPr sz="2000"/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2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fld id="{7749CDD0-7D77-4D23-9A27-F361E39BA472}" type="datetime1">
              <a:rPr lang="nl-BE" smtClean="0"/>
              <a:pPr/>
              <a:t>31/01/2019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1294228" y="1908000"/>
            <a:ext cx="3708000" cy="3780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86" y="5906522"/>
            <a:ext cx="1631960" cy="61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1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1" i="0">
                <a:latin typeface="+mj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08000"/>
            <a:ext cx="3708000" cy="3780000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latin typeface="+mj-lt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>
              <a:spcBef>
                <a:spcPts val="300"/>
              </a:spcBef>
              <a:defRPr sz="1800">
                <a:latin typeface="+mj-lt"/>
              </a:defRPr>
            </a:lvl3pPr>
            <a:lvl4pPr>
              <a:spcBef>
                <a:spcPts val="300"/>
              </a:spcBef>
              <a:defRPr sz="1800">
                <a:latin typeface="+mj-lt"/>
              </a:defRPr>
            </a:lvl4pPr>
            <a:lvl5pPr>
              <a:spcBef>
                <a:spcPts val="300"/>
              </a:spcBef>
              <a:defRPr sz="1800">
                <a:latin typeface="+mj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fld id="{7749CDD0-7D77-4D23-9A27-F361E39BA472}" type="datetime1">
              <a:rPr lang="nl-BE" smtClean="0"/>
              <a:pPr/>
              <a:t>31/01/2019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5040000" y="1908000"/>
            <a:ext cx="3672000" cy="3780000"/>
          </a:xfrm>
        </p:spPr>
        <p:txBody>
          <a:bodyPr bIns="0"/>
          <a:lstStyle>
            <a:lvl1pPr>
              <a:defRPr sz="2000">
                <a:latin typeface="+mj-lt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>
              <a:spcBef>
                <a:spcPts val="300"/>
              </a:spcBef>
              <a:defRPr sz="1800">
                <a:latin typeface="+mj-lt"/>
              </a:defRPr>
            </a:lvl3pPr>
            <a:lvl4pPr>
              <a:spcBef>
                <a:spcPts val="300"/>
              </a:spcBef>
              <a:defRPr sz="1800">
                <a:latin typeface="+mj-lt"/>
              </a:defRPr>
            </a:lvl4pPr>
            <a:lvl5pPr>
              <a:spcBef>
                <a:spcPts val="300"/>
              </a:spcBef>
              <a:defRPr sz="1800">
                <a:latin typeface="+mj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69" y="5922598"/>
            <a:ext cx="1631960" cy="61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9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fld id="{7749CDD0-7D77-4D23-9A27-F361E39BA472}" type="datetime1">
              <a:rPr lang="nl-BE" smtClean="0"/>
              <a:pPr/>
              <a:t>31/01/2019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1">
                <a:latin typeface="+mj-lt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15200"/>
            <a:ext cx="7416000" cy="3672000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latin typeface="+mj-lt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>
              <a:lnSpc>
                <a:spcPct val="90000"/>
              </a:lnSpc>
              <a:buSzPct val="85000"/>
              <a:defRPr>
                <a:latin typeface="+mj-lt"/>
              </a:defRPr>
            </a:lvl3pPr>
            <a:lvl4pPr>
              <a:lnSpc>
                <a:spcPct val="90000"/>
              </a:lnSpc>
              <a:defRPr>
                <a:latin typeface="+mj-lt"/>
              </a:defRPr>
            </a:lvl4pPr>
            <a:lvl5pPr>
              <a:lnSpc>
                <a:spcPct val="90000"/>
              </a:lnSpc>
              <a:defRPr>
                <a:latin typeface="+mj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86" y="5911881"/>
            <a:ext cx="1631960" cy="61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33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0DBFA1-7F5B-4D3B-8D61-4582D11B2CD9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4003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6140"/>
            <a:ext cx="7416000" cy="36720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 </a:t>
            </a:r>
            <a:endParaRPr lang="nl-BE" dirty="0"/>
          </a:p>
          <a:p>
            <a:pPr lvl="4"/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60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FD6BEBD5-99F3-4C1B-B5AF-C9279F4847C2}" type="datetimeFigureOut">
              <a:rPr lang="nl-BE" smtClean="0"/>
              <a:pPr/>
              <a:t>31/01/2019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60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60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1" y="0"/>
            <a:ext cx="288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4822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2" r:id="rId3"/>
    <p:sldLayoutId id="2147483674" r:id="rId4"/>
    <p:sldLayoutId id="2147483678" r:id="rId5"/>
    <p:sldLayoutId id="2147483650" r:id="rId6"/>
    <p:sldLayoutId id="2147483652" r:id="rId7"/>
    <p:sldLayoutId id="2147483655" r:id="rId8"/>
    <p:sldLayoutId id="2147483680" r:id="rId9"/>
    <p:sldLayoutId id="2147483681" r:id="rId10"/>
  </p:sldLayoutIdLst>
  <p:txStyles>
    <p:titleStyle>
      <a:lvl1pPr algn="l" defTabSz="914400" rtl="0" eaLnBrk="1" latinLnBrk="0" hangingPunct="1">
        <a:lnSpc>
          <a:spcPts val="3800"/>
        </a:lnSpc>
        <a:spcBef>
          <a:spcPts val="0"/>
        </a:spcBef>
        <a:buNone/>
        <a:defRPr sz="3700" b="1" i="0" kern="1200">
          <a:solidFill>
            <a:schemeClr val="tx1"/>
          </a:solidFill>
          <a:latin typeface="+mj-lt"/>
          <a:ea typeface="+mj-ea"/>
          <a:cs typeface="FlandersArtSans-Bold" panose="00000800000000000000" pitchFamily="2" charset="0"/>
        </a:defRPr>
      </a:lvl1pPr>
    </p:titleStyle>
    <p:bodyStyle>
      <a:lvl1pPr marL="288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2"/>
        </a:buBlip>
        <a:defRPr sz="2200" b="1" kern="1200" spc="0">
          <a:solidFill>
            <a:schemeClr val="tx1"/>
          </a:solidFill>
          <a:latin typeface="+mj-lt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90000"/>
        </a:lnSpc>
        <a:spcBef>
          <a:spcPts val="300"/>
        </a:spcBef>
        <a:buSzPct val="70000"/>
        <a:buFontTx/>
        <a:buBlip>
          <a:blip r:embed="rId13"/>
        </a:buBlip>
        <a:defRPr sz="2200" kern="1200" spc="0">
          <a:solidFill>
            <a:schemeClr val="bg1">
              <a:lumMod val="50000"/>
            </a:schemeClr>
          </a:solidFill>
          <a:latin typeface="+mj-lt"/>
          <a:ea typeface="+mn-ea"/>
          <a:cs typeface="+mn-cs"/>
        </a:defRPr>
      </a:lvl2pPr>
      <a:lvl3pPr marL="864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4"/>
        </a:buBlip>
        <a:defRPr sz="2000" kern="1200" spc="0">
          <a:solidFill>
            <a:schemeClr val="tx1"/>
          </a:solidFill>
          <a:latin typeface="+mj-lt"/>
          <a:ea typeface="+mn-ea"/>
          <a:cs typeface="+mn-cs"/>
        </a:defRPr>
      </a:lvl3pPr>
      <a:lvl4pPr marL="1152000" indent="-288000" algn="l" defTabSz="914400" rtl="0" eaLnBrk="1" latinLnBrk="0" hangingPunct="1">
        <a:lnSpc>
          <a:spcPct val="90000"/>
        </a:lnSpc>
        <a:spcBef>
          <a:spcPts val="300"/>
        </a:spcBef>
        <a:buSzPct val="75000"/>
        <a:buFontTx/>
        <a:buBlip>
          <a:blip r:embed="rId15"/>
        </a:buBlip>
        <a:defRPr sz="2000" kern="1200" spc="0">
          <a:solidFill>
            <a:schemeClr val="tx1"/>
          </a:solidFill>
          <a:latin typeface="+mj-lt"/>
          <a:ea typeface="+mn-ea"/>
          <a:cs typeface="+mn-cs"/>
        </a:defRPr>
      </a:lvl4pPr>
      <a:lvl5pPr marL="1440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2"/>
        </a:buBlip>
        <a:defRPr sz="2000" kern="1200" spc="0" baseline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96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FD6BEBD5-99F3-4C1B-B5AF-C9279F4847C2}" type="datetimeFigureOut">
              <a:rPr lang="nl-BE" smtClean="0"/>
              <a:pPr/>
              <a:t>31/01/2019</a:t>
            </a:fld>
            <a:endParaRPr lang="nl-BE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96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nl-BE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96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5200"/>
            <a:ext cx="7444800" cy="43524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 </a:t>
            </a:r>
            <a:endParaRPr lang="nl-BE" dirty="0"/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4154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77" r:id="rId3"/>
    <p:sldLayoutId id="2147483676" r:id="rId4"/>
  </p:sldLayoutIdLst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6"/>
        </a:buBlip>
        <a:tabLst/>
        <a:defRPr sz="2200" b="1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576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7"/>
        </a:buBlip>
        <a:tabLst/>
        <a:defRPr sz="2200" kern="1200" spc="0" baseline="0">
          <a:solidFill>
            <a:srgbClr val="9B9B9B"/>
          </a:solidFill>
          <a:latin typeface="+mn-lt"/>
          <a:ea typeface="+mn-ea"/>
          <a:cs typeface="+mn-cs"/>
        </a:defRPr>
      </a:lvl2pPr>
      <a:lvl3pPr marL="864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85000"/>
        <a:buFontTx/>
        <a:buBlip>
          <a:blip r:embed="rId8"/>
        </a:buBlip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1152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9"/>
        </a:buBlip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440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6"/>
        </a:buBlip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zorg-en-gezondheid.be/per-domein/ouderenzorg" TargetMode="External"/><Relationship Id="rId3" Type="http://schemas.openxmlformats.org/officeDocument/2006/relationships/hyperlink" Target="mailto:ann.beusen@wvg.vlaanderen.be" TargetMode="External"/><Relationship Id="rId7" Type="http://schemas.openxmlformats.org/officeDocument/2006/relationships/hyperlink" Target="https://codex.vlaanderen.be/Portals/Codex/documenten/1021327.html" TargetMode="External"/><Relationship Id="rId2" Type="http://schemas.openxmlformats.org/officeDocument/2006/relationships/hyperlink" Target="https://www.departementwvg.be/vipa/kenniscentrum/brandveiligheid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besafe.be/sites/default/files/2018-03/kb_fed_basisnorm.pdf" TargetMode="External"/><Relationship Id="rId5" Type="http://schemas.openxmlformats.org/officeDocument/2006/relationships/hyperlink" Target="https://www.besafe.be/nl" TargetMode="External"/><Relationship Id="rId4" Type="http://schemas.openxmlformats.org/officeDocument/2006/relationships/image" Target="../media/image18.jpeg"/><Relationship Id="rId9" Type="http://schemas.openxmlformats.org/officeDocument/2006/relationships/hyperlink" Target="https://www.departementwvg.be/node/2383#regelgeving-technische-commissie-brandveilighei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>
            <a:extLst>
              <a:ext uri="{FF2B5EF4-FFF2-40B4-BE49-F238E27FC236}">
                <a16:creationId xmlns:a16="http://schemas.microsoft.com/office/drawing/2014/main" id="{7C6F6ABE-07A5-4BC9-8FA9-8675D9B6CEB3}"/>
              </a:ext>
            </a:extLst>
          </p:cNvPr>
          <p:cNvSpPr/>
          <p:nvPr/>
        </p:nvSpPr>
        <p:spPr>
          <a:xfrm>
            <a:off x="885139" y="1609344"/>
            <a:ext cx="7791106" cy="1391663"/>
          </a:xfrm>
          <a:prstGeom prst="rect">
            <a:avLst/>
          </a:prstGeom>
          <a:solidFill>
            <a:srgbClr val="AAD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16444" y="4562791"/>
            <a:ext cx="999072" cy="1146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062" y="3856993"/>
            <a:ext cx="2770217" cy="1778558"/>
          </a:xfrm>
          <a:prstGeom prst="rect">
            <a:avLst/>
          </a:prstGeom>
        </p:spPr>
      </p:pic>
      <p:sp>
        <p:nvSpPr>
          <p:cNvPr id="6" name="PIJL-RECHTS 5"/>
          <p:cNvSpPr/>
          <p:nvPr/>
        </p:nvSpPr>
        <p:spPr bwMode="auto">
          <a:xfrm>
            <a:off x="6784280" y="4592802"/>
            <a:ext cx="560635" cy="468115"/>
          </a:xfrm>
          <a:prstGeom prst="rightArrow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1" b="53632"/>
          <a:stretch/>
        </p:blipFill>
        <p:spPr>
          <a:xfrm>
            <a:off x="3944614" y="3811892"/>
            <a:ext cx="908413" cy="635606"/>
          </a:xfrm>
          <a:prstGeom prst="rect">
            <a:avLst/>
          </a:prstGeom>
        </p:spPr>
      </p:pic>
      <p:sp>
        <p:nvSpPr>
          <p:cNvPr id="8" name="PIJL-RECHTS 7"/>
          <p:cNvSpPr/>
          <p:nvPr/>
        </p:nvSpPr>
        <p:spPr bwMode="auto">
          <a:xfrm rot="16200000">
            <a:off x="4587531" y="4161826"/>
            <a:ext cx="530992" cy="471850"/>
          </a:xfrm>
          <a:prstGeom prst="rightArrow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7084505" y="5740614"/>
            <a:ext cx="15917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dirty="0">
                <a:latin typeface="+mn-lt"/>
              </a:rPr>
              <a:t>groepen van assistentiewoningen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3906229" y="3690445"/>
            <a:ext cx="14445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dirty="0">
                <a:latin typeface="+mn-lt"/>
              </a:rPr>
              <a:t>lokaal dienstencentrum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4308315" y="5060916"/>
            <a:ext cx="14445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dirty="0">
                <a:latin typeface="+mn-lt"/>
              </a:rPr>
              <a:t>WZC</a:t>
            </a: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18" r="36799" b="35078"/>
          <a:stretch/>
        </p:blipFill>
        <p:spPr>
          <a:xfrm>
            <a:off x="5405672" y="5249898"/>
            <a:ext cx="729570" cy="647098"/>
          </a:xfrm>
          <a:prstGeom prst="rect">
            <a:avLst/>
          </a:prstGeom>
        </p:spPr>
      </p:pic>
      <p:sp>
        <p:nvSpPr>
          <p:cNvPr id="14" name="PIJL-RECHTS 13"/>
          <p:cNvSpPr/>
          <p:nvPr/>
        </p:nvSpPr>
        <p:spPr bwMode="auto">
          <a:xfrm rot="5400000">
            <a:off x="5140176" y="4919482"/>
            <a:ext cx="530992" cy="471850"/>
          </a:xfrm>
          <a:prstGeom prst="rightArrow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18" r="36799" b="35078"/>
          <a:stretch/>
        </p:blipFill>
        <p:spPr>
          <a:xfrm rot="10800000">
            <a:off x="5405672" y="5740614"/>
            <a:ext cx="729570" cy="647098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2965630" y="3429000"/>
            <a:ext cx="32127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/>
              <a:t>Specifieke bevoegdheid brandveiligheid binnen WVG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4011032" y="6160065"/>
            <a:ext cx="14445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dirty="0">
                <a:latin typeface="+mn-lt"/>
              </a:rPr>
              <a:t>andere (bv kinderdagverblijf)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EC376F6-D521-4F22-92C6-46CFFFE8FF46}"/>
              </a:ext>
            </a:extLst>
          </p:cNvPr>
          <p:cNvSpPr txBox="1"/>
          <p:nvPr/>
        </p:nvSpPr>
        <p:spPr>
          <a:xfrm>
            <a:off x="958291" y="1784909"/>
            <a:ext cx="76962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Toelichting bij recente aanpassing besluit brandveiligheid ouderenvoorzieningen</a:t>
            </a:r>
          </a:p>
          <a:p>
            <a:endParaRPr lang="nl-BE" dirty="0"/>
          </a:p>
          <a:p>
            <a:r>
              <a:rPr lang="nl-BE" sz="1400" dirty="0"/>
              <a:t>Ann Beusen</a:t>
            </a:r>
          </a:p>
          <a:p>
            <a:r>
              <a:rPr lang="nl-BE" sz="1400" dirty="0"/>
              <a:t>VIPA</a:t>
            </a:r>
          </a:p>
        </p:txBody>
      </p:sp>
    </p:spTree>
    <p:extLst>
      <p:ext uri="{BB962C8B-B14F-4D97-AF65-F5344CB8AC3E}">
        <p14:creationId xmlns:p14="http://schemas.microsoft.com/office/powerpoint/2010/main" val="945639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268F5785-9AE7-4BA4-9852-643F608B6469}"/>
              </a:ext>
            </a:extLst>
          </p:cNvPr>
          <p:cNvSpPr txBox="1"/>
          <p:nvPr/>
        </p:nvSpPr>
        <p:spPr>
          <a:xfrm>
            <a:off x="505521" y="1132072"/>
            <a:ext cx="782815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aanpassingen bijlage 1</a:t>
            </a:r>
          </a:p>
          <a:p>
            <a:endParaRPr lang="nl-BE" dirty="0">
              <a:solidFill>
                <a:srgbClr val="FF0000"/>
              </a:solidFill>
            </a:endParaRPr>
          </a:p>
          <a:p>
            <a:r>
              <a:rPr lang="nl-BE" sz="1400" dirty="0">
                <a:solidFill>
                  <a:srgbClr val="FF0000"/>
                </a:solidFill>
              </a:rPr>
              <a:t>Waarom? </a:t>
            </a:r>
          </a:p>
          <a:p>
            <a:r>
              <a:rPr lang="nl-BE" dirty="0"/>
              <a:t>-</a:t>
            </a:r>
            <a:r>
              <a:rPr lang="nl-BE" dirty="0">
                <a:solidFill>
                  <a:srgbClr val="FF0000"/>
                </a:solidFill>
              </a:rPr>
              <a:t>  </a:t>
            </a:r>
            <a:r>
              <a:rPr lang="nl-BE" sz="1400" dirty="0"/>
              <a:t>aanpassing </a:t>
            </a:r>
            <a:r>
              <a:rPr lang="nl-BE" sz="1400" dirty="0" err="1"/>
              <a:t>ifv</a:t>
            </a:r>
            <a:r>
              <a:rPr lang="nl-BE" sz="1400" dirty="0"/>
              <a:t> reële situatie in dagverzorgingscentra  (DVC) en LDC </a:t>
            </a:r>
            <a:br>
              <a:rPr lang="nl-BE" sz="1400" dirty="0"/>
            </a:br>
            <a:r>
              <a:rPr lang="nl-BE" sz="1400" dirty="0"/>
              <a:t>	- geen nachtbezetting</a:t>
            </a:r>
          </a:p>
          <a:p>
            <a:r>
              <a:rPr lang="nl-BE" sz="1400" dirty="0"/>
              <a:t>	- kleinschalig</a:t>
            </a:r>
          </a:p>
          <a:p>
            <a:r>
              <a:rPr lang="nl-BE" sz="1400" dirty="0"/>
              <a:t>	- hogere personeelsbezetting</a:t>
            </a:r>
          </a:p>
          <a:p>
            <a:r>
              <a:rPr lang="nl-BE" sz="1400" dirty="0"/>
              <a:t>      &gt;&gt; snellere evacuatie mogelijk dan bij WZC		</a:t>
            </a:r>
          </a:p>
          <a:p>
            <a:endParaRPr lang="nl-BE" sz="1400" dirty="0"/>
          </a:p>
          <a:p>
            <a:pPr marL="285750" indent="-285750">
              <a:buFontTx/>
              <a:buChar char="-"/>
            </a:pPr>
            <a:r>
              <a:rPr lang="nl-BE" sz="1400" dirty="0"/>
              <a:t>actualisatie normen en afstemming op basisnormen.</a:t>
            </a:r>
            <a:br>
              <a:rPr lang="nl-BE" sz="1400" dirty="0"/>
            </a:br>
            <a:endParaRPr lang="nl-BE" sz="1400" dirty="0"/>
          </a:p>
          <a:p>
            <a:r>
              <a:rPr lang="nl-BE" sz="1400" dirty="0">
                <a:solidFill>
                  <a:srgbClr val="FF0000"/>
                </a:solidFill>
              </a:rPr>
              <a:t>Wat?</a:t>
            </a:r>
          </a:p>
          <a:p>
            <a:endParaRPr lang="nl-BE" sz="1400" dirty="0"/>
          </a:p>
          <a:p>
            <a:pPr marL="285750" indent="-285750">
              <a:buFontTx/>
              <a:buChar char="-"/>
            </a:pPr>
            <a:r>
              <a:rPr lang="nl-BE" sz="1400" dirty="0"/>
              <a:t>0.2 toepassingsgebied: </a:t>
            </a:r>
            <a:r>
              <a:rPr lang="nl-BE" sz="1400" i="1" dirty="0"/>
              <a:t>volledig gebouw of compartiment </a:t>
            </a:r>
            <a:r>
              <a:rPr lang="nl-BE" sz="1400" dirty="0"/>
              <a:t>waarin voorziening gelegen is</a:t>
            </a:r>
          </a:p>
          <a:p>
            <a:endParaRPr lang="nl-BE" sz="1400" dirty="0"/>
          </a:p>
          <a:p>
            <a:pPr marL="285750" indent="-285750">
              <a:buFontTx/>
              <a:buChar char="-"/>
            </a:pPr>
            <a:r>
              <a:rPr lang="nl-BE" sz="1400" dirty="0"/>
              <a:t>2.1.2 deelcompartimentering</a:t>
            </a:r>
            <a:br>
              <a:rPr lang="nl-BE" sz="1400" dirty="0"/>
            </a:br>
            <a:r>
              <a:rPr lang="nl-BE" sz="1400" dirty="0">
                <a:highlight>
                  <a:srgbClr val="00FF00"/>
                </a:highlight>
              </a:rPr>
              <a:t>VRIJSTELLING voor DVC en LDC </a:t>
            </a:r>
            <a:r>
              <a:rPr lang="nl-BE" sz="1400" dirty="0"/>
              <a:t>indien ondergebracht in LAGE gebouwen integraal bestemd voor DVC of LDC (geen andere bestemmingen in het gebouw)</a:t>
            </a:r>
          </a:p>
          <a:p>
            <a:pPr marL="285750" indent="-285750">
              <a:buFontTx/>
              <a:buChar char="-"/>
            </a:pPr>
            <a:endParaRPr lang="nl-BE" sz="1400" dirty="0"/>
          </a:p>
          <a:p>
            <a:pPr marL="285750" indent="-285750">
              <a:buFontTx/>
              <a:buChar char="-"/>
            </a:pPr>
            <a:r>
              <a:rPr lang="nl-BE" sz="1400" dirty="0"/>
              <a:t>2.2.1 aantal uitgangen</a:t>
            </a:r>
            <a:br>
              <a:rPr lang="nl-BE" sz="1400" dirty="0"/>
            </a:br>
            <a:r>
              <a:rPr lang="nl-BE" sz="1400" dirty="0"/>
              <a:t>herformulering bestaande uitzondering: ‘minder dan 6’ wordt ‘maximaal 6’</a:t>
            </a:r>
          </a:p>
          <a:p>
            <a:pPr marL="285750" indent="-285750">
              <a:buFontTx/>
              <a:buChar char="-"/>
            </a:pPr>
            <a:endParaRPr lang="nl-BE" sz="1400" dirty="0"/>
          </a:p>
          <a:p>
            <a:pPr marL="342900" indent="-342900">
              <a:buAutoNum type="arabicPeriod"/>
            </a:pPr>
            <a:endParaRPr lang="nl-BE" dirty="0"/>
          </a:p>
          <a:p>
            <a:pPr marL="342900" indent="-342900">
              <a:buAutoNum type="arabicPeriod"/>
            </a:pPr>
            <a:endParaRPr lang="nl-BE" dirty="0"/>
          </a:p>
          <a:p>
            <a:pPr lvl="0"/>
            <a:endParaRPr lang="nl-BE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A1833305-7FF3-4EA7-872A-111532381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6909" y="148684"/>
            <a:ext cx="2599194" cy="831553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nl-BE" sz="800" b="0" dirty="0"/>
              <a:t>Uitbreiding  toepassingsgebied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800" dirty="0">
                <a:highlight>
                  <a:srgbClr val="FFFF00"/>
                </a:highlight>
              </a:rPr>
              <a:t>Aangepaste specifieke normen brandveiligheid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800" b="0" dirty="0"/>
              <a:t>Overgangsregeling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800" dirty="0"/>
              <a:t>Aangepaste procedure ook voor afwijkingen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800" b="0" dirty="0"/>
              <a:t>Aangepaste attesten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l-BE" sz="1800" b="0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A7AF855-878E-4D75-B454-9599B4BB2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521" y="6184982"/>
            <a:ext cx="1045301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48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268F5785-9AE7-4BA4-9852-643F608B6469}"/>
              </a:ext>
            </a:extLst>
          </p:cNvPr>
          <p:cNvSpPr txBox="1"/>
          <p:nvPr/>
        </p:nvSpPr>
        <p:spPr>
          <a:xfrm>
            <a:off x="542097" y="1278376"/>
            <a:ext cx="78281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aanpassingen bijlage 1</a:t>
            </a:r>
          </a:p>
          <a:p>
            <a:endParaRPr lang="nl-BE" dirty="0">
              <a:solidFill>
                <a:srgbClr val="FF0000"/>
              </a:solidFill>
            </a:endParaRPr>
          </a:p>
          <a:p>
            <a:r>
              <a:rPr lang="nl-BE" sz="1400" dirty="0">
                <a:solidFill>
                  <a:srgbClr val="FF0000"/>
                </a:solidFill>
              </a:rPr>
              <a:t>Wat?</a:t>
            </a:r>
          </a:p>
          <a:p>
            <a:endParaRPr lang="nl-BE" sz="1400" dirty="0"/>
          </a:p>
          <a:p>
            <a:pPr marL="285750" indent="-285750">
              <a:buFontTx/>
              <a:buChar char="-"/>
            </a:pPr>
            <a:r>
              <a:rPr lang="nl-BE" sz="1400" dirty="0"/>
              <a:t>2.2.1 aantal uitgangen</a:t>
            </a:r>
            <a:br>
              <a:rPr lang="nl-BE" sz="1400" dirty="0"/>
            </a:br>
            <a:r>
              <a:rPr lang="nl-BE" sz="1400" dirty="0">
                <a:highlight>
                  <a:srgbClr val="00FF00"/>
                </a:highlight>
              </a:rPr>
              <a:t>VRIJSTELLING</a:t>
            </a:r>
            <a:r>
              <a:rPr lang="nl-BE" sz="1400" dirty="0"/>
              <a:t> verplichte tweede uitgang per compartiment voor </a:t>
            </a:r>
            <a:r>
              <a:rPr lang="nl-BE" sz="1400" dirty="0">
                <a:highlight>
                  <a:srgbClr val="00FF00"/>
                </a:highlight>
              </a:rPr>
              <a:t>DVC en LDC </a:t>
            </a:r>
            <a:r>
              <a:rPr lang="nl-BE" sz="1400" dirty="0"/>
              <a:t>indien ondergebracht in LAGE gebouwen integraal bestemd voor DVC of LDC (geen andere bestemmingen in het gebouw)</a:t>
            </a:r>
          </a:p>
          <a:p>
            <a:pPr marL="285750" indent="-285750">
              <a:buFontTx/>
              <a:buChar char="-"/>
            </a:pPr>
            <a:endParaRPr lang="nl-BE" sz="1400" dirty="0"/>
          </a:p>
          <a:p>
            <a:pPr marL="285750" indent="-285750">
              <a:buFontTx/>
              <a:buChar char="-"/>
            </a:pPr>
            <a:r>
              <a:rPr lang="nl-BE" sz="1400" dirty="0"/>
              <a:t>3.5 gevels</a:t>
            </a:r>
            <a:br>
              <a:rPr lang="nl-BE" sz="1400" dirty="0"/>
            </a:br>
            <a:r>
              <a:rPr lang="nl-BE" sz="1400" dirty="0"/>
              <a:t>formulering wordt afgestemd op de bijlagen van het KB basisnormen aangevuld met specifieke eis voor gebouwen met meer dan 2 bovengrondse bouwlagen: </a:t>
            </a:r>
          </a:p>
          <a:p>
            <a:pPr lvl="1"/>
            <a:r>
              <a:rPr lang="nl-NL" sz="1200" i="1" dirty="0"/>
              <a:t>Voor de gevels gelden de bepalingen van punt 3.5 van de bijlagen 2/1, 3/1, 4/1 en 5/1 van het koninklijk besluit van 7 juli 1994 tot vaststelling van de basisnormen voor de preventie van brand en ontploffing waaraan de nieuwe gebouwen moeten voldoen (versie 7 december 2016). </a:t>
            </a:r>
          </a:p>
          <a:p>
            <a:pPr lvl="1"/>
            <a:r>
              <a:rPr lang="nl-NL" sz="1200" i="1" dirty="0"/>
              <a:t>De gevelbekledingen van gebouwen met meer dan twee bovengrondse bouwlagen vertonen minstens klasse C-s3, d1 </a:t>
            </a:r>
            <a:endParaRPr lang="nl-BE" sz="1200" i="1" dirty="0"/>
          </a:p>
          <a:p>
            <a:endParaRPr lang="nl-BE" sz="1400" dirty="0"/>
          </a:p>
          <a:p>
            <a:pPr marL="285750" indent="-285750">
              <a:buFontTx/>
              <a:buChar char="-"/>
            </a:pPr>
            <a:endParaRPr lang="nl-BE" sz="1400" dirty="0"/>
          </a:p>
          <a:p>
            <a:pPr marL="285750" indent="-285750">
              <a:buFontTx/>
              <a:buChar char="-"/>
            </a:pPr>
            <a:r>
              <a:rPr lang="nl-BE" sz="1400" dirty="0"/>
              <a:t>4.2.2.3 verbinding trappenhuis/evacuatieweg: </a:t>
            </a:r>
            <a:r>
              <a:rPr lang="nl-BE" sz="1400" dirty="0">
                <a:solidFill>
                  <a:srgbClr val="FF0000"/>
                </a:solidFill>
              </a:rPr>
              <a:t>zelfsluitende </a:t>
            </a:r>
            <a:r>
              <a:rPr lang="nl-BE" sz="1400" dirty="0"/>
              <a:t>of bij brand zelfsluitende deur EI</a:t>
            </a:r>
            <a:r>
              <a:rPr lang="nl-BE" sz="1400" baseline="-25000" dirty="0"/>
              <a:t>1</a:t>
            </a:r>
            <a:r>
              <a:rPr lang="nl-BE" sz="1400" dirty="0"/>
              <a:t>30</a:t>
            </a:r>
            <a:br>
              <a:rPr lang="nl-BE" sz="1400" dirty="0"/>
            </a:br>
            <a:endParaRPr lang="nl-BE" sz="1400" dirty="0"/>
          </a:p>
          <a:p>
            <a:pPr marL="285750" indent="-285750">
              <a:buFontTx/>
              <a:buChar char="-"/>
            </a:pPr>
            <a:r>
              <a:rPr lang="nl-BE" sz="1400" dirty="0"/>
              <a:t>4.2.2.7 minimale verluchtingsopening binnentrappenhuis wordt 1m² (</a:t>
            </a:r>
            <a:r>
              <a:rPr lang="nl-BE" sz="1400" dirty="0" err="1"/>
              <a:t>cfr</a:t>
            </a:r>
            <a:r>
              <a:rPr lang="nl-BE" sz="1400" dirty="0"/>
              <a:t> KB BN)</a:t>
            </a:r>
          </a:p>
          <a:p>
            <a:pPr marL="742950" lvl="1" indent="-285750">
              <a:buFontTx/>
              <a:buChar char="-"/>
            </a:pPr>
            <a:r>
              <a:rPr lang="nl-BE" sz="1400" dirty="0"/>
              <a:t>uitzondering: trappenhuizen in bestaande gebouwen met maximaal 2 bovengrondse  bouwlagen: 0,5 m² voldoende</a:t>
            </a:r>
            <a:endParaRPr lang="nl-BE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EE484B78-C781-4146-82C6-99E135961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6909" y="148684"/>
            <a:ext cx="2599194" cy="831553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nl-BE" sz="800" b="0" dirty="0"/>
              <a:t>Uitbreiding  toepassingsgebied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800" dirty="0">
                <a:highlight>
                  <a:srgbClr val="FFFF00"/>
                </a:highlight>
              </a:rPr>
              <a:t>Aangepaste specifieke normen brandveilig</a:t>
            </a:r>
            <a:r>
              <a:rPr lang="nl-BE" sz="800" dirty="0"/>
              <a:t>heid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800" b="0" dirty="0"/>
              <a:t>Overgangsregeling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800" dirty="0"/>
              <a:t>Aangepaste procedure ook voor afwijkingen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800" b="0" dirty="0"/>
              <a:t>Aangepaste attesten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l-BE" sz="1800" b="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E1C9F8E-A6D5-4D85-9ECB-22870703F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097" y="6179987"/>
            <a:ext cx="1045301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28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268F5785-9AE7-4BA4-9852-643F608B6469}"/>
              </a:ext>
            </a:extLst>
          </p:cNvPr>
          <p:cNvSpPr txBox="1"/>
          <p:nvPr/>
        </p:nvSpPr>
        <p:spPr>
          <a:xfrm>
            <a:off x="592736" y="1074200"/>
            <a:ext cx="782815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aanpassingen bijlage 1</a:t>
            </a:r>
          </a:p>
          <a:p>
            <a:endParaRPr lang="nl-BE" dirty="0">
              <a:solidFill>
                <a:srgbClr val="FF0000"/>
              </a:solidFill>
            </a:endParaRPr>
          </a:p>
          <a:p>
            <a:r>
              <a:rPr lang="nl-BE" sz="1400" dirty="0">
                <a:solidFill>
                  <a:srgbClr val="FF0000"/>
                </a:solidFill>
              </a:rPr>
              <a:t>Wat?</a:t>
            </a:r>
          </a:p>
          <a:p>
            <a:endParaRPr lang="nl-BE" sz="1400" dirty="0"/>
          </a:p>
          <a:p>
            <a:pPr marL="285750" indent="-285750">
              <a:buFontTx/>
              <a:buChar char="-"/>
            </a:pPr>
            <a:r>
              <a:rPr lang="nl-BE" sz="1400" dirty="0"/>
              <a:t>4.2.3 trappen</a:t>
            </a:r>
            <a:br>
              <a:rPr lang="nl-BE" sz="1400" dirty="0"/>
            </a:br>
            <a:r>
              <a:rPr lang="nl-BE" sz="1400" dirty="0"/>
              <a:t>geen verdreven trappen toegelaten</a:t>
            </a:r>
          </a:p>
          <a:p>
            <a:pPr marL="285750" indent="-285750">
              <a:buFontTx/>
              <a:buChar char="-"/>
            </a:pPr>
            <a:endParaRPr lang="nl-BE" sz="1400" dirty="0"/>
          </a:p>
          <a:p>
            <a:pPr marL="285750" indent="-285750">
              <a:buFontTx/>
              <a:buChar char="-"/>
            </a:pPr>
            <a:r>
              <a:rPr lang="nl-BE" sz="1400" dirty="0"/>
              <a:t>4.4.1 evacuatiewegen op een niveau dat geen evacuatieniveau is</a:t>
            </a:r>
            <a:br>
              <a:rPr lang="nl-BE" sz="1400" dirty="0"/>
            </a:br>
            <a:r>
              <a:rPr lang="nl-BE" sz="1400" dirty="0">
                <a:highlight>
                  <a:srgbClr val="00FF00"/>
                </a:highlight>
              </a:rPr>
              <a:t>VRIJSTELLING DVC en LDC </a:t>
            </a:r>
            <a:r>
              <a:rPr lang="nl-BE" sz="1400" dirty="0"/>
              <a:t>voor brandwerende eigenschappen van de binnenwanden en deuren van de evacuatiewegen in een compartiment</a:t>
            </a:r>
          </a:p>
          <a:p>
            <a:pPr lvl="6"/>
            <a:r>
              <a:rPr lang="nl-BE" sz="1400" dirty="0"/>
              <a:t>m.a.w.</a:t>
            </a:r>
            <a:br>
              <a:rPr lang="nl-BE" sz="1400" dirty="0"/>
            </a:br>
            <a:r>
              <a:rPr lang="nl-BE" sz="1400" dirty="0"/>
              <a:t>open indeling (leefruimten, keuken …) mogelijk binnen het compartiment van het DVC of LDC </a:t>
            </a:r>
            <a:br>
              <a:rPr lang="nl-BE" sz="1400" dirty="0"/>
            </a:br>
            <a:r>
              <a:rPr lang="nl-BE" sz="1400" dirty="0"/>
              <a:t>	voorwaarden: </a:t>
            </a:r>
          </a:p>
          <a:p>
            <a:pPr marL="3943350" lvl="8" indent="-285750">
              <a:buFont typeface="Wingdings" panose="05000000000000000000" pitchFamily="2" charset="2"/>
              <a:buChar char="§"/>
            </a:pPr>
            <a:r>
              <a:rPr lang="nl-BE" sz="1400" dirty="0"/>
              <a:t>compartiment met uitsluitend </a:t>
            </a:r>
            <a:r>
              <a:rPr lang="nl-BE" sz="1400" dirty="0" err="1"/>
              <a:t>dagbezetting</a:t>
            </a:r>
            <a:r>
              <a:rPr lang="nl-BE" sz="1400" dirty="0"/>
              <a:t> in Lage gebouwen </a:t>
            </a:r>
          </a:p>
          <a:p>
            <a:pPr marL="3943350" lvl="8" indent="-285750">
              <a:buFont typeface="Wingdings" panose="05000000000000000000" pitchFamily="2" charset="2"/>
              <a:buChar char="§"/>
            </a:pPr>
            <a:r>
              <a:rPr lang="nl-BE" sz="1400" dirty="0"/>
              <a:t>compartiment wordt niet gebruikt voor evacuatie van andere  compartimenten met nachtbezetting</a:t>
            </a:r>
          </a:p>
          <a:p>
            <a:pPr marL="285750" indent="-285750">
              <a:buFontTx/>
              <a:buChar char="-"/>
            </a:pPr>
            <a:endParaRPr lang="nl-BE" sz="14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D10EE2C-2979-45D9-BF29-8E787BD62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108" y="4129163"/>
            <a:ext cx="3335126" cy="210654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7F4BD705-EA06-4F39-95FA-D1EBDE62F6FE}"/>
              </a:ext>
            </a:extLst>
          </p:cNvPr>
          <p:cNvSpPr txBox="1"/>
          <p:nvPr/>
        </p:nvSpPr>
        <p:spPr>
          <a:xfrm>
            <a:off x="535318" y="6329671"/>
            <a:ext cx="3107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dirty="0"/>
              <a:t>ontwerp LDC </a:t>
            </a:r>
            <a:r>
              <a:rPr lang="nl-BE" sz="800" dirty="0" err="1"/>
              <a:t>Wilgenhof</a:t>
            </a:r>
            <a:r>
              <a:rPr lang="nl-BE" sz="800" dirty="0"/>
              <a:t> OCMW Merelbeke </a:t>
            </a:r>
          </a:p>
          <a:p>
            <a:r>
              <a:rPr lang="nl-BE" sz="800" dirty="0"/>
              <a:t>GWM architecten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03BE5D4E-0082-4232-AC65-B8E8BB7EF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6909" y="148684"/>
            <a:ext cx="2599194" cy="831553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nl-BE" sz="800" b="0" dirty="0"/>
              <a:t>Uitbreiding  toepassingsgebied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800" dirty="0">
                <a:highlight>
                  <a:srgbClr val="FFFF00"/>
                </a:highlight>
              </a:rPr>
              <a:t>Aangepaste specifieke normen brandveiligheid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800" b="0" dirty="0"/>
              <a:t>Overgangsregeling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800" dirty="0"/>
              <a:t>Aangepaste procedure ook voor afwijkingen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800" b="0" dirty="0"/>
              <a:t>Aangepaste attesten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l-BE" sz="1800" b="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AA65F891-484F-4133-B112-EE7102D61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7537" y="6210985"/>
            <a:ext cx="1102810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513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268F5785-9AE7-4BA4-9852-643F608B6469}"/>
              </a:ext>
            </a:extLst>
          </p:cNvPr>
          <p:cNvSpPr txBox="1"/>
          <p:nvPr/>
        </p:nvSpPr>
        <p:spPr>
          <a:xfrm>
            <a:off x="657922" y="1051605"/>
            <a:ext cx="782815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aanpassingen bijlage 1</a:t>
            </a:r>
          </a:p>
          <a:p>
            <a:endParaRPr lang="nl-BE" dirty="0">
              <a:solidFill>
                <a:srgbClr val="FF0000"/>
              </a:solidFill>
            </a:endParaRPr>
          </a:p>
          <a:p>
            <a:r>
              <a:rPr lang="nl-BE" sz="1400" dirty="0">
                <a:solidFill>
                  <a:srgbClr val="FF0000"/>
                </a:solidFill>
              </a:rPr>
              <a:t>Wat?</a:t>
            </a:r>
          </a:p>
          <a:p>
            <a:endParaRPr lang="nl-BE" sz="1400" dirty="0"/>
          </a:p>
          <a:p>
            <a:pPr marL="285750" indent="-285750">
              <a:buFontTx/>
              <a:buChar char="-"/>
            </a:pPr>
            <a:r>
              <a:rPr lang="nl-BE" sz="1400" dirty="0"/>
              <a:t>5.1.5 verticale leidingkokers</a:t>
            </a:r>
            <a:br>
              <a:rPr lang="nl-BE" sz="1400" dirty="0"/>
            </a:br>
            <a:r>
              <a:rPr lang="nl-BE" sz="1400" dirty="0"/>
              <a:t>aanpassing eis deuren en valluiken in eerste maateregel : wordt EI</a:t>
            </a:r>
            <a:r>
              <a:rPr lang="nl-BE" sz="1400" baseline="-25000" dirty="0"/>
              <a:t>1</a:t>
            </a:r>
            <a:r>
              <a:rPr lang="nl-BE" sz="1400" dirty="0"/>
              <a:t>30 voor lage gebouwen (</a:t>
            </a:r>
            <a:r>
              <a:rPr lang="nl-BE" sz="1400" dirty="0" err="1"/>
              <a:t>ipv</a:t>
            </a:r>
            <a:r>
              <a:rPr lang="nl-BE" sz="1400" dirty="0"/>
              <a:t> EI</a:t>
            </a:r>
            <a:r>
              <a:rPr lang="nl-BE" sz="1400" baseline="-25000" dirty="0"/>
              <a:t>1</a:t>
            </a:r>
            <a:r>
              <a:rPr lang="nl-BE" sz="1400" dirty="0"/>
              <a:t>60)</a:t>
            </a:r>
          </a:p>
          <a:p>
            <a:pPr marL="285750" indent="-285750">
              <a:buFontTx/>
              <a:buChar char="-"/>
            </a:pPr>
            <a:endParaRPr lang="nl-BE" sz="1400" dirty="0"/>
          </a:p>
          <a:p>
            <a:pPr marL="285750" indent="-285750">
              <a:buFontTx/>
              <a:buChar char="-"/>
            </a:pPr>
            <a:r>
              <a:rPr lang="nl-BE" sz="1400" dirty="0"/>
              <a:t>6.1.3.2 minimale doorsnede verluchting liftschacht</a:t>
            </a:r>
            <a:br>
              <a:rPr lang="nl-BE" sz="1400" dirty="0"/>
            </a:br>
            <a:r>
              <a:rPr lang="nl-BE" sz="1400" dirty="0"/>
              <a:t>4% wordt 1% naar analogie met KB</a:t>
            </a:r>
            <a:br>
              <a:rPr lang="nl-BE" sz="1400" dirty="0"/>
            </a:br>
            <a:endParaRPr lang="nl-BE" sz="1400" dirty="0"/>
          </a:p>
          <a:p>
            <a:pPr marL="285750" indent="-285750">
              <a:buFontTx/>
              <a:buChar char="-"/>
            </a:pPr>
            <a:r>
              <a:rPr lang="nl-BE" sz="1400" dirty="0"/>
              <a:t>6.6.1 automatische branddetectie</a:t>
            </a:r>
            <a:br>
              <a:rPr lang="nl-BE" sz="1400" dirty="0"/>
            </a:br>
            <a:r>
              <a:rPr lang="nl-BE" sz="1400" dirty="0"/>
              <a:t>	1. aanpassing terminologie aan NBN S21 100-1: ‘totale bewaking’</a:t>
            </a:r>
          </a:p>
          <a:p>
            <a:pPr lvl="2"/>
            <a:r>
              <a:rPr lang="nl-BE" sz="1400" dirty="0"/>
              <a:t>2. </a:t>
            </a:r>
            <a:r>
              <a:rPr lang="nl-BE" sz="1400" dirty="0">
                <a:highlight>
                  <a:srgbClr val="00FF00"/>
                </a:highlight>
              </a:rPr>
              <a:t>VRIJSTELLING DVC en LDC </a:t>
            </a:r>
            <a:r>
              <a:rPr lang="nl-BE" sz="1400" dirty="0"/>
              <a:t>voor automatische detectie: </a:t>
            </a:r>
          </a:p>
          <a:p>
            <a:pPr marL="1714500" lvl="3" indent="-342900">
              <a:buFont typeface="Wingdings" panose="05000000000000000000" pitchFamily="2" charset="2"/>
              <a:buChar char="ü"/>
            </a:pPr>
            <a:r>
              <a:rPr lang="nl-BE" sz="1400" dirty="0"/>
              <a:t>voor DVC en LDC op evacuatieniveau</a:t>
            </a:r>
          </a:p>
          <a:p>
            <a:pPr marL="1714500" lvl="3" indent="-342900">
              <a:buFont typeface="Wingdings" panose="05000000000000000000" pitchFamily="2" charset="2"/>
              <a:buChar char="ü"/>
            </a:pPr>
            <a:r>
              <a:rPr lang="nl-BE" sz="1400" dirty="0"/>
              <a:t>minstens autonome rookmelders te voorzien</a:t>
            </a:r>
          </a:p>
          <a:p>
            <a:pPr marL="1714500" lvl="3" indent="-342900">
              <a:buFont typeface="Wingdings" panose="05000000000000000000" pitchFamily="2" charset="2"/>
              <a:buChar char="ü"/>
            </a:pPr>
            <a:r>
              <a:rPr lang="nl-BE" sz="1400" dirty="0"/>
              <a:t>geen vrijstelling indien deel van een groter geheel dat voorzien is van automatische detectie</a:t>
            </a:r>
            <a:br>
              <a:rPr lang="nl-BE" sz="1400" dirty="0"/>
            </a:br>
            <a:endParaRPr lang="nl-BE" sz="1400" dirty="0"/>
          </a:p>
          <a:p>
            <a:pPr marL="285750" indent="-285750">
              <a:buFontTx/>
              <a:buChar char="-"/>
            </a:pPr>
            <a:r>
              <a:rPr lang="nl-BE" sz="1400" dirty="0"/>
              <a:t>6.6.6.3.4 muurhaspels en muurhydraten</a:t>
            </a:r>
            <a:br>
              <a:rPr lang="nl-BE" sz="1400" dirty="0"/>
            </a:br>
            <a:r>
              <a:rPr lang="nl-BE" sz="1400" dirty="0">
                <a:highlight>
                  <a:srgbClr val="00FF00"/>
                </a:highlight>
              </a:rPr>
              <a:t>VRIJSTELLING DVC en LDC</a:t>
            </a:r>
            <a:br>
              <a:rPr lang="nl-BE" sz="1400" dirty="0"/>
            </a:br>
            <a:endParaRPr lang="nl-BE" sz="1400" dirty="0"/>
          </a:p>
          <a:p>
            <a:pPr marL="285750" indent="-285750">
              <a:buFontTx/>
              <a:buChar char="-"/>
            </a:pPr>
            <a:r>
              <a:rPr lang="nl-BE" sz="1400" dirty="0"/>
              <a:t>7.1.3 schema overzicht verplichte controles aangepast.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DED4DB7D-F17A-480A-B06E-780FBDEE0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6909" y="148684"/>
            <a:ext cx="2599194" cy="831553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nl-BE" sz="800" b="0" dirty="0"/>
              <a:t>Uitbreiding  toepassingsgebied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800" dirty="0">
                <a:highlight>
                  <a:srgbClr val="FFFF00"/>
                </a:highlight>
              </a:rPr>
              <a:t>Aangepaste specifieke normen brandveiligheid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800" b="0" dirty="0"/>
              <a:t>Overgangsregeling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800" dirty="0"/>
              <a:t>Aangepaste procedure ook voor afwijkingen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800" b="0" dirty="0"/>
              <a:t>Aangepaste attesten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l-BE" sz="1800" b="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822EDCA-C19E-4479-AE18-5104D4157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164" y="6294710"/>
            <a:ext cx="1051604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090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268F5785-9AE7-4BA4-9852-643F608B6469}"/>
              </a:ext>
            </a:extLst>
          </p:cNvPr>
          <p:cNvSpPr txBox="1"/>
          <p:nvPr/>
        </p:nvSpPr>
        <p:spPr>
          <a:xfrm>
            <a:off x="542692" y="1139388"/>
            <a:ext cx="8058616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nieuwe bijlage 1/1</a:t>
            </a:r>
          </a:p>
          <a:p>
            <a:endParaRPr lang="nl-BE" dirty="0">
              <a:solidFill>
                <a:srgbClr val="FF0000"/>
              </a:solidFill>
            </a:endParaRPr>
          </a:p>
          <a:p>
            <a:r>
              <a:rPr lang="nl-BE" sz="1400" dirty="0">
                <a:solidFill>
                  <a:srgbClr val="FF0000"/>
                </a:solidFill>
              </a:rPr>
              <a:t>Principe</a:t>
            </a:r>
          </a:p>
          <a:p>
            <a:r>
              <a:rPr lang="nl-BE" sz="1400" dirty="0"/>
              <a:t>Bijlage 1/1 bevat uitsluitend aanvullende normen op KB BN en op NBN S21 20/202/203</a:t>
            </a:r>
          </a:p>
          <a:p>
            <a:r>
              <a:rPr lang="nl-BE" sz="1400" dirty="0"/>
              <a:t>Doel specifieke maatregelen: snelle detectie, goed onderhoud, controle en uitbating van de voorziening</a:t>
            </a:r>
          </a:p>
          <a:p>
            <a:r>
              <a:rPr lang="nl-BE" sz="1400" dirty="0"/>
              <a:t>Resultaat: beperkt aantal punten in de bijlage</a:t>
            </a:r>
          </a:p>
          <a:p>
            <a:endParaRPr lang="nl-BE" sz="1400" dirty="0">
              <a:solidFill>
                <a:srgbClr val="FF0000"/>
              </a:solidFill>
            </a:endParaRPr>
          </a:p>
          <a:p>
            <a:r>
              <a:rPr lang="nl-BE" sz="1400" dirty="0">
                <a:solidFill>
                  <a:srgbClr val="FF0000"/>
                </a:solidFill>
              </a:rPr>
              <a:t>Specifieke bepalingen:</a:t>
            </a:r>
          </a:p>
          <a:p>
            <a:pPr marL="285750" indent="-285750">
              <a:buFontTx/>
              <a:buChar char="-"/>
            </a:pPr>
            <a:r>
              <a:rPr lang="nl-BE" sz="1400" dirty="0"/>
              <a:t>0.2 toepassingsgebied </a:t>
            </a:r>
          </a:p>
          <a:p>
            <a:pPr marL="742950" lvl="1" indent="-285750">
              <a:buFontTx/>
              <a:buChar char="-"/>
            </a:pPr>
            <a:r>
              <a:rPr lang="nl-BE" sz="1400" dirty="0"/>
              <a:t>analoog met bijlage 1: </a:t>
            </a:r>
            <a:r>
              <a:rPr lang="nl-BE" sz="1400" i="1" dirty="0"/>
              <a:t>volledig gebouw of compartiment </a:t>
            </a:r>
            <a:r>
              <a:rPr lang="nl-BE" sz="1400" dirty="0"/>
              <a:t>waarin GAW gelegen is</a:t>
            </a:r>
          </a:p>
          <a:p>
            <a:pPr marL="742950" lvl="1" indent="-285750">
              <a:buFontTx/>
              <a:buChar char="-"/>
            </a:pPr>
            <a:r>
              <a:rPr lang="nl-BE" sz="1400" dirty="0"/>
              <a:t>gemeenschappelijk gebruikte trappenhuizen en evacuatiewegen: ook te voldoen aan deze bijlage</a:t>
            </a:r>
          </a:p>
          <a:p>
            <a:pPr marL="742950" lvl="1" indent="-285750">
              <a:buFontTx/>
              <a:buChar char="-"/>
            </a:pPr>
            <a:r>
              <a:rPr lang="nl-BE" sz="1400" dirty="0" err="1"/>
              <a:t>ikv</a:t>
            </a:r>
            <a:r>
              <a:rPr lang="nl-BE" sz="1400" dirty="0"/>
              <a:t> KB BN: typebezetting gebouw of compartiment is type 1 ‘niet zelfredzame bezetters’ </a:t>
            </a:r>
            <a:br>
              <a:rPr lang="nl-BE" sz="1400" dirty="0"/>
            </a:br>
            <a:r>
              <a:rPr lang="nl-BE" sz="1400" dirty="0"/>
              <a:t>(eisen reactie bij brand bijlage 5/1)</a:t>
            </a:r>
            <a:br>
              <a:rPr lang="nl-BE" sz="1400" dirty="0"/>
            </a:br>
            <a:endParaRPr lang="nl-BE" sz="1400" dirty="0"/>
          </a:p>
          <a:p>
            <a:pPr marL="285750" indent="-285750">
              <a:buFontTx/>
              <a:buChar char="-"/>
            </a:pPr>
            <a:r>
              <a:rPr lang="nl-BE" sz="1400" dirty="0"/>
              <a:t>6.6.1 automatische branddetectie (zie verder)</a:t>
            </a:r>
            <a:br>
              <a:rPr lang="nl-BE" sz="1400" dirty="0"/>
            </a:br>
            <a:endParaRPr lang="nl-BE" sz="1400" dirty="0"/>
          </a:p>
          <a:p>
            <a:pPr marL="285750" indent="-285750">
              <a:buFontTx/>
              <a:buChar char="-"/>
            </a:pPr>
            <a:r>
              <a:rPr lang="nl-BE" sz="1400" dirty="0"/>
              <a:t>7.1.1 tem 7.1.4: verplichtingen onderhoud en controle (analogie met WZC bijlage 1)</a:t>
            </a:r>
            <a:br>
              <a:rPr lang="nl-BE" sz="1400" dirty="0"/>
            </a:br>
            <a:endParaRPr lang="nl-BE" sz="1400" dirty="0"/>
          </a:p>
          <a:p>
            <a:pPr marL="285750" indent="-285750">
              <a:buFontTx/>
              <a:buChar char="-"/>
            </a:pPr>
            <a:r>
              <a:rPr lang="nl-BE" sz="1400" dirty="0"/>
              <a:t>8.1 tem 8.5.4: bepalingen </a:t>
            </a:r>
            <a:r>
              <a:rPr lang="nl-BE" sz="1400" dirty="0" err="1"/>
              <a:t>ivm</a:t>
            </a:r>
            <a:r>
              <a:rPr lang="nl-BE" sz="1400" dirty="0"/>
              <a:t> uitbating:</a:t>
            </a:r>
          </a:p>
          <a:p>
            <a:pPr marL="742950" lvl="1" indent="-285750">
              <a:buFontTx/>
              <a:buChar char="-"/>
            </a:pPr>
            <a:r>
              <a:rPr lang="nl-BE" sz="1400" dirty="0"/>
              <a:t>Verplichting voorlichting en vorming personeel (analogie met WZC bijlage 1)</a:t>
            </a:r>
          </a:p>
          <a:p>
            <a:pPr marL="742950" lvl="1" indent="-285750">
              <a:buFontTx/>
              <a:buChar char="-"/>
            </a:pPr>
            <a:r>
              <a:rPr lang="nl-BE" sz="1400" dirty="0"/>
              <a:t>8.4.3: </a:t>
            </a:r>
            <a:r>
              <a:rPr lang="nl-BE" sz="1400" dirty="0">
                <a:highlight>
                  <a:srgbClr val="00FF00"/>
                </a:highlight>
              </a:rPr>
              <a:t>preventieadviseur </a:t>
            </a:r>
            <a:r>
              <a:rPr lang="nl-BE" sz="1400" dirty="0"/>
              <a:t>rapporteert jaarlijks over de verplichte evacuatieoefeningen</a:t>
            </a:r>
            <a:br>
              <a:rPr lang="nl-BE" sz="1400" dirty="0"/>
            </a:br>
            <a:endParaRPr lang="nl-BE" sz="1400" dirty="0"/>
          </a:p>
          <a:p>
            <a:pPr marL="285750" indent="-285750">
              <a:buFontTx/>
              <a:buChar char="-"/>
            </a:pPr>
            <a:endParaRPr lang="nl-BE" sz="1400" dirty="0"/>
          </a:p>
          <a:p>
            <a:pPr marL="742950" lvl="1" indent="-285750">
              <a:buFontTx/>
              <a:buChar char="-"/>
            </a:pPr>
            <a:endParaRPr lang="nl-BE" sz="1400" dirty="0">
              <a:solidFill>
                <a:srgbClr val="FF0000"/>
              </a:solidFill>
            </a:endParaRPr>
          </a:p>
          <a:p>
            <a:pPr marL="742950" lvl="1" indent="-285750">
              <a:buFontTx/>
              <a:buChar char="-"/>
            </a:pPr>
            <a:endParaRPr lang="nl-BE" sz="1400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endParaRPr lang="nl-BE" sz="1400" dirty="0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380CECAC-9B04-4FF8-9A64-52895EEF0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6909" y="148684"/>
            <a:ext cx="2599194" cy="831553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nl-BE" sz="800" b="0" dirty="0"/>
              <a:t>Uitbreiding  toepassingsgebied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800" dirty="0">
                <a:highlight>
                  <a:srgbClr val="FFFF00"/>
                </a:highlight>
              </a:rPr>
              <a:t>Aangepaste specifieke normen brandveili</a:t>
            </a:r>
            <a:r>
              <a:rPr lang="nl-BE" sz="800" dirty="0"/>
              <a:t>gheid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800" b="0" dirty="0"/>
              <a:t>Overgangsregeling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800" dirty="0"/>
              <a:t>Aangepaste procedure ook voor afwijkingen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800" b="0" dirty="0"/>
              <a:t>Aangepaste attesten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l-BE" sz="1800" b="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7BCFC18-3B21-4506-B13D-1055266AB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92" y="6316656"/>
            <a:ext cx="1059337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353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268F5785-9AE7-4BA4-9852-643F608B6469}"/>
              </a:ext>
            </a:extLst>
          </p:cNvPr>
          <p:cNvSpPr txBox="1"/>
          <p:nvPr/>
        </p:nvSpPr>
        <p:spPr>
          <a:xfrm>
            <a:off x="505521" y="1717288"/>
            <a:ext cx="805861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nieuwe bijlage 1/1</a:t>
            </a:r>
          </a:p>
          <a:p>
            <a:endParaRPr lang="nl-BE" dirty="0">
              <a:solidFill>
                <a:srgbClr val="FF0000"/>
              </a:solidFill>
            </a:endParaRPr>
          </a:p>
          <a:p>
            <a:r>
              <a:rPr lang="nl-BE" sz="1400" dirty="0">
                <a:solidFill>
                  <a:srgbClr val="FF0000"/>
                </a:solidFill>
              </a:rPr>
              <a:t>Specifieke bepalingen:</a:t>
            </a:r>
          </a:p>
          <a:p>
            <a:pPr marL="285750" indent="-285750">
              <a:buFontTx/>
              <a:buChar char="-"/>
            </a:pPr>
            <a:r>
              <a:rPr lang="nl-BE" sz="1400" dirty="0"/>
              <a:t>6.6.1 automatische branddetectie</a:t>
            </a:r>
            <a:br>
              <a:rPr lang="nl-BE" sz="1400" dirty="0"/>
            </a:br>
            <a:r>
              <a:rPr lang="nl-BE" sz="1400" dirty="0"/>
              <a:t>‘een automatische branddetectie-installatie van het type totale bewaking is verplicht voor alle GAW’</a:t>
            </a:r>
            <a:br>
              <a:rPr lang="nl-BE" sz="1400" dirty="0"/>
            </a:br>
            <a:r>
              <a:rPr lang="nl-BE" sz="1400" dirty="0"/>
              <a:t>‘de branddetectie wordt ontworpen, uitgevoerd en onderhouden volgens de regels van goed vakmanschap’</a:t>
            </a:r>
          </a:p>
          <a:p>
            <a:pPr marL="285750" indent="-285750">
              <a:buFontTx/>
              <a:buChar char="-"/>
            </a:pPr>
            <a:endParaRPr lang="nl-BE" sz="14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l-BE" sz="1400" dirty="0"/>
              <a:t>voor voorzieningen ontworpen na 01/10/2018: volgens NBN S21 100-1 of aan elke andere regel van goed vakmanschap die een gelijkwaardig veiligheidsniveau garandeert</a:t>
            </a:r>
            <a:br>
              <a:rPr lang="nl-BE" sz="1400" dirty="0"/>
            </a:br>
            <a:r>
              <a:rPr lang="nl-BE" sz="1400" dirty="0"/>
              <a:t>‘ontworpen na 01/10/2018’: nog geen omgevingsvergunning aangevraagd op  01/10/2018</a:t>
            </a:r>
            <a:br>
              <a:rPr lang="nl-BE" sz="1400" dirty="0"/>
            </a:br>
            <a:endParaRPr lang="nl-BE" sz="14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nl-BE" sz="14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l-BE" sz="1400" dirty="0">
                <a:highlight>
                  <a:srgbClr val="00FF00"/>
                </a:highlight>
              </a:rPr>
              <a:t>VRIJSTELLING</a:t>
            </a:r>
            <a:r>
              <a:rPr lang="nl-BE" sz="1400" dirty="0"/>
              <a:t>: voorzieningen groep 2 (in bestaand gebouw en erkenning voor RD KB):  </a:t>
            </a:r>
            <a:br>
              <a:rPr lang="nl-BE" sz="1400" dirty="0"/>
            </a:br>
            <a:r>
              <a:rPr lang="nl-BE" sz="1400" dirty="0"/>
              <a:t>hier volstaat automatische branddetectie van het type bewaking van de evacuatieroutes </a:t>
            </a:r>
            <a:br>
              <a:rPr lang="nl-BE" sz="1400" dirty="0"/>
            </a:br>
            <a:r>
              <a:rPr lang="nl-BE" sz="1400" dirty="0"/>
              <a:t>+ autonome rookmelders in flats.</a:t>
            </a:r>
          </a:p>
          <a:p>
            <a:endParaRPr lang="nl-BE" sz="1400" dirty="0"/>
          </a:p>
          <a:p>
            <a:pPr marL="742950" lvl="1" indent="-285750">
              <a:buFontTx/>
              <a:buChar char="-"/>
            </a:pPr>
            <a:endParaRPr lang="nl-BE" sz="1400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endParaRPr lang="nl-BE" sz="1400" dirty="0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44D58157-FA8C-4BD6-825B-2D19EBE55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6909" y="148684"/>
            <a:ext cx="2599194" cy="831553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nl-BE" sz="800" b="0" dirty="0"/>
              <a:t>Uitbreiding  toepassingsgebied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800" dirty="0">
                <a:highlight>
                  <a:srgbClr val="FFFF00"/>
                </a:highlight>
              </a:rPr>
              <a:t>Aangepaste specifieke normen brandveiligheid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800" b="0" dirty="0"/>
              <a:t>Overgangsregeling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800" dirty="0"/>
              <a:t>Aangepaste procedure ook voor afwijkingen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800" b="0" dirty="0"/>
              <a:t>Aangepaste attesten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l-BE" sz="1800" b="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F2E7DF2-8140-4435-90DB-3BA3AC123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38" y="6111829"/>
            <a:ext cx="1058919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56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268F5785-9AE7-4BA4-9852-643F608B6469}"/>
              </a:ext>
            </a:extLst>
          </p:cNvPr>
          <p:cNvSpPr txBox="1"/>
          <p:nvPr/>
        </p:nvSpPr>
        <p:spPr>
          <a:xfrm>
            <a:off x="542692" y="1088180"/>
            <a:ext cx="805861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Procedure voor afwijkingen</a:t>
            </a:r>
          </a:p>
          <a:p>
            <a:endParaRPr lang="nl-BE" dirty="0">
              <a:solidFill>
                <a:srgbClr val="FF0000"/>
              </a:solidFill>
            </a:endParaRPr>
          </a:p>
          <a:p>
            <a:r>
              <a:rPr lang="nl-BE" sz="1400" dirty="0"/>
              <a:t>- art 11  BVR OV</a:t>
            </a:r>
            <a:br>
              <a:rPr lang="nl-BE" sz="1400" dirty="0"/>
            </a:br>
            <a:r>
              <a:rPr lang="nl-BE" sz="1400" dirty="0"/>
              <a:t>Leidend ambtenaar  WVG kan op gemotiveerde aanvraag afwijking toestaan voor sommige brandveiligheidsnormen.</a:t>
            </a:r>
            <a:br>
              <a:rPr lang="nl-BE" sz="1400" dirty="0"/>
            </a:br>
            <a:br>
              <a:rPr lang="nl-BE" sz="1400" dirty="0"/>
            </a:br>
            <a:r>
              <a:rPr lang="nl-BE" sz="1400" dirty="0">
                <a:solidFill>
                  <a:srgbClr val="FF0000"/>
                </a:solidFill>
              </a:rPr>
              <a:t>Wijziging </a:t>
            </a:r>
            <a:r>
              <a:rPr lang="nl-BE" sz="1400" dirty="0" err="1">
                <a:solidFill>
                  <a:srgbClr val="FF0000"/>
                </a:solidFill>
              </a:rPr>
              <a:t>tov</a:t>
            </a:r>
            <a:r>
              <a:rPr lang="nl-BE" sz="1400" dirty="0">
                <a:solidFill>
                  <a:srgbClr val="FF0000"/>
                </a:solidFill>
              </a:rPr>
              <a:t> situatie tot 1/10/2018!</a:t>
            </a:r>
          </a:p>
          <a:p>
            <a:pPr marL="285750" indent="-285750">
              <a:buFontTx/>
              <a:buChar char="-"/>
            </a:pPr>
            <a:r>
              <a:rPr lang="nl-BE" sz="1400" dirty="0"/>
              <a:t>Nieuwe aanvragen worden volledig binnen departement WVG afgehandeld:</a:t>
            </a:r>
          </a:p>
          <a:p>
            <a:pPr marL="742950" lvl="1" indent="-285750">
              <a:buFontTx/>
              <a:buChar char="-"/>
            </a:pPr>
            <a:r>
              <a:rPr lang="nl-BE" sz="1400" dirty="0"/>
              <a:t>aanvraag indienen bij VIPA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nl-BE" sz="1400" dirty="0"/>
              <a:t>Aanvraagformulier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nl-BE" sz="1400" dirty="0"/>
              <a:t>Motivatie en voorstel alternatieve maatregelen voor gelijkwaardig veiligheidsniveau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nl-BE" sz="1400" dirty="0"/>
              <a:t>Brandpreventieverslag (</a:t>
            </a:r>
            <a:r>
              <a:rPr lang="nl-BE" sz="1400" dirty="0" err="1"/>
              <a:t>igv</a:t>
            </a:r>
            <a:r>
              <a:rPr lang="nl-BE" sz="1400" dirty="0"/>
              <a:t> bestaande constructie)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nl-BE" sz="1400" dirty="0"/>
              <a:t>Advies hulpverleningszone (</a:t>
            </a:r>
            <a:r>
              <a:rPr lang="nl-BE" sz="1400" dirty="0" err="1"/>
              <a:t>igv</a:t>
            </a:r>
            <a:r>
              <a:rPr lang="nl-BE" sz="1400" dirty="0"/>
              <a:t> op te richten gebouw)</a:t>
            </a:r>
            <a:endParaRPr lang="nl-BE" sz="1400" dirty="0">
              <a:solidFill>
                <a:srgbClr val="FF0000"/>
              </a:solidFill>
              <a:highlight>
                <a:srgbClr val="00FFFF"/>
              </a:highlight>
            </a:endParaRPr>
          </a:p>
          <a:p>
            <a:pPr marL="742950" lvl="1" indent="-285750">
              <a:buFontTx/>
              <a:buChar char="-"/>
            </a:pPr>
            <a:r>
              <a:rPr lang="nl-BE" sz="1400" dirty="0"/>
              <a:t>binnen 15 dagen geeft secretariaat van TCB bewijs van ontvangst en eventueel ontvankelijkheid</a:t>
            </a:r>
          </a:p>
          <a:p>
            <a:pPr marL="742950" lvl="1" indent="-285750">
              <a:buFontTx/>
              <a:buChar char="-"/>
            </a:pPr>
            <a:r>
              <a:rPr lang="nl-BE" sz="1400" dirty="0"/>
              <a:t>beslissing op basis van advies TCB uiterlijk na 6 MAANDEN datum ontvankelijkheid</a:t>
            </a:r>
            <a:br>
              <a:rPr lang="nl-BE" sz="1400" dirty="0"/>
            </a:br>
            <a:endParaRPr lang="nl-BE" sz="1400" dirty="0"/>
          </a:p>
          <a:p>
            <a:pPr marL="285750" indent="-285750">
              <a:buFontTx/>
              <a:buChar char="-"/>
            </a:pPr>
            <a:r>
              <a:rPr lang="nl-BE" sz="1400" dirty="0"/>
              <a:t>Ook de adviezen die door de TCB worden opgemaakt na 1/10/2018 worden binnen WVG afgehandeld.</a:t>
            </a:r>
          </a:p>
          <a:p>
            <a:pPr marL="742950" lvl="1" indent="-285750">
              <a:buFontTx/>
              <a:buChar char="-"/>
            </a:pPr>
            <a:endParaRPr lang="nl-BE" sz="1400" dirty="0">
              <a:solidFill>
                <a:srgbClr val="FF0000"/>
              </a:solidFill>
            </a:endParaRPr>
          </a:p>
          <a:p>
            <a:pPr marL="742950" lvl="1" indent="-285750">
              <a:buFontTx/>
              <a:buChar char="-"/>
            </a:pPr>
            <a:endParaRPr lang="nl-BE" sz="1400" dirty="0">
              <a:solidFill>
                <a:srgbClr val="FF0000"/>
              </a:solidFill>
            </a:endParaRPr>
          </a:p>
          <a:p>
            <a:r>
              <a:rPr lang="nl-BE" sz="1400" dirty="0">
                <a:solidFill>
                  <a:srgbClr val="FF0000"/>
                </a:solidFill>
              </a:rPr>
              <a:t>GAW: voortaan zonder afwijkingsaanvraag toe te passen voor groep 1 en 3:</a:t>
            </a:r>
          </a:p>
          <a:p>
            <a:pPr marL="285750" indent="-285750">
              <a:buFontTx/>
              <a:buChar char="-"/>
            </a:pPr>
            <a:r>
              <a:rPr lang="nl-BE" sz="1400" dirty="0"/>
              <a:t>groen dak</a:t>
            </a:r>
          </a:p>
          <a:p>
            <a:pPr marL="285750" indent="-285750">
              <a:buFontTx/>
              <a:buChar char="-"/>
            </a:pPr>
            <a:r>
              <a:rPr lang="nl-BE" sz="1400" dirty="0"/>
              <a:t>binnentrappenhuis loopt niet door tot op dak voor lage en MH gebouwen </a:t>
            </a:r>
          </a:p>
          <a:p>
            <a:pPr marL="285750" indent="-285750">
              <a:buFontTx/>
              <a:buChar char="-"/>
            </a:pPr>
            <a:r>
              <a:rPr lang="nl-BE" sz="1400" dirty="0"/>
              <a:t>liften zonder brandwerend sas in bovengrondse bouwlagen bij LG</a:t>
            </a:r>
          </a:p>
          <a:p>
            <a:pPr marL="285750" indent="-285750">
              <a:buFontTx/>
              <a:buChar char="-"/>
            </a:pPr>
            <a:endParaRPr lang="nl-BE" sz="1400" dirty="0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F54F3843-DC6D-4DC1-AC35-1C3163A80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4943" y="148684"/>
            <a:ext cx="2599194" cy="831553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nl-BE" sz="800" b="0" dirty="0"/>
              <a:t>Uitbreiding  toepassingsgebied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800" dirty="0"/>
              <a:t>Aangepaste specifieke normen brandveiligheid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800" b="0" dirty="0"/>
              <a:t>Overgangsregeling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800" dirty="0">
                <a:highlight>
                  <a:srgbClr val="FFFF00"/>
                </a:highlight>
              </a:rPr>
              <a:t>Aangepaste procedure ook voor afwijkingen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800" b="0" dirty="0"/>
              <a:t>Aangepaste attesten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l-BE" sz="1800" b="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A5CAA60-781A-4C4B-B99F-D3D0A2514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92" y="6302025"/>
            <a:ext cx="1044706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255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hoek 25">
            <a:extLst>
              <a:ext uri="{FF2B5EF4-FFF2-40B4-BE49-F238E27FC236}">
                <a16:creationId xmlns:a16="http://schemas.microsoft.com/office/drawing/2014/main" id="{9C9A51AB-40D7-421C-95F4-AFDA0F3F1615}"/>
              </a:ext>
            </a:extLst>
          </p:cNvPr>
          <p:cNvSpPr/>
          <p:nvPr/>
        </p:nvSpPr>
        <p:spPr>
          <a:xfrm>
            <a:off x="2099462" y="2180100"/>
            <a:ext cx="2289602" cy="355992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CA2BDF2E-BC0A-47F5-B7F0-5B0EE0692163}"/>
              </a:ext>
            </a:extLst>
          </p:cNvPr>
          <p:cNvSpPr txBox="1"/>
          <p:nvPr/>
        </p:nvSpPr>
        <p:spPr>
          <a:xfrm>
            <a:off x="7125005" y="2180100"/>
            <a:ext cx="1199690" cy="35466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2A984278-B640-4BA6-88AE-A39DF553316D}"/>
              </a:ext>
            </a:extLst>
          </p:cNvPr>
          <p:cNvSpPr/>
          <p:nvPr/>
        </p:nvSpPr>
        <p:spPr>
          <a:xfrm>
            <a:off x="5808269" y="2180100"/>
            <a:ext cx="1199690" cy="355992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68F5785-9AE7-4BA4-9852-643F608B6469}"/>
              </a:ext>
            </a:extLst>
          </p:cNvPr>
          <p:cNvSpPr txBox="1"/>
          <p:nvPr/>
        </p:nvSpPr>
        <p:spPr>
          <a:xfrm>
            <a:off x="609896" y="495513"/>
            <a:ext cx="80586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Procedure voor afwijkingen</a:t>
            </a:r>
          </a:p>
          <a:p>
            <a:endParaRPr lang="nl-BE" dirty="0">
              <a:solidFill>
                <a:srgbClr val="FF0000"/>
              </a:solidFill>
            </a:endParaRPr>
          </a:p>
          <a:p>
            <a:r>
              <a:rPr lang="nl-BE" sz="1400" dirty="0"/>
              <a:t>Welke afwijking waar aan te vragen?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F54F3843-DC6D-4DC1-AC35-1C3163A80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4943" y="148684"/>
            <a:ext cx="2599194" cy="831553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nl-BE" sz="800" b="0" dirty="0"/>
              <a:t>Uitbreiding  toepassingsgebied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800" dirty="0"/>
              <a:t>Aangepaste specifieke normen brandveiligheid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800" b="0" dirty="0"/>
              <a:t>Overgangsregeling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800" dirty="0">
                <a:highlight>
                  <a:srgbClr val="FFFF00"/>
                </a:highlight>
              </a:rPr>
              <a:t>Aangepaste procedure ook voor afwijkingen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800" b="0" dirty="0"/>
              <a:t>Aangepaste attesten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l-BE" sz="1800" b="0" dirty="0"/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FDAF9D22-B373-4C7F-B211-C9BED3DA4C8D}"/>
              </a:ext>
            </a:extLst>
          </p:cNvPr>
          <p:cNvCxnSpPr>
            <a:cxnSpLocks/>
          </p:cNvCxnSpPr>
          <p:nvPr/>
        </p:nvCxnSpPr>
        <p:spPr>
          <a:xfrm flipV="1">
            <a:off x="5442165" y="1049872"/>
            <a:ext cx="1" cy="447310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E7A43A31-16C4-4B7E-9F68-A0AFBB4D03B7}"/>
              </a:ext>
            </a:extLst>
          </p:cNvPr>
          <p:cNvSpPr/>
          <p:nvPr/>
        </p:nvSpPr>
        <p:spPr>
          <a:xfrm>
            <a:off x="548200" y="2289465"/>
            <a:ext cx="917984" cy="57692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BE" sz="9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WZC,</a:t>
            </a:r>
            <a:r>
              <a:rPr lang="nl-BE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BE" sz="9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CKV, DVC, CHV</a:t>
            </a:r>
            <a:endParaRPr lang="nl-B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FC5B5491-1B14-40CD-AC8C-654DE8CF1D31}"/>
              </a:ext>
            </a:extLst>
          </p:cNvPr>
          <p:cNvSpPr/>
          <p:nvPr/>
        </p:nvSpPr>
        <p:spPr>
          <a:xfrm>
            <a:off x="548200" y="3124751"/>
            <a:ext cx="892836" cy="484632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BE" sz="1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LDC</a:t>
            </a:r>
            <a:endParaRPr lang="nl-B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FB4F2801-A683-464C-B875-6C0D1A93540C}"/>
              </a:ext>
            </a:extLst>
          </p:cNvPr>
          <p:cNvSpPr/>
          <p:nvPr/>
        </p:nvSpPr>
        <p:spPr>
          <a:xfrm>
            <a:off x="548200" y="4515385"/>
            <a:ext cx="854593" cy="484631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BE" sz="1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GAW</a:t>
            </a:r>
            <a:endParaRPr lang="nl-B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Pijl: vijfhoek 10">
            <a:extLst>
              <a:ext uri="{FF2B5EF4-FFF2-40B4-BE49-F238E27FC236}">
                <a16:creationId xmlns:a16="http://schemas.microsoft.com/office/drawing/2014/main" id="{CC2684CE-18BB-4537-B957-559BEB674852}"/>
              </a:ext>
            </a:extLst>
          </p:cNvPr>
          <p:cNvSpPr/>
          <p:nvPr/>
        </p:nvSpPr>
        <p:spPr>
          <a:xfrm>
            <a:off x="1557456" y="2340935"/>
            <a:ext cx="3853627" cy="484632"/>
          </a:xfrm>
          <a:prstGeom prst="homePlat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>
                <a:highlight>
                  <a:srgbClr val="0000FF"/>
                </a:highlight>
              </a:rPr>
              <a:t>bijlage 1 BVR OV</a:t>
            </a:r>
          </a:p>
        </p:txBody>
      </p:sp>
      <p:sp>
        <p:nvSpPr>
          <p:cNvPr id="12" name="Pijl: vijfhoek 11">
            <a:extLst>
              <a:ext uri="{FF2B5EF4-FFF2-40B4-BE49-F238E27FC236}">
                <a16:creationId xmlns:a16="http://schemas.microsoft.com/office/drawing/2014/main" id="{3A66E172-B09C-4F3B-8AA4-FDBA1BDC1D9B}"/>
              </a:ext>
            </a:extLst>
          </p:cNvPr>
          <p:cNvSpPr/>
          <p:nvPr/>
        </p:nvSpPr>
        <p:spPr>
          <a:xfrm>
            <a:off x="5533440" y="2350922"/>
            <a:ext cx="3259553" cy="484632"/>
          </a:xfrm>
          <a:prstGeom prst="homePlat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>
                <a:highlight>
                  <a:srgbClr val="FF0000"/>
                </a:highlight>
              </a:rPr>
              <a:t>bijlagen KB BN </a:t>
            </a:r>
            <a:r>
              <a:rPr lang="nl-BE" sz="1400" dirty="0"/>
              <a:t>+ </a:t>
            </a:r>
            <a:r>
              <a:rPr lang="nl-BE" sz="1400" dirty="0">
                <a:highlight>
                  <a:srgbClr val="0000FF"/>
                </a:highlight>
              </a:rPr>
              <a:t>bijlage 1 BVR OV</a:t>
            </a:r>
          </a:p>
        </p:txBody>
      </p:sp>
      <p:sp>
        <p:nvSpPr>
          <p:cNvPr id="13" name="Pijl: vijfhoek 12">
            <a:extLst>
              <a:ext uri="{FF2B5EF4-FFF2-40B4-BE49-F238E27FC236}">
                <a16:creationId xmlns:a16="http://schemas.microsoft.com/office/drawing/2014/main" id="{6594E834-D890-4849-BF39-A1C3FBB9033D}"/>
              </a:ext>
            </a:extLst>
          </p:cNvPr>
          <p:cNvSpPr/>
          <p:nvPr/>
        </p:nvSpPr>
        <p:spPr>
          <a:xfrm>
            <a:off x="5533439" y="4515830"/>
            <a:ext cx="3259553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/>
              <a:t>Groep 1:</a:t>
            </a:r>
          </a:p>
          <a:p>
            <a:pPr algn="ctr"/>
            <a:r>
              <a:rPr lang="nl-BE" sz="1400" dirty="0">
                <a:highlight>
                  <a:srgbClr val="FF0000"/>
                </a:highlight>
              </a:rPr>
              <a:t>bijlagen KB BN </a:t>
            </a:r>
            <a:r>
              <a:rPr lang="nl-BE" sz="1400" dirty="0"/>
              <a:t>+ </a:t>
            </a:r>
            <a:r>
              <a:rPr lang="nl-BE" sz="1400" dirty="0">
                <a:highlight>
                  <a:srgbClr val="0000FF"/>
                </a:highlight>
              </a:rPr>
              <a:t>bijlage 1/1 BVR OV</a:t>
            </a:r>
          </a:p>
        </p:txBody>
      </p:sp>
      <p:sp>
        <p:nvSpPr>
          <p:cNvPr id="14" name="Pijl: vijfhoek 13">
            <a:extLst>
              <a:ext uri="{FF2B5EF4-FFF2-40B4-BE49-F238E27FC236}">
                <a16:creationId xmlns:a16="http://schemas.microsoft.com/office/drawing/2014/main" id="{D4253281-A5B2-4695-A3A5-B42A8C8B3ED1}"/>
              </a:ext>
            </a:extLst>
          </p:cNvPr>
          <p:cNvSpPr/>
          <p:nvPr/>
        </p:nvSpPr>
        <p:spPr>
          <a:xfrm>
            <a:off x="1526945" y="4177383"/>
            <a:ext cx="3869584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>
                <a:highlight>
                  <a:srgbClr val="0000FF"/>
                </a:highlight>
              </a:rPr>
              <a:t>Groep 2 (erkenning voor RD KB): </a:t>
            </a:r>
          </a:p>
          <a:p>
            <a:pPr algn="ctr"/>
            <a:r>
              <a:rPr lang="nl-BE" sz="1400" dirty="0">
                <a:highlight>
                  <a:srgbClr val="0000FF"/>
                </a:highlight>
              </a:rPr>
              <a:t> NBN S21 201/202/203 + bijlage 1.1 BVR OV</a:t>
            </a:r>
          </a:p>
        </p:txBody>
      </p:sp>
      <p:sp>
        <p:nvSpPr>
          <p:cNvPr id="15" name="Pijl: vijfhoek 14">
            <a:extLst>
              <a:ext uri="{FF2B5EF4-FFF2-40B4-BE49-F238E27FC236}">
                <a16:creationId xmlns:a16="http://schemas.microsoft.com/office/drawing/2014/main" id="{FE2D032A-BB84-4956-BE8B-1C0FED05B833}"/>
              </a:ext>
            </a:extLst>
          </p:cNvPr>
          <p:cNvSpPr/>
          <p:nvPr/>
        </p:nvSpPr>
        <p:spPr>
          <a:xfrm>
            <a:off x="1515645" y="4849285"/>
            <a:ext cx="3888277" cy="41149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>
                <a:highlight>
                  <a:srgbClr val="0000FF"/>
                </a:highlight>
              </a:rPr>
              <a:t>Groep 3 (aanvraag erkenning na RD KB): </a:t>
            </a:r>
          </a:p>
          <a:p>
            <a:pPr algn="ctr"/>
            <a:r>
              <a:rPr lang="nl-BE" sz="1400" dirty="0">
                <a:highlight>
                  <a:srgbClr val="0000FF"/>
                </a:highlight>
              </a:rPr>
              <a:t> bijlagen KB BN (via BVR OV) + bijlage 1/1 BVR OV</a:t>
            </a:r>
          </a:p>
        </p:txBody>
      </p:sp>
      <p:sp>
        <p:nvSpPr>
          <p:cNvPr id="16" name="Pijl: vijfhoek 15">
            <a:extLst>
              <a:ext uri="{FF2B5EF4-FFF2-40B4-BE49-F238E27FC236}">
                <a16:creationId xmlns:a16="http://schemas.microsoft.com/office/drawing/2014/main" id="{96175593-889F-46B6-984A-4BCEF36D4F03}"/>
              </a:ext>
            </a:extLst>
          </p:cNvPr>
          <p:cNvSpPr/>
          <p:nvPr/>
        </p:nvSpPr>
        <p:spPr>
          <a:xfrm>
            <a:off x="1526373" y="3100397"/>
            <a:ext cx="3884710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>
                <a:highlight>
                  <a:srgbClr val="0000FF"/>
                </a:highlight>
              </a:rPr>
              <a:t>bijlage 1 BVR OV</a:t>
            </a:r>
          </a:p>
        </p:txBody>
      </p:sp>
      <p:sp>
        <p:nvSpPr>
          <p:cNvPr id="17" name="Pijl: vijfhoek 16">
            <a:extLst>
              <a:ext uri="{FF2B5EF4-FFF2-40B4-BE49-F238E27FC236}">
                <a16:creationId xmlns:a16="http://schemas.microsoft.com/office/drawing/2014/main" id="{8E9E9F63-B815-481C-8783-EDEFB229ED12}"/>
              </a:ext>
            </a:extLst>
          </p:cNvPr>
          <p:cNvSpPr/>
          <p:nvPr/>
        </p:nvSpPr>
        <p:spPr>
          <a:xfrm>
            <a:off x="5533439" y="3130687"/>
            <a:ext cx="3259553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>
                <a:highlight>
                  <a:srgbClr val="FF0000"/>
                </a:highlight>
              </a:rPr>
              <a:t>bijlagen KB BN </a:t>
            </a:r>
            <a:r>
              <a:rPr lang="nl-BE" sz="1400" dirty="0"/>
              <a:t>+ </a:t>
            </a:r>
            <a:r>
              <a:rPr lang="nl-BE" sz="1400" dirty="0">
                <a:highlight>
                  <a:srgbClr val="0000FF"/>
                </a:highlight>
              </a:rPr>
              <a:t>bijlage 1 BVR OV</a:t>
            </a:r>
          </a:p>
        </p:txBody>
      </p:sp>
      <p:sp>
        <p:nvSpPr>
          <p:cNvPr id="18" name="Gelijkbenige driehoek 17">
            <a:extLst>
              <a:ext uri="{FF2B5EF4-FFF2-40B4-BE49-F238E27FC236}">
                <a16:creationId xmlns:a16="http://schemas.microsoft.com/office/drawing/2014/main" id="{6C875A1E-F2BF-40F2-BC9B-6034054DF3AF}"/>
              </a:ext>
            </a:extLst>
          </p:cNvPr>
          <p:cNvSpPr/>
          <p:nvPr/>
        </p:nvSpPr>
        <p:spPr>
          <a:xfrm rot="5400000">
            <a:off x="8607198" y="1738824"/>
            <a:ext cx="325241" cy="202614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Line 19">
            <a:extLst>
              <a:ext uri="{FF2B5EF4-FFF2-40B4-BE49-F238E27FC236}">
                <a16:creationId xmlns:a16="http://schemas.microsoft.com/office/drawing/2014/main" id="{D9B76A82-75A9-43F7-954D-E94EA3D794EE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3096" y="1832490"/>
            <a:ext cx="7487172" cy="6614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nl-BE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26F3DBF-8757-4C8D-BA79-E55AA2780DCD}"/>
              </a:ext>
            </a:extLst>
          </p:cNvPr>
          <p:cNvSpPr txBox="1"/>
          <p:nvPr/>
        </p:nvSpPr>
        <p:spPr>
          <a:xfrm>
            <a:off x="3693643" y="1832906"/>
            <a:ext cx="1728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/>
              <a:t>BESTAANDE GEBOUWEN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E506E29-648C-4A5A-AAF4-CCB575967F71}"/>
              </a:ext>
            </a:extLst>
          </p:cNvPr>
          <p:cNvSpPr txBox="1"/>
          <p:nvPr/>
        </p:nvSpPr>
        <p:spPr>
          <a:xfrm>
            <a:off x="5452955" y="1839846"/>
            <a:ext cx="15135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/>
              <a:t>NIEUWE GEBOUWEN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1F72C29A-9353-4815-938D-E5BD009824CF}"/>
              </a:ext>
            </a:extLst>
          </p:cNvPr>
          <p:cNvSpPr txBox="1"/>
          <p:nvPr/>
        </p:nvSpPr>
        <p:spPr>
          <a:xfrm>
            <a:off x="450592" y="1631825"/>
            <a:ext cx="1765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900" dirty="0"/>
              <a:t>datum aanvraag bouwvergunning</a:t>
            </a:r>
          </a:p>
        </p:txBody>
      </p:sp>
      <p:sp>
        <p:nvSpPr>
          <p:cNvPr id="27" name="Pijl: omlaag 26">
            <a:extLst>
              <a:ext uri="{FF2B5EF4-FFF2-40B4-BE49-F238E27FC236}">
                <a16:creationId xmlns:a16="http://schemas.microsoft.com/office/drawing/2014/main" id="{52F0292F-EA50-48CA-968E-F0F8C92F8C1D}"/>
              </a:ext>
            </a:extLst>
          </p:cNvPr>
          <p:cNvSpPr/>
          <p:nvPr/>
        </p:nvSpPr>
        <p:spPr>
          <a:xfrm>
            <a:off x="7533376" y="5791198"/>
            <a:ext cx="484632" cy="460857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028DFB7D-93EC-4ADA-BF03-19D24487AE8D}"/>
              </a:ext>
            </a:extLst>
          </p:cNvPr>
          <p:cNvSpPr txBox="1"/>
          <p:nvPr/>
        </p:nvSpPr>
        <p:spPr>
          <a:xfrm>
            <a:off x="7477411" y="6224940"/>
            <a:ext cx="540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TCB</a:t>
            </a:r>
          </a:p>
        </p:txBody>
      </p:sp>
      <p:sp>
        <p:nvSpPr>
          <p:cNvPr id="29" name="Pijl: omlaag 28">
            <a:extLst>
              <a:ext uri="{FF2B5EF4-FFF2-40B4-BE49-F238E27FC236}">
                <a16:creationId xmlns:a16="http://schemas.microsoft.com/office/drawing/2014/main" id="{9F6AAC79-932A-4277-8BA8-571D89DA0D49}"/>
              </a:ext>
            </a:extLst>
          </p:cNvPr>
          <p:cNvSpPr/>
          <p:nvPr/>
        </p:nvSpPr>
        <p:spPr>
          <a:xfrm>
            <a:off x="2990697" y="5781154"/>
            <a:ext cx="484632" cy="460857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25C93866-4564-42FE-94CA-8A763037058F}"/>
              </a:ext>
            </a:extLst>
          </p:cNvPr>
          <p:cNvSpPr txBox="1"/>
          <p:nvPr/>
        </p:nvSpPr>
        <p:spPr>
          <a:xfrm>
            <a:off x="2962714" y="6242011"/>
            <a:ext cx="540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TCB</a:t>
            </a:r>
          </a:p>
        </p:txBody>
      </p:sp>
      <p:sp>
        <p:nvSpPr>
          <p:cNvPr id="31" name="Pijl: omlaag 30">
            <a:extLst>
              <a:ext uri="{FF2B5EF4-FFF2-40B4-BE49-F238E27FC236}">
                <a16:creationId xmlns:a16="http://schemas.microsoft.com/office/drawing/2014/main" id="{D6390C20-51ED-4538-BD34-8E236F3DD87E}"/>
              </a:ext>
            </a:extLst>
          </p:cNvPr>
          <p:cNvSpPr/>
          <p:nvPr/>
        </p:nvSpPr>
        <p:spPr>
          <a:xfrm>
            <a:off x="6209733" y="5790986"/>
            <a:ext cx="484632" cy="460857"/>
          </a:xfrm>
          <a:prstGeom prst="downArrow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5E00FC36-97E8-41E8-B41B-FBE8AF30BC5E}"/>
              </a:ext>
            </a:extLst>
          </p:cNvPr>
          <p:cNvSpPr txBox="1"/>
          <p:nvPr/>
        </p:nvSpPr>
        <p:spPr>
          <a:xfrm>
            <a:off x="5976908" y="6210831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FOD BiZa</a:t>
            </a:r>
          </a:p>
        </p:txBody>
      </p:sp>
      <p:pic>
        <p:nvPicPr>
          <p:cNvPr id="33" name="Afbeelding 32">
            <a:extLst>
              <a:ext uri="{FF2B5EF4-FFF2-40B4-BE49-F238E27FC236}">
                <a16:creationId xmlns:a16="http://schemas.microsoft.com/office/drawing/2014/main" id="{AC8DA06E-1638-4D60-9130-C7FB2C8F5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18" y="6164985"/>
            <a:ext cx="1047738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72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jdelijke aanduiding voor inhoud 8">
            <a:extLst>
              <a:ext uri="{FF2B5EF4-FFF2-40B4-BE49-F238E27FC236}">
                <a16:creationId xmlns:a16="http://schemas.microsoft.com/office/drawing/2014/main" id="{83E6A6CD-CABC-4D69-935C-062AA977A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750" y="2568868"/>
            <a:ext cx="7464425" cy="4286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BE" altLang="nl-BE" sz="1800" b="0" dirty="0">
                <a:solidFill>
                  <a:srgbClr val="FF0000"/>
                </a:solidFill>
              </a:rPr>
              <a:t>Procedure attestering : art 6 tot 10</a:t>
            </a:r>
          </a:p>
          <a:p>
            <a:pPr eaLnBrk="1" hangingPunct="1">
              <a:buFontTx/>
              <a:buNone/>
            </a:pPr>
            <a:endParaRPr lang="nl-BE" altLang="nl-BE" sz="2400" dirty="0"/>
          </a:p>
          <a:p>
            <a:pPr eaLnBrk="1" hangingPunct="1">
              <a:buFontTx/>
              <a:buNone/>
            </a:pPr>
            <a:br>
              <a:rPr lang="nl-BE" altLang="nl-BE" sz="2400" i="1" dirty="0"/>
            </a:br>
            <a:endParaRPr lang="nl-BE" altLang="nl-BE" sz="2400" i="1" dirty="0"/>
          </a:p>
          <a:p>
            <a:pPr eaLnBrk="1" hangingPunct="1">
              <a:buFontTx/>
              <a:buNone/>
            </a:pPr>
            <a:endParaRPr lang="nl-BE" altLang="nl-BE" sz="2400" i="1" dirty="0"/>
          </a:p>
          <a:p>
            <a:pPr eaLnBrk="1" hangingPunct="1">
              <a:buFontTx/>
              <a:buNone/>
            </a:pPr>
            <a:endParaRPr lang="nl-BE" altLang="nl-BE" i="1" dirty="0"/>
          </a:p>
          <a:p>
            <a:pPr lvl="1" eaLnBrk="1" hangingPunct="1">
              <a:buFontTx/>
              <a:buNone/>
            </a:pPr>
            <a:endParaRPr lang="nl-BE" altLang="nl-BE" i="1" dirty="0"/>
          </a:p>
          <a:p>
            <a:pPr eaLnBrk="1" hangingPunct="1">
              <a:buFontTx/>
              <a:buNone/>
            </a:pPr>
            <a:br>
              <a:rPr lang="nl-BE" altLang="nl-BE" i="1" dirty="0"/>
            </a:br>
            <a:endParaRPr lang="nl-BE" altLang="nl-BE" i="1" dirty="0"/>
          </a:p>
          <a:p>
            <a:pPr eaLnBrk="1" hangingPunct="1">
              <a:buFontTx/>
              <a:buNone/>
            </a:pPr>
            <a:r>
              <a:rPr lang="nl-BE" altLang="nl-BE" i="1" dirty="0"/>
              <a:t> </a:t>
            </a:r>
            <a:br>
              <a:rPr lang="nl-BE" altLang="nl-BE" i="1" dirty="0"/>
            </a:br>
            <a:endParaRPr lang="nl-BE" altLang="nl-BE" i="1" dirty="0"/>
          </a:p>
          <a:p>
            <a:pPr eaLnBrk="1" hangingPunct="1">
              <a:buFontTx/>
              <a:buNone/>
            </a:pPr>
            <a:endParaRPr lang="nl-BE" altLang="nl-BE" dirty="0"/>
          </a:p>
          <a:p>
            <a:pPr eaLnBrk="1" hangingPunct="1">
              <a:buFontTx/>
              <a:buNone/>
            </a:pPr>
            <a:endParaRPr lang="nl-BE" altLang="nl-BE" dirty="0"/>
          </a:p>
        </p:txBody>
      </p:sp>
      <p:sp>
        <p:nvSpPr>
          <p:cNvPr id="18437" name="Tekstvak 4">
            <a:extLst>
              <a:ext uri="{FF2B5EF4-FFF2-40B4-BE49-F238E27FC236}">
                <a16:creationId xmlns:a16="http://schemas.microsoft.com/office/drawing/2014/main" id="{B2CF37CA-BAD6-4672-8C1E-4B22FDFA5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5313" y="1285875"/>
            <a:ext cx="668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5F5F5F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rgbClr val="5F5F5F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5F5F5F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nl-BE" altLang="nl-BE" sz="2400" b="1">
                <a:solidFill>
                  <a:schemeClr val="bg1"/>
                </a:solidFill>
              </a:rPr>
              <a:t>2.3</a:t>
            </a:r>
            <a:endParaRPr lang="nl-BE" altLang="nl-BE" sz="1800">
              <a:solidFill>
                <a:schemeClr val="tx1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E2AE045-B062-4568-84D7-62AA5E9BDAAD}"/>
              </a:ext>
            </a:extLst>
          </p:cNvPr>
          <p:cNvSpPr txBox="1"/>
          <p:nvPr/>
        </p:nvSpPr>
        <p:spPr>
          <a:xfrm>
            <a:off x="642939" y="3787795"/>
            <a:ext cx="1000125" cy="95250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nl-BE" sz="1400">
                <a:latin typeface="Arial" charset="0"/>
              </a:rPr>
              <a:t>BI vraagt attest aan bij BM</a:t>
            </a:r>
          </a:p>
          <a:p>
            <a:pPr>
              <a:defRPr/>
            </a:pPr>
            <a:endParaRPr lang="nl-BE" sz="1400">
              <a:latin typeface="Arial" charset="0"/>
            </a:endParaRPr>
          </a:p>
        </p:txBody>
      </p:sp>
      <p:sp>
        <p:nvSpPr>
          <p:cNvPr id="18439" name="Tekstvak 7">
            <a:extLst>
              <a:ext uri="{FF2B5EF4-FFF2-40B4-BE49-F238E27FC236}">
                <a16:creationId xmlns:a16="http://schemas.microsoft.com/office/drawing/2014/main" id="{A15467E7-504E-4B37-A34B-0D4DF27E7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3786188"/>
            <a:ext cx="1736724" cy="95410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5F5F5F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rgbClr val="5F5F5F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5F5F5F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BE" altLang="nl-BE" sz="1400" dirty="0">
                <a:solidFill>
                  <a:schemeClr val="tx1"/>
                </a:solidFill>
              </a:rPr>
              <a:t>hulpverleningszone maakt brandpreventie-verslag</a:t>
            </a:r>
            <a:endParaRPr lang="nl-BE" altLang="nl-BE" sz="1800" dirty="0">
              <a:solidFill>
                <a:schemeClr val="tx1"/>
              </a:solidFill>
            </a:endParaRPr>
          </a:p>
        </p:txBody>
      </p:sp>
      <p:sp>
        <p:nvSpPr>
          <p:cNvPr id="17416" name="Tekstvak 10">
            <a:extLst>
              <a:ext uri="{FF2B5EF4-FFF2-40B4-BE49-F238E27FC236}">
                <a16:creationId xmlns:a16="http://schemas.microsoft.com/office/drawing/2014/main" id="{4782F507-9589-46EC-8643-1378D55BA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3563" y="2857500"/>
            <a:ext cx="30003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5F5F5F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rgbClr val="5F5F5F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5F5F5F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1400" dirty="0">
                <a:solidFill>
                  <a:srgbClr val="92D050"/>
                </a:solidFill>
              </a:rPr>
              <a:t>OK de voorziening voldoet</a:t>
            </a:r>
            <a:br>
              <a:rPr lang="nl-BE" altLang="nl-BE" sz="1800" dirty="0">
                <a:solidFill>
                  <a:srgbClr val="92D050"/>
                </a:solidFill>
              </a:rPr>
            </a:br>
            <a:endParaRPr lang="nl-BE" altLang="nl-BE" sz="1800" dirty="0">
              <a:solidFill>
                <a:srgbClr val="92D050"/>
              </a:solidFill>
            </a:endParaRPr>
          </a:p>
        </p:txBody>
      </p:sp>
      <p:sp>
        <p:nvSpPr>
          <p:cNvPr id="17417" name="Tekstvak 11">
            <a:extLst>
              <a:ext uri="{FF2B5EF4-FFF2-40B4-BE49-F238E27FC236}">
                <a16:creationId xmlns:a16="http://schemas.microsoft.com/office/drawing/2014/main" id="{F90680BF-43F8-4EB0-A090-DCB8F5B4C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688" y="2857500"/>
            <a:ext cx="1254125" cy="923925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5F5F5F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rgbClr val="5F5F5F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5F5F5F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BE" altLang="nl-BE" sz="1800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BE" altLang="nl-BE" sz="1800" dirty="0">
                <a:solidFill>
                  <a:schemeClr val="tx1"/>
                </a:solidFill>
              </a:rPr>
              <a:t>ATTEST 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nl-BE" altLang="nl-BE" sz="1800" dirty="0">
              <a:solidFill>
                <a:schemeClr val="tx1"/>
              </a:solidFill>
            </a:endParaRPr>
          </a:p>
        </p:txBody>
      </p:sp>
      <p:sp>
        <p:nvSpPr>
          <p:cNvPr id="18442" name="Tekstvak 12">
            <a:extLst>
              <a:ext uri="{FF2B5EF4-FFF2-40B4-BE49-F238E27FC236}">
                <a16:creationId xmlns:a16="http://schemas.microsoft.com/office/drawing/2014/main" id="{282750D7-B074-4548-8A97-2CBF39E92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452" y="5500688"/>
            <a:ext cx="28632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5F5F5F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rgbClr val="5F5F5F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5F5F5F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BE" altLang="nl-BE" sz="1200" dirty="0">
                <a:solidFill>
                  <a:schemeClr val="tx1"/>
                </a:solidFill>
              </a:rPr>
              <a:t>(max 3 maanden na aanvraag naar BI -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BE" altLang="nl-BE" sz="1200" dirty="0">
                <a:solidFill>
                  <a:schemeClr val="tx1"/>
                </a:solidFill>
              </a:rPr>
              <a:t>binnen 10 dagen naar Z&amp;G)</a:t>
            </a:r>
          </a:p>
        </p:txBody>
      </p:sp>
      <p:sp>
        <p:nvSpPr>
          <p:cNvPr id="17419" name="Tekstvak 13">
            <a:extLst>
              <a:ext uri="{FF2B5EF4-FFF2-40B4-BE49-F238E27FC236}">
                <a16:creationId xmlns:a16="http://schemas.microsoft.com/office/drawing/2014/main" id="{611F96A9-44B7-47EC-96AF-B8BBC6A80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688" y="3929063"/>
            <a:ext cx="1285875" cy="92392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5F5F5F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rgbClr val="5F5F5F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5F5F5F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BE" altLang="nl-BE" sz="180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BE" altLang="nl-BE" sz="1800">
                <a:solidFill>
                  <a:schemeClr val="tx1"/>
                </a:solidFill>
              </a:rPr>
              <a:t>ATTEST B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nl-BE" altLang="nl-BE" sz="1800">
              <a:solidFill>
                <a:schemeClr val="tx1"/>
              </a:solidFill>
            </a:endParaRPr>
          </a:p>
        </p:txBody>
      </p:sp>
      <p:sp>
        <p:nvSpPr>
          <p:cNvPr id="17420" name="Tekstvak 14">
            <a:extLst>
              <a:ext uri="{FF2B5EF4-FFF2-40B4-BE49-F238E27FC236}">
                <a16:creationId xmlns:a16="http://schemas.microsoft.com/office/drawing/2014/main" id="{38D67538-1F13-4807-8DD1-C3A9C9BBD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688" y="5000625"/>
            <a:ext cx="1285875" cy="9239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5F5F5F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rgbClr val="5F5F5F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5F5F5F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BE" altLang="nl-BE" sz="180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BE" altLang="nl-BE" sz="1800">
                <a:solidFill>
                  <a:schemeClr val="tx1"/>
                </a:solidFill>
              </a:rPr>
              <a:t>ATTEST 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nl-BE" altLang="nl-BE" sz="1800">
              <a:solidFill>
                <a:schemeClr val="tx1"/>
              </a:solidFill>
            </a:endParaRPr>
          </a:p>
        </p:txBody>
      </p:sp>
      <p:sp>
        <p:nvSpPr>
          <p:cNvPr id="18445" name="PIJL-RECHTS 15">
            <a:extLst>
              <a:ext uri="{FF2B5EF4-FFF2-40B4-BE49-F238E27FC236}">
                <a16:creationId xmlns:a16="http://schemas.microsoft.com/office/drawing/2014/main" id="{650798A9-FFF4-47F3-8EB1-27487AC20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1599" y="3714750"/>
            <a:ext cx="303213" cy="85725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5F5F5F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rgbClr val="5F5F5F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5F5F5F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BE" altLang="nl-BE" sz="1800">
              <a:solidFill>
                <a:schemeClr val="tx1"/>
              </a:solidFill>
            </a:endParaRPr>
          </a:p>
        </p:txBody>
      </p:sp>
      <p:sp>
        <p:nvSpPr>
          <p:cNvPr id="17422" name="Tekstvak 17">
            <a:extLst>
              <a:ext uri="{FF2B5EF4-FFF2-40B4-BE49-F238E27FC236}">
                <a16:creationId xmlns:a16="http://schemas.microsoft.com/office/drawing/2014/main" id="{BFA0569C-7002-4526-B9A9-9B7013365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929063"/>
            <a:ext cx="30003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5F5F5F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rgbClr val="5F5F5F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5F5F5F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1400" dirty="0">
                <a:solidFill>
                  <a:srgbClr val="FFC000"/>
                </a:solidFill>
              </a:rPr>
              <a:t>OK maar met opmerkingen: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1400" dirty="0">
                <a:solidFill>
                  <a:srgbClr val="FFC000"/>
                </a:solidFill>
              </a:rPr>
              <a:t>uitwerken stappenplan &gt; te evalueren door hulpverleningszone</a:t>
            </a:r>
            <a:br>
              <a:rPr lang="nl-BE" altLang="nl-BE" sz="1800" dirty="0">
                <a:solidFill>
                  <a:srgbClr val="FFC000"/>
                </a:solidFill>
              </a:rPr>
            </a:br>
            <a:endParaRPr lang="nl-BE" altLang="nl-BE" sz="1400" dirty="0">
              <a:solidFill>
                <a:srgbClr val="FFC000"/>
              </a:solidFill>
            </a:endParaRPr>
          </a:p>
        </p:txBody>
      </p:sp>
      <p:sp>
        <p:nvSpPr>
          <p:cNvPr id="17423" name="Tekstvak 18">
            <a:extLst>
              <a:ext uri="{FF2B5EF4-FFF2-40B4-BE49-F238E27FC236}">
                <a16:creationId xmlns:a16="http://schemas.microsoft.com/office/drawing/2014/main" id="{414D0EB4-E21A-43E0-AF42-2200D3A44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000625"/>
            <a:ext cx="30003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5F5F5F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rgbClr val="5F5F5F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5F5F5F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1400" dirty="0">
                <a:solidFill>
                  <a:srgbClr val="FF0000"/>
                </a:solidFill>
              </a:rPr>
              <a:t>Niet  OK + veiligheid in ernstige mate in gedrang: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1400" dirty="0">
                <a:solidFill>
                  <a:srgbClr val="FF0000"/>
                </a:solidFill>
              </a:rPr>
              <a:t>Intrekking/weigering erkenning</a:t>
            </a:r>
            <a:br>
              <a:rPr lang="nl-BE" altLang="nl-BE" sz="1400" dirty="0">
                <a:solidFill>
                  <a:srgbClr val="FF0000"/>
                </a:solidFill>
              </a:rPr>
            </a:br>
            <a:endParaRPr lang="nl-BE" altLang="nl-BE" sz="1400" dirty="0">
              <a:solidFill>
                <a:srgbClr val="FF0000"/>
              </a:solidFill>
            </a:endParaRPr>
          </a:p>
        </p:txBody>
      </p:sp>
      <p:sp>
        <p:nvSpPr>
          <p:cNvPr id="18449" name="PIJL-RECHTS 20">
            <a:extLst>
              <a:ext uri="{FF2B5EF4-FFF2-40B4-BE49-F238E27FC236}">
                <a16:creationId xmlns:a16="http://schemas.microsoft.com/office/drawing/2014/main" id="{AFD0EB2D-BE9A-4CD7-9CA1-60C5C5CE1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278" y="3786188"/>
            <a:ext cx="301410" cy="69803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5F5F5F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rgbClr val="5F5F5F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5F5F5F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BE" altLang="nl-BE" sz="1800">
              <a:solidFill>
                <a:schemeClr val="tx1"/>
              </a:solidFill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637BE86B-2AE9-42A0-B3C7-4CE3B595B919}"/>
              </a:ext>
            </a:extLst>
          </p:cNvPr>
          <p:cNvSpPr/>
          <p:nvPr/>
        </p:nvSpPr>
        <p:spPr>
          <a:xfrm>
            <a:off x="347473" y="53831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Aangepaste attesten A, B en C</a:t>
            </a:r>
          </a:p>
          <a:p>
            <a:endParaRPr lang="nl-BE" dirty="0">
              <a:solidFill>
                <a:srgbClr val="FF0000"/>
              </a:solidFill>
            </a:endParaRPr>
          </a:p>
          <a:p>
            <a:r>
              <a:rPr lang="nl-BE" sz="1400" dirty="0"/>
              <a:t>3 attesten met alle mogelijke vormen van voorziening: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400" dirty="0"/>
              <a:t>Woonzorgcentrum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400" dirty="0"/>
              <a:t>Centrum voor kortverblijf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400" dirty="0" err="1"/>
              <a:t>Dagverzorgingscentrum</a:t>
            </a:r>
            <a:endParaRPr lang="nl-BE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400" dirty="0"/>
              <a:t>Centrum voor herstelverblijf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400" dirty="0"/>
              <a:t>Lokaal dienstencentrum</a:t>
            </a:r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E17A655C-2B8F-4F09-8E9C-36F5BC9AE590}"/>
              </a:ext>
            </a:extLst>
          </p:cNvPr>
          <p:cNvSpPr txBox="1">
            <a:spLocks/>
          </p:cNvSpPr>
          <p:nvPr/>
        </p:nvSpPr>
        <p:spPr>
          <a:xfrm>
            <a:off x="6356909" y="148684"/>
            <a:ext cx="2599194" cy="831553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288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200" b="1" kern="1200" spc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0000"/>
              <a:buFontTx/>
              <a:buBlip>
                <a:blip r:embed="rId4"/>
              </a:buBlip>
              <a:defRPr sz="2200" kern="1200" spc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5"/>
              </a:buBlip>
              <a:defRPr sz="2000" kern="1200" spc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6"/>
              </a:buBlip>
              <a:defRPr sz="2000" kern="1200" spc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0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§"/>
            </a:pPr>
            <a:r>
              <a:rPr lang="nl-BE" sz="800" dirty="0"/>
              <a:t>Uitbreiding  toepassingsgebied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800" dirty="0"/>
              <a:t>Aangepaste specifieke normen brandveiligheid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800" dirty="0"/>
              <a:t>Overgangsregeling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800" dirty="0"/>
              <a:t>Aangepaste procedure ook voor afwijkingen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800" dirty="0">
                <a:highlight>
                  <a:srgbClr val="FFFF00"/>
                </a:highlight>
              </a:rPr>
              <a:t>Aangepaste attesten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l-BE" sz="1800" dirty="0"/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B57A7104-A996-4FBF-B02C-FD2D0E60CF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118" y="6247967"/>
            <a:ext cx="1000125" cy="45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/>
      <p:bldP spid="17417" grpId="0" animBg="1"/>
      <p:bldP spid="17419" grpId="0" animBg="1"/>
      <p:bldP spid="17420" grpId="0" animBg="1"/>
      <p:bldP spid="17422" grpId="0"/>
      <p:bldP spid="174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jdelijke aanduiding voor inhoud 8">
            <a:extLst>
              <a:ext uri="{FF2B5EF4-FFF2-40B4-BE49-F238E27FC236}">
                <a16:creationId xmlns:a16="http://schemas.microsoft.com/office/drawing/2014/main" id="{AA963018-EDE4-4160-B480-76A6266752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20688" y="1462837"/>
            <a:ext cx="7464425" cy="4286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BE" altLang="nl-BE" sz="1800" b="0" dirty="0">
                <a:solidFill>
                  <a:srgbClr val="FF0000"/>
                </a:solidFill>
              </a:rPr>
              <a:t>  Geldigheidsduur attesten: artikel 4 en 5</a:t>
            </a:r>
          </a:p>
          <a:p>
            <a:pPr eaLnBrk="1" hangingPunct="1">
              <a:buFontTx/>
              <a:buNone/>
            </a:pPr>
            <a:endParaRPr lang="nl-BE" altLang="nl-BE" sz="2000" dirty="0"/>
          </a:p>
          <a:p>
            <a:pPr eaLnBrk="1" hangingPunct="1">
              <a:buFontTx/>
              <a:buNone/>
            </a:pPr>
            <a:endParaRPr lang="nl-BE" altLang="nl-BE" sz="2400" dirty="0"/>
          </a:p>
          <a:p>
            <a:pPr eaLnBrk="1" hangingPunct="1">
              <a:buFontTx/>
              <a:buNone/>
            </a:pPr>
            <a:br>
              <a:rPr lang="nl-BE" altLang="nl-BE" sz="2400" i="1" dirty="0"/>
            </a:br>
            <a:endParaRPr lang="nl-BE" altLang="nl-BE" sz="2400" i="1" dirty="0"/>
          </a:p>
          <a:p>
            <a:pPr eaLnBrk="1" hangingPunct="1">
              <a:buFontTx/>
              <a:buNone/>
            </a:pPr>
            <a:endParaRPr lang="nl-BE" altLang="nl-BE" sz="2400" i="1" dirty="0"/>
          </a:p>
          <a:p>
            <a:pPr eaLnBrk="1" hangingPunct="1">
              <a:buFontTx/>
              <a:buNone/>
            </a:pPr>
            <a:endParaRPr lang="nl-BE" altLang="nl-BE" i="1" dirty="0"/>
          </a:p>
          <a:p>
            <a:pPr lvl="1" eaLnBrk="1" hangingPunct="1">
              <a:buFontTx/>
              <a:buNone/>
            </a:pPr>
            <a:endParaRPr lang="nl-BE" altLang="nl-BE" i="1" dirty="0"/>
          </a:p>
          <a:p>
            <a:pPr eaLnBrk="1" hangingPunct="1">
              <a:buFontTx/>
              <a:buNone/>
            </a:pPr>
            <a:br>
              <a:rPr lang="nl-BE" altLang="nl-BE" i="1" dirty="0"/>
            </a:br>
            <a:endParaRPr lang="nl-BE" altLang="nl-BE" i="1" dirty="0"/>
          </a:p>
          <a:p>
            <a:pPr eaLnBrk="1" hangingPunct="1">
              <a:buFontTx/>
              <a:buNone/>
            </a:pPr>
            <a:r>
              <a:rPr lang="nl-BE" altLang="nl-BE" i="1" dirty="0"/>
              <a:t> </a:t>
            </a:r>
            <a:br>
              <a:rPr lang="nl-BE" altLang="nl-BE" i="1" dirty="0"/>
            </a:br>
            <a:endParaRPr lang="nl-BE" altLang="nl-BE" i="1" dirty="0"/>
          </a:p>
          <a:p>
            <a:pPr eaLnBrk="1" hangingPunct="1">
              <a:buFontTx/>
              <a:buNone/>
            </a:pPr>
            <a:endParaRPr lang="nl-BE" altLang="nl-BE" dirty="0"/>
          </a:p>
          <a:p>
            <a:pPr eaLnBrk="1" hangingPunct="1">
              <a:buFontTx/>
              <a:buNone/>
            </a:pPr>
            <a:endParaRPr lang="nl-BE" altLang="nl-BE" dirty="0"/>
          </a:p>
        </p:txBody>
      </p:sp>
      <p:sp>
        <p:nvSpPr>
          <p:cNvPr id="19461" name="Tekstvak 4">
            <a:extLst>
              <a:ext uri="{FF2B5EF4-FFF2-40B4-BE49-F238E27FC236}">
                <a16:creationId xmlns:a16="http://schemas.microsoft.com/office/drawing/2014/main" id="{E321A536-AAE6-47B1-9FED-83C095970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5313" y="1285875"/>
            <a:ext cx="668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5F5F5F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rgbClr val="5F5F5F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5F5F5F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nl-BE" altLang="nl-BE" sz="2400" b="1">
                <a:solidFill>
                  <a:schemeClr val="bg1"/>
                </a:solidFill>
              </a:rPr>
              <a:t>2.3</a:t>
            </a:r>
            <a:endParaRPr lang="nl-BE" altLang="nl-BE" sz="1800">
              <a:solidFill>
                <a:schemeClr val="tx1"/>
              </a:solidFill>
            </a:endParaRPr>
          </a:p>
        </p:txBody>
      </p:sp>
      <p:sp>
        <p:nvSpPr>
          <p:cNvPr id="18438" name="Tekstvak 10">
            <a:extLst>
              <a:ext uri="{FF2B5EF4-FFF2-40B4-BE49-F238E27FC236}">
                <a16:creationId xmlns:a16="http://schemas.microsoft.com/office/drawing/2014/main" id="{2AADB471-D154-4118-928E-212D7FB4A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2420938"/>
            <a:ext cx="61912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5F5F5F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rgbClr val="5F5F5F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5F5F5F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1400" dirty="0">
                <a:solidFill>
                  <a:srgbClr val="92D050"/>
                </a:solidFill>
              </a:rPr>
              <a:t>- </a:t>
            </a:r>
            <a:r>
              <a:rPr lang="nl-BE" altLang="nl-BE" sz="1400" dirty="0">
                <a:solidFill>
                  <a:schemeClr val="tx1"/>
                </a:solidFill>
              </a:rPr>
              <a:t>8 jaar geldig vanaf ondertekening door burgemeester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1400" dirty="0">
                <a:solidFill>
                  <a:schemeClr val="tx1"/>
                </a:solidFill>
              </a:rPr>
              <a:t>- vervalt na 8 jaar of bij afleveren nieuw attest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1400" dirty="0">
                <a:solidFill>
                  <a:schemeClr val="tx1"/>
                </a:solidFill>
              </a:rPr>
              <a:t> -van rechtswege 6 maanden na realisatie van ingrijpende wijzigingen</a:t>
            </a:r>
          </a:p>
        </p:txBody>
      </p:sp>
      <p:sp>
        <p:nvSpPr>
          <p:cNvPr id="18439" name="Tekstvak 11">
            <a:extLst>
              <a:ext uri="{FF2B5EF4-FFF2-40B4-BE49-F238E27FC236}">
                <a16:creationId xmlns:a16="http://schemas.microsoft.com/office/drawing/2014/main" id="{C9B90638-00D9-4B5F-BE5A-4E479E9AF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349500"/>
            <a:ext cx="1285875" cy="915988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5F5F5F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rgbClr val="5F5F5F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5F5F5F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BE" altLang="nl-BE" sz="180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BE" altLang="nl-BE" sz="1800">
                <a:solidFill>
                  <a:schemeClr val="tx1"/>
                </a:solidFill>
              </a:rPr>
              <a:t>ATTEST 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nl-BE" altLang="nl-BE" sz="1800">
              <a:solidFill>
                <a:schemeClr val="tx1"/>
              </a:solidFill>
            </a:endParaRPr>
          </a:p>
        </p:txBody>
      </p:sp>
      <p:sp>
        <p:nvSpPr>
          <p:cNvPr id="18440" name="Tekstvak 12">
            <a:extLst>
              <a:ext uri="{FF2B5EF4-FFF2-40B4-BE49-F238E27FC236}">
                <a16:creationId xmlns:a16="http://schemas.microsoft.com/office/drawing/2014/main" id="{C3A42EF0-069C-4D91-B2A8-6AF870B99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516563"/>
            <a:ext cx="7058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5F5F5F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rgbClr val="5F5F5F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5F5F5F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BE" altLang="nl-BE" sz="1400" dirty="0">
                <a:solidFill>
                  <a:schemeClr val="tx1"/>
                </a:solidFill>
              </a:rPr>
              <a:t>&gt;&gt; Aanvraag nieuw attest na attest A of B: uiterlijk 3 maanden voor verstrijken geldigheidsduur</a:t>
            </a:r>
          </a:p>
        </p:txBody>
      </p:sp>
      <p:sp>
        <p:nvSpPr>
          <p:cNvPr id="18441" name="Tekstvak 13">
            <a:extLst>
              <a:ext uri="{FF2B5EF4-FFF2-40B4-BE49-F238E27FC236}">
                <a16:creationId xmlns:a16="http://schemas.microsoft.com/office/drawing/2014/main" id="{D354C4AB-7176-4F51-A655-6A6BED703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429000"/>
            <a:ext cx="1285875" cy="9159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5F5F5F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rgbClr val="5F5F5F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5F5F5F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BE" altLang="nl-BE" sz="1800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BE" altLang="nl-BE" sz="1800" dirty="0">
                <a:solidFill>
                  <a:schemeClr val="tx1"/>
                </a:solidFill>
              </a:rPr>
              <a:t>ATTEST B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nl-BE" altLang="nl-BE" sz="1800" dirty="0">
              <a:solidFill>
                <a:schemeClr val="tx1"/>
              </a:solidFill>
            </a:endParaRPr>
          </a:p>
        </p:txBody>
      </p:sp>
      <p:sp>
        <p:nvSpPr>
          <p:cNvPr id="18442" name="Tekstvak 14">
            <a:extLst>
              <a:ext uri="{FF2B5EF4-FFF2-40B4-BE49-F238E27FC236}">
                <a16:creationId xmlns:a16="http://schemas.microsoft.com/office/drawing/2014/main" id="{67E07A6D-42CA-4942-9C49-6198B675C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437063"/>
            <a:ext cx="1295400" cy="9159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5F5F5F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rgbClr val="5F5F5F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5F5F5F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BE" altLang="nl-BE" sz="180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BE" altLang="nl-BE" sz="1800">
                <a:solidFill>
                  <a:schemeClr val="tx1"/>
                </a:solidFill>
              </a:rPr>
              <a:t>ATTEST 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nl-BE" altLang="nl-BE" sz="1800">
              <a:solidFill>
                <a:schemeClr val="tx1"/>
              </a:solidFill>
            </a:endParaRPr>
          </a:p>
        </p:txBody>
      </p:sp>
      <p:sp>
        <p:nvSpPr>
          <p:cNvPr id="18443" name="Tekstvak 17">
            <a:extLst>
              <a:ext uri="{FF2B5EF4-FFF2-40B4-BE49-F238E27FC236}">
                <a16:creationId xmlns:a16="http://schemas.microsoft.com/office/drawing/2014/main" id="{C9719F3E-D4C5-45B2-8C27-C061C397E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3429000"/>
            <a:ext cx="59769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5F5F5F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rgbClr val="5F5F5F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5F5F5F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1400" dirty="0">
                <a:solidFill>
                  <a:schemeClr val="tx1"/>
                </a:solidFill>
              </a:rPr>
              <a:t>- duur te bepalen door burgemeester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1400" dirty="0">
                <a:solidFill>
                  <a:schemeClr val="tx1"/>
                </a:solidFill>
              </a:rPr>
              <a:t>- eerste attest 1 jaar geldig en verlengbaar tot maximum 8 jaar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1400" dirty="0">
                <a:solidFill>
                  <a:schemeClr val="tx1"/>
                </a:solidFill>
              </a:rPr>
              <a:t>- vervalt op einde geldigheidsduur of bij afleveren nieuw attest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1400" dirty="0">
                <a:solidFill>
                  <a:schemeClr val="tx1"/>
                </a:solidFill>
              </a:rPr>
              <a:t>- van rechtswege 6 maanden na realisatie van ingrijpende wijzigingen</a:t>
            </a:r>
          </a:p>
        </p:txBody>
      </p:sp>
      <p:sp>
        <p:nvSpPr>
          <p:cNvPr id="18444" name="Tekstvak 18">
            <a:extLst>
              <a:ext uri="{FF2B5EF4-FFF2-40B4-BE49-F238E27FC236}">
                <a16:creationId xmlns:a16="http://schemas.microsoft.com/office/drawing/2014/main" id="{84920EE4-4AB0-44C3-A02F-9D0658C1C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4581525"/>
            <a:ext cx="5040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5F5F5F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rgbClr val="5F5F5F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5F5F5F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1400" dirty="0">
                <a:solidFill>
                  <a:schemeClr val="tx1"/>
                </a:solidFill>
              </a:rPr>
              <a:t>vervalt enkel bij afleveren van nieuw attest</a:t>
            </a:r>
            <a:br>
              <a:rPr lang="nl-BE" altLang="nl-BE" sz="1400" dirty="0">
                <a:solidFill>
                  <a:schemeClr val="tx1"/>
                </a:solidFill>
              </a:rPr>
            </a:br>
            <a:endParaRPr lang="nl-BE" altLang="nl-BE" sz="1400" dirty="0">
              <a:solidFill>
                <a:schemeClr val="tx1"/>
              </a:solidFill>
            </a:endParaRPr>
          </a:p>
        </p:txBody>
      </p:sp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9069EE93-1E75-4424-ADC5-3656BC3C89A1}"/>
              </a:ext>
            </a:extLst>
          </p:cNvPr>
          <p:cNvSpPr txBox="1">
            <a:spLocks/>
          </p:cNvSpPr>
          <p:nvPr/>
        </p:nvSpPr>
        <p:spPr>
          <a:xfrm>
            <a:off x="6356909" y="148684"/>
            <a:ext cx="2599194" cy="831553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288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200" b="1" kern="1200" spc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0000"/>
              <a:buFontTx/>
              <a:buBlip>
                <a:blip r:embed="rId4"/>
              </a:buBlip>
              <a:defRPr sz="2200" kern="1200" spc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5"/>
              </a:buBlip>
              <a:defRPr sz="2000" kern="1200" spc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6"/>
              </a:buBlip>
              <a:defRPr sz="2000" kern="1200" spc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0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§"/>
            </a:pPr>
            <a:r>
              <a:rPr lang="nl-BE" sz="800" dirty="0"/>
              <a:t>Uitbreiding  toepassingsgebied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800" dirty="0"/>
              <a:t>Aangepaste specifieke normen brandveiligheid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800" dirty="0"/>
              <a:t>Overgangsregeling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800" dirty="0"/>
              <a:t>Aangepaste procedure ook voor afwijkingen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800" dirty="0">
                <a:highlight>
                  <a:srgbClr val="FFFF00"/>
                </a:highlight>
              </a:rPr>
              <a:t>Aangepaste attesten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l-BE" sz="18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7612E1C-331C-42B4-9D87-055CCF86EA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947" y="6067385"/>
            <a:ext cx="1066234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0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  <p:bldP spid="18439" grpId="0" animBg="1"/>
      <p:bldP spid="18440" grpId="0"/>
      <p:bldP spid="18441" grpId="0" animBg="1"/>
      <p:bldP spid="18442" grpId="0" animBg="1"/>
      <p:bldP spid="18443" grpId="0"/>
      <p:bldP spid="184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77C7A0-1238-4907-9E09-9B59076E1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" y="264160"/>
            <a:ext cx="8465262" cy="609600"/>
          </a:xfrm>
        </p:spPr>
        <p:txBody>
          <a:bodyPr/>
          <a:lstStyle/>
          <a:p>
            <a:r>
              <a:rPr lang="nl-BE" sz="2000" b="0" i="1" dirty="0">
                <a:solidFill>
                  <a:schemeClr val="accent1">
                    <a:lumMod val="75000"/>
                  </a:schemeClr>
                </a:solidFill>
              </a:rPr>
              <a:t>BVR 09/12/2011  brandveiligheid ouderenvoorzieningen (gewijzigd 13/07/2018)</a:t>
            </a:r>
            <a:br>
              <a:rPr lang="nl-BE" sz="2000" b="0" i="1" dirty="0">
                <a:solidFill>
                  <a:schemeClr val="accent1">
                    <a:lumMod val="75000"/>
                  </a:schemeClr>
                </a:solidFill>
              </a:rPr>
            </a:br>
            <a:endParaRPr lang="nl-BE" sz="1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A05FA5-5D31-4759-97DA-0287FE5D8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6107" y="3202869"/>
            <a:ext cx="8315760" cy="4720682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nl-BE" sz="1800" b="0" dirty="0"/>
              <a:t>specifieke brandveiligheidsnormen ouderenvoorzieningen en centra voor herstelverblijf</a:t>
            </a:r>
          </a:p>
          <a:p>
            <a:pPr marL="342900" indent="-342900">
              <a:buFont typeface="+mj-lt"/>
              <a:buAutoNum type="arabicPeriod"/>
            </a:pPr>
            <a:endParaRPr lang="nl-BE" sz="1800" b="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1800" b="0" dirty="0"/>
              <a:t>Uitbreiding  toepassingsgebied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1800" dirty="0"/>
              <a:t>Aangepaste specifieke normen brandveiligheid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1800" b="0" dirty="0"/>
              <a:t>Overgangsregeling </a:t>
            </a:r>
          </a:p>
          <a:p>
            <a:pPr marL="342900" indent="-342900">
              <a:buFont typeface="+mj-lt"/>
              <a:buAutoNum type="arabicPeriod"/>
            </a:pPr>
            <a:endParaRPr lang="nl-BE" sz="1800" b="0" dirty="0"/>
          </a:p>
          <a:p>
            <a:pPr marL="342900" indent="-342900">
              <a:buFont typeface="+mj-lt"/>
              <a:buAutoNum type="arabicPeriod"/>
            </a:pPr>
            <a:r>
              <a:rPr lang="nl-BE" sz="1800" b="0" dirty="0"/>
              <a:t> procedure uitreiking attest naleving brandveiligheidsnormen</a:t>
            </a:r>
            <a:br>
              <a:rPr lang="nl-BE" sz="1800" b="0" dirty="0"/>
            </a:br>
            <a:endParaRPr lang="nl-BE" sz="1800" b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l-BE" sz="1800" dirty="0"/>
              <a:t>Aangepaste procedure ook voor 	afwijkingen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1800" b="0" dirty="0"/>
              <a:t>Aangepaste attesten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l-BE" sz="1800" b="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678779C-B7BC-4734-942F-8D119686096D}"/>
              </a:ext>
            </a:extLst>
          </p:cNvPr>
          <p:cNvSpPr txBox="1"/>
          <p:nvPr/>
        </p:nvSpPr>
        <p:spPr>
          <a:xfrm>
            <a:off x="396240" y="1022652"/>
            <a:ext cx="81710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i="1" dirty="0">
                <a:solidFill>
                  <a:schemeClr val="accent1">
                    <a:lumMod val="75000"/>
                  </a:schemeClr>
                </a:solidFill>
              </a:rPr>
              <a:t>voluit:  </a:t>
            </a:r>
            <a:br>
              <a:rPr lang="nl-BE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l-NL" i="1" dirty="0">
                <a:solidFill>
                  <a:schemeClr val="accent1">
                    <a:lumMod val="75000"/>
                  </a:schemeClr>
                </a:solidFill>
              </a:rPr>
              <a:t>Besluit van de Vlaamse Regering tot vaststelling van de specifieke brandveiligheidsnormen waaraan ouderenvoorzieningen [, lokale dienstencentra (</a:t>
            </a:r>
            <a:r>
              <a:rPr lang="nl-NL" i="1" dirty="0" err="1">
                <a:solidFill>
                  <a:schemeClr val="accent1">
                    <a:lumMod val="75000"/>
                  </a:schemeClr>
                </a:solidFill>
              </a:rPr>
              <a:t>ing.BVR</a:t>
            </a:r>
            <a:r>
              <a:rPr lang="nl-NL" i="1" dirty="0">
                <a:solidFill>
                  <a:schemeClr val="accent1">
                    <a:lumMod val="75000"/>
                  </a:schemeClr>
                </a:solidFill>
              </a:rPr>
              <a:t> 13 juli 2018, art. 4, I: 1 oktober 2018)] en centra voor herstelverblijf moeten voldoen en tot bepaling van de procedure voor de uitreiking van het attest van naleving van die normen</a:t>
            </a:r>
            <a:br>
              <a:rPr lang="nl-BE" i="1" dirty="0">
                <a:solidFill>
                  <a:schemeClr val="accent1">
                    <a:lumMod val="75000"/>
                  </a:schemeClr>
                </a:solidFill>
              </a:rPr>
            </a:b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146FC60-3210-4B71-874B-740D64E92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18" y="6247967"/>
            <a:ext cx="1046074" cy="45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5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>
            <a:extLst>
              <a:ext uri="{FF2B5EF4-FFF2-40B4-BE49-F238E27FC236}">
                <a16:creationId xmlns:a16="http://schemas.microsoft.com/office/drawing/2014/main" id="{7C6F6ABE-07A5-4BC9-8FA9-8675D9B6CEB3}"/>
              </a:ext>
            </a:extLst>
          </p:cNvPr>
          <p:cNvSpPr/>
          <p:nvPr/>
        </p:nvSpPr>
        <p:spPr>
          <a:xfrm>
            <a:off x="754511" y="349593"/>
            <a:ext cx="7791106" cy="1391663"/>
          </a:xfrm>
          <a:prstGeom prst="rect">
            <a:avLst/>
          </a:prstGeom>
          <a:solidFill>
            <a:srgbClr val="AAD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EC376F6-D521-4F22-92C6-46CFFFE8FF46}"/>
              </a:ext>
            </a:extLst>
          </p:cNvPr>
          <p:cNvSpPr txBox="1"/>
          <p:nvPr/>
        </p:nvSpPr>
        <p:spPr>
          <a:xfrm>
            <a:off x="894778" y="471996"/>
            <a:ext cx="769627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Toelichting bij recente aanpassing besluit brandveiligheid ouderenvoorzieningen</a:t>
            </a:r>
          </a:p>
          <a:p>
            <a:endParaRPr lang="nl-BE" sz="1100" i="1" dirty="0">
              <a:solidFill>
                <a:srgbClr val="0070C0"/>
              </a:solidFill>
            </a:endParaRPr>
          </a:p>
          <a:p>
            <a:r>
              <a:rPr lang="nl-BE" sz="1100" i="1" dirty="0">
                <a:solidFill>
                  <a:srgbClr val="0070C0"/>
                </a:solidFill>
              </a:rPr>
              <a:t>Meer info zie: </a:t>
            </a:r>
            <a:r>
              <a:rPr lang="nl-BE" sz="1100" i="1" dirty="0">
                <a:solidFill>
                  <a:srgbClr val="0070C0"/>
                </a:solidFill>
                <a:hlinkClick r:id="rId2"/>
              </a:rPr>
              <a:t>https://www.departementwvg.be/vipa/kenniscentrum/brandveiligheid</a:t>
            </a:r>
            <a:endParaRPr lang="nl-BE" sz="1100" i="1" dirty="0">
              <a:solidFill>
                <a:srgbClr val="0070C0"/>
              </a:solidFill>
            </a:endParaRPr>
          </a:p>
          <a:p>
            <a:r>
              <a:rPr lang="nl-BE" sz="1100" i="1" dirty="0">
                <a:solidFill>
                  <a:srgbClr val="0070C0"/>
                </a:solidFill>
              </a:rPr>
              <a:t>Contact : </a:t>
            </a:r>
            <a:r>
              <a:rPr lang="nl-BE" sz="1100" i="1" dirty="0">
                <a:solidFill>
                  <a:srgbClr val="0070C0"/>
                </a:solidFill>
                <a:hlinkClick r:id="rId3"/>
              </a:rPr>
              <a:t>ann.beusen@wvg.vlaanderen.be</a:t>
            </a:r>
            <a:endParaRPr lang="nl-BE" sz="1100" i="1" dirty="0">
              <a:solidFill>
                <a:srgbClr val="0070C0"/>
              </a:solidFill>
            </a:endParaRPr>
          </a:p>
          <a:p>
            <a:endParaRPr lang="nl-BE" sz="1100" dirty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80EBEF6-2598-4E01-A18B-E8FE695E035E}"/>
              </a:ext>
            </a:extLst>
          </p:cNvPr>
          <p:cNvSpPr txBox="1"/>
          <p:nvPr/>
        </p:nvSpPr>
        <p:spPr>
          <a:xfrm>
            <a:off x="2611410" y="6386004"/>
            <a:ext cx="2697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bedankt voor uw aandacht</a:t>
            </a: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97D68A31-509F-4C29-AFC3-0425F42946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008" y="4597044"/>
            <a:ext cx="3080481" cy="2053654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F6AEAB30-E697-4BA3-A30E-53EABE80B701}"/>
              </a:ext>
            </a:extLst>
          </p:cNvPr>
          <p:cNvSpPr txBox="1"/>
          <p:nvPr/>
        </p:nvSpPr>
        <p:spPr>
          <a:xfrm>
            <a:off x="754511" y="1928589"/>
            <a:ext cx="7650839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 dirty="0"/>
              <a:t>Links:</a:t>
            </a:r>
          </a:p>
          <a:p>
            <a:r>
              <a:rPr lang="nl-BE" sz="900" dirty="0"/>
              <a:t>KB BN 07/07/1994 </a:t>
            </a:r>
            <a:br>
              <a:rPr lang="nl-BE" sz="900" dirty="0"/>
            </a:br>
            <a:r>
              <a:rPr lang="nl-BE" sz="900" dirty="0"/>
              <a:t>Koninklijk Besluit van 7 juli 1994 tot vaststelling van de basisnormen voor de preventie van brand en ontploffing waar de gebouwen moeten voldoen  (versie 7 december 2016).</a:t>
            </a:r>
            <a:br>
              <a:rPr lang="nl-BE" sz="900" dirty="0"/>
            </a:br>
            <a:r>
              <a:rPr lang="nl-BE" sz="900" dirty="0"/>
              <a:t>Meer info FOD BiZa /veiligheid en preventie: </a:t>
            </a:r>
            <a:r>
              <a:rPr lang="nl-BE" sz="900" dirty="0">
                <a:hlinkClick r:id="rId5"/>
              </a:rPr>
              <a:t>https://www.besafe.be/nl</a:t>
            </a:r>
            <a:r>
              <a:rPr lang="nl-BE" sz="900" dirty="0"/>
              <a:t>   en  </a:t>
            </a:r>
            <a:r>
              <a:rPr lang="nl-BE" sz="900" dirty="0">
                <a:hlinkClick r:id="rId6"/>
              </a:rPr>
              <a:t>https://www.besafe.be/sites/default/files/2018-03/kb_fed_basisnorm.pdf</a:t>
            </a:r>
            <a:endParaRPr lang="nl-BE" sz="900" dirty="0"/>
          </a:p>
          <a:p>
            <a:br>
              <a:rPr lang="nl-BE" sz="900" dirty="0"/>
            </a:br>
            <a:r>
              <a:rPr lang="nl-BE" sz="900" dirty="0"/>
              <a:t>BVR OV </a:t>
            </a:r>
            <a:br>
              <a:rPr lang="nl-BE" sz="900" dirty="0"/>
            </a:br>
            <a:r>
              <a:rPr lang="nl-NL" sz="900" dirty="0"/>
              <a:t>Besluit van de Vlaamse Regering tot vaststelling van de specifieke brandveiligheidsnormen waaraan ouderenvoorzieningen [, lokale dienstencentra (</a:t>
            </a:r>
            <a:r>
              <a:rPr lang="nl-NL" sz="900" dirty="0" err="1"/>
              <a:t>ing.BVR</a:t>
            </a:r>
            <a:r>
              <a:rPr lang="nl-NL" sz="900" dirty="0"/>
              <a:t> 13 juli 2018, art. 4, I: 1 oktober 2018)] en centra voor herstelverblijf moeten voldoen en tot bepaling van de procedure voor de uitreiking van het attest van naleving van die normen</a:t>
            </a:r>
          </a:p>
          <a:p>
            <a:r>
              <a:rPr lang="nl-BE" sz="900" dirty="0">
                <a:hlinkClick r:id="rId7"/>
              </a:rPr>
              <a:t>https://codex.vlaanderen.be/Portals/Codex/documenten/1021327.html</a:t>
            </a:r>
            <a:endParaRPr lang="nl-BE" sz="900" dirty="0"/>
          </a:p>
          <a:p>
            <a:endParaRPr lang="nl-BE" sz="900" dirty="0"/>
          </a:p>
          <a:p>
            <a:r>
              <a:rPr lang="nl-BE" sz="900" dirty="0"/>
              <a:t>Erkenning: Agentschap Zorg en Gezondheid</a:t>
            </a:r>
            <a:br>
              <a:rPr lang="nl-BE" sz="900" dirty="0"/>
            </a:br>
            <a:r>
              <a:rPr lang="nl-BE" sz="900" dirty="0">
                <a:hlinkClick r:id="rId8"/>
              </a:rPr>
              <a:t>https://www.zorg-en-gezondheid.be/per-domein/ouderenzorg</a:t>
            </a:r>
            <a:endParaRPr lang="nl-BE" sz="900" dirty="0"/>
          </a:p>
          <a:p>
            <a:br>
              <a:rPr lang="nl-BE" sz="900" dirty="0"/>
            </a:br>
            <a:br>
              <a:rPr lang="nl-BE" sz="900" dirty="0"/>
            </a:br>
            <a:r>
              <a:rPr lang="nl-BE" sz="900" dirty="0"/>
              <a:t>TCB (VIPA): technische commissie brandveiligheid van het departement Welzijn, Volksgezondheid en Gezin</a:t>
            </a:r>
            <a:br>
              <a:rPr lang="nl-BE" sz="900" dirty="0"/>
            </a:br>
            <a:r>
              <a:rPr lang="nl-BE" sz="900" dirty="0">
                <a:hlinkClick r:id="rId9"/>
              </a:rPr>
              <a:t>https://www.departementwvg.be/node/2383#regelgeving-technische-commissie-brandveiligheid</a:t>
            </a:r>
            <a:endParaRPr lang="nl-BE" sz="900" dirty="0"/>
          </a:p>
          <a:p>
            <a:endParaRPr lang="nl-BE" sz="900" dirty="0"/>
          </a:p>
          <a:p>
            <a:endParaRPr lang="nl-BE" sz="900" dirty="0"/>
          </a:p>
          <a:p>
            <a:r>
              <a:rPr lang="nl-BE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710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77C7A0-1238-4907-9E09-9B59076E1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" y="264160"/>
            <a:ext cx="8465262" cy="609600"/>
          </a:xfrm>
        </p:spPr>
        <p:txBody>
          <a:bodyPr/>
          <a:lstStyle/>
          <a:p>
            <a:r>
              <a:rPr lang="nl-BE" sz="2000" b="0" i="1" dirty="0">
                <a:solidFill>
                  <a:schemeClr val="accent1">
                    <a:lumMod val="75000"/>
                  </a:schemeClr>
                </a:solidFill>
              </a:rPr>
              <a:t>BVR 09/12/2011  brandveiligheid ouderenvoorzieningen (gewijzigd 13/07/2018) </a:t>
            </a:r>
            <a:br>
              <a:rPr lang="nl-BE" sz="4000" b="0" i="1" dirty="0">
                <a:solidFill>
                  <a:schemeClr val="accent1">
                    <a:lumMod val="75000"/>
                  </a:schemeClr>
                </a:solidFill>
              </a:rPr>
            </a:br>
            <a:endParaRPr lang="nl-BE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A05FA5-5D31-4759-97DA-0287FE5D8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" y="1152292"/>
            <a:ext cx="8315760" cy="5441547"/>
          </a:xfrm>
        </p:spPr>
        <p:txBody>
          <a:bodyPr/>
          <a:lstStyle/>
          <a:p>
            <a:pPr marL="0" indent="0">
              <a:buNone/>
            </a:pPr>
            <a:r>
              <a:rPr lang="nl-BE" sz="1800" b="0" dirty="0"/>
              <a:t>Samenstelling:</a:t>
            </a:r>
          </a:p>
          <a:p>
            <a:pPr marL="918900" lvl="2" indent="-342900">
              <a:buFont typeface="+mj-lt"/>
              <a:buAutoNum type="arabicPeriod"/>
            </a:pPr>
            <a:r>
              <a:rPr lang="nl-BE" sz="1600" dirty="0"/>
              <a:t>tekst BVR &gt; </a:t>
            </a:r>
            <a:r>
              <a:rPr lang="nl-BE" sz="1600" i="1" dirty="0">
                <a:highlight>
                  <a:srgbClr val="00FF00"/>
                </a:highlight>
              </a:rPr>
              <a:t>BVR OV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nl-BE" sz="1600" dirty="0"/>
              <a:t>Toepassingsgebied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nl-BE" sz="1600" b="0" dirty="0"/>
              <a:t>Procedure attestering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nl-BE" sz="1600" dirty="0"/>
              <a:t>Procedure afwijking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nl-BE" sz="1600" b="0" dirty="0"/>
              <a:t>Overgangsregeling</a:t>
            </a:r>
            <a:br>
              <a:rPr lang="nl-BE" sz="1600" b="0" dirty="0"/>
            </a:br>
            <a:endParaRPr lang="nl-BE" sz="1600" b="0" dirty="0"/>
          </a:p>
          <a:p>
            <a:pPr marL="918900" lvl="2" indent="-342900">
              <a:buFont typeface="+mj-lt"/>
              <a:buAutoNum type="arabicPeriod"/>
            </a:pPr>
            <a:r>
              <a:rPr lang="nl-BE" sz="1600" dirty="0"/>
              <a:t>Bijlage 1: specifieke normen brandveiligheid ouderenvoorzieningen (WZC </a:t>
            </a:r>
            <a:r>
              <a:rPr lang="nl-BE" sz="1600" dirty="0" err="1"/>
              <a:t>ea</a:t>
            </a:r>
            <a:r>
              <a:rPr lang="nl-BE" sz="1600" dirty="0"/>
              <a:t> </a:t>
            </a:r>
            <a:r>
              <a:rPr lang="nl-BE" sz="1600" dirty="0" err="1"/>
              <a:t>excl</a:t>
            </a:r>
            <a:r>
              <a:rPr lang="nl-BE" sz="1600" dirty="0"/>
              <a:t> GAW)</a:t>
            </a:r>
            <a:br>
              <a:rPr lang="nl-BE" sz="1600" dirty="0"/>
            </a:br>
            <a:r>
              <a:rPr lang="nl-BE" sz="1600" i="1" dirty="0"/>
              <a:t>(= aangepaste bijlage 1)</a:t>
            </a:r>
            <a:br>
              <a:rPr lang="nl-BE" sz="1600" i="1" dirty="0"/>
            </a:br>
            <a:endParaRPr lang="nl-BE" sz="1600" i="1" dirty="0"/>
          </a:p>
          <a:p>
            <a:pPr marL="918900" lvl="2" indent="-342900">
              <a:buFont typeface="+mj-lt"/>
              <a:buAutoNum type="arabicPeriod"/>
            </a:pPr>
            <a:r>
              <a:rPr lang="nl-BE" sz="1600" b="0" dirty="0"/>
              <a:t>Bijlage 1/1: specifieke normen  brandveiligheid groepen van assistentiewoningen</a:t>
            </a:r>
            <a:br>
              <a:rPr lang="nl-BE" sz="1600" b="0" dirty="0"/>
            </a:br>
            <a:r>
              <a:rPr lang="nl-BE" sz="1600" b="0" i="1" dirty="0">
                <a:solidFill>
                  <a:srgbClr val="FF0000"/>
                </a:solidFill>
              </a:rPr>
              <a:t>(= nieuwe bijlage)</a:t>
            </a:r>
            <a:br>
              <a:rPr lang="nl-BE" sz="1600" b="0" i="1" dirty="0">
                <a:solidFill>
                  <a:srgbClr val="FF0000"/>
                </a:solidFill>
              </a:rPr>
            </a:br>
            <a:endParaRPr lang="nl-BE" sz="1600" b="0" i="1" dirty="0">
              <a:solidFill>
                <a:srgbClr val="FF0000"/>
              </a:solidFill>
            </a:endParaRPr>
          </a:p>
          <a:p>
            <a:pPr marL="918900" lvl="2" indent="-342900">
              <a:buFont typeface="+mj-lt"/>
              <a:buAutoNum type="arabicPeriod"/>
            </a:pPr>
            <a:r>
              <a:rPr lang="nl-BE" sz="1600" b="0" dirty="0"/>
              <a:t>Bijlage 2 : attest A</a:t>
            </a:r>
          </a:p>
          <a:p>
            <a:pPr marL="918900" lvl="2" indent="-342900">
              <a:buFont typeface="+mj-lt"/>
              <a:buAutoNum type="arabicPeriod"/>
            </a:pPr>
            <a:r>
              <a:rPr lang="nl-BE" sz="1600" dirty="0"/>
              <a:t>Bijlage 3 : attest B</a:t>
            </a:r>
          </a:p>
          <a:p>
            <a:pPr marL="918900" lvl="2" indent="-342900">
              <a:buFont typeface="+mj-lt"/>
              <a:buAutoNum type="arabicPeriod"/>
            </a:pPr>
            <a:r>
              <a:rPr lang="nl-BE" sz="1600" b="0" dirty="0"/>
              <a:t>Bijlage 4 : attest C</a:t>
            </a:r>
          </a:p>
          <a:p>
            <a:pPr marL="918900" lvl="2" indent="-342900">
              <a:buFont typeface="+mj-lt"/>
              <a:buAutoNum type="arabicPeriod"/>
            </a:pPr>
            <a:endParaRPr lang="nl-BE" sz="1600" dirty="0"/>
          </a:p>
          <a:p>
            <a:pPr marL="576000" lvl="2" indent="0">
              <a:buNone/>
            </a:pPr>
            <a:r>
              <a:rPr lang="nl-BE" sz="1600" i="1" dirty="0">
                <a:solidFill>
                  <a:srgbClr val="0070C0"/>
                </a:solidFill>
              </a:rPr>
              <a:t>https://www.departementwvg.be/vipa/kenniscentrum/brandveiligheid</a:t>
            </a:r>
            <a:endParaRPr lang="nl-BE" sz="1800" b="0" dirty="0"/>
          </a:p>
          <a:p>
            <a:pPr>
              <a:buFont typeface="Arial" panose="020B0604020202020204" pitchFamily="34" charset="0"/>
              <a:buChar char="•"/>
            </a:pPr>
            <a:endParaRPr lang="nl-BE" sz="1800" b="0" dirty="0"/>
          </a:p>
          <a:p>
            <a:pPr marL="0" indent="0">
              <a:buNone/>
            </a:pPr>
            <a:endParaRPr lang="nl-BE" sz="1800" b="0" dirty="0"/>
          </a:p>
          <a:p>
            <a:pPr marL="0" indent="0">
              <a:buNone/>
            </a:pPr>
            <a:endParaRPr lang="nl-BE" sz="1800" b="0" dirty="0"/>
          </a:p>
          <a:p>
            <a:pPr lvl="1">
              <a:buFont typeface="Arial" panose="020B0604020202020204" pitchFamily="34" charset="0"/>
              <a:buChar char="•"/>
            </a:pPr>
            <a:endParaRPr lang="nl-BE" sz="1800" b="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DA33984-687B-4C94-B511-1BEC4B40E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88" y="6243504"/>
            <a:ext cx="1005927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49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A05FA5-5D31-4759-97DA-0287FE5D8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6909" y="148684"/>
            <a:ext cx="2599194" cy="831553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nl-BE" sz="800" b="0" dirty="0">
                <a:highlight>
                  <a:srgbClr val="FFFF00"/>
                </a:highlight>
              </a:rPr>
              <a:t>Uitbreiding  toepassingsgebied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800" dirty="0"/>
              <a:t>Aangepaste specifieke normen brandveiligheid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800" b="0" dirty="0"/>
              <a:t>Overgangsregeling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800" dirty="0"/>
              <a:t>Aangepaste procedure ook voor afwijkingen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800" b="0" dirty="0"/>
              <a:t>Aangepaste attesten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l-BE" sz="1800" b="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68F5785-9AE7-4BA4-9852-643F608B6469}"/>
              </a:ext>
            </a:extLst>
          </p:cNvPr>
          <p:cNvSpPr txBox="1"/>
          <p:nvPr/>
        </p:nvSpPr>
        <p:spPr>
          <a:xfrm>
            <a:off x="505521" y="1717288"/>
            <a:ext cx="7828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BE" dirty="0">
                <a:solidFill>
                  <a:srgbClr val="FF0000"/>
                </a:solidFill>
              </a:rPr>
              <a:t>NIEUW:</a:t>
            </a:r>
            <a:r>
              <a:rPr lang="nl-BE" dirty="0"/>
              <a:t> </a:t>
            </a:r>
            <a:br>
              <a:rPr lang="nl-BE" dirty="0"/>
            </a:br>
            <a:r>
              <a:rPr lang="nl-BE" dirty="0"/>
              <a:t>BVR OV vanaf 01/10/2018 ook voor </a:t>
            </a:r>
            <a:r>
              <a:rPr lang="nl-BE" dirty="0">
                <a:highlight>
                  <a:srgbClr val="00FF00"/>
                </a:highlight>
              </a:rPr>
              <a:t>groepen van assistentiewoningen (GAW)</a:t>
            </a:r>
          </a:p>
          <a:p>
            <a:pPr marL="342900" indent="-342900">
              <a:buAutoNum type="arabicPeriod"/>
            </a:pPr>
            <a:endParaRPr lang="nl-BE" dirty="0"/>
          </a:p>
          <a:p>
            <a:pPr lvl="0"/>
            <a:endParaRPr lang="nl-BE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115A46-0893-435C-934C-228AC231A22D}"/>
              </a:ext>
            </a:extLst>
          </p:cNvPr>
          <p:cNvSpPr txBox="1"/>
          <p:nvPr/>
        </p:nvSpPr>
        <p:spPr>
          <a:xfrm>
            <a:off x="4419599" y="2561968"/>
            <a:ext cx="45365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Waarom?</a:t>
            </a:r>
          </a:p>
          <a:p>
            <a:endParaRPr lang="nl-BE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BE" sz="1400" dirty="0">
                <a:latin typeface="Arial" pitchFamily="34" charset="0"/>
                <a:cs typeface="Arial" pitchFamily="34" charset="0"/>
              </a:rPr>
              <a:t>- groep van kleine onafhankelijke woonentiteiten</a:t>
            </a:r>
          </a:p>
          <a:p>
            <a:r>
              <a:rPr lang="nl-BE" sz="1400" dirty="0">
                <a:latin typeface="Arial" pitchFamily="34" charset="0"/>
                <a:cs typeface="Arial" pitchFamily="34" charset="0"/>
              </a:rPr>
              <a:t>met beperkte gemeenschappelijke voorzieningen</a:t>
            </a:r>
            <a:endParaRPr lang="nl-BE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BE" sz="1400" i="1" dirty="0">
                <a:latin typeface="Arial" pitchFamily="34" charset="0"/>
                <a:cs typeface="Arial" pitchFamily="34" charset="0"/>
              </a:rPr>
              <a:t>al dan niet in combinatie met WZC</a:t>
            </a:r>
          </a:p>
          <a:p>
            <a:endParaRPr lang="nl-BE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BE" sz="1400" dirty="0">
                <a:latin typeface="Arial" pitchFamily="34" charset="0"/>
                <a:cs typeface="Arial" pitchFamily="34" charset="0"/>
              </a:rPr>
              <a:t>- huidige normen: NBN S21 201/202/203 type A &gt; </a:t>
            </a:r>
            <a:br>
              <a:rPr lang="nl-BE" sz="1400" dirty="0">
                <a:latin typeface="Arial" pitchFamily="34" charset="0"/>
                <a:cs typeface="Arial" pitchFamily="34" charset="0"/>
              </a:rPr>
            </a:br>
            <a:r>
              <a:rPr lang="nl-BE" sz="1400" dirty="0">
                <a:latin typeface="Arial" pitchFamily="34" charset="0"/>
                <a:cs typeface="Arial" pitchFamily="34" charset="0"/>
              </a:rPr>
              <a:t>    * geen onderscheid lage/middelhoge  gebouwen</a:t>
            </a:r>
            <a:br>
              <a:rPr lang="nl-BE" sz="1400" dirty="0">
                <a:latin typeface="Arial" pitchFamily="34" charset="0"/>
                <a:cs typeface="Arial" pitchFamily="34" charset="0"/>
              </a:rPr>
            </a:br>
            <a:r>
              <a:rPr lang="nl-BE" sz="1400" dirty="0">
                <a:latin typeface="Arial" pitchFamily="34" charset="0"/>
                <a:cs typeface="Arial" pitchFamily="34" charset="0"/>
              </a:rPr>
              <a:t>    * beperkte specifieke invulling </a:t>
            </a:r>
            <a:r>
              <a:rPr lang="nl-BE" sz="1400" dirty="0" err="1">
                <a:latin typeface="Arial" pitchFamily="34" charset="0"/>
                <a:cs typeface="Arial" pitchFamily="34" charset="0"/>
              </a:rPr>
              <a:t>vd</a:t>
            </a:r>
            <a:r>
              <a:rPr lang="nl-BE" sz="1400" dirty="0">
                <a:latin typeface="Arial" pitchFamily="34" charset="0"/>
                <a:cs typeface="Arial" pitchFamily="34" charset="0"/>
              </a:rPr>
              <a:t> normen </a:t>
            </a:r>
            <a:br>
              <a:rPr lang="nl-BE" sz="1400" dirty="0">
                <a:latin typeface="Arial" pitchFamily="34" charset="0"/>
                <a:cs typeface="Arial" pitchFamily="34" charset="0"/>
              </a:rPr>
            </a:br>
            <a:br>
              <a:rPr lang="nl-BE" sz="1400" dirty="0">
                <a:latin typeface="Arial" pitchFamily="34" charset="0"/>
                <a:cs typeface="Arial" pitchFamily="34" charset="0"/>
              </a:rPr>
            </a:br>
            <a:r>
              <a:rPr lang="nl-BE" sz="1400" dirty="0">
                <a:latin typeface="Arial" pitchFamily="34" charset="0"/>
                <a:cs typeface="Arial" pitchFamily="34" charset="0"/>
              </a:rPr>
              <a:t>- sterke overlapping met basisnorm : onnodig complexe </a:t>
            </a:r>
            <a:r>
              <a:rPr lang="nl-BE" sz="1400" dirty="0" err="1">
                <a:latin typeface="Arial" pitchFamily="34" charset="0"/>
                <a:cs typeface="Arial" pitchFamily="34" charset="0"/>
              </a:rPr>
              <a:t>aftoetsing</a:t>
            </a:r>
            <a:r>
              <a:rPr lang="nl-BE" sz="1400" dirty="0">
                <a:latin typeface="Arial" pitchFamily="34" charset="0"/>
                <a:cs typeface="Arial" pitchFamily="34" charset="0"/>
              </a:rPr>
              <a:t> </a:t>
            </a:r>
            <a:br>
              <a:rPr lang="nl-BE" sz="1400" dirty="0">
                <a:latin typeface="Arial" pitchFamily="34" charset="0"/>
                <a:cs typeface="Arial" pitchFamily="34" charset="0"/>
              </a:rPr>
            </a:br>
            <a:endParaRPr lang="nl-BE" sz="1400" dirty="0">
              <a:latin typeface="Arial" pitchFamily="34" charset="0"/>
              <a:cs typeface="Arial" pitchFamily="34" charset="0"/>
            </a:endParaRPr>
          </a:p>
          <a:p>
            <a:r>
              <a:rPr lang="nl-BE" sz="1400" dirty="0">
                <a:latin typeface="Arial" pitchFamily="34" charset="0"/>
                <a:cs typeface="Arial" pitchFamily="34" charset="0"/>
              </a:rPr>
              <a:t>- dubbele afwijkingsaanvragen FOD BiZa/WVG</a:t>
            </a:r>
            <a:br>
              <a:rPr lang="nl-BE" sz="1400" dirty="0">
                <a:latin typeface="Arial" pitchFamily="34" charset="0"/>
                <a:cs typeface="Arial" pitchFamily="34" charset="0"/>
              </a:rPr>
            </a:br>
            <a:br>
              <a:rPr lang="nl-BE" sz="1400" dirty="0">
                <a:latin typeface="Arial" pitchFamily="34" charset="0"/>
                <a:cs typeface="Arial" pitchFamily="34" charset="0"/>
              </a:rPr>
            </a:br>
            <a:r>
              <a:rPr lang="nl-BE" sz="1400" dirty="0">
                <a:latin typeface="Arial" pitchFamily="34" charset="0"/>
                <a:cs typeface="Arial" pitchFamily="34" charset="0"/>
              </a:rPr>
              <a:t>- procedure afstemmen op BVR 09/12/2011: </a:t>
            </a:r>
            <a:br>
              <a:rPr lang="nl-BE" sz="1400" dirty="0">
                <a:latin typeface="Arial" pitchFamily="34" charset="0"/>
                <a:cs typeface="Arial" pitchFamily="34" charset="0"/>
              </a:rPr>
            </a:br>
            <a:r>
              <a:rPr lang="nl-BE" sz="1400" dirty="0">
                <a:latin typeface="Arial" pitchFamily="34" charset="0"/>
                <a:cs typeface="Arial" pitchFamily="34" charset="0"/>
              </a:rPr>
              <a:t>  attestering ABC</a:t>
            </a:r>
          </a:p>
          <a:p>
            <a:br>
              <a:rPr lang="nl-BE" sz="1400" dirty="0">
                <a:latin typeface="Arial" pitchFamily="34" charset="0"/>
                <a:cs typeface="Arial" pitchFamily="34" charset="0"/>
              </a:rPr>
            </a:br>
            <a:r>
              <a:rPr lang="nl-BE" sz="1400" dirty="0">
                <a:latin typeface="Arial" pitchFamily="34" charset="0"/>
                <a:cs typeface="Arial" pitchFamily="34" charset="0"/>
              </a:rPr>
              <a:t>- intrekking norm: geen verdere actualisering mogelijk</a:t>
            </a:r>
            <a:br>
              <a:rPr lang="nl-BE" sz="1400" dirty="0">
                <a:latin typeface="Arial" pitchFamily="34" charset="0"/>
                <a:cs typeface="Arial" pitchFamily="34" charset="0"/>
              </a:rPr>
            </a:br>
            <a:r>
              <a:rPr lang="nl-BE" sz="1400" dirty="0"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2B81172-ACDC-47A9-BC73-F65A05CDBA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4" b="6102"/>
          <a:stretch/>
        </p:blipFill>
        <p:spPr bwMode="auto">
          <a:xfrm rot="5400000">
            <a:off x="1323452" y="3069012"/>
            <a:ext cx="2493151" cy="2771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F76D584E-E144-4AF6-B94A-FF012DB7D859}"/>
              </a:ext>
            </a:extLst>
          </p:cNvPr>
          <p:cNvSpPr txBox="1"/>
          <p:nvPr/>
        </p:nvSpPr>
        <p:spPr>
          <a:xfrm>
            <a:off x="1076604" y="5701545"/>
            <a:ext cx="27719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800" dirty="0">
                <a:latin typeface="Arial" pitchFamily="34" charset="0"/>
                <a:cs typeface="Arial" pitchFamily="34" charset="0"/>
              </a:rPr>
              <a:t>Groep van assistentiewoningen </a:t>
            </a:r>
            <a:r>
              <a:rPr lang="nl-BE" sz="800" dirty="0" err="1">
                <a:latin typeface="Arial" pitchFamily="34" charset="0"/>
                <a:cs typeface="Arial" pitchFamily="34" charset="0"/>
              </a:rPr>
              <a:t>Kleitkalseide</a:t>
            </a:r>
            <a:r>
              <a:rPr lang="nl-BE" sz="800" dirty="0">
                <a:latin typeface="Arial" pitchFamily="34" charset="0"/>
                <a:cs typeface="Arial" pitchFamily="34" charset="0"/>
              </a:rPr>
              <a:t>  </a:t>
            </a:r>
            <a:r>
              <a:rPr lang="nl-BE" sz="800" dirty="0" err="1">
                <a:latin typeface="Arial" pitchFamily="34" charset="0"/>
                <a:cs typeface="Arial" pitchFamily="34" charset="0"/>
              </a:rPr>
              <a:t>Maldegem</a:t>
            </a:r>
            <a:endParaRPr lang="nl-BE" sz="800" dirty="0">
              <a:latin typeface="Arial" pitchFamily="34" charset="0"/>
              <a:cs typeface="Arial" pitchFamily="34" charset="0"/>
            </a:endParaRPr>
          </a:p>
          <a:p>
            <a:r>
              <a:rPr lang="nl-BE" sz="800" dirty="0">
                <a:latin typeface="Arial" pitchFamily="34" charset="0"/>
                <a:cs typeface="Arial" pitchFamily="34" charset="0"/>
              </a:rPr>
              <a:t>Ontwerp </a:t>
            </a:r>
            <a:r>
              <a:rPr lang="nl-BE" sz="800" dirty="0" err="1">
                <a:latin typeface="Arial" pitchFamily="34" charset="0"/>
                <a:cs typeface="Arial" pitchFamily="34" charset="0"/>
              </a:rPr>
              <a:t>Aiko</a:t>
            </a:r>
            <a:endParaRPr lang="nl-BE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ED4CE6FB-D555-44E6-B027-48152590A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40" y="6221558"/>
            <a:ext cx="1108856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83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1B115A46-0893-435C-934C-228AC231A22D}"/>
              </a:ext>
            </a:extLst>
          </p:cNvPr>
          <p:cNvSpPr txBox="1"/>
          <p:nvPr/>
        </p:nvSpPr>
        <p:spPr>
          <a:xfrm>
            <a:off x="1263805" y="2177764"/>
            <a:ext cx="766999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Wat is van toepassing ? art 2 BVR OV</a:t>
            </a:r>
          </a:p>
          <a:p>
            <a:endParaRPr lang="nl-BE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BE" sz="1400" dirty="0">
                <a:latin typeface="Arial" pitchFamily="34" charset="0"/>
                <a:cs typeface="Arial" pitchFamily="34" charset="0"/>
              </a:rPr>
              <a:t>3 groepen afhankelijk van:</a:t>
            </a:r>
          </a:p>
          <a:p>
            <a:pPr marL="800100" lvl="1" indent="-342900">
              <a:buFont typeface="+mj-lt"/>
              <a:buAutoNum type="alphaLcPeriod"/>
            </a:pPr>
            <a:r>
              <a:rPr lang="nl-BE" sz="1400" i="1" dirty="0">
                <a:latin typeface="Arial" pitchFamily="34" charset="0"/>
                <a:cs typeface="Arial" pitchFamily="34" charset="0"/>
              </a:rPr>
              <a:t>datum aanvraag of verkrijgen erkenning</a:t>
            </a:r>
          </a:p>
          <a:p>
            <a:pPr marL="800100" lvl="1" indent="-342900">
              <a:buFont typeface="+mj-lt"/>
              <a:buAutoNum type="alphaLcPeriod"/>
            </a:pPr>
            <a:r>
              <a:rPr lang="nl-BE" sz="1400" i="1" dirty="0">
                <a:latin typeface="Arial" pitchFamily="34" charset="0"/>
                <a:cs typeface="Arial" pitchFamily="34" charset="0"/>
              </a:rPr>
              <a:t>datum aanvraag bouwvergunning (omgevingsvergunning)  &gt;</a:t>
            </a:r>
            <a:br>
              <a:rPr lang="nl-BE" sz="1400" i="1" dirty="0">
                <a:latin typeface="Arial" pitchFamily="34" charset="0"/>
                <a:cs typeface="Arial" pitchFamily="34" charset="0"/>
              </a:rPr>
            </a:br>
            <a:br>
              <a:rPr lang="nl-BE" sz="1400" i="1" dirty="0">
                <a:latin typeface="Arial" pitchFamily="34" charset="0"/>
                <a:cs typeface="Arial" pitchFamily="34" charset="0"/>
              </a:rPr>
            </a:br>
            <a:r>
              <a:rPr lang="nl-BE" sz="1200" i="1" dirty="0">
                <a:latin typeface="Arial" pitchFamily="34" charset="0"/>
                <a:cs typeface="Arial" pitchFamily="34" charset="0"/>
              </a:rPr>
              <a:t>‘bestaand’ of ‘nieuw’ volgens respectievelijke data KB 07/07/1994 basisnormen (RD KB):</a:t>
            </a:r>
            <a:br>
              <a:rPr lang="nl-BE" sz="1200" i="1" dirty="0">
                <a:latin typeface="Arial" pitchFamily="34" charset="0"/>
                <a:cs typeface="Arial" pitchFamily="34" charset="0"/>
              </a:rPr>
            </a:br>
            <a:r>
              <a:rPr lang="nl-BE" sz="1200" dirty="0">
                <a:latin typeface="Arial" pitchFamily="34" charset="0"/>
                <a:cs typeface="Arial" pitchFamily="34" charset="0"/>
              </a:rPr>
              <a:t>	Nieuw ? - lage gebouwen met aanvraag bouwvergunning na 01/01/1998</a:t>
            </a:r>
            <a:br>
              <a:rPr lang="nl-BE" sz="1200" dirty="0">
                <a:latin typeface="Arial" pitchFamily="34" charset="0"/>
                <a:cs typeface="Arial" pitchFamily="34" charset="0"/>
              </a:rPr>
            </a:br>
            <a:r>
              <a:rPr lang="nl-BE" sz="1200" dirty="0">
                <a:latin typeface="Arial" pitchFamily="34" charset="0"/>
                <a:cs typeface="Arial" pitchFamily="34" charset="0"/>
              </a:rPr>
              <a:t>	              - middelhoge en hoge gebouwen met aanvraag bouwvergunning na 26/05/1995</a:t>
            </a:r>
          </a:p>
          <a:p>
            <a:r>
              <a:rPr lang="nl-BE" sz="1200" dirty="0">
                <a:latin typeface="Arial" pitchFamily="34" charset="0"/>
                <a:cs typeface="Arial" pitchFamily="34" charset="0"/>
              </a:rPr>
              <a:t>	Bestaand: de overige</a:t>
            </a:r>
          </a:p>
          <a:p>
            <a:pPr marL="800100" lvl="1" indent="-342900">
              <a:buFont typeface="+mj-lt"/>
              <a:buAutoNum type="alphaLcPeriod"/>
            </a:pPr>
            <a:endParaRPr lang="nl-BE" sz="1400" i="1" dirty="0">
              <a:latin typeface="Arial" pitchFamily="34" charset="0"/>
              <a:cs typeface="Arial" pitchFamily="34" charset="0"/>
            </a:endParaRPr>
          </a:p>
          <a:p>
            <a:r>
              <a:rPr lang="nl-BE" sz="1400" i="1" dirty="0">
                <a:highlight>
                  <a:srgbClr val="00FF00"/>
                </a:highlight>
                <a:latin typeface="Arial" pitchFamily="34" charset="0"/>
                <a:cs typeface="Arial" pitchFamily="34" charset="0"/>
              </a:rPr>
              <a:t>Groep 1:</a:t>
            </a:r>
            <a:r>
              <a:rPr lang="nl-BE" sz="1400" i="1" dirty="0">
                <a:latin typeface="Arial" pitchFamily="34" charset="0"/>
                <a:cs typeface="Arial" pitchFamily="34" charset="0"/>
              </a:rPr>
              <a:t> GAW in ‘nieuwe’ gebouwen  (ongeacht datum erkenning) </a:t>
            </a:r>
            <a:r>
              <a:rPr lang="nl-BE" sz="1200" i="1" dirty="0">
                <a:latin typeface="Arial" pitchFamily="34" charset="0"/>
                <a:cs typeface="Arial" pitchFamily="34" charset="0"/>
              </a:rPr>
              <a:t>(art 2, 1° + 2° lid)</a:t>
            </a:r>
            <a:br>
              <a:rPr lang="nl-BE" sz="1200" i="1" dirty="0">
                <a:latin typeface="Arial" pitchFamily="34" charset="0"/>
                <a:cs typeface="Arial" pitchFamily="34" charset="0"/>
              </a:rPr>
            </a:br>
            <a:r>
              <a:rPr lang="nl-BE" sz="1400" i="1" dirty="0">
                <a:latin typeface="Arial" pitchFamily="34" charset="0"/>
                <a:cs typeface="Arial" pitchFamily="34" charset="0"/>
              </a:rPr>
              <a:t>				&gt; bijlagen KB BN &amp; bijlage 1/1 BVR OV</a:t>
            </a:r>
            <a:r>
              <a:rPr lang="nl-BE" sz="1400" dirty="0">
                <a:latin typeface="Arial" pitchFamily="34" charset="0"/>
                <a:cs typeface="Arial" pitchFamily="34" charset="0"/>
              </a:rPr>
              <a:t> </a:t>
            </a:r>
            <a:br>
              <a:rPr lang="nl-BE" sz="1400" dirty="0">
                <a:latin typeface="Arial" pitchFamily="34" charset="0"/>
                <a:cs typeface="Arial" pitchFamily="34" charset="0"/>
              </a:rPr>
            </a:br>
            <a:r>
              <a:rPr lang="nl-BE" sz="1400" dirty="0"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nl-BE" sz="1400" i="1" dirty="0">
                <a:highlight>
                  <a:srgbClr val="00FF00"/>
                </a:highlight>
                <a:latin typeface="Arial" pitchFamily="34" charset="0"/>
                <a:cs typeface="Arial" pitchFamily="34" charset="0"/>
              </a:rPr>
              <a:t>Groep 2: </a:t>
            </a:r>
            <a:r>
              <a:rPr lang="nl-BE" sz="1400" i="1" dirty="0">
                <a:latin typeface="Arial" pitchFamily="34" charset="0"/>
                <a:cs typeface="Arial" pitchFamily="34" charset="0"/>
              </a:rPr>
              <a:t>GAW in ‘bestaande’ gebouwen &amp;</a:t>
            </a:r>
            <a:r>
              <a:rPr lang="nl-BE" sz="1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sz="1400" i="1" dirty="0">
                <a:latin typeface="Arial" pitchFamily="34" charset="0"/>
                <a:cs typeface="Arial" pitchFamily="34" charset="0"/>
              </a:rPr>
              <a:t>erkenning </a:t>
            </a:r>
            <a:r>
              <a:rPr lang="nl-BE" sz="1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VOOR </a:t>
            </a:r>
            <a:r>
              <a:rPr lang="nl-BE" sz="1400" i="1" dirty="0">
                <a:latin typeface="Arial" pitchFamily="34" charset="0"/>
                <a:cs typeface="Arial" pitchFamily="34" charset="0"/>
              </a:rPr>
              <a:t>RD KB </a:t>
            </a:r>
            <a:r>
              <a:rPr lang="nl-BE" sz="1200" i="1" dirty="0">
                <a:latin typeface="Arial" pitchFamily="34" charset="0"/>
                <a:cs typeface="Arial" pitchFamily="34" charset="0"/>
              </a:rPr>
              <a:t>(art 2, 1° + 3° lid)</a:t>
            </a:r>
            <a:br>
              <a:rPr lang="nl-BE" sz="1200" dirty="0">
                <a:latin typeface="Arial" pitchFamily="34" charset="0"/>
                <a:cs typeface="Arial" pitchFamily="34" charset="0"/>
              </a:rPr>
            </a:br>
            <a:r>
              <a:rPr lang="nl-BE" sz="1400" dirty="0">
                <a:latin typeface="Arial" pitchFamily="34" charset="0"/>
                <a:cs typeface="Arial" pitchFamily="34" charset="0"/>
              </a:rPr>
              <a:t>				</a:t>
            </a:r>
            <a:r>
              <a:rPr lang="nl-BE" sz="1400" i="1" dirty="0">
                <a:latin typeface="Arial" pitchFamily="34" charset="0"/>
                <a:cs typeface="Arial" pitchFamily="34" charset="0"/>
              </a:rPr>
              <a:t>&gt; NBN S21 201/202/203 &amp; bijlage 1/1 BVR OV</a:t>
            </a:r>
            <a:br>
              <a:rPr lang="nl-BE" sz="1400" i="1" dirty="0">
                <a:latin typeface="Arial" pitchFamily="34" charset="0"/>
                <a:cs typeface="Arial" pitchFamily="34" charset="0"/>
              </a:rPr>
            </a:br>
            <a:endParaRPr lang="nl-BE" sz="1400" i="1" dirty="0">
              <a:latin typeface="Arial" pitchFamily="34" charset="0"/>
              <a:cs typeface="Arial" pitchFamily="34" charset="0"/>
            </a:endParaRPr>
          </a:p>
          <a:p>
            <a:r>
              <a:rPr lang="nl-BE" sz="1400" i="1" dirty="0">
                <a:highlight>
                  <a:srgbClr val="00FF00"/>
                </a:highlight>
                <a:latin typeface="Arial" pitchFamily="34" charset="0"/>
                <a:cs typeface="Arial" pitchFamily="34" charset="0"/>
              </a:rPr>
              <a:t>Groep 3: </a:t>
            </a:r>
            <a:r>
              <a:rPr lang="nl-BE" sz="1400" i="1" dirty="0">
                <a:latin typeface="Arial" pitchFamily="34" charset="0"/>
                <a:cs typeface="Arial" pitchFamily="34" charset="0"/>
              </a:rPr>
              <a:t>GAW in ‘bestaande’ gebouwen &amp;</a:t>
            </a:r>
            <a:r>
              <a:rPr lang="nl-BE" sz="1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sz="1400" i="1" dirty="0">
                <a:latin typeface="Arial" pitchFamily="34" charset="0"/>
                <a:cs typeface="Arial" pitchFamily="34" charset="0"/>
              </a:rPr>
              <a:t>aanvraag erkenning </a:t>
            </a:r>
            <a:r>
              <a:rPr lang="nl-BE" sz="1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 </a:t>
            </a:r>
            <a:r>
              <a:rPr lang="nl-BE" sz="1400" i="1" dirty="0">
                <a:latin typeface="Arial" pitchFamily="34" charset="0"/>
                <a:cs typeface="Arial" pitchFamily="34" charset="0"/>
              </a:rPr>
              <a:t>RD KB</a:t>
            </a:r>
            <a:r>
              <a:rPr lang="nl-BE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(art 2, 1° + 4° lid)</a:t>
            </a:r>
            <a:endParaRPr lang="nl-BE" sz="1400" i="1" dirty="0">
              <a:latin typeface="Arial" pitchFamily="34" charset="0"/>
              <a:cs typeface="Arial" pitchFamily="34" charset="0"/>
            </a:endParaRPr>
          </a:p>
          <a:p>
            <a:r>
              <a:rPr lang="nl-BE" sz="1400" i="1" dirty="0">
                <a:latin typeface="Arial" pitchFamily="34" charset="0"/>
                <a:cs typeface="Arial" pitchFamily="34" charset="0"/>
              </a:rPr>
              <a:t>				&gt; bijlagen KB BN (via BVR OV) &amp; bijlage 1/1</a:t>
            </a:r>
            <a:br>
              <a:rPr lang="nl-BE" sz="1400" dirty="0">
                <a:latin typeface="Arial" pitchFamily="34" charset="0"/>
                <a:cs typeface="Arial" pitchFamily="34" charset="0"/>
              </a:rPr>
            </a:br>
            <a:r>
              <a:rPr lang="nl-BE" sz="14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37C5F17-FD03-46AB-854D-93203E38E824}"/>
              </a:ext>
            </a:extLst>
          </p:cNvPr>
          <p:cNvSpPr txBox="1"/>
          <p:nvPr/>
        </p:nvSpPr>
        <p:spPr>
          <a:xfrm>
            <a:off x="505521" y="1412488"/>
            <a:ext cx="7828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BE" dirty="0">
                <a:solidFill>
                  <a:srgbClr val="FF0000"/>
                </a:solidFill>
              </a:rPr>
              <a:t>NIEUW:</a:t>
            </a:r>
            <a:r>
              <a:rPr lang="nl-BE" dirty="0"/>
              <a:t> </a:t>
            </a:r>
            <a:br>
              <a:rPr lang="nl-BE" dirty="0"/>
            </a:br>
            <a:r>
              <a:rPr lang="nl-BE" dirty="0"/>
              <a:t>BVR OV vanaf 01/10/2018 ook voor </a:t>
            </a:r>
            <a:r>
              <a:rPr lang="nl-BE" dirty="0">
                <a:highlight>
                  <a:srgbClr val="00FF00"/>
                </a:highlight>
              </a:rPr>
              <a:t>groepen van assistentiewoningen (GAW)</a:t>
            </a:r>
            <a:endParaRPr lang="nl-BE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C58DCDC-EB94-4BA9-9D2C-4DC369F608B4}"/>
              </a:ext>
            </a:extLst>
          </p:cNvPr>
          <p:cNvSpPr txBox="1"/>
          <p:nvPr/>
        </p:nvSpPr>
        <p:spPr>
          <a:xfrm>
            <a:off x="3887047" y="6339984"/>
            <a:ext cx="4656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opgelet: BVR OV niet van toepassing op </a:t>
            </a:r>
            <a:r>
              <a:rPr lang="nl-BE" dirty="0" err="1">
                <a:solidFill>
                  <a:srgbClr val="FF0000"/>
                </a:solidFill>
              </a:rPr>
              <a:t>BEVAKs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F546AC0B-1135-465E-806B-C5E3A185E051}"/>
              </a:ext>
            </a:extLst>
          </p:cNvPr>
          <p:cNvSpPr txBox="1">
            <a:spLocks/>
          </p:cNvSpPr>
          <p:nvPr/>
        </p:nvSpPr>
        <p:spPr>
          <a:xfrm>
            <a:off x="6356909" y="148684"/>
            <a:ext cx="2599194" cy="831553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288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2"/>
              </a:buBlip>
              <a:defRPr sz="2200" b="1" kern="1200" spc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0000"/>
              <a:buFontTx/>
              <a:buBlip>
                <a:blip r:embed="rId3"/>
              </a:buBlip>
              <a:defRPr sz="2200" kern="1200" spc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4"/>
              </a:buBlip>
              <a:defRPr sz="2000" kern="1200" spc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5"/>
              </a:buBlip>
              <a:defRPr sz="2000" kern="1200" spc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2"/>
              </a:buBlip>
              <a:defRPr sz="20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§"/>
            </a:pPr>
            <a:r>
              <a:rPr lang="nl-BE" sz="800">
                <a:highlight>
                  <a:srgbClr val="FFFF00"/>
                </a:highlight>
              </a:rPr>
              <a:t>Uitbreiding  toepassingsgebied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800"/>
              <a:t>Aangepaste specifieke normen brandveiligheid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800"/>
              <a:t>Overgangsregeling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800"/>
              <a:t>Aangepaste procedure ook voor afwijkingen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800"/>
              <a:t>Aangepaste attesten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l-BE" sz="1800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E74304B1-A18C-4E62-958C-D7037AB836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066" y="6296030"/>
            <a:ext cx="1066235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757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1B115A46-0893-435C-934C-228AC231A22D}"/>
              </a:ext>
            </a:extLst>
          </p:cNvPr>
          <p:cNvSpPr txBox="1"/>
          <p:nvPr/>
        </p:nvSpPr>
        <p:spPr>
          <a:xfrm>
            <a:off x="1263805" y="2232224"/>
            <a:ext cx="799023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1800" dirty="0">
              <a:latin typeface="Arial" pitchFamily="34" charset="0"/>
              <a:cs typeface="Arial" pitchFamily="34" charset="0"/>
            </a:endParaRPr>
          </a:p>
          <a:p>
            <a:r>
              <a:rPr lang="nl-BE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Waarom?</a:t>
            </a:r>
            <a:br>
              <a:rPr lang="nl-BE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nl-BE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BE" sz="1400" dirty="0">
                <a:latin typeface="Arial" pitchFamily="34" charset="0"/>
                <a:cs typeface="Arial" pitchFamily="34" charset="0"/>
              </a:rPr>
              <a:t>- specifieke bestemming met </a:t>
            </a:r>
            <a:r>
              <a:rPr lang="nl-BE" sz="1400" dirty="0" err="1">
                <a:latin typeface="Arial" pitchFamily="34" charset="0"/>
                <a:cs typeface="Arial" pitchFamily="34" charset="0"/>
              </a:rPr>
              <a:t>dagbezetting</a:t>
            </a:r>
            <a:endParaRPr lang="nl-BE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BE" sz="1400" i="1" dirty="0">
                <a:latin typeface="Arial" pitchFamily="34" charset="0"/>
                <a:cs typeface="Arial" pitchFamily="34" charset="0"/>
              </a:rPr>
              <a:t>al dan niet in combinatie met WZC</a:t>
            </a:r>
            <a:br>
              <a:rPr lang="nl-BE" sz="1400" i="1" dirty="0">
                <a:latin typeface="Arial" pitchFamily="34" charset="0"/>
                <a:cs typeface="Arial" pitchFamily="34" charset="0"/>
              </a:rPr>
            </a:br>
            <a:br>
              <a:rPr lang="nl-BE" sz="1400" i="1" dirty="0">
                <a:latin typeface="Arial" pitchFamily="34" charset="0"/>
                <a:cs typeface="Arial" pitchFamily="34" charset="0"/>
              </a:rPr>
            </a:br>
            <a:r>
              <a:rPr lang="nl-BE" sz="1400" i="1" dirty="0">
                <a:latin typeface="Arial" pitchFamily="34" charset="0"/>
                <a:cs typeface="Arial" pitchFamily="34" charset="0"/>
              </a:rPr>
              <a:t>- onduidelijkheid over te realiseren veiligheidsniveau</a:t>
            </a:r>
          </a:p>
          <a:p>
            <a:r>
              <a:rPr lang="nl-BE" sz="1400" dirty="0">
                <a:latin typeface="Arial" pitchFamily="34" charset="0"/>
                <a:cs typeface="Arial" pitchFamily="34" charset="0"/>
              </a:rPr>
              <a:t>    &gt; divergerende interpretaties </a:t>
            </a:r>
            <a:r>
              <a:rPr lang="nl-BE" sz="1400" dirty="0" err="1">
                <a:latin typeface="Arial" pitchFamily="34" charset="0"/>
                <a:cs typeface="Arial" pitchFamily="34" charset="0"/>
              </a:rPr>
              <a:t>ivm</a:t>
            </a:r>
            <a:r>
              <a:rPr lang="nl-BE" sz="1400" dirty="0">
                <a:latin typeface="Arial" pitchFamily="34" charset="0"/>
                <a:cs typeface="Arial" pitchFamily="34" charset="0"/>
              </a:rPr>
              <a:t> te nemen veiligheidsmaatregelen</a:t>
            </a:r>
          </a:p>
          <a:p>
            <a:endParaRPr lang="nl-BE" sz="1400" dirty="0">
              <a:solidFill>
                <a:srgbClr val="FF0000"/>
              </a:solidFill>
              <a:highlight>
                <a:srgbClr val="00FFFF"/>
              </a:highlight>
              <a:latin typeface="Arial" pitchFamily="34" charset="0"/>
              <a:cs typeface="Arial" pitchFamily="34" charset="0"/>
            </a:endParaRPr>
          </a:p>
          <a:p>
            <a:r>
              <a:rPr lang="nl-BE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Wat is van toepassing?</a:t>
            </a:r>
            <a:br>
              <a:rPr lang="nl-BE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nl-BE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BE" sz="1400" dirty="0">
                <a:latin typeface="Arial" pitchFamily="34" charset="0"/>
                <a:cs typeface="Arial" pitchFamily="34" charset="0"/>
              </a:rPr>
              <a:t>Bijlage 1 BVR OV &amp; (afhankelijk van datum aanvraag bouwvergunning) bijlagen KB BN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279BD2B-1ABE-4742-8525-B57D4610820E}"/>
              </a:ext>
            </a:extLst>
          </p:cNvPr>
          <p:cNvSpPr txBox="1"/>
          <p:nvPr/>
        </p:nvSpPr>
        <p:spPr>
          <a:xfrm>
            <a:off x="505521" y="1717288"/>
            <a:ext cx="7828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2.   NIEUW:</a:t>
            </a:r>
            <a:r>
              <a:rPr lang="nl-BE" dirty="0"/>
              <a:t> </a:t>
            </a:r>
            <a:br>
              <a:rPr lang="nl-BE" dirty="0"/>
            </a:br>
            <a:r>
              <a:rPr lang="nl-BE" dirty="0"/>
              <a:t>      BVR OV vanaf 01/10/2018 ook voor </a:t>
            </a:r>
            <a:r>
              <a:rPr lang="nl-BE" dirty="0">
                <a:highlight>
                  <a:srgbClr val="00FF00"/>
                </a:highlight>
              </a:rPr>
              <a:t>lokale dienstencentra (LDC)</a:t>
            </a:r>
            <a:endParaRPr lang="nl-BE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D8547AD-65D8-49C7-845E-576779A78A4C}"/>
              </a:ext>
            </a:extLst>
          </p:cNvPr>
          <p:cNvSpPr txBox="1"/>
          <p:nvPr/>
        </p:nvSpPr>
        <p:spPr>
          <a:xfrm>
            <a:off x="505521" y="5193353"/>
            <a:ext cx="7828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3"/>
            </a:pPr>
            <a:r>
              <a:rPr lang="nl-BE" dirty="0">
                <a:solidFill>
                  <a:srgbClr val="FF0000"/>
                </a:solidFill>
              </a:rPr>
              <a:t>Overgangsregeling LDC en GAW:</a:t>
            </a:r>
            <a:r>
              <a:rPr lang="nl-BE" dirty="0"/>
              <a:t> </a:t>
            </a:r>
            <a:br>
              <a:rPr lang="nl-BE" dirty="0"/>
            </a:br>
            <a:r>
              <a:rPr lang="nl-BE" dirty="0"/>
              <a:t>      indien erkend voor of erkenning aangevraagd voor 01/10/2018 </a:t>
            </a:r>
          </a:p>
          <a:p>
            <a:r>
              <a:rPr lang="nl-BE" dirty="0"/>
              <a:t>             &gt; tegen 01/10/2020 te voldoen aan BVR OV</a:t>
            </a:r>
            <a:endParaRPr lang="nl-BE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2DA1B34F-5F19-4F1D-9FA2-AB016F27F427}"/>
              </a:ext>
            </a:extLst>
          </p:cNvPr>
          <p:cNvSpPr txBox="1">
            <a:spLocks/>
          </p:cNvSpPr>
          <p:nvPr/>
        </p:nvSpPr>
        <p:spPr>
          <a:xfrm>
            <a:off x="6356909" y="148684"/>
            <a:ext cx="2599194" cy="831553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288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2"/>
              </a:buBlip>
              <a:defRPr sz="2200" b="1" kern="1200" spc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0000"/>
              <a:buFontTx/>
              <a:buBlip>
                <a:blip r:embed="rId3"/>
              </a:buBlip>
              <a:defRPr sz="2200" kern="1200" spc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4"/>
              </a:buBlip>
              <a:defRPr sz="2000" kern="1200" spc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5"/>
              </a:buBlip>
              <a:defRPr sz="2000" kern="1200" spc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2"/>
              </a:buBlip>
              <a:defRPr sz="20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§"/>
            </a:pPr>
            <a:r>
              <a:rPr lang="nl-BE" sz="800" dirty="0">
                <a:highlight>
                  <a:srgbClr val="FFFF00"/>
                </a:highlight>
              </a:rPr>
              <a:t>Uitbreiding  toepassingsgebied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800" dirty="0"/>
              <a:t>Aangepaste specifieke normen brandveiligheid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800" dirty="0">
                <a:highlight>
                  <a:srgbClr val="FFFF00"/>
                </a:highlight>
              </a:rPr>
              <a:t>Overgangsregeling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800" dirty="0"/>
              <a:t>Aangepaste procedure ook voor afwijkingen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800" dirty="0"/>
              <a:t>Aangepaste attesten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l-BE" sz="1800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EF34400E-CC55-409D-B24E-3755B1FD54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91" y="6338601"/>
            <a:ext cx="1080864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02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EE879330-ECBA-48C0-9878-4E809EAAD847}"/>
              </a:ext>
            </a:extLst>
          </p:cNvPr>
          <p:cNvSpPr/>
          <p:nvPr/>
        </p:nvSpPr>
        <p:spPr>
          <a:xfrm>
            <a:off x="475488" y="3033002"/>
            <a:ext cx="8477868" cy="25658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1B773E20-E06E-4893-A173-9B3157CCA01D}"/>
              </a:ext>
            </a:extLst>
          </p:cNvPr>
          <p:cNvCxnSpPr>
            <a:cxnSpLocks/>
          </p:cNvCxnSpPr>
          <p:nvPr/>
        </p:nvCxnSpPr>
        <p:spPr>
          <a:xfrm flipV="1">
            <a:off x="5442165" y="1049872"/>
            <a:ext cx="1" cy="447310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6" name="Groep 5">
            <a:extLst>
              <a:ext uri="{FF2B5EF4-FFF2-40B4-BE49-F238E27FC236}">
                <a16:creationId xmlns:a16="http://schemas.microsoft.com/office/drawing/2014/main" id="{5801CA64-3A40-4B72-B2E2-2384425DDA42}"/>
              </a:ext>
            </a:extLst>
          </p:cNvPr>
          <p:cNvGrpSpPr>
            <a:grpSpLocks/>
          </p:cNvGrpSpPr>
          <p:nvPr/>
        </p:nvGrpSpPr>
        <p:grpSpPr bwMode="auto">
          <a:xfrm>
            <a:off x="856321" y="1137241"/>
            <a:ext cx="8097035" cy="5496771"/>
            <a:chOff x="873332" y="2239311"/>
            <a:chExt cx="8097064" cy="5268924"/>
          </a:xfrm>
        </p:grpSpPr>
        <p:sp>
          <p:nvSpPr>
            <p:cNvPr id="7" name="AutoShape 23">
              <a:extLst>
                <a:ext uri="{FF2B5EF4-FFF2-40B4-BE49-F238E27FC236}">
                  <a16:creationId xmlns:a16="http://schemas.microsoft.com/office/drawing/2014/main" id="{780D0BC9-F5F8-4F45-A3D6-F94C153CC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4280" y="6525897"/>
              <a:ext cx="3229827" cy="982338"/>
            </a:xfrm>
            <a:prstGeom prst="upArrowCallout">
              <a:avLst>
                <a:gd name="adj1" fmla="val 20820"/>
                <a:gd name="adj2" fmla="val 54131"/>
                <a:gd name="adj3" fmla="val 16667"/>
                <a:gd name="adj4" fmla="val 66667"/>
              </a:avLst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10" name="Line 19">
              <a:extLst>
                <a:ext uri="{FF2B5EF4-FFF2-40B4-BE49-F238E27FC236}">
                  <a16:creationId xmlns:a16="http://schemas.microsoft.com/office/drawing/2014/main" id="{A9ABADBF-B000-4478-938C-FBA608A717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3197" y="2564120"/>
              <a:ext cx="7487199" cy="6340"/>
            </a:xfrm>
            <a:prstGeom prst="line">
              <a:avLst/>
            </a:prstGeom>
            <a:ln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nl-BE" dirty="0"/>
            </a:p>
          </p:txBody>
        </p:sp>
        <p:sp>
          <p:nvSpPr>
            <p:cNvPr id="11" name="Text Box 20">
              <a:extLst>
                <a:ext uri="{FF2B5EF4-FFF2-40B4-BE49-F238E27FC236}">
                  <a16:creationId xmlns:a16="http://schemas.microsoft.com/office/drawing/2014/main" id="{941EB211-CFEF-4239-A205-4BC312C65F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3332" y="2239311"/>
              <a:ext cx="2709406" cy="236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nl-BE" sz="1000" dirty="0"/>
                <a:t>                  datum aanvraag bouwvergunning</a:t>
              </a:r>
              <a:endParaRPr lang="nl-NL" sz="1000" dirty="0"/>
            </a:p>
          </p:txBody>
        </p:sp>
        <p:sp>
          <p:nvSpPr>
            <p:cNvPr id="12" name="Text Box 22">
              <a:extLst>
                <a:ext uri="{FF2B5EF4-FFF2-40B4-BE49-F238E27FC236}">
                  <a16:creationId xmlns:a16="http://schemas.microsoft.com/office/drawing/2014/main" id="{8B9A0571-BE95-4FFC-957E-3E45A75490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9329" y="6953893"/>
              <a:ext cx="3229827" cy="354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nl-BE" sz="900" dirty="0">
                  <a:solidFill>
                    <a:srgbClr val="FF0000"/>
                  </a:solidFill>
                </a:rPr>
                <a:t>RD KB (respectievelijke data KB basisnormen) =</a:t>
              </a:r>
            </a:p>
            <a:p>
              <a:pPr eaLnBrk="1" hangingPunct="1"/>
              <a:r>
                <a:rPr lang="nl-BE" sz="900" dirty="0">
                  <a:solidFill>
                    <a:srgbClr val="FF0000"/>
                  </a:solidFill>
                </a:rPr>
                <a:t>bouwaanvraag voor LG :  01/01/1998, HG,MG : 26/05/1995</a:t>
              </a:r>
              <a:endParaRPr lang="nl-NL" sz="900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24">
              <a:extLst>
                <a:ext uri="{FF2B5EF4-FFF2-40B4-BE49-F238E27FC236}">
                  <a16:creationId xmlns:a16="http://schemas.microsoft.com/office/drawing/2014/main" id="{822BACE6-FE70-4B19-8A20-84C858B2BA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332" y="2595567"/>
              <a:ext cx="4494588" cy="3603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nl-BE" sz="1600" dirty="0">
                  <a:latin typeface="+mn-lt"/>
                </a:rPr>
                <a:t>             BESTAANDE GEBOUWEN</a:t>
              </a:r>
              <a:endParaRPr lang="nl-NL" sz="1600" dirty="0">
                <a:latin typeface="+mn-lt"/>
              </a:endParaRPr>
            </a:p>
          </p:txBody>
        </p:sp>
        <p:sp>
          <p:nvSpPr>
            <p:cNvPr id="14" name="Rectangle 26">
              <a:extLst>
                <a:ext uri="{FF2B5EF4-FFF2-40B4-BE49-F238E27FC236}">
                  <a16:creationId xmlns:a16="http://schemas.microsoft.com/office/drawing/2014/main" id="{9FE435C0-FAF0-4B17-BB85-F9D752E9EB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4832" y="2605440"/>
              <a:ext cx="3168650" cy="3603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nl-BE" sz="1600" dirty="0">
                  <a:latin typeface="+mn-lt"/>
                </a:rPr>
                <a:t>NIEUWE GEBOUWEN</a:t>
              </a:r>
              <a:endParaRPr lang="nl-NL" sz="1600" dirty="0">
                <a:latin typeface="+mn-lt"/>
              </a:endParaRPr>
            </a:p>
          </p:txBody>
        </p:sp>
      </p:grp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E0DB95E8-9AEC-4943-A8D9-D056BFEB42FB}"/>
              </a:ext>
            </a:extLst>
          </p:cNvPr>
          <p:cNvSpPr/>
          <p:nvPr/>
        </p:nvSpPr>
        <p:spPr>
          <a:xfrm>
            <a:off x="548200" y="2289465"/>
            <a:ext cx="917984" cy="57692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BE" sz="9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WZC,</a:t>
            </a:r>
            <a:r>
              <a:rPr lang="nl-BE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BE" sz="9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CKV, DVC, CHV</a:t>
            </a:r>
            <a:endParaRPr lang="nl-B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645DCC19-D32D-43AC-8DDA-6317AEBF51A7}"/>
              </a:ext>
            </a:extLst>
          </p:cNvPr>
          <p:cNvSpPr/>
          <p:nvPr/>
        </p:nvSpPr>
        <p:spPr>
          <a:xfrm>
            <a:off x="548200" y="3124751"/>
            <a:ext cx="892836" cy="484632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BE" sz="1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LDC</a:t>
            </a:r>
            <a:endParaRPr lang="nl-B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hthoek: afgeronde hoeken 19">
            <a:extLst>
              <a:ext uri="{FF2B5EF4-FFF2-40B4-BE49-F238E27FC236}">
                <a16:creationId xmlns:a16="http://schemas.microsoft.com/office/drawing/2014/main" id="{DD02A560-EFEF-40F4-8BA3-5267C96C276D}"/>
              </a:ext>
            </a:extLst>
          </p:cNvPr>
          <p:cNvSpPr/>
          <p:nvPr/>
        </p:nvSpPr>
        <p:spPr>
          <a:xfrm>
            <a:off x="548200" y="4515385"/>
            <a:ext cx="854593" cy="484631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BE" sz="1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GAW</a:t>
            </a:r>
            <a:endParaRPr lang="nl-B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Pijl: vijfhoek 20">
            <a:extLst>
              <a:ext uri="{FF2B5EF4-FFF2-40B4-BE49-F238E27FC236}">
                <a16:creationId xmlns:a16="http://schemas.microsoft.com/office/drawing/2014/main" id="{882B78FD-9776-47AD-B3BB-C2D6416A5070}"/>
              </a:ext>
            </a:extLst>
          </p:cNvPr>
          <p:cNvSpPr/>
          <p:nvPr/>
        </p:nvSpPr>
        <p:spPr>
          <a:xfrm>
            <a:off x="1557456" y="2340935"/>
            <a:ext cx="3853627" cy="484632"/>
          </a:xfrm>
          <a:prstGeom prst="homePlat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/>
              <a:t>bijlage 1 BVR OV</a:t>
            </a:r>
          </a:p>
        </p:txBody>
      </p:sp>
      <p:sp>
        <p:nvSpPr>
          <p:cNvPr id="22" name="Pijl: vijfhoek 21">
            <a:extLst>
              <a:ext uri="{FF2B5EF4-FFF2-40B4-BE49-F238E27FC236}">
                <a16:creationId xmlns:a16="http://schemas.microsoft.com/office/drawing/2014/main" id="{318A9C7E-D185-48C2-9FE9-32C88B171D12}"/>
              </a:ext>
            </a:extLst>
          </p:cNvPr>
          <p:cNvSpPr/>
          <p:nvPr/>
        </p:nvSpPr>
        <p:spPr>
          <a:xfrm>
            <a:off x="5533440" y="2350922"/>
            <a:ext cx="3259553" cy="484632"/>
          </a:xfrm>
          <a:prstGeom prst="homePlat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/>
              <a:t>bijlagen KB BN + bijlage 1 BVR OV</a:t>
            </a:r>
          </a:p>
        </p:txBody>
      </p:sp>
      <p:sp>
        <p:nvSpPr>
          <p:cNvPr id="23" name="Pijl: vijfhoek 22">
            <a:extLst>
              <a:ext uri="{FF2B5EF4-FFF2-40B4-BE49-F238E27FC236}">
                <a16:creationId xmlns:a16="http://schemas.microsoft.com/office/drawing/2014/main" id="{1FEC476B-3CC2-4E7E-8E16-C2A000ABFE69}"/>
              </a:ext>
            </a:extLst>
          </p:cNvPr>
          <p:cNvSpPr/>
          <p:nvPr/>
        </p:nvSpPr>
        <p:spPr>
          <a:xfrm>
            <a:off x="5533439" y="4515830"/>
            <a:ext cx="3259553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/>
              <a:t>Groep 1:</a:t>
            </a:r>
          </a:p>
          <a:p>
            <a:pPr algn="ctr"/>
            <a:r>
              <a:rPr lang="nl-BE" sz="1400" dirty="0"/>
              <a:t>bijlagen KB BN + bijlage 1/1 BVR OV</a:t>
            </a:r>
          </a:p>
        </p:txBody>
      </p:sp>
      <p:sp>
        <p:nvSpPr>
          <p:cNvPr id="24" name="Pijl: vijfhoek 23">
            <a:extLst>
              <a:ext uri="{FF2B5EF4-FFF2-40B4-BE49-F238E27FC236}">
                <a16:creationId xmlns:a16="http://schemas.microsoft.com/office/drawing/2014/main" id="{53AE392F-F716-4477-A0B4-A66A4192A99D}"/>
              </a:ext>
            </a:extLst>
          </p:cNvPr>
          <p:cNvSpPr/>
          <p:nvPr/>
        </p:nvSpPr>
        <p:spPr>
          <a:xfrm>
            <a:off x="1526945" y="4177383"/>
            <a:ext cx="3869584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/>
              <a:t>Groep 2 (erkenning voor RD KB): </a:t>
            </a:r>
          </a:p>
          <a:p>
            <a:pPr algn="ctr"/>
            <a:r>
              <a:rPr lang="nl-BE" sz="1400" dirty="0"/>
              <a:t> NBN S21 201/202/203 + bijlage 1/1 BVR OV</a:t>
            </a:r>
          </a:p>
        </p:txBody>
      </p:sp>
      <p:sp>
        <p:nvSpPr>
          <p:cNvPr id="25" name="Pijl: vijfhoek 24">
            <a:extLst>
              <a:ext uri="{FF2B5EF4-FFF2-40B4-BE49-F238E27FC236}">
                <a16:creationId xmlns:a16="http://schemas.microsoft.com/office/drawing/2014/main" id="{2EE53034-4F38-4E61-B797-038544F4B396}"/>
              </a:ext>
            </a:extLst>
          </p:cNvPr>
          <p:cNvSpPr/>
          <p:nvPr/>
        </p:nvSpPr>
        <p:spPr>
          <a:xfrm>
            <a:off x="1515645" y="4849285"/>
            <a:ext cx="3888277" cy="41149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/>
              <a:t>Groep 3 (aanvraag erkenning na RD KB): </a:t>
            </a:r>
          </a:p>
          <a:p>
            <a:pPr algn="ctr"/>
            <a:r>
              <a:rPr lang="nl-BE" sz="1400" dirty="0"/>
              <a:t> bijlagen KB BN (via BVR OV) + bijlage 1/1 BVR OV</a:t>
            </a:r>
          </a:p>
        </p:txBody>
      </p:sp>
      <p:sp>
        <p:nvSpPr>
          <p:cNvPr id="26" name="Pijl: vijfhoek 25">
            <a:extLst>
              <a:ext uri="{FF2B5EF4-FFF2-40B4-BE49-F238E27FC236}">
                <a16:creationId xmlns:a16="http://schemas.microsoft.com/office/drawing/2014/main" id="{344C52FC-C481-4F8E-B253-55784878F834}"/>
              </a:ext>
            </a:extLst>
          </p:cNvPr>
          <p:cNvSpPr/>
          <p:nvPr/>
        </p:nvSpPr>
        <p:spPr>
          <a:xfrm>
            <a:off x="1532309" y="3124751"/>
            <a:ext cx="3884710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/>
              <a:t>bijlage 1 BVR OV</a:t>
            </a:r>
          </a:p>
        </p:txBody>
      </p:sp>
      <p:sp>
        <p:nvSpPr>
          <p:cNvPr id="27" name="Pijl: vijfhoek 26">
            <a:extLst>
              <a:ext uri="{FF2B5EF4-FFF2-40B4-BE49-F238E27FC236}">
                <a16:creationId xmlns:a16="http://schemas.microsoft.com/office/drawing/2014/main" id="{5FACD73A-0840-4F37-AF93-E3211684FFC2}"/>
              </a:ext>
            </a:extLst>
          </p:cNvPr>
          <p:cNvSpPr/>
          <p:nvPr/>
        </p:nvSpPr>
        <p:spPr>
          <a:xfrm>
            <a:off x="5533439" y="3130687"/>
            <a:ext cx="3259553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/>
              <a:t>bijlagen KB BN + bijlage 1 BVR OV</a:t>
            </a:r>
          </a:p>
        </p:txBody>
      </p:sp>
      <p:sp>
        <p:nvSpPr>
          <p:cNvPr id="2" name="Gelijkbenige driehoek 1">
            <a:extLst>
              <a:ext uri="{FF2B5EF4-FFF2-40B4-BE49-F238E27FC236}">
                <a16:creationId xmlns:a16="http://schemas.microsoft.com/office/drawing/2014/main" id="{E3888685-8FF7-435A-B224-3C58D5C94B76}"/>
              </a:ext>
            </a:extLst>
          </p:cNvPr>
          <p:cNvSpPr/>
          <p:nvPr/>
        </p:nvSpPr>
        <p:spPr>
          <a:xfrm rot="5400000">
            <a:off x="8787449" y="1389951"/>
            <a:ext cx="325241" cy="202614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Pijl: omlaag 14">
            <a:extLst>
              <a:ext uri="{FF2B5EF4-FFF2-40B4-BE49-F238E27FC236}">
                <a16:creationId xmlns:a16="http://schemas.microsoft.com/office/drawing/2014/main" id="{2D64350A-1282-48E3-BEFF-3E1CE36D687E}"/>
              </a:ext>
            </a:extLst>
          </p:cNvPr>
          <p:cNvSpPr/>
          <p:nvPr/>
        </p:nvSpPr>
        <p:spPr>
          <a:xfrm>
            <a:off x="7688275" y="5490797"/>
            <a:ext cx="446223" cy="6729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7702ACAC-0554-45CF-B070-A4BF629281BA}"/>
              </a:ext>
            </a:extLst>
          </p:cNvPr>
          <p:cNvSpPr txBox="1"/>
          <p:nvPr/>
        </p:nvSpPr>
        <p:spPr>
          <a:xfrm>
            <a:off x="7416994" y="6132642"/>
            <a:ext cx="1435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800" dirty="0"/>
              <a:t>deze groep overgangsregeling</a:t>
            </a:r>
          </a:p>
          <a:p>
            <a:r>
              <a:rPr lang="nl-BE" sz="800" dirty="0"/>
              <a:t>Indien erkend voor 1/10/2018</a:t>
            </a:r>
          </a:p>
        </p:txBody>
      </p:sp>
      <p:sp>
        <p:nvSpPr>
          <p:cNvPr id="34" name="Tijdelijke aanduiding voor inhoud 2">
            <a:extLst>
              <a:ext uri="{FF2B5EF4-FFF2-40B4-BE49-F238E27FC236}">
                <a16:creationId xmlns:a16="http://schemas.microsoft.com/office/drawing/2014/main" id="{57D617DD-9FE2-4496-A6AD-F4516B6028C9}"/>
              </a:ext>
            </a:extLst>
          </p:cNvPr>
          <p:cNvSpPr txBox="1">
            <a:spLocks/>
          </p:cNvSpPr>
          <p:nvPr/>
        </p:nvSpPr>
        <p:spPr>
          <a:xfrm>
            <a:off x="6356909" y="148684"/>
            <a:ext cx="2599194" cy="8315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2"/>
              </a:buBlip>
              <a:defRPr sz="2000" b="1" kern="1200" spc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0000"/>
              <a:buFontTx/>
              <a:buBlip>
                <a:blip r:embed="rId3"/>
              </a:buBlip>
              <a:defRPr sz="2000" kern="1200" spc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4"/>
              </a:buBlip>
              <a:defRPr sz="1800" kern="1200" spc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5"/>
              </a:buBlip>
              <a:defRPr sz="1800" kern="1200" spc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2"/>
              </a:buBlip>
              <a:defRPr sz="18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§"/>
            </a:pPr>
            <a:r>
              <a:rPr lang="nl-BE" sz="800" dirty="0">
                <a:highlight>
                  <a:srgbClr val="FFFF00"/>
                </a:highlight>
              </a:rPr>
              <a:t>Uitbreiding  toepassingsgebied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800" dirty="0"/>
              <a:t>Aangepaste specifieke normen brandveiligheid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800" dirty="0">
                <a:highlight>
                  <a:srgbClr val="FFFF00"/>
                </a:highlight>
              </a:rPr>
              <a:t>Overgangsregeling</a:t>
            </a:r>
            <a:r>
              <a:rPr lang="nl-BE" sz="8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800" dirty="0"/>
              <a:t>Aangepaste procedure ook voor afwijkingen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800" dirty="0"/>
              <a:t>Aangepaste attesten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l-BE" sz="1800" dirty="0"/>
          </a:p>
        </p:txBody>
      </p:sp>
    </p:spTree>
    <p:extLst>
      <p:ext uri="{BB962C8B-B14F-4D97-AF65-F5344CB8AC3E}">
        <p14:creationId xmlns:p14="http://schemas.microsoft.com/office/powerpoint/2010/main" val="210162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EE879330-ECBA-48C0-9878-4E809EAAD847}"/>
              </a:ext>
            </a:extLst>
          </p:cNvPr>
          <p:cNvSpPr/>
          <p:nvPr/>
        </p:nvSpPr>
        <p:spPr>
          <a:xfrm>
            <a:off x="434832" y="1916491"/>
            <a:ext cx="8453506" cy="7562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1B773E20-E06E-4893-A173-9B3157CCA01D}"/>
              </a:ext>
            </a:extLst>
          </p:cNvPr>
          <p:cNvCxnSpPr>
            <a:cxnSpLocks/>
          </p:cNvCxnSpPr>
          <p:nvPr/>
        </p:nvCxnSpPr>
        <p:spPr>
          <a:xfrm flipH="1" flipV="1">
            <a:off x="5442166" y="1049872"/>
            <a:ext cx="15048" cy="205681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6" name="Groep 5">
            <a:extLst>
              <a:ext uri="{FF2B5EF4-FFF2-40B4-BE49-F238E27FC236}">
                <a16:creationId xmlns:a16="http://schemas.microsoft.com/office/drawing/2014/main" id="{5801CA64-3A40-4B72-B2E2-2384425DDA42}"/>
              </a:ext>
            </a:extLst>
          </p:cNvPr>
          <p:cNvGrpSpPr>
            <a:grpSpLocks/>
          </p:cNvGrpSpPr>
          <p:nvPr/>
        </p:nvGrpSpPr>
        <p:grpSpPr bwMode="auto">
          <a:xfrm>
            <a:off x="871275" y="1104698"/>
            <a:ext cx="8097035" cy="757908"/>
            <a:chOff x="873332" y="2239311"/>
            <a:chExt cx="8097064" cy="726492"/>
          </a:xfrm>
        </p:grpSpPr>
        <p:sp>
          <p:nvSpPr>
            <p:cNvPr id="10" name="Line 19">
              <a:extLst>
                <a:ext uri="{FF2B5EF4-FFF2-40B4-BE49-F238E27FC236}">
                  <a16:creationId xmlns:a16="http://schemas.microsoft.com/office/drawing/2014/main" id="{A9ABADBF-B000-4478-938C-FBA608A717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3197" y="2564120"/>
              <a:ext cx="7487199" cy="6340"/>
            </a:xfrm>
            <a:prstGeom prst="line">
              <a:avLst/>
            </a:prstGeom>
            <a:ln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nl-BE" dirty="0"/>
            </a:p>
          </p:txBody>
        </p:sp>
        <p:sp>
          <p:nvSpPr>
            <p:cNvPr id="11" name="Text Box 20">
              <a:extLst>
                <a:ext uri="{FF2B5EF4-FFF2-40B4-BE49-F238E27FC236}">
                  <a16:creationId xmlns:a16="http://schemas.microsoft.com/office/drawing/2014/main" id="{941EB211-CFEF-4239-A205-4BC312C65F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3332" y="2239311"/>
              <a:ext cx="2709406" cy="236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nl-BE" sz="1000" dirty="0"/>
                <a:t>                  datum aanvraag bouwvergunning</a:t>
              </a:r>
              <a:endParaRPr lang="nl-NL" sz="1000" dirty="0"/>
            </a:p>
          </p:txBody>
        </p:sp>
        <p:sp>
          <p:nvSpPr>
            <p:cNvPr id="13" name="Rectangle 24">
              <a:extLst>
                <a:ext uri="{FF2B5EF4-FFF2-40B4-BE49-F238E27FC236}">
                  <a16:creationId xmlns:a16="http://schemas.microsoft.com/office/drawing/2014/main" id="{822BACE6-FE70-4B19-8A20-84C858B2BA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332" y="2595567"/>
              <a:ext cx="4494588" cy="3603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nl-BE" sz="1600" dirty="0">
                  <a:latin typeface="+mn-lt"/>
                </a:rPr>
                <a:t>             BESTAANDE GEBOUWEN</a:t>
              </a:r>
              <a:endParaRPr lang="nl-NL" sz="1600" dirty="0">
                <a:latin typeface="+mn-lt"/>
              </a:endParaRPr>
            </a:p>
          </p:txBody>
        </p:sp>
        <p:sp>
          <p:nvSpPr>
            <p:cNvPr id="14" name="Rectangle 26">
              <a:extLst>
                <a:ext uri="{FF2B5EF4-FFF2-40B4-BE49-F238E27FC236}">
                  <a16:creationId xmlns:a16="http://schemas.microsoft.com/office/drawing/2014/main" id="{9FE435C0-FAF0-4B17-BB85-F9D752E9EB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4832" y="2605440"/>
              <a:ext cx="3168650" cy="3603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nl-BE" sz="1600" dirty="0">
                  <a:latin typeface="+mn-lt"/>
                </a:rPr>
                <a:t>NIEUWE GEBOUWEN</a:t>
              </a:r>
              <a:endParaRPr lang="nl-NL" sz="1600" dirty="0">
                <a:latin typeface="+mn-lt"/>
              </a:endParaRPr>
            </a:p>
          </p:txBody>
        </p:sp>
      </p:grpSp>
      <p:sp>
        <p:nvSpPr>
          <p:cNvPr id="20" name="Rechthoek: afgeronde hoeken 19">
            <a:extLst>
              <a:ext uri="{FF2B5EF4-FFF2-40B4-BE49-F238E27FC236}">
                <a16:creationId xmlns:a16="http://schemas.microsoft.com/office/drawing/2014/main" id="{DD02A560-EFEF-40F4-8BA3-5267C96C276D}"/>
              </a:ext>
            </a:extLst>
          </p:cNvPr>
          <p:cNvSpPr/>
          <p:nvPr/>
        </p:nvSpPr>
        <p:spPr>
          <a:xfrm>
            <a:off x="548200" y="2118128"/>
            <a:ext cx="854593" cy="484631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BE" sz="1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GAW</a:t>
            </a:r>
            <a:endParaRPr lang="nl-B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Pijl: vijfhoek 22">
            <a:extLst>
              <a:ext uri="{FF2B5EF4-FFF2-40B4-BE49-F238E27FC236}">
                <a16:creationId xmlns:a16="http://schemas.microsoft.com/office/drawing/2014/main" id="{1FEC476B-3CC2-4E7E-8E16-C2A000ABFE69}"/>
              </a:ext>
            </a:extLst>
          </p:cNvPr>
          <p:cNvSpPr/>
          <p:nvPr/>
        </p:nvSpPr>
        <p:spPr>
          <a:xfrm>
            <a:off x="5533439" y="2118573"/>
            <a:ext cx="3259553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/>
              <a:t>Groep 1:</a:t>
            </a:r>
          </a:p>
          <a:p>
            <a:pPr algn="ctr"/>
            <a:r>
              <a:rPr lang="nl-BE" sz="1400" dirty="0"/>
              <a:t>bijlagen KB BN + bijlage 1/1 BVR OV</a:t>
            </a:r>
          </a:p>
        </p:txBody>
      </p:sp>
      <p:sp>
        <p:nvSpPr>
          <p:cNvPr id="2" name="Gelijkbenige driehoek 1">
            <a:extLst>
              <a:ext uri="{FF2B5EF4-FFF2-40B4-BE49-F238E27FC236}">
                <a16:creationId xmlns:a16="http://schemas.microsoft.com/office/drawing/2014/main" id="{E3888685-8FF7-435A-B224-3C58D5C94B76}"/>
              </a:ext>
            </a:extLst>
          </p:cNvPr>
          <p:cNvSpPr/>
          <p:nvPr/>
        </p:nvSpPr>
        <p:spPr>
          <a:xfrm rot="5400000">
            <a:off x="8787449" y="1389951"/>
            <a:ext cx="325241" cy="202614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4" name="Tijdelijke aanduiding voor inhoud 2">
            <a:extLst>
              <a:ext uri="{FF2B5EF4-FFF2-40B4-BE49-F238E27FC236}">
                <a16:creationId xmlns:a16="http://schemas.microsoft.com/office/drawing/2014/main" id="{57D617DD-9FE2-4496-A6AD-F4516B6028C9}"/>
              </a:ext>
            </a:extLst>
          </p:cNvPr>
          <p:cNvSpPr txBox="1">
            <a:spLocks/>
          </p:cNvSpPr>
          <p:nvPr/>
        </p:nvSpPr>
        <p:spPr>
          <a:xfrm>
            <a:off x="6356909" y="148684"/>
            <a:ext cx="2599194" cy="8315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2"/>
              </a:buBlip>
              <a:defRPr sz="2000" b="1" kern="1200" spc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0000"/>
              <a:buFontTx/>
              <a:buBlip>
                <a:blip r:embed="rId3"/>
              </a:buBlip>
              <a:defRPr sz="2000" kern="1200" spc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4"/>
              </a:buBlip>
              <a:defRPr sz="1800" kern="1200" spc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5"/>
              </a:buBlip>
              <a:defRPr sz="1800" kern="1200" spc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2"/>
              </a:buBlip>
              <a:defRPr sz="18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§"/>
            </a:pPr>
            <a:r>
              <a:rPr lang="nl-BE" sz="800" dirty="0">
                <a:highlight>
                  <a:srgbClr val="FFFF00"/>
                </a:highlight>
              </a:rPr>
              <a:t>Uitbreiding  toepassingsgebied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800" dirty="0"/>
              <a:t>Aangepaste specifieke normen brandveiligheid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800" dirty="0">
                <a:highlight>
                  <a:srgbClr val="FFFF00"/>
                </a:highlight>
              </a:rPr>
              <a:t>Overgangsregeling</a:t>
            </a:r>
            <a:r>
              <a:rPr lang="nl-BE" sz="8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800" dirty="0"/>
              <a:t>Aangepaste procedure ook voor afwijkingen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800" dirty="0"/>
              <a:t>Aangepaste attesten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l-BE" sz="18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69F437D-D698-45A4-9884-4AF6D71A7DC4}"/>
              </a:ext>
            </a:extLst>
          </p:cNvPr>
          <p:cNvSpPr txBox="1"/>
          <p:nvPr/>
        </p:nvSpPr>
        <p:spPr>
          <a:xfrm>
            <a:off x="3746334" y="3147654"/>
            <a:ext cx="520373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i="1" dirty="0">
                <a:solidFill>
                  <a:schemeClr val="accent1">
                    <a:lumMod val="50000"/>
                  </a:schemeClr>
                </a:solidFill>
              </a:rPr>
              <a:t>voorbeeld 1:  GAW gerealiseerd in 2009 en erkenning verkregen in 2009</a:t>
            </a:r>
          </a:p>
          <a:p>
            <a:r>
              <a:rPr lang="nl-BE" sz="1400" dirty="0"/>
              <a:t>&gt; nieuw gebouw </a:t>
            </a:r>
            <a:br>
              <a:rPr lang="nl-BE" sz="1400" dirty="0"/>
            </a:br>
            <a:r>
              <a:rPr lang="nl-BE" sz="1400" dirty="0"/>
              <a:t>&gt; voortaan BPV op basis van </a:t>
            </a:r>
            <a:r>
              <a:rPr lang="nl-BE" sz="1400" dirty="0" err="1"/>
              <a:t>aftoetsing</a:t>
            </a:r>
            <a:r>
              <a:rPr lang="nl-BE" sz="1400" dirty="0"/>
              <a:t> KB basisnormen en de specifieke artikels  van bijlage 1/1 </a:t>
            </a:r>
            <a:br>
              <a:rPr lang="nl-BE" sz="1400" dirty="0"/>
            </a:br>
            <a:r>
              <a:rPr lang="nl-BE" sz="1400" dirty="0"/>
              <a:t>&gt; NBN S21 201/202/203 (niet langer van toepassing)</a:t>
            </a:r>
            <a:br>
              <a:rPr lang="nl-BE" sz="1400" dirty="0"/>
            </a:br>
            <a:r>
              <a:rPr lang="nl-BE" sz="1400" dirty="0"/>
              <a:t>&gt; overgangsregeling: eerste aangepast attest volgens het BVR OV  voor te leggen tegen 1/10/2020</a:t>
            </a:r>
            <a:br>
              <a:rPr lang="nl-BE" sz="1400" dirty="0"/>
            </a:br>
            <a:br>
              <a:rPr lang="nl-BE" sz="1400" dirty="0"/>
            </a:br>
            <a:r>
              <a:rPr lang="nl-BE" sz="1400" i="1" dirty="0">
                <a:solidFill>
                  <a:schemeClr val="accent1">
                    <a:lumMod val="50000"/>
                  </a:schemeClr>
                </a:solidFill>
              </a:rPr>
              <a:t>voorbeeld 2: GAW in uitvoering, geplande ingebruikname 01/2019</a:t>
            </a:r>
          </a:p>
          <a:p>
            <a:r>
              <a:rPr lang="nl-BE" sz="1400" dirty="0"/>
              <a:t>&gt; nieuw gebouw</a:t>
            </a:r>
            <a:br>
              <a:rPr lang="nl-BE" sz="1400" dirty="0"/>
            </a:br>
            <a:r>
              <a:rPr lang="nl-BE" sz="1400" dirty="0"/>
              <a:t>&gt; BPV op basis van </a:t>
            </a:r>
            <a:r>
              <a:rPr lang="nl-BE" sz="1400" dirty="0" err="1"/>
              <a:t>aftoetsing</a:t>
            </a:r>
            <a:r>
              <a:rPr lang="nl-BE" sz="1400" dirty="0"/>
              <a:t> KB basisnormen en de specifieke artikels van bijlage 1/1</a:t>
            </a:r>
            <a:br>
              <a:rPr lang="nl-BE" sz="1400" dirty="0"/>
            </a:br>
            <a:r>
              <a:rPr lang="nl-BE" sz="1400" dirty="0"/>
              <a:t>&gt; geen overgangsregeling van toepassing</a:t>
            </a:r>
          </a:p>
          <a:p>
            <a:endParaRPr lang="nl-BE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26512AA6-EF33-43A1-9CA0-D0D2535AB039}"/>
              </a:ext>
            </a:extLst>
          </p:cNvPr>
          <p:cNvSpPr/>
          <p:nvPr/>
        </p:nvSpPr>
        <p:spPr>
          <a:xfrm>
            <a:off x="4202552" y="684185"/>
            <a:ext cx="26617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800" dirty="0">
                <a:solidFill>
                  <a:srgbClr val="FF0000"/>
                </a:solidFill>
              </a:rPr>
              <a:t>RD KB (respectievelijke data KB basisnormen) =</a:t>
            </a:r>
          </a:p>
          <a:p>
            <a:r>
              <a:rPr lang="nl-BE" sz="800" dirty="0">
                <a:solidFill>
                  <a:srgbClr val="FF0000"/>
                </a:solidFill>
              </a:rPr>
              <a:t>bouwaanvraag voor LG :  01/01/1998, HG,MG : 26/05/1995</a:t>
            </a:r>
            <a:endParaRPr lang="nl-NL" sz="800" dirty="0">
              <a:solidFill>
                <a:srgbClr val="FF0000"/>
              </a:solidFill>
            </a:endParaRP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450F7B52-2469-4C54-A00F-598BE227CA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99" y="3202033"/>
            <a:ext cx="2961733" cy="2258005"/>
          </a:xfrm>
          <a:prstGeom prst="rect">
            <a:avLst/>
          </a:prstGeom>
        </p:spPr>
      </p:pic>
      <p:sp>
        <p:nvSpPr>
          <p:cNvPr id="28" name="Tekstvak 27">
            <a:extLst>
              <a:ext uri="{FF2B5EF4-FFF2-40B4-BE49-F238E27FC236}">
                <a16:creationId xmlns:a16="http://schemas.microsoft.com/office/drawing/2014/main" id="{37453BF3-BCEA-4C48-AF34-EBADFBF7E735}"/>
              </a:ext>
            </a:extLst>
          </p:cNvPr>
          <p:cNvSpPr txBox="1"/>
          <p:nvPr/>
        </p:nvSpPr>
        <p:spPr>
          <a:xfrm>
            <a:off x="448502" y="5479112"/>
            <a:ext cx="14173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800" dirty="0"/>
              <a:t>Service flats Aurora Tongeren</a:t>
            </a:r>
          </a:p>
        </p:txBody>
      </p: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672B9797-B1F3-4410-A9D2-5AD894B361D8}"/>
              </a:ext>
            </a:extLst>
          </p:cNvPr>
          <p:cNvCxnSpPr>
            <a:cxnSpLocks/>
          </p:cNvCxnSpPr>
          <p:nvPr/>
        </p:nvCxnSpPr>
        <p:spPr>
          <a:xfrm>
            <a:off x="4316422" y="4282345"/>
            <a:ext cx="516835" cy="2101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5CED9567-8F53-44A1-B122-D61E16E1BBD9}"/>
              </a:ext>
            </a:extLst>
          </p:cNvPr>
          <p:cNvCxnSpPr>
            <a:cxnSpLocks/>
          </p:cNvCxnSpPr>
          <p:nvPr/>
        </p:nvCxnSpPr>
        <p:spPr>
          <a:xfrm flipV="1">
            <a:off x="4316422" y="4282345"/>
            <a:ext cx="516835" cy="2101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76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>
            <a:extLst>
              <a:ext uri="{FF2B5EF4-FFF2-40B4-BE49-F238E27FC236}">
                <a16:creationId xmlns:a16="http://schemas.microsoft.com/office/drawing/2014/main" id="{AF9E496F-A5D4-4C73-8C85-705DE73CB78F}"/>
              </a:ext>
            </a:extLst>
          </p:cNvPr>
          <p:cNvSpPr/>
          <p:nvPr/>
        </p:nvSpPr>
        <p:spPr>
          <a:xfrm>
            <a:off x="363669" y="1971416"/>
            <a:ext cx="8485093" cy="12195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1B773E20-E06E-4893-A173-9B3157CCA01D}"/>
              </a:ext>
            </a:extLst>
          </p:cNvPr>
          <p:cNvCxnSpPr>
            <a:cxnSpLocks/>
          </p:cNvCxnSpPr>
          <p:nvPr/>
        </p:nvCxnSpPr>
        <p:spPr>
          <a:xfrm flipH="1" flipV="1">
            <a:off x="5442166" y="1049872"/>
            <a:ext cx="15048" cy="223856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6" name="Groep 5">
            <a:extLst>
              <a:ext uri="{FF2B5EF4-FFF2-40B4-BE49-F238E27FC236}">
                <a16:creationId xmlns:a16="http://schemas.microsoft.com/office/drawing/2014/main" id="{5801CA64-3A40-4B72-B2E2-2384425DDA42}"/>
              </a:ext>
            </a:extLst>
          </p:cNvPr>
          <p:cNvGrpSpPr>
            <a:grpSpLocks/>
          </p:cNvGrpSpPr>
          <p:nvPr/>
        </p:nvGrpSpPr>
        <p:grpSpPr bwMode="auto">
          <a:xfrm>
            <a:off x="856321" y="686385"/>
            <a:ext cx="8097035" cy="1208762"/>
            <a:chOff x="873332" y="1807145"/>
            <a:chExt cx="8097064" cy="1158658"/>
          </a:xfrm>
        </p:grpSpPr>
        <p:sp>
          <p:nvSpPr>
            <p:cNvPr id="10" name="Line 19">
              <a:extLst>
                <a:ext uri="{FF2B5EF4-FFF2-40B4-BE49-F238E27FC236}">
                  <a16:creationId xmlns:a16="http://schemas.microsoft.com/office/drawing/2014/main" id="{A9ABADBF-B000-4478-938C-FBA608A717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3197" y="2564120"/>
              <a:ext cx="7487199" cy="6340"/>
            </a:xfrm>
            <a:prstGeom prst="line">
              <a:avLst/>
            </a:prstGeom>
            <a:ln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nl-BE" dirty="0"/>
            </a:p>
          </p:txBody>
        </p:sp>
        <p:sp>
          <p:nvSpPr>
            <p:cNvPr id="11" name="Text Box 20">
              <a:extLst>
                <a:ext uri="{FF2B5EF4-FFF2-40B4-BE49-F238E27FC236}">
                  <a16:creationId xmlns:a16="http://schemas.microsoft.com/office/drawing/2014/main" id="{941EB211-CFEF-4239-A205-4BC312C65F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3332" y="2239311"/>
              <a:ext cx="2709406" cy="236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nl-BE" sz="1000" dirty="0"/>
                <a:t>                  datum aanvraag bouwvergunning</a:t>
              </a:r>
              <a:endParaRPr lang="nl-NL" sz="1000" dirty="0"/>
            </a:p>
          </p:txBody>
        </p:sp>
        <p:sp>
          <p:nvSpPr>
            <p:cNvPr id="12" name="Text Box 22">
              <a:extLst>
                <a:ext uri="{FF2B5EF4-FFF2-40B4-BE49-F238E27FC236}">
                  <a16:creationId xmlns:a16="http://schemas.microsoft.com/office/drawing/2014/main" id="{8B9A0571-BE95-4FFC-957E-3E45A75490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5637" y="1807145"/>
              <a:ext cx="3229827" cy="324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nl-BE" sz="800" dirty="0">
                  <a:solidFill>
                    <a:srgbClr val="FF0000"/>
                  </a:solidFill>
                </a:rPr>
                <a:t>RD KB (respectievelijke data KB basisnormen) =</a:t>
              </a:r>
            </a:p>
            <a:p>
              <a:pPr eaLnBrk="1" hangingPunct="1"/>
              <a:r>
                <a:rPr lang="nl-BE" sz="800" dirty="0">
                  <a:solidFill>
                    <a:srgbClr val="FF0000"/>
                  </a:solidFill>
                </a:rPr>
                <a:t>bouwaanvraag voor LG :  01/01/1998, HG,MG : 26/05/1995</a:t>
              </a:r>
              <a:endParaRPr lang="nl-NL" sz="800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24">
              <a:extLst>
                <a:ext uri="{FF2B5EF4-FFF2-40B4-BE49-F238E27FC236}">
                  <a16:creationId xmlns:a16="http://schemas.microsoft.com/office/drawing/2014/main" id="{822BACE6-FE70-4B19-8A20-84C858B2BA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332" y="2595567"/>
              <a:ext cx="4494588" cy="3603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nl-BE" sz="1600" dirty="0">
                  <a:latin typeface="+mn-lt"/>
                </a:rPr>
                <a:t>             BESTAANDE GEBOUWEN</a:t>
              </a:r>
              <a:endParaRPr lang="nl-NL" sz="1600" dirty="0">
                <a:latin typeface="+mn-lt"/>
              </a:endParaRPr>
            </a:p>
          </p:txBody>
        </p:sp>
        <p:sp>
          <p:nvSpPr>
            <p:cNvPr id="14" name="Rectangle 26">
              <a:extLst>
                <a:ext uri="{FF2B5EF4-FFF2-40B4-BE49-F238E27FC236}">
                  <a16:creationId xmlns:a16="http://schemas.microsoft.com/office/drawing/2014/main" id="{9FE435C0-FAF0-4B17-BB85-F9D752E9EB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4832" y="2605440"/>
              <a:ext cx="3168650" cy="3603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nl-BE" sz="1600" dirty="0">
                  <a:latin typeface="+mn-lt"/>
                </a:rPr>
                <a:t>NIEUWE GEBOUWEN</a:t>
              </a:r>
              <a:endParaRPr lang="nl-NL" sz="1600" dirty="0">
                <a:latin typeface="+mn-lt"/>
              </a:endParaRPr>
            </a:p>
          </p:txBody>
        </p:sp>
      </p:grpSp>
      <p:sp>
        <p:nvSpPr>
          <p:cNvPr id="20" name="Rechthoek: afgeronde hoeken 19">
            <a:extLst>
              <a:ext uri="{FF2B5EF4-FFF2-40B4-BE49-F238E27FC236}">
                <a16:creationId xmlns:a16="http://schemas.microsoft.com/office/drawing/2014/main" id="{DD02A560-EFEF-40F4-8BA3-5267C96C276D}"/>
              </a:ext>
            </a:extLst>
          </p:cNvPr>
          <p:cNvSpPr/>
          <p:nvPr/>
        </p:nvSpPr>
        <p:spPr>
          <a:xfrm>
            <a:off x="474366" y="2395672"/>
            <a:ext cx="854593" cy="484631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BE" sz="1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GAW</a:t>
            </a:r>
            <a:endParaRPr lang="nl-B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Pijl: vijfhoek 23">
            <a:extLst>
              <a:ext uri="{FF2B5EF4-FFF2-40B4-BE49-F238E27FC236}">
                <a16:creationId xmlns:a16="http://schemas.microsoft.com/office/drawing/2014/main" id="{53AE392F-F716-4477-A0B4-A66A4192A99D}"/>
              </a:ext>
            </a:extLst>
          </p:cNvPr>
          <p:cNvSpPr/>
          <p:nvPr/>
        </p:nvSpPr>
        <p:spPr>
          <a:xfrm>
            <a:off x="1524991" y="2042063"/>
            <a:ext cx="3869584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/>
              <a:t>Groep 2 (erkenning voor RD KB): </a:t>
            </a:r>
          </a:p>
          <a:p>
            <a:pPr algn="ctr"/>
            <a:r>
              <a:rPr lang="nl-BE" sz="1400" dirty="0"/>
              <a:t> NBN S21 201/202/203 + bijlage 1/1 BVR OV</a:t>
            </a:r>
          </a:p>
        </p:txBody>
      </p:sp>
      <p:sp>
        <p:nvSpPr>
          <p:cNvPr id="25" name="Pijl: vijfhoek 24">
            <a:extLst>
              <a:ext uri="{FF2B5EF4-FFF2-40B4-BE49-F238E27FC236}">
                <a16:creationId xmlns:a16="http://schemas.microsoft.com/office/drawing/2014/main" id="{2EE53034-4F38-4E61-B797-038544F4B396}"/>
              </a:ext>
            </a:extLst>
          </p:cNvPr>
          <p:cNvSpPr/>
          <p:nvPr/>
        </p:nvSpPr>
        <p:spPr>
          <a:xfrm>
            <a:off x="1506298" y="2674558"/>
            <a:ext cx="3888277" cy="41149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/>
              <a:t>Groep 3 (aanvraag erkenning na RD KB): </a:t>
            </a:r>
          </a:p>
          <a:p>
            <a:pPr algn="ctr"/>
            <a:r>
              <a:rPr lang="nl-BE" sz="1400" dirty="0"/>
              <a:t> bijlagen KB BN (via BVR OV) + bijlage 1/1 BVR OV</a:t>
            </a:r>
          </a:p>
        </p:txBody>
      </p:sp>
      <p:sp>
        <p:nvSpPr>
          <p:cNvPr id="2" name="Gelijkbenige driehoek 1">
            <a:extLst>
              <a:ext uri="{FF2B5EF4-FFF2-40B4-BE49-F238E27FC236}">
                <a16:creationId xmlns:a16="http://schemas.microsoft.com/office/drawing/2014/main" id="{E3888685-8FF7-435A-B224-3C58D5C94B76}"/>
              </a:ext>
            </a:extLst>
          </p:cNvPr>
          <p:cNvSpPr/>
          <p:nvPr/>
        </p:nvSpPr>
        <p:spPr>
          <a:xfrm rot="5400000">
            <a:off x="8787449" y="1389951"/>
            <a:ext cx="325241" cy="202614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4" name="Tijdelijke aanduiding voor inhoud 2">
            <a:extLst>
              <a:ext uri="{FF2B5EF4-FFF2-40B4-BE49-F238E27FC236}">
                <a16:creationId xmlns:a16="http://schemas.microsoft.com/office/drawing/2014/main" id="{57D617DD-9FE2-4496-A6AD-F4516B6028C9}"/>
              </a:ext>
            </a:extLst>
          </p:cNvPr>
          <p:cNvSpPr txBox="1">
            <a:spLocks/>
          </p:cNvSpPr>
          <p:nvPr/>
        </p:nvSpPr>
        <p:spPr>
          <a:xfrm>
            <a:off x="6356909" y="148684"/>
            <a:ext cx="2599194" cy="8315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2"/>
              </a:buBlip>
              <a:defRPr sz="2000" b="1" kern="1200" spc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0000"/>
              <a:buFontTx/>
              <a:buBlip>
                <a:blip r:embed="rId3"/>
              </a:buBlip>
              <a:defRPr sz="2000" kern="1200" spc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4"/>
              </a:buBlip>
              <a:defRPr sz="1800" kern="1200" spc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5"/>
              </a:buBlip>
              <a:defRPr sz="1800" kern="1200" spc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2"/>
              </a:buBlip>
              <a:defRPr sz="18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§"/>
            </a:pPr>
            <a:r>
              <a:rPr lang="nl-BE" sz="800" dirty="0">
                <a:highlight>
                  <a:srgbClr val="FFFF00"/>
                </a:highlight>
              </a:rPr>
              <a:t>Uitbreiding  toepassingsgebied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800" dirty="0"/>
              <a:t>Aangepaste specifieke normen brandveiligheid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800" dirty="0">
                <a:highlight>
                  <a:srgbClr val="FFFF00"/>
                </a:highlight>
              </a:rPr>
              <a:t>Overgangsregeling</a:t>
            </a:r>
            <a:r>
              <a:rPr lang="nl-BE" sz="8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800" dirty="0"/>
              <a:t>Aangepaste procedure ook voor afwijkingen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800" dirty="0"/>
              <a:t>Aangepaste attesten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l-BE" sz="18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B911E67-10C6-49CB-8D5E-0A045B2F2AAD}"/>
              </a:ext>
            </a:extLst>
          </p:cNvPr>
          <p:cNvSpPr txBox="1"/>
          <p:nvPr/>
        </p:nvSpPr>
        <p:spPr>
          <a:xfrm>
            <a:off x="474366" y="3375001"/>
            <a:ext cx="8289642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i="1" dirty="0">
                <a:solidFill>
                  <a:schemeClr val="accent1">
                    <a:lumMod val="50000"/>
                  </a:schemeClr>
                </a:solidFill>
              </a:rPr>
              <a:t>voorbeeld groep 2 : GAW (LG) gebouwd in 1996 en erkenning verkregen 1996</a:t>
            </a:r>
            <a:br>
              <a:rPr lang="nl-BE" sz="1400" dirty="0"/>
            </a:br>
            <a:r>
              <a:rPr lang="nl-BE" sz="1400" dirty="0"/>
              <a:t>&gt; bestaand gebouw</a:t>
            </a:r>
            <a:br>
              <a:rPr lang="nl-BE" sz="1400" dirty="0"/>
            </a:br>
            <a:r>
              <a:rPr lang="nl-BE" sz="1400" dirty="0"/>
              <a:t>&gt; LG: BPV op basis van  NBN S21 201/202/203 en BVR OV bijlage 1/1 </a:t>
            </a:r>
            <a:br>
              <a:rPr lang="nl-BE" sz="1400" dirty="0"/>
            </a:br>
            <a:r>
              <a:rPr lang="nl-BE" sz="1400" dirty="0"/>
              <a:t>&gt; KB BN 07/07/1994</a:t>
            </a:r>
            <a:br>
              <a:rPr lang="nl-BE" sz="1400" dirty="0"/>
            </a:br>
            <a:r>
              <a:rPr lang="nl-BE" sz="1400" dirty="0"/>
              <a:t>&gt; overgangsregeling: eerste aangepast attest volgens het BVR OV  voor te leggen tegen 1/10/2020</a:t>
            </a:r>
          </a:p>
          <a:p>
            <a:endParaRPr lang="nl-BE" sz="1400" dirty="0"/>
          </a:p>
          <a:p>
            <a:r>
              <a:rPr lang="nl-BE" sz="1400" i="1" dirty="0">
                <a:solidFill>
                  <a:schemeClr val="accent1">
                    <a:lumMod val="50000"/>
                  </a:schemeClr>
                </a:solidFill>
              </a:rPr>
              <a:t>voorbeeld groep 3: GAW (LG) wordt gerealiseerd in voormalig hotelpand uit 1988, erkenning aangevraagd 2015</a:t>
            </a:r>
            <a:br>
              <a:rPr lang="nl-BE" sz="1400" dirty="0"/>
            </a:br>
            <a:r>
              <a:rPr lang="nl-BE" sz="1400" dirty="0"/>
              <a:t>&gt; bestaand gebouw</a:t>
            </a:r>
            <a:br>
              <a:rPr lang="nl-BE" sz="1400" dirty="0"/>
            </a:br>
            <a:r>
              <a:rPr lang="nl-BE" sz="1400" dirty="0"/>
              <a:t>&gt; LG: BPV toch op basis van KB BN 07/07/1994 (bijlage 2/1)* en BVR OV bijlage 1/1</a:t>
            </a:r>
            <a:br>
              <a:rPr lang="nl-BE" sz="1400" dirty="0"/>
            </a:br>
            <a:r>
              <a:rPr lang="nl-BE" sz="1400" dirty="0"/>
              <a:t>&gt; NBN S21 201/202/203 </a:t>
            </a:r>
            <a:br>
              <a:rPr lang="nl-BE" sz="1400" dirty="0"/>
            </a:br>
            <a:r>
              <a:rPr lang="nl-BE" sz="1400" dirty="0"/>
              <a:t>&gt; overgangsregeling: eerste aangepast attest volgens het BVR OV  voor te leggen tegen 1/10/2020</a:t>
            </a:r>
          </a:p>
          <a:p>
            <a:r>
              <a:rPr lang="nl-BE" sz="1400" dirty="0"/>
              <a:t>		</a:t>
            </a:r>
            <a:br>
              <a:rPr lang="nl-BE" sz="1400" dirty="0"/>
            </a:br>
            <a:endParaRPr lang="nl-BE" sz="1400" dirty="0"/>
          </a:p>
          <a:p>
            <a:r>
              <a:rPr lang="nl-BE" sz="1400" dirty="0"/>
              <a:t>					</a:t>
            </a:r>
            <a:r>
              <a:rPr lang="nl-BE" sz="1000" dirty="0"/>
              <a:t>* afwijkingen hierop worden behandeld voor TCB</a:t>
            </a:r>
          </a:p>
          <a:p>
            <a:endParaRPr lang="nl-BE" sz="1400" dirty="0"/>
          </a:p>
        </p:txBody>
      </p: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B3B3A614-1005-468D-B270-044BBF3FC5C7}"/>
              </a:ext>
            </a:extLst>
          </p:cNvPr>
          <p:cNvCxnSpPr>
            <a:cxnSpLocks/>
          </p:cNvCxnSpPr>
          <p:nvPr/>
        </p:nvCxnSpPr>
        <p:spPr>
          <a:xfrm>
            <a:off x="1137257" y="4090215"/>
            <a:ext cx="516835" cy="2101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6BCD1B28-26C7-4F86-A1E0-EBED84666926}"/>
              </a:ext>
            </a:extLst>
          </p:cNvPr>
          <p:cNvCxnSpPr>
            <a:cxnSpLocks/>
          </p:cNvCxnSpPr>
          <p:nvPr/>
        </p:nvCxnSpPr>
        <p:spPr>
          <a:xfrm flipV="1">
            <a:off x="1125898" y="4070337"/>
            <a:ext cx="516835" cy="2101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>
            <a:extLst>
              <a:ext uri="{FF2B5EF4-FFF2-40B4-BE49-F238E27FC236}">
                <a16:creationId xmlns:a16="http://schemas.microsoft.com/office/drawing/2014/main" id="{3AAA83ED-1B1F-422B-90D3-6F353D9E5A12}"/>
              </a:ext>
            </a:extLst>
          </p:cNvPr>
          <p:cNvCxnSpPr>
            <a:cxnSpLocks/>
          </p:cNvCxnSpPr>
          <p:nvPr/>
        </p:nvCxnSpPr>
        <p:spPr>
          <a:xfrm>
            <a:off x="1056797" y="5335929"/>
            <a:ext cx="516835" cy="2101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E13A8C26-F4D9-4FC3-BD42-86534728EC15}"/>
              </a:ext>
            </a:extLst>
          </p:cNvPr>
          <p:cNvCxnSpPr>
            <a:cxnSpLocks/>
          </p:cNvCxnSpPr>
          <p:nvPr/>
        </p:nvCxnSpPr>
        <p:spPr>
          <a:xfrm flipV="1">
            <a:off x="1045438" y="5316051"/>
            <a:ext cx="516835" cy="2101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160298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e_Dep_WVG_2015">
  <a:themeElements>
    <a:clrScheme name="DepWVG">
      <a:dk1>
        <a:sysClr val="windowText" lastClr="000000"/>
      </a:dk1>
      <a:lt1>
        <a:sysClr val="window" lastClr="FFFFFF"/>
      </a:lt1>
      <a:dk2>
        <a:srgbClr val="8BAE00"/>
      </a:dk2>
      <a:lt2>
        <a:srgbClr val="EEECE1"/>
      </a:lt2>
      <a:accent1>
        <a:srgbClr val="8BAE00"/>
      </a:accent1>
      <a:accent2>
        <a:srgbClr val="23789C"/>
      </a:accent2>
      <a:accent3>
        <a:srgbClr val="C63131"/>
      </a:accent3>
      <a:accent4>
        <a:srgbClr val="C68031"/>
      </a:accent4>
      <a:accent5>
        <a:srgbClr val="FFE615"/>
      </a:accent5>
      <a:accent6>
        <a:srgbClr val="443939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VO.potx" id="{7AB0AA7F-90C7-4DB1-9791-B98BE5007A2C}" vid="{D2F0DD5C-7E50-4920-B7D3-BD639FE43863}"/>
    </a:ext>
  </a:extLst>
</a:theme>
</file>

<file path=ppt/theme/theme2.xml><?xml version="1.0" encoding="utf-8"?>
<a:theme xmlns:a="http://schemas.openxmlformats.org/drawingml/2006/main" name="Aangepast ontwerp">
  <a:themeElements>
    <a:clrScheme name="DepWVG">
      <a:dk1>
        <a:sysClr val="windowText" lastClr="000000"/>
      </a:dk1>
      <a:lt1>
        <a:sysClr val="window" lastClr="FFFFFF"/>
      </a:lt1>
      <a:dk2>
        <a:srgbClr val="8BAE00"/>
      </a:dk2>
      <a:lt2>
        <a:srgbClr val="EEECE1"/>
      </a:lt2>
      <a:accent1>
        <a:srgbClr val="8BAE00"/>
      </a:accent1>
      <a:accent2>
        <a:srgbClr val="23789C"/>
      </a:accent2>
      <a:accent3>
        <a:srgbClr val="C63131"/>
      </a:accent3>
      <a:accent4>
        <a:srgbClr val="C68031"/>
      </a:accent4>
      <a:accent5>
        <a:srgbClr val="FFE615"/>
      </a:accent5>
      <a:accent6>
        <a:srgbClr val="443939"/>
      </a:accent6>
      <a:hlink>
        <a:srgbClr val="0000FF"/>
      </a:hlink>
      <a:folHlink>
        <a:srgbClr val="800080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VO.potx" id="{7AB0AA7F-90C7-4DB1-9791-B98BE5007A2C}" vid="{C875C828-9506-4BA7-9BF7-6C09D07CC534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ED4B0B3D092040B1E3989AD22B6FC4" ma:contentTypeVersion="4" ma:contentTypeDescription="Een nieuw document maken." ma:contentTypeScope="" ma:versionID="2e41898522fb7b07d6e685c585f1e9b4">
  <xsd:schema xmlns:xsd="http://www.w3.org/2001/XMLSchema" xmlns:xs="http://www.w3.org/2001/XMLSchema" xmlns:p="http://schemas.microsoft.com/office/2006/metadata/properties" xmlns:ns2="1b32cb3c-7b28-4263-8806-1eae30354b5d" xmlns:ns3="990c637b-6346-4c5b-9232-1902c4b0e653" targetNamespace="http://schemas.microsoft.com/office/2006/metadata/properties" ma:root="true" ma:fieldsID="ee971760a85028b2164dad3e87f57956" ns2:_="" ns3:_="">
    <xsd:import namespace="1b32cb3c-7b28-4263-8806-1eae30354b5d"/>
    <xsd:import namespace="990c637b-6346-4c5b-9232-1902c4b0e65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32cb3c-7b28-4263-8806-1eae30354b5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0c637b-6346-4c5b-9232-1902c4b0e6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9E60C9-5A38-4708-BF99-60669EFC470A}">
  <ds:schemaRefs>
    <ds:schemaRef ds:uri="990c637b-6346-4c5b-9232-1902c4b0e653"/>
    <ds:schemaRef ds:uri="http://purl.org/dc/dcmitype/"/>
    <ds:schemaRef ds:uri="1b32cb3c-7b28-4263-8806-1eae30354b5d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3E223F6-6862-4B5E-A5BE-4752696B02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78430B-9449-4163-ABC8-3B8449EA48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32cb3c-7b28-4263-8806-1eae30354b5d"/>
    <ds:schemaRef ds:uri="990c637b-6346-4c5b-9232-1902c4b0e6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Presentatie_Dep_WVG_2015</Template>
  <TotalTime>1012</TotalTime>
  <Words>1156</Words>
  <Application>Microsoft Office PowerPoint</Application>
  <PresentationFormat>Diavoorstelling (4:3)</PresentationFormat>
  <Paragraphs>400</Paragraphs>
  <Slides>20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20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FlandersArtSans-Bold</vt:lpstr>
      <vt:lpstr>FlandersArtSans-Regular</vt:lpstr>
      <vt:lpstr>Times</vt:lpstr>
      <vt:lpstr>Times New Roman</vt:lpstr>
      <vt:lpstr>Wingdings</vt:lpstr>
      <vt:lpstr>Presentatie_Dep_WVG_2015</vt:lpstr>
      <vt:lpstr>Aangepast ontwerp</vt:lpstr>
      <vt:lpstr>PowerPoint-presentatie</vt:lpstr>
      <vt:lpstr>BVR 09/12/2011  brandveiligheid ouderenvoorzieningen (gewijzigd 13/07/2018) </vt:lpstr>
      <vt:lpstr>BVR 09/12/2011  brandveiligheid ouderenvoorzieningen (gewijzigd 13/07/2018)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Vlaamse Overheid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Beusen, Ann</dc:creator>
  <cp:lastModifiedBy>Cousaert Christophe</cp:lastModifiedBy>
  <cp:revision>78</cp:revision>
  <cp:lastPrinted>2018-11-26T14:55:59Z</cp:lastPrinted>
  <dcterms:created xsi:type="dcterms:W3CDTF">2015-05-19T15:50:33Z</dcterms:created>
  <dcterms:modified xsi:type="dcterms:W3CDTF">2019-01-31T20:03:15Z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0x01010025ED4B0B3D092040B1E3989AD22B6FC4</vt:lpwstr>
  </property>
</Properties>
</file>