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2" r:id="rId5"/>
  </p:sldMasterIdLst>
  <p:notesMasterIdLst>
    <p:notesMasterId r:id="rId24"/>
  </p:notesMasterIdLst>
  <p:handoutMasterIdLst>
    <p:handoutMasterId r:id="rId25"/>
  </p:handoutMasterIdLst>
  <p:sldIdLst>
    <p:sldId id="256" r:id="rId6"/>
    <p:sldId id="263" r:id="rId7"/>
    <p:sldId id="262" r:id="rId8"/>
    <p:sldId id="276" r:id="rId9"/>
    <p:sldId id="277" r:id="rId10"/>
    <p:sldId id="279" r:id="rId11"/>
    <p:sldId id="278" r:id="rId12"/>
    <p:sldId id="280" r:id="rId13"/>
    <p:sldId id="281" r:id="rId14"/>
    <p:sldId id="282" r:id="rId15"/>
    <p:sldId id="283" r:id="rId16"/>
    <p:sldId id="284" r:id="rId17"/>
    <p:sldId id="285" r:id="rId18"/>
    <p:sldId id="286" r:id="rId19"/>
    <p:sldId id="287" r:id="rId20"/>
    <p:sldId id="288" r:id="rId21"/>
    <p:sldId id="289" r:id="rId22"/>
    <p:sldId id="269" r:id="rId23"/>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5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D47301-BF15-F41C-C40D-D3D9FA177423}" name="Lauwers Leen" initials="LL" userId="S::leen.lauwers@vlaanderen.be::b07259d2-56e0-4213-9c51-0ac00f7e1cb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57F00"/>
    <a:srgbClr val="8BAE00"/>
    <a:srgbClr val="912D2D"/>
    <a:srgbClr val="373736"/>
    <a:srgbClr val="646464"/>
    <a:srgbClr val="FFFF00"/>
    <a:srgbClr val="717171"/>
    <a:srgbClr val="9B9B9B"/>
    <a:srgbClr val="EEE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DED0CC-B52F-892C-5E95-398C16FF9502}" v="5" dt="2024-10-08T11:54:30.2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6410" autoAdjust="0"/>
  </p:normalViewPr>
  <p:slideViewPr>
    <p:cSldViewPr snapToGrid="0" showGuides="1">
      <p:cViewPr varScale="1">
        <p:scale>
          <a:sx n="37" d="100"/>
          <a:sy n="37" d="100"/>
        </p:scale>
        <p:origin x="2104" y="-348"/>
      </p:cViewPr>
      <p:guideLst>
        <p:guide orient="horz" pos="2160"/>
        <p:guide pos="2880"/>
        <p:guide pos="5581"/>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178" d="100"/>
          <a:sy n="178" d="100"/>
        </p:scale>
        <p:origin x="-5776"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FC7F27-3F35-C348-A7B2-F69A620161E2}" type="datetimeFigureOut">
              <a:rPr lang="nl-NL" smtClean="0"/>
              <a:t>8-10-2024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37DD8-B20A-47A6-AA94-FD478FAA3C28}" type="datetimeFigureOut">
              <a:rPr lang="nl-BE" smtClean="0"/>
              <a:pPr/>
              <a:t>8/10/2024</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 deze presentatie vertellen we wat de Rechtenverkenner is, waarom dit instrument een belangrijk hulpmiddel kan zijn en wat je erin kan terugvinden.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a:t>
            </a:fld>
            <a:endParaRPr lang="nl-BE"/>
          </a:p>
        </p:txBody>
      </p:sp>
    </p:spTree>
    <p:extLst>
      <p:ext uri="{BB962C8B-B14F-4D97-AF65-F5344CB8AC3E}">
        <p14:creationId xmlns:p14="http://schemas.microsoft.com/office/powerpoint/2010/main" val="3160900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Enkele voorbeelden van rechten uit Rechtenverkenner.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11</a:t>
            </a:fld>
            <a:endParaRPr lang="nl-BE"/>
          </a:p>
        </p:txBody>
      </p:sp>
    </p:spTree>
    <p:extLst>
      <p:ext uri="{BB962C8B-B14F-4D97-AF65-F5344CB8AC3E}">
        <p14:creationId xmlns:p14="http://schemas.microsoft.com/office/powerpoint/2010/main" val="265310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Eens je in Rechtenverkenner op een van de resultaten klikt, kom je terecht op de informatiefiche van dat recht. Elke informatiefiche heeft dezelfde structuur. Bovenaan zie je waar het recht aangevraagd kan worden: in heel België, in Vlaanderen of in welke stad of gemeente. Na een korte beschrijving van het recht lees je welke voorwaarden er bij het recht horen. Soms moet een cliënt aan alle voorwaarden tegelijk voldoen, maar nog vaker moet hij of zij aan een van de voorwaarden voldoen om recht te kunnen aanvragen.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12</a:t>
            </a:fld>
            <a:endParaRPr lang="nl-BE"/>
          </a:p>
        </p:txBody>
      </p:sp>
    </p:spTree>
    <p:extLst>
      <p:ext uri="{BB962C8B-B14F-4D97-AF65-F5344CB8AC3E}">
        <p14:creationId xmlns:p14="http://schemas.microsoft.com/office/powerpoint/2010/main" val="2776564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Onder de voorwaarden vind je de procedure, of hoe je het recht aanvraagt. Zijn er formulieren in te vullen, of linken naar een inschrijving, dan vind je deze hier terug. Op veel van de informatiefiches vind je wat het financieel voordeel precies inhoudt.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13</a:t>
            </a:fld>
            <a:endParaRPr lang="nl-BE"/>
          </a:p>
        </p:txBody>
      </p:sp>
    </p:spTree>
    <p:extLst>
      <p:ext uri="{BB962C8B-B14F-4D97-AF65-F5344CB8AC3E}">
        <p14:creationId xmlns:p14="http://schemas.microsoft.com/office/powerpoint/2010/main" val="1147174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is mogelijk dat er uitzonderingen op het recht zijn. Ook deze kunnen vermeld worden op de informatiefiche. Zo ben je zeker of het de moeite is om het recht voor je cliënt aan te vragen. Zijn er nog andere interessante linken, dan staan deze onderaan de informatiefiche.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14</a:t>
            </a:fld>
            <a:endParaRPr lang="nl-BE"/>
          </a:p>
        </p:txBody>
      </p:sp>
    </p:spTree>
    <p:extLst>
      <p:ext uri="{BB962C8B-B14F-4D97-AF65-F5344CB8AC3E}">
        <p14:creationId xmlns:p14="http://schemas.microsoft.com/office/powerpoint/2010/main" val="930269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Ook contactgegevens zijn aanwezig en eventueel een link naar de organisatie in de Sociale Kaart. Zo kan je contact opnemen voor de aanvraag, of meer informatie vragen. Wil je weten hoe up-to-date de informatie is, dan kan zien wanneer de fiche het laatst gewijzigd is.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15</a:t>
            </a:fld>
            <a:endParaRPr lang="nl-BE"/>
          </a:p>
        </p:txBody>
      </p:sp>
    </p:spTree>
    <p:extLst>
      <p:ext uri="{BB962C8B-B14F-4D97-AF65-F5344CB8AC3E}">
        <p14:creationId xmlns:p14="http://schemas.microsoft.com/office/powerpoint/2010/main" val="2404892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website Rechtenverkenner is in de eerste plaats gericht op maatschappelijk en andere hulpverleners, omdat er vanuit deze doelgroep een grote vraag was naar een instrument om een degelijk overzicht te krijgen van rechten om zo hun cliënten beter te kunnen helpen. </a:t>
            </a:r>
          </a:p>
          <a:p>
            <a:r>
              <a:rPr lang="nl-BE" dirty="0"/>
              <a:t>Hoewel er financiële voordelen voor alle burgers zijn opgenomen, is het merendeel van de rechten in Rechtenverkenner gericht op de meest kwetsbaren die door deze hulpverleners begeleid worden. Deze begeleiding is belangrijk om te helpen bij de verkenning van rechten, maar ook bij de aanvraag. Rechtenverkenner ‘verkent’ immers en biedt dus een suggestie van mogelijk passende rechten, maar vaak is het nog noodzakelijk om goed na te kijken: wat zijn de voorwaarden bij het recht en wat is er allemaal nodig om het recht aan te vragen? Begeleiding van een hulpverlening kan essentieel zijn om de aanvraag vlot te laten verlopen. </a:t>
            </a:r>
          </a:p>
          <a:p>
            <a:r>
              <a:rPr lang="nl-BE" dirty="0"/>
              <a:t>Ondanks de gerichtheid op hulpverleners, is Rechtenverkenner wel toegankelijk voor elke burger, maar met het advies om een hulpverlener te contacteren als hulp wenselijk is.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16</a:t>
            </a:fld>
            <a:endParaRPr lang="nl-BE"/>
          </a:p>
        </p:txBody>
      </p:sp>
    </p:spTree>
    <p:extLst>
      <p:ext uri="{BB962C8B-B14F-4D97-AF65-F5344CB8AC3E}">
        <p14:creationId xmlns:p14="http://schemas.microsoft.com/office/powerpoint/2010/main" val="4020216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Om de rechten zo actueel mogelijk te houden, komen ze uit de Interbestuurlijke Producten- en </a:t>
            </a:r>
            <a:r>
              <a:rPr lang="nl-BE" dirty="0" err="1"/>
              <a:t>DienstenCatalogus</a:t>
            </a:r>
            <a:r>
              <a:rPr lang="nl-BE" dirty="0"/>
              <a:t> of IPDC. Dit is een databank van de Vlaamse overheid waar overheidsproducten- en dienstverleningen samenkomen. De lokale besturen voeren dus zelf hun lokale rechten in, de Vlaamse overheid voert de Vlaamse en federale rechten in. Zijn er wijzigingen, dan stromen deze ook meteen door vanuit de IPDC naar Rechtenverkenner. Door degene die het meeste informatie heeft te laten invoeren, blijven gegevens actueel.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17</a:t>
            </a:fld>
            <a:endParaRPr lang="nl-BE"/>
          </a:p>
        </p:txBody>
      </p:sp>
    </p:spTree>
    <p:extLst>
      <p:ext uri="{BB962C8B-B14F-4D97-AF65-F5344CB8AC3E}">
        <p14:creationId xmlns:p14="http://schemas.microsoft.com/office/powerpoint/2010/main" val="2921050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18</a:t>
            </a:fld>
            <a:endParaRPr lang="nl-BE"/>
          </a:p>
        </p:txBody>
      </p:sp>
    </p:spTree>
    <p:extLst>
      <p:ext uri="{BB962C8B-B14F-4D97-AF65-F5344CB8AC3E}">
        <p14:creationId xmlns:p14="http://schemas.microsoft.com/office/powerpoint/2010/main" val="966802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Enige tijd geleden bevestigde het TAKE-onderzoek de hoge mate van non-take-up voor sociale rechten. Ook al is dit onderzoek even geleden, de resultaten blijven actueel. Er zijn heel wat rechten die mensen in een kwetsbare positie kunnen opnemen, maar die opname gebeurt nog te weinig. De non-take-up en hierdoor ook de </a:t>
            </a:r>
            <a:r>
              <a:rPr lang="nl-BE" dirty="0" err="1"/>
              <a:t>onderbescherming</a:t>
            </a:r>
            <a:r>
              <a:rPr lang="nl-BE" dirty="0"/>
              <a:t> blijft hoog.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3</a:t>
            </a:fld>
            <a:endParaRPr lang="nl-BE"/>
          </a:p>
        </p:txBody>
      </p:sp>
    </p:spTree>
    <p:extLst>
      <p:ext uri="{BB962C8B-B14F-4D97-AF65-F5344CB8AC3E}">
        <p14:creationId xmlns:p14="http://schemas.microsoft.com/office/powerpoint/2010/main" val="3311226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Hoewel er een sterk sociaal beleid is, waarbij zeker ook op lokaal niveau heel wat initiatieven genomen worden, blijft </a:t>
            </a:r>
            <a:r>
              <a:rPr lang="nl-BE" dirty="0" err="1"/>
              <a:t>onderbescherming</a:t>
            </a:r>
            <a:r>
              <a:rPr lang="nl-BE" dirty="0"/>
              <a:t> een belangrijk probleem. Dit heeft verschillende oorzaken. </a:t>
            </a:r>
          </a:p>
          <a:p>
            <a:r>
              <a:rPr lang="nl-BE" dirty="0"/>
              <a:t>De aanvraag van rechten blijkt vaak ingewikkeld: er zijn verschillende administratieve drempels die de aanvraag bemoeilijken, waardoor de last soms te groot is in vergelijking met het voordeel. </a:t>
            </a:r>
          </a:p>
          <a:p>
            <a:r>
              <a:rPr lang="nl-BE" dirty="0"/>
              <a:t>Daarnaast is het niet altijd duidelijk welke voorwaarden per recht gelden. Mensen wéten niet altijd dat ze aanspraak maken op het recht. Er zijn bijvoorbeeld verschillen in de voorwaarden omtrent inkomsten en ook welke soorten ‘inkomsten’ gelden als voorwaarde, kan verschillen van recht tot recht. </a:t>
            </a:r>
          </a:p>
          <a:p>
            <a:r>
              <a:rPr lang="nl-BE" dirty="0"/>
              <a:t>Een groot deel van de rechten is mogelijk niet gekend, omdat er in ons land nu eenmaal rechten zijn vanuit verschillende overheidsniveaus, zoals de federale, Vlaamse, provinciale en lokale overheid. Een alomvattend overzicht ontbreekt. </a:t>
            </a:r>
          </a:p>
          <a:p>
            <a:r>
              <a:rPr lang="nl-BE" dirty="0"/>
              <a:t>En tenslotte zijn rechthebbenden van rechten die meer automatisch toegekend zouden kunnen worden, niet altijd gekend.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4</a:t>
            </a:fld>
            <a:endParaRPr lang="nl-BE"/>
          </a:p>
        </p:txBody>
      </p:sp>
    </p:spTree>
    <p:extLst>
      <p:ext uri="{BB962C8B-B14F-4D97-AF65-F5344CB8AC3E}">
        <p14:creationId xmlns:p14="http://schemas.microsoft.com/office/powerpoint/2010/main" val="4189367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Een getuigenis van een hulpverlener bevestigt dat er nog heel wat rechten ongekend zijn, omdat een duidelijk overzicht ontbreekt.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5</a:t>
            </a:fld>
            <a:endParaRPr lang="nl-BE"/>
          </a:p>
        </p:txBody>
      </p:sp>
    </p:spTree>
    <p:extLst>
      <p:ext uri="{BB962C8B-B14F-4D97-AF65-F5344CB8AC3E}">
        <p14:creationId xmlns:p14="http://schemas.microsoft.com/office/powerpoint/2010/main" val="2203937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Dat dit overzicht ontbreekt en er zo rechten gemist worden, is niet onlogisch. Er zijn meer dan 100 sociale rechten waarvoor de Vlaamse overheid bevoegd is, meer dan 75 waarvoor de federale overheid bevoegd is en dan heeft elk lokaal bestuur zelf ook nog tientallen rechten. Welke hulpverlener kan hierover altijd een actueel overzicht hebben voor cliënten die soms uit verschillende steden of gemeenten komen, ook elk met hun eigen leefsituatie?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6</a:t>
            </a:fld>
            <a:endParaRPr lang="nl-BE"/>
          </a:p>
        </p:txBody>
      </p:sp>
    </p:spTree>
    <p:extLst>
      <p:ext uri="{BB962C8B-B14F-4D97-AF65-F5344CB8AC3E}">
        <p14:creationId xmlns:p14="http://schemas.microsoft.com/office/powerpoint/2010/main" val="4022006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vernieuwde Rechtenverkenner biedt hulp om het overzicht te krijgen en te verkennen welke rechten er mogelijk zijn voor een cliënt. We bekijken even samen het promofilmpje.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7</a:t>
            </a:fld>
            <a:endParaRPr lang="nl-BE"/>
          </a:p>
        </p:txBody>
      </p:sp>
    </p:spTree>
    <p:extLst>
      <p:ext uri="{BB962C8B-B14F-4D97-AF65-F5344CB8AC3E}">
        <p14:creationId xmlns:p14="http://schemas.microsoft.com/office/powerpoint/2010/main" val="820435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 Rechtenverkenner vind je alle financiële voordelen voor alle burgers, maar ook een overzicht van dienstverlening of misschien gratis spullen die kwetsbare personen kunnen helpen hun situatie te verbeteren. Deze rechten zijn divers en gaan over alle mogelijke thema’s van het dagelijks leven van een personen: wonen, werken, onderwijs, vrije tijd, gezondheid enzovoort.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8</a:t>
            </a:fld>
            <a:endParaRPr lang="nl-BE"/>
          </a:p>
        </p:txBody>
      </p:sp>
    </p:spTree>
    <p:extLst>
      <p:ext uri="{BB962C8B-B14F-4D97-AF65-F5344CB8AC3E}">
        <p14:creationId xmlns:p14="http://schemas.microsoft.com/office/powerpoint/2010/main" val="4261698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Rechtenverkenner vertrekt vanuit het aanbieden van informatie. Dit is de start om rechten gekend te maken. Pas als er overzicht is en rechten gekend zijn, kunnen ze ook aangevraagd worden. De informatie beschikbaar in Rechtenverkenner maakt de rechten niet alleen bekend, maar geeft ook voldoende handvaten om het recht aan te vragen: welke voorwaarden zijn er van toepassing, wat is de procedure om het aan te vragen en wie kan je contacteren?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9</a:t>
            </a:fld>
            <a:endParaRPr lang="nl-BE"/>
          </a:p>
        </p:txBody>
      </p:sp>
    </p:spTree>
    <p:extLst>
      <p:ext uri="{BB962C8B-B14F-4D97-AF65-F5344CB8AC3E}">
        <p14:creationId xmlns:p14="http://schemas.microsoft.com/office/powerpoint/2010/main" val="2799471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En als we het hebben over de thema’s van het dagelijks leven, dan is dat heel uitgebreid. Zo kan de sociale dienst van het ziekenhuis alles terugvinden over woonaanpassingen voor mensen die minder goed te been zijn. </a:t>
            </a:r>
          </a:p>
          <a:p>
            <a:r>
              <a:rPr lang="nl-BE" dirty="0"/>
              <a:t>Een straathoekwerker kan op zoek gaan welke mogelijkheden er zijn voor daklozen om een bad of douche, of een warme maaltijd te krijgen. </a:t>
            </a:r>
          </a:p>
          <a:p>
            <a:r>
              <a:rPr lang="nl-BE" dirty="0"/>
              <a:t>Een schoolopbouwwerker kan nagaan welke ondersteunende mogelijkheden er zijn voor kinderen met aan andere thuistaal, of voor leerlingen met specifieke onderwijsnoden. </a:t>
            </a:r>
          </a:p>
          <a:p>
            <a:r>
              <a:rPr lang="nl-BE" dirty="0"/>
              <a:t>Heeft de cliënt een beperkt budget, dan kan maatschappelijk werker onderzoeken welke rechten er zijn om toch aan vrijetijdsactiviteiten deel te nemen. En dit zijn nog maar enkele voorbeelden.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10</a:t>
            </a:fld>
            <a:endParaRPr lang="nl-BE"/>
          </a:p>
        </p:txBody>
      </p:sp>
    </p:spTree>
    <p:extLst>
      <p:ext uri="{BB962C8B-B14F-4D97-AF65-F5344CB8AC3E}">
        <p14:creationId xmlns:p14="http://schemas.microsoft.com/office/powerpoint/2010/main" val="1853310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314376" y="0"/>
            <a:ext cx="8820000" cy="6012000"/>
          </a:xfrm>
        </p:spPr>
        <p:txBody>
          <a:bodyPr anchor="ctr"/>
          <a:lstStyle>
            <a:lvl1pPr algn="ctr">
              <a:buNone/>
              <a:defRPr>
                <a:solidFill>
                  <a:srgbClr val="FF0000"/>
                </a:solidFill>
              </a:defRPr>
            </a:lvl1pPr>
          </a:lstStyle>
          <a:p>
            <a:r>
              <a:rPr lang="nl-NL"/>
              <a:t>Klik op het pictogram als u een afbeelding wilt toevoegen</a:t>
            </a:r>
            <a:endParaRPr lang="nl-BE" dirty="0"/>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1" i="0">
                <a:solidFill>
                  <a:srgbClr val="373736"/>
                </a:solidFill>
                <a:latin typeface="+mj-lt"/>
                <a:cs typeface="FlandersArtSans-Bold" panose="00000800000000000000" pitchFamily="2" charset="0"/>
              </a:defRPr>
            </a:lvl1pPr>
          </a:lstStyle>
          <a:p>
            <a:r>
              <a:rPr lang="nl-NL"/>
              <a:t>Klik om stijl te bewerken</a:t>
            </a:r>
            <a:endParaRPr lang="nl-BE" dirty="0"/>
          </a:p>
        </p:txBody>
      </p:sp>
      <p:sp>
        <p:nvSpPr>
          <p:cNvPr id="12" name="Ondertitel 2"/>
          <p:cNvSpPr>
            <a:spLocks noGrp="1"/>
          </p:cNvSpPr>
          <p:nvPr>
            <p:ph type="subTitle" idx="1"/>
          </p:nvPr>
        </p:nvSpPr>
        <p:spPr>
          <a:xfrm>
            <a:off x="5176691" y="3971836"/>
            <a:ext cx="3408509" cy="2112905"/>
          </a:xfrm>
        </p:spPr>
        <p:txBody>
          <a:bodyPr lIns="0" tIns="0" rIns="0" bIns="0">
            <a:noAutofit/>
          </a:bodyPr>
          <a:lstStyle>
            <a:lvl1pPr marL="0" indent="0" algn="l">
              <a:lnSpc>
                <a:spcPts val="2500"/>
              </a:lnSpc>
              <a:spcBef>
                <a:spcPts val="0"/>
              </a:spcBef>
              <a:buNone/>
              <a:defRPr sz="2100" b="0">
                <a:solidFill>
                  <a:srgbClr val="37373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sp>
        <p:nvSpPr>
          <p:cNvPr id="7" name="Tijdelijke aanduiding voor dianummer 6"/>
          <p:cNvSpPr>
            <a:spLocks noGrp="1"/>
          </p:cNvSpPr>
          <p:nvPr>
            <p:ph type="sldNum" sz="quarter" idx="12"/>
          </p:nvPr>
        </p:nvSpPr>
        <p:spPr>
          <a:xfrm>
            <a:off x="3960000" y="6242656"/>
            <a:ext cx="1080000" cy="365125"/>
          </a:xfrm>
        </p:spPr>
        <p:txBody>
          <a:bodyPr/>
          <a:lstStyle>
            <a:lvl1pPr>
              <a:defRPr sz="900">
                <a:latin typeface="+mn-lt"/>
              </a:defRPr>
            </a:lvl1pPr>
          </a:lstStyle>
          <a:p>
            <a:fld id="{7749CDD0-7D77-4D23-9A27-F361E39BA472}" type="datetime1">
              <a:rPr lang="nl-BE" smtClean="0"/>
              <a:pPr/>
              <a:t>8/10/2024</a:t>
            </a:fld>
            <a:r>
              <a:rPr lang="nl-BE"/>
              <a:t> </a:t>
            </a:r>
            <a:r>
              <a:rPr lang="nl-BE" b="1"/>
              <a:t>│</a:t>
            </a:r>
            <a:fld id="{B263F6C6-2226-4286-8995-C42CB1E7C290}" type="slidenum">
              <a:rPr lang="nl-BE" smtClean="0"/>
              <a:pPr/>
              <a:t>‹nr.›</a:t>
            </a:fld>
            <a:endParaRPr lang="nl-BE" dirty="0"/>
          </a:p>
        </p:txBody>
      </p:sp>
    </p:spTree>
    <p:extLst>
      <p:ext uri="{BB962C8B-B14F-4D97-AF65-F5344CB8AC3E}">
        <p14:creationId xmlns:p14="http://schemas.microsoft.com/office/powerpoint/2010/main" val="2763557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grpSp>
        <p:nvGrpSpPr>
          <p:cNvPr id="4" name="Groep 3"/>
          <p:cNvGrpSpPr/>
          <p:nvPr userDrawn="1"/>
        </p:nvGrpSpPr>
        <p:grpSpPr>
          <a:xfrm>
            <a:off x="288001" y="252000"/>
            <a:ext cx="6033506" cy="6265475"/>
            <a:chOff x="288001" y="252000"/>
            <a:chExt cx="6033506" cy="6265475"/>
          </a:xfrm>
          <a:solidFill>
            <a:schemeClr val="accent1"/>
          </a:solidFill>
        </p:grpSpPr>
        <p:sp>
          <p:nvSpPr>
            <p:cNvPr id="12" name="Rechthoek 11"/>
            <p:cNvSpPr>
              <a:spLocks/>
            </p:cNvSpPr>
            <p:nvPr userDrawn="1"/>
          </p:nvSpPr>
          <p:spPr>
            <a:xfrm>
              <a:off x="288001" y="252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13" name="Rechthoekige driehoek 12"/>
            <p:cNvSpPr/>
            <p:nvPr userDrawn="1"/>
          </p:nvSpPr>
          <p:spPr>
            <a:xfrm>
              <a:off x="4536001" y="252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grpSp>
      <p:sp>
        <p:nvSpPr>
          <p:cNvPr id="2" name="Titel 1"/>
          <p:cNvSpPr>
            <a:spLocks noGrp="1"/>
          </p:cNvSpPr>
          <p:nvPr userDrawn="1">
            <p:ph type="ctrTitle"/>
          </p:nvPr>
        </p:nvSpPr>
        <p:spPr>
          <a:xfrm>
            <a:off x="1332000" y="2556001"/>
            <a:ext cx="3816000" cy="1943999"/>
          </a:xfrm>
        </p:spPr>
        <p:txBody>
          <a:bodyPr wrap="square" anchor="t" anchorCtr="0">
            <a:noAutofit/>
          </a:bodyPr>
          <a:lstStyle>
            <a:lvl1pPr algn="l">
              <a:lnSpc>
                <a:spcPts val="5200"/>
              </a:lnSpc>
              <a:defRPr sz="5200" b="1" i="0">
                <a:solidFill>
                  <a:schemeClr val="bg1"/>
                </a:solidFill>
                <a:latin typeface="+mn-lt"/>
                <a:cs typeface="Arial" panose="020B0604020202020204" pitchFamily="34" charset="0"/>
              </a:defRPr>
            </a:lvl1pPr>
          </a:lstStyle>
          <a:p>
            <a:r>
              <a:rPr lang="nl-NL" dirty="0"/>
              <a:t>Klik om de stijl te bewerken</a:t>
            </a:r>
            <a:endParaRPr lang="nl-BE" dirty="0"/>
          </a:p>
        </p:txBody>
      </p:sp>
      <p:sp>
        <p:nvSpPr>
          <p:cNvPr id="3" name="Ondertitel 2"/>
          <p:cNvSpPr>
            <a:spLocks noGrp="1"/>
          </p:cNvSpPr>
          <p:nvPr userDrawn="1">
            <p:ph type="subTitle" idx="1"/>
          </p:nvPr>
        </p:nvSpPr>
        <p:spPr>
          <a:xfrm>
            <a:off x="1333577" y="4650972"/>
            <a:ext cx="3816000" cy="1224000"/>
          </a:xfrm>
          <a:prstGeom prst="rect">
            <a:avLst/>
          </a:prstGeom>
        </p:spPr>
        <p:txBody>
          <a:bodyPr bIns="0">
            <a:noAutofit/>
          </a:bodyPr>
          <a:lstStyle>
            <a:lvl1pPr marL="0" indent="0" algn="l">
              <a:lnSpc>
                <a:spcPts val="1760"/>
              </a:lnSpc>
              <a:buNone/>
              <a:defRPr sz="1580" b="1">
                <a:solidFill>
                  <a:schemeClr val="bg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5" name="Afbeelding 4" descr="Afbeelding met Lettertype, tekst, Graphics, schermopname&#10;&#10;Automatisch gegenereerde beschrijving">
            <a:extLst>
              <a:ext uri="{FF2B5EF4-FFF2-40B4-BE49-F238E27FC236}">
                <a16:creationId xmlns:a16="http://schemas.microsoft.com/office/drawing/2014/main" id="{804BA3EF-1EB8-3C1E-4ABD-BCCE957F6B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4515" y="252000"/>
            <a:ext cx="1425725" cy="604800"/>
          </a:xfrm>
          <a:prstGeom prst="rect">
            <a:avLst/>
          </a:prstGeom>
        </p:spPr>
      </p:pic>
      <p:pic>
        <p:nvPicPr>
          <p:cNvPr id="7" name="Afbeelding 6">
            <a:extLst>
              <a:ext uri="{FF2B5EF4-FFF2-40B4-BE49-F238E27FC236}">
                <a16:creationId xmlns:a16="http://schemas.microsoft.com/office/drawing/2014/main" id="{9453D0E8-9EE9-5428-23AC-6EF92EE485B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948000" y="6309884"/>
            <a:ext cx="1828800" cy="130009"/>
          </a:xfrm>
          <a:prstGeom prst="rect">
            <a:avLst/>
          </a:prstGeom>
        </p:spPr>
      </p:pic>
    </p:spTree>
    <p:extLst>
      <p:ext uri="{BB962C8B-B14F-4D97-AF65-F5344CB8AC3E}">
        <p14:creationId xmlns:p14="http://schemas.microsoft.com/office/powerpoint/2010/main" val="850196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2215375" y="252000"/>
            <a:ext cx="6640625" cy="6265475"/>
            <a:chOff x="1476000" y="288000"/>
            <a:chExt cx="7379999" cy="6265475"/>
          </a:xfrm>
          <a:solidFill>
            <a:schemeClr val="accent1"/>
          </a:solidFill>
        </p:grpSpPr>
        <p:sp>
          <p:nvSpPr>
            <p:cNvPr id="8" name="Rechthoek 7"/>
            <p:cNvSpPr>
              <a:spLocks/>
            </p:cNvSpPr>
            <p:nvPr userDrawn="1"/>
          </p:nvSpPr>
          <p:spPr>
            <a:xfrm>
              <a:off x="3277896" y="288000"/>
              <a:ext cx="5578103"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10" name="Rechthoekige driehoek 9"/>
            <p:cNvSpPr/>
            <p:nvPr userDrawn="1"/>
          </p:nvSpPr>
          <p:spPr>
            <a:xfrm flipH="1">
              <a:off x="1476000" y="288000"/>
              <a:ext cx="1800000"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3996052" y="2104575"/>
            <a:ext cx="3816000" cy="2484000"/>
          </a:xfrm>
        </p:spPr>
        <p:txBody>
          <a:bodyPr anchor="t" anchorCtr="0">
            <a:noAutofit/>
          </a:bodyPr>
          <a:lstStyle>
            <a:lvl1pPr algn="l">
              <a:lnSpc>
                <a:spcPts val="5400"/>
              </a:lnSpc>
              <a:defRPr sz="5400">
                <a:solidFill>
                  <a:schemeClr val="bg1"/>
                </a:solidFill>
              </a:defRPr>
            </a:lvl1pPr>
          </a:lstStyle>
          <a:p>
            <a:r>
              <a:rPr lang="nl-NL" dirty="0"/>
              <a:t>Klik om de stijl te bewerken</a:t>
            </a:r>
            <a:endParaRPr lang="nl-BE" dirty="0"/>
          </a:p>
        </p:txBody>
      </p:sp>
      <p:sp>
        <p:nvSpPr>
          <p:cNvPr id="3" name="Ondertitel 2"/>
          <p:cNvSpPr>
            <a:spLocks noGrp="1"/>
          </p:cNvSpPr>
          <p:nvPr>
            <p:ph type="subTitle" idx="1"/>
          </p:nvPr>
        </p:nvSpPr>
        <p:spPr>
          <a:xfrm>
            <a:off x="4000832" y="4631623"/>
            <a:ext cx="3816000" cy="1224000"/>
          </a:xfrm>
          <a:prstGeom prst="rect">
            <a:avLst/>
          </a:prstGeom>
        </p:spPr>
        <p:txBody>
          <a:bodyPr bIns="0">
            <a:noAutofit/>
          </a:bodyPr>
          <a:lstStyle>
            <a:lvl1pPr marL="0" indent="0" algn="l">
              <a:lnSpc>
                <a:spcPts val="1760"/>
              </a:lnSpc>
              <a:spcBef>
                <a:spcPts val="0"/>
              </a:spcBef>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2000" y="6308435"/>
            <a:ext cx="1828800" cy="130009"/>
          </a:xfrm>
          <a:prstGeom prst="rect">
            <a:avLst/>
          </a:prstGeom>
        </p:spPr>
      </p:pic>
      <p:pic>
        <p:nvPicPr>
          <p:cNvPr id="5" name="Afbeelding 4" descr="Afbeelding met Lettertype, tekst, Graphics, schermopname&#10;&#10;Automatisch gegenereerde beschrijving">
            <a:extLst>
              <a:ext uri="{FF2B5EF4-FFF2-40B4-BE49-F238E27FC236}">
                <a16:creationId xmlns:a16="http://schemas.microsoft.com/office/drawing/2014/main" id="{55934B5F-A704-38A9-8752-B9FD251A13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840" y="252000"/>
            <a:ext cx="1425725" cy="604800"/>
          </a:xfrm>
          <a:prstGeom prst="rect">
            <a:avLst/>
          </a:prstGeom>
        </p:spPr>
      </p:pic>
    </p:spTree>
    <p:extLst>
      <p:ext uri="{BB962C8B-B14F-4D97-AF65-F5344CB8AC3E}">
        <p14:creationId xmlns:p14="http://schemas.microsoft.com/office/powerpoint/2010/main" val="3777138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grpSp>
        <p:nvGrpSpPr>
          <p:cNvPr id="11" name="Groep 10"/>
          <p:cNvGrpSpPr/>
          <p:nvPr userDrawn="1"/>
        </p:nvGrpSpPr>
        <p:grpSpPr>
          <a:xfrm>
            <a:off x="-1" y="0"/>
            <a:ext cx="6228000" cy="6858000"/>
            <a:chOff x="288001" y="288000"/>
            <a:chExt cx="6033505" cy="6265475"/>
          </a:xfrm>
          <a:solidFill>
            <a:schemeClr val="accent1"/>
          </a:solidFill>
        </p:grpSpPr>
        <p:sp>
          <p:nvSpPr>
            <p:cNvPr id="9" name="Rechthoek 8"/>
            <p:cNvSpPr>
              <a:spLocks/>
            </p:cNvSpPr>
            <p:nvPr userDrawn="1"/>
          </p:nvSpPr>
          <p:spPr>
            <a:xfrm flipV="1">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ige driehoek 9"/>
            <p:cNvSpPr/>
            <p:nvPr userDrawn="1"/>
          </p:nvSpPr>
          <p:spPr>
            <a:xfrm flipV="1">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8" name="Titel 1"/>
          <p:cNvSpPr>
            <a:spLocks noGrp="1"/>
          </p:cNvSpPr>
          <p:nvPr>
            <p:ph type="ctrTitle"/>
          </p:nvPr>
        </p:nvSpPr>
        <p:spPr>
          <a:xfrm>
            <a:off x="1332002" y="756847"/>
            <a:ext cx="3456131" cy="1800000"/>
          </a:xfrm>
        </p:spPr>
        <p:txBody>
          <a:bodyPr anchor="b" anchorCtr="0">
            <a:noAutofit/>
          </a:bodyPr>
          <a:lstStyle>
            <a:lvl1pPr algn="l">
              <a:lnSpc>
                <a:spcPts val="3800"/>
              </a:lnSpc>
              <a:defRPr sz="3700" b="1" i="0">
                <a:solidFill>
                  <a:schemeClr val="bg1"/>
                </a:solidFill>
                <a:latin typeface="+mn-lt"/>
                <a:cs typeface="Arial" panose="020B0604020202020204" pitchFamily="34" charset="0"/>
              </a:defRPr>
            </a:lvl1pPr>
          </a:lstStyle>
          <a:p>
            <a:endParaRPr lang="nl-NL" dirty="0"/>
          </a:p>
        </p:txBody>
      </p:sp>
      <p:sp>
        <p:nvSpPr>
          <p:cNvPr id="5" name="Tijdelijke aanduiding voor inhoud 4"/>
          <p:cNvSpPr>
            <a:spLocks noGrp="1"/>
          </p:cNvSpPr>
          <p:nvPr>
            <p:ph sz="quarter" idx="13"/>
          </p:nvPr>
        </p:nvSpPr>
        <p:spPr>
          <a:xfrm>
            <a:off x="1332000" y="2987448"/>
            <a:ext cx="3112678" cy="2770099"/>
          </a:xfrm>
        </p:spPr>
        <p:txBody>
          <a:bodyPr/>
          <a:lstStyle>
            <a:lvl1pPr marL="0" indent="0">
              <a:lnSpc>
                <a:spcPts val="2500"/>
              </a:lnSpc>
              <a:spcBef>
                <a:spcPts val="0"/>
              </a:spcBef>
              <a:buFontTx/>
              <a:buNone/>
              <a:defRPr sz="2100">
                <a:solidFill>
                  <a:schemeClr val="bg1"/>
                </a:solidFill>
                <a:latin typeface="+mn-lt"/>
                <a:cs typeface="Arial" panose="020B0604020202020204" pitchFamily="34" charset="0"/>
              </a:defRPr>
            </a:lvl1pPr>
            <a:lvl2pPr>
              <a:defRPr sz="1800">
                <a:solidFill>
                  <a:schemeClr val="bg1"/>
                </a:solidFill>
                <a:latin typeface="+mn-lt"/>
              </a:defRPr>
            </a:lvl2pPr>
            <a:lvl3pPr>
              <a:defRPr sz="1800">
                <a:solidFill>
                  <a:schemeClr val="bg1"/>
                </a:solidFill>
                <a:latin typeface="+mn-lt"/>
              </a:defRPr>
            </a:lvl3pPr>
            <a:lvl4pPr>
              <a:defRPr sz="1800">
                <a:solidFill>
                  <a:schemeClr val="bg1"/>
                </a:solidFill>
                <a:latin typeface="+mn-lt"/>
              </a:defRPr>
            </a:lvl4pPr>
            <a:lvl5pPr>
              <a:defRPr sz="1800">
                <a:solidFill>
                  <a:schemeClr val="bg1"/>
                </a:solidFill>
                <a:latin typeface="+mn-lt"/>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2" name="Afbeelding 1" descr="Afbeelding met Lettertype, tekst, Graphics, schermopname&#10;&#10;Automatisch gegenereerde beschrijving">
            <a:extLst>
              <a:ext uri="{FF2B5EF4-FFF2-40B4-BE49-F238E27FC236}">
                <a16:creationId xmlns:a16="http://schemas.microsoft.com/office/drawing/2014/main" id="{ECDA5A76-C962-6B21-816B-1196944701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4515" y="252000"/>
            <a:ext cx="1425725" cy="604800"/>
          </a:xfrm>
          <a:prstGeom prst="rect">
            <a:avLst/>
          </a:prstGeom>
        </p:spPr>
      </p:pic>
      <p:pic>
        <p:nvPicPr>
          <p:cNvPr id="3" name="Afbeelding 2">
            <a:extLst>
              <a:ext uri="{FF2B5EF4-FFF2-40B4-BE49-F238E27FC236}">
                <a16:creationId xmlns:a16="http://schemas.microsoft.com/office/drawing/2014/main" id="{BDDD521C-1D1F-0EA8-C44D-8F9987DB1BD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948000" y="6309884"/>
            <a:ext cx="1828800" cy="130009"/>
          </a:xfrm>
          <a:prstGeom prst="rect">
            <a:avLst/>
          </a:prstGeom>
        </p:spPr>
      </p:pic>
    </p:spTree>
    <p:extLst>
      <p:ext uri="{BB962C8B-B14F-4D97-AF65-F5344CB8AC3E}">
        <p14:creationId xmlns:p14="http://schemas.microsoft.com/office/powerpoint/2010/main" val="594203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_wit">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296000" y="3885027"/>
            <a:ext cx="7416000" cy="1346396"/>
          </a:xfrm>
        </p:spPr>
        <p:txBody>
          <a:bodyPr bIns="0">
            <a:noAutofit/>
          </a:bodyPr>
          <a:lstStyle>
            <a:lvl1pPr marL="0" indent="0" algn="l">
              <a:lnSpc>
                <a:spcPts val="1760"/>
              </a:lnSpc>
              <a:buNone/>
              <a:defRPr sz="2000" b="1">
                <a:solidFill>
                  <a:srgbClr val="37373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sp>
        <p:nvSpPr>
          <p:cNvPr id="9" name="Tijdelijke aanduiding voor tekst 10"/>
          <p:cNvSpPr>
            <a:spLocks noGrp="1"/>
          </p:cNvSpPr>
          <p:nvPr>
            <p:ph type="body" sz="quarter" idx="15" hasCustomPrompt="1"/>
          </p:nvPr>
        </p:nvSpPr>
        <p:spPr>
          <a:xfrm>
            <a:off x="4320619" y="5306531"/>
            <a:ext cx="4391381" cy="352800"/>
          </a:xfrm>
        </p:spPr>
        <p:txBody>
          <a:bodyPr/>
          <a:lstStyle>
            <a:lvl1pPr marL="0" indent="0" algn="r">
              <a:buNone/>
              <a:defRPr sz="1700">
                <a:solidFill>
                  <a:schemeClr val="tx1"/>
                </a:solidFill>
                <a:latin typeface="+mj-lt"/>
              </a:defRPr>
            </a:lvl1pPr>
          </a:lstStyle>
          <a:p>
            <a:pPr lvl="0"/>
            <a:r>
              <a:rPr lang="nl-NL" dirty="0"/>
              <a:t>KLIK OM DE TEKST TE BEWERKEN</a:t>
            </a:r>
          </a:p>
        </p:txBody>
      </p:sp>
      <p:sp>
        <p:nvSpPr>
          <p:cNvPr id="5" name="Titel 1"/>
          <p:cNvSpPr>
            <a:spLocks noGrp="1"/>
          </p:cNvSpPr>
          <p:nvPr>
            <p:ph type="title"/>
          </p:nvPr>
        </p:nvSpPr>
        <p:spPr>
          <a:xfrm>
            <a:off x="1296000" y="1915297"/>
            <a:ext cx="7416000" cy="1865871"/>
          </a:xfrm>
        </p:spPr>
        <p:txBody>
          <a:bodyPr anchor="t" anchorCtr="0"/>
          <a:lstStyle>
            <a:lvl1pPr>
              <a:lnSpc>
                <a:spcPts val="5400"/>
              </a:lnSpc>
              <a:defRPr sz="5400" b="1" i="0">
                <a:solidFill>
                  <a:srgbClr val="373736"/>
                </a:solidFill>
                <a:latin typeface="+mj-lt"/>
                <a:cs typeface="FlandersArtSans-Bold" panose="00000800000000000000" pitchFamily="2" charset="0"/>
              </a:defRPr>
            </a:lvl1pPr>
          </a:lstStyle>
          <a:p>
            <a:r>
              <a:rPr lang="nl-NL"/>
              <a:t>Klik om stijl te bewerken</a:t>
            </a:r>
            <a:endParaRPr lang="nl-BE" dirty="0"/>
          </a:p>
        </p:txBody>
      </p:sp>
    </p:spTree>
    <p:extLst>
      <p:ext uri="{BB962C8B-B14F-4D97-AF65-F5344CB8AC3E}">
        <p14:creationId xmlns:p14="http://schemas.microsoft.com/office/powerpoint/2010/main" val="11290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314376" y="0"/>
            <a:ext cx="8820000" cy="6012000"/>
          </a:xfrm>
        </p:spPr>
        <p:txBody>
          <a:bodyPr anchor="ctr"/>
          <a:lstStyle>
            <a:lvl1pPr algn="ctr">
              <a:buNone/>
              <a:defRPr>
                <a:solidFill>
                  <a:srgbClr val="FF0000"/>
                </a:solidFill>
              </a:defRPr>
            </a:lvl1pPr>
          </a:lstStyle>
          <a:p>
            <a:r>
              <a:rPr lang="nl-NL"/>
              <a:t>Klik op het pictogram als u een afbeelding wilt toevoegen</a:t>
            </a:r>
            <a:endParaRPr lang="nl-BE" dirty="0"/>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1" i="0">
                <a:solidFill>
                  <a:srgbClr val="373736"/>
                </a:solidFill>
                <a:latin typeface="+mj-lt"/>
                <a:cs typeface="FlandersArtSans-Bold" panose="00000800000000000000" pitchFamily="2" charset="0"/>
              </a:defRPr>
            </a:lvl1pPr>
          </a:lstStyle>
          <a:p>
            <a:r>
              <a:rPr lang="nl-NL"/>
              <a:t>Klik om stijl te bewerken</a:t>
            </a:r>
            <a:endParaRPr lang="nl-BE" dirty="0"/>
          </a:p>
        </p:txBody>
      </p:sp>
      <p:sp>
        <p:nvSpPr>
          <p:cNvPr id="15" name="Tijdelijke aanduiding voor dianummer 6"/>
          <p:cNvSpPr>
            <a:spLocks noGrp="1"/>
          </p:cNvSpPr>
          <p:nvPr>
            <p:ph type="sldNum" sz="quarter" idx="12"/>
          </p:nvPr>
        </p:nvSpPr>
        <p:spPr>
          <a:xfrm>
            <a:off x="3960000" y="6242656"/>
            <a:ext cx="1080000" cy="365125"/>
          </a:xfrm>
        </p:spPr>
        <p:txBody>
          <a:bodyPr/>
          <a:lstStyle>
            <a:lvl1pPr>
              <a:defRPr sz="900">
                <a:latin typeface="+mj-lt"/>
              </a:defRPr>
            </a:lvl1pPr>
          </a:lstStyle>
          <a:p>
            <a:fld id="{7749CDD0-7D77-4D23-9A27-F361E39BA472}" type="datetime1">
              <a:rPr lang="nl-BE" smtClean="0"/>
              <a:pPr/>
              <a:t>8/10/2024</a:t>
            </a:fld>
            <a:r>
              <a:rPr lang="nl-BE"/>
              <a:t> </a:t>
            </a:r>
            <a:r>
              <a:rPr lang="nl-BE" b="1"/>
              <a:t>│</a:t>
            </a:r>
            <a:fld id="{B263F6C6-2226-4286-8995-C42CB1E7C290}" type="slidenum">
              <a:rPr lang="nl-BE" smtClean="0"/>
              <a:pPr/>
              <a:t>‹nr.›</a:t>
            </a:fld>
            <a:endParaRPr lang="nl-BE" dirty="0"/>
          </a:p>
        </p:txBody>
      </p:sp>
    </p:spTree>
    <p:extLst>
      <p:ext uri="{BB962C8B-B14F-4D97-AF65-F5344CB8AC3E}">
        <p14:creationId xmlns:p14="http://schemas.microsoft.com/office/powerpoint/2010/main" val="506108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p:nvPr>
        </p:nvSpPr>
        <p:spPr>
          <a:xfrm>
            <a:off x="314375" y="0"/>
            <a:ext cx="8820000" cy="6012000"/>
          </a:xfrm>
        </p:spPr>
        <p:txBody>
          <a:bodyPr/>
          <a:lstStyle>
            <a:lvl1pPr algn="ctr">
              <a:buNone/>
              <a:defRPr>
                <a:solidFill>
                  <a:srgbClr val="FF0000"/>
                </a:solidFill>
              </a:defRPr>
            </a:lvl1pPr>
          </a:lstStyle>
          <a:p>
            <a:r>
              <a:rPr lang="nl-NL"/>
              <a:t>Klik op het pictogram als u een afbeelding wilt toevoegen</a:t>
            </a:r>
            <a:endParaRPr lang="nl-BE" dirty="0"/>
          </a:p>
        </p:txBody>
      </p:sp>
      <p:sp>
        <p:nvSpPr>
          <p:cNvPr id="2" name="Titel 1"/>
          <p:cNvSpPr>
            <a:spLocks noGrp="1"/>
          </p:cNvSpPr>
          <p:nvPr>
            <p:ph type="ctrTitle"/>
          </p:nvPr>
        </p:nvSpPr>
        <p:spPr>
          <a:xfrm>
            <a:off x="1296000" y="2023200"/>
            <a:ext cx="3108049" cy="2073600"/>
          </a:xfrm>
        </p:spPr>
        <p:txBody>
          <a:bodyPr anchor="b" anchorCtr="0">
            <a:noAutofit/>
          </a:bodyPr>
          <a:lstStyle>
            <a:lvl1pPr indent="0" algn="l">
              <a:lnSpc>
                <a:spcPts val="5400"/>
              </a:lnSpc>
              <a:defRPr sz="5400" b="1">
                <a:solidFill>
                  <a:srgbClr val="373736"/>
                </a:solidFill>
                <a:latin typeface="+mj-lt"/>
              </a:defRPr>
            </a:lvl1pPr>
          </a:lstStyle>
          <a:p>
            <a:r>
              <a:rPr lang="nl-NL"/>
              <a:t>Klik om stijl te bewerken</a:t>
            </a:r>
            <a:endParaRPr lang="nl-BE" dirty="0"/>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rgbClr val="37373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sp>
        <p:nvSpPr>
          <p:cNvPr id="5" name="Tijdelijke aanduiding voor dianummer 6">
            <a:extLst>
              <a:ext uri="{FF2B5EF4-FFF2-40B4-BE49-F238E27FC236}">
                <a16:creationId xmlns:a16="http://schemas.microsoft.com/office/drawing/2014/main" id="{9B42E7EB-9A17-4924-B872-9C111592C7F7}"/>
              </a:ext>
            </a:extLst>
          </p:cNvPr>
          <p:cNvSpPr>
            <a:spLocks noGrp="1"/>
          </p:cNvSpPr>
          <p:nvPr>
            <p:ph type="sldNum" sz="quarter" idx="13"/>
          </p:nvPr>
        </p:nvSpPr>
        <p:spPr>
          <a:xfrm>
            <a:off x="3960000" y="6242656"/>
            <a:ext cx="1080000" cy="365125"/>
          </a:xfrm>
        </p:spPr>
        <p:txBody>
          <a:bodyPr/>
          <a:lstStyle>
            <a:lvl1pPr>
              <a:defRPr sz="900">
                <a:latin typeface="Calibri" panose="020F0502020204030204" pitchFamily="34" charset="0"/>
                <a:cs typeface="Calibri" panose="020F0502020204030204" pitchFamily="34" charset="0"/>
              </a:defRPr>
            </a:lvl1pPr>
          </a:lstStyle>
          <a:p>
            <a:fld id="{7749CDD0-7D77-4D23-9A27-F361E39BA472}" type="datetime1">
              <a:rPr lang="nl-BE" smtClean="0"/>
              <a:pPr/>
              <a:t>8/10/2024</a:t>
            </a:fld>
            <a:r>
              <a:rPr lang="nl-BE"/>
              <a:t> </a:t>
            </a:r>
            <a:r>
              <a:rPr lang="nl-BE" b="1"/>
              <a:t>│</a:t>
            </a:r>
            <a:fld id="{B263F6C6-2226-4286-8995-C42CB1E7C290}" type="slidenum">
              <a:rPr lang="nl-BE" smtClean="0"/>
              <a:pPr/>
              <a:t>‹nr.›</a:t>
            </a:fld>
            <a:endParaRPr lang="nl-BE" dirty="0"/>
          </a:p>
        </p:txBody>
      </p:sp>
    </p:spTree>
    <p:extLst>
      <p:ext uri="{BB962C8B-B14F-4D97-AF65-F5344CB8AC3E}">
        <p14:creationId xmlns:p14="http://schemas.microsoft.com/office/powerpoint/2010/main" val="32881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313200" y="-26377"/>
            <a:ext cx="8820000" cy="6012000"/>
          </a:xfrm>
        </p:spPr>
        <p:txBody>
          <a:bodyPr anchor="ctr"/>
          <a:lstStyle>
            <a:lvl1pPr algn="ctr">
              <a:buNone/>
              <a:defRPr>
                <a:solidFill>
                  <a:srgbClr val="FF0000"/>
                </a:solidFill>
              </a:defRPr>
            </a:lvl1pPr>
          </a:lstStyle>
          <a:p>
            <a:r>
              <a:rPr lang="nl-NL"/>
              <a:t>Klik op het pictogram als u een afbeelding wilt toevoegen</a:t>
            </a:r>
            <a:endParaRPr lang="nl-BE" dirty="0"/>
          </a:p>
        </p:txBody>
      </p:sp>
      <p:grpSp>
        <p:nvGrpSpPr>
          <p:cNvPr id="11" name="Groeperen 10"/>
          <p:cNvGrpSpPr/>
          <p:nvPr userDrawn="1"/>
        </p:nvGrpSpPr>
        <p:grpSpPr>
          <a:xfrm>
            <a:off x="296792" y="3498715"/>
            <a:ext cx="8856000" cy="3359285"/>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1296000" y="756000"/>
            <a:ext cx="3686547" cy="2196000"/>
          </a:xfrm>
        </p:spPr>
        <p:txBody>
          <a:bodyPr anchor="t">
            <a:noAutofit/>
          </a:bodyPr>
          <a:lstStyle>
            <a:lvl1pPr indent="0" algn="l">
              <a:lnSpc>
                <a:spcPts val="3800"/>
              </a:lnSpc>
              <a:defRPr sz="3700" b="1" i="0">
                <a:solidFill>
                  <a:srgbClr val="373736"/>
                </a:solidFill>
                <a:latin typeface="+mj-lt"/>
                <a:cs typeface="FlandersArtSans-Medium" panose="00000600000000000000" pitchFamily="2" charset="0"/>
              </a:defRPr>
            </a:lvl1pPr>
          </a:lstStyle>
          <a:p>
            <a:r>
              <a:rPr lang="nl-NL"/>
              <a:t>Klik om stijl te bewerken</a:t>
            </a:r>
            <a:endParaRPr lang="nl-BE" dirty="0"/>
          </a:p>
        </p:txBody>
      </p:sp>
      <p:sp>
        <p:nvSpPr>
          <p:cNvPr id="10" name="Tijdelijke aanduiding voor dianummer 6"/>
          <p:cNvSpPr>
            <a:spLocks noGrp="1"/>
          </p:cNvSpPr>
          <p:nvPr>
            <p:ph type="sldNum" sz="quarter" idx="12"/>
          </p:nvPr>
        </p:nvSpPr>
        <p:spPr>
          <a:xfrm>
            <a:off x="3960000" y="6242656"/>
            <a:ext cx="1080000" cy="365125"/>
          </a:xfrm>
        </p:spPr>
        <p:txBody>
          <a:bodyPr/>
          <a:lstStyle>
            <a:lvl1pPr>
              <a:defRPr sz="900">
                <a:latin typeface="+mj-lt"/>
              </a:defRPr>
            </a:lvl1pPr>
          </a:lstStyle>
          <a:p>
            <a:fld id="{7749CDD0-7D77-4D23-9A27-F361E39BA472}" type="datetime1">
              <a:rPr lang="nl-BE" smtClean="0"/>
              <a:pPr/>
              <a:t>8/10/2024</a:t>
            </a:fld>
            <a:r>
              <a:rPr lang="nl-BE"/>
              <a:t> </a:t>
            </a:r>
            <a:r>
              <a:rPr lang="nl-BE" b="1"/>
              <a:t>│</a:t>
            </a:r>
            <a:fld id="{B263F6C6-2226-4286-8995-C42CB1E7C290}" type="slidenum">
              <a:rPr lang="nl-BE" smtClean="0"/>
              <a:pPr/>
              <a:t>‹nr.›</a:t>
            </a:fld>
            <a:endParaRPr lang="nl-BE" dirty="0"/>
          </a:p>
        </p:txBody>
      </p:sp>
      <p:pic>
        <p:nvPicPr>
          <p:cNvPr id="3" name="Afbeelding 2" descr="Afbeelding met Lettertype, tekst, Graphics, schermopname&#10;&#10;Automatisch gegenereerde beschrijving">
            <a:extLst>
              <a:ext uri="{FF2B5EF4-FFF2-40B4-BE49-F238E27FC236}">
                <a16:creationId xmlns:a16="http://schemas.microsoft.com/office/drawing/2014/main" id="{E7363EEA-FA23-FBED-0136-82C1FEB180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248" y="6032760"/>
            <a:ext cx="1425725" cy="604800"/>
          </a:xfrm>
          <a:prstGeom prst="rect">
            <a:avLst/>
          </a:prstGeom>
        </p:spPr>
      </p:pic>
      <p:pic>
        <p:nvPicPr>
          <p:cNvPr id="4" name="Afbeelding 3">
            <a:extLst>
              <a:ext uri="{FF2B5EF4-FFF2-40B4-BE49-F238E27FC236}">
                <a16:creationId xmlns:a16="http://schemas.microsoft.com/office/drawing/2014/main" id="{E08B9547-5F15-DBD1-9274-F37598681F8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948000" y="6309884"/>
            <a:ext cx="1828800" cy="130009"/>
          </a:xfrm>
          <a:prstGeom prst="rect">
            <a:avLst/>
          </a:prstGeom>
        </p:spPr>
      </p:pic>
    </p:spTree>
    <p:extLst>
      <p:ext uri="{BB962C8B-B14F-4D97-AF65-F5344CB8AC3E}">
        <p14:creationId xmlns:p14="http://schemas.microsoft.com/office/powerpoint/2010/main" val="33619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1" i="0">
                <a:solidFill>
                  <a:srgbClr val="373736"/>
                </a:solidFill>
                <a:latin typeface="+mj-lt"/>
                <a:cs typeface="FlandersArtSans-Medium" panose="00000600000000000000" pitchFamily="2" charset="0"/>
              </a:defRPr>
            </a:lvl1pPr>
          </a:lstStyle>
          <a:p>
            <a:r>
              <a:rPr lang="nl-NL"/>
              <a:t>Klik om stijl te bewerken</a:t>
            </a:r>
            <a:endParaRPr lang="nl-BE" dirty="0"/>
          </a:p>
        </p:txBody>
      </p:sp>
      <p:sp>
        <p:nvSpPr>
          <p:cNvPr id="3" name="Tijdelijke aanduiding voor inhoud 2"/>
          <p:cNvSpPr>
            <a:spLocks noGrp="1"/>
          </p:cNvSpPr>
          <p:nvPr>
            <p:ph idx="1"/>
          </p:nvPr>
        </p:nvSpPr>
        <p:spPr>
          <a:xfrm>
            <a:off x="5320146" y="1908000"/>
            <a:ext cx="3391854" cy="3780000"/>
          </a:xfrm>
        </p:spPr>
        <p:txBody>
          <a:bodyPr bIns="0"/>
          <a:lstStyle>
            <a:lvl1pPr>
              <a:spcBef>
                <a:spcPts val="300"/>
              </a:spcBef>
              <a:defRPr sz="2000">
                <a:solidFill>
                  <a:srgbClr val="373736"/>
                </a:solidFill>
              </a:defRPr>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afbeelding 4"/>
          <p:cNvSpPr>
            <a:spLocks noGrp="1"/>
          </p:cNvSpPr>
          <p:nvPr>
            <p:ph type="pic" sz="quarter" idx="13"/>
          </p:nvPr>
        </p:nvSpPr>
        <p:spPr>
          <a:xfrm>
            <a:off x="1294228" y="1908000"/>
            <a:ext cx="3708000" cy="3780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6" name="Tijdelijke aanduiding voor dianummer 6"/>
          <p:cNvSpPr>
            <a:spLocks noGrp="1"/>
          </p:cNvSpPr>
          <p:nvPr>
            <p:ph type="sldNum" sz="quarter" idx="12"/>
          </p:nvPr>
        </p:nvSpPr>
        <p:spPr>
          <a:xfrm>
            <a:off x="3960000" y="6242656"/>
            <a:ext cx="1080000" cy="365125"/>
          </a:xfrm>
        </p:spPr>
        <p:txBody>
          <a:bodyPr/>
          <a:lstStyle>
            <a:lvl1pPr>
              <a:defRPr sz="900">
                <a:latin typeface="+mj-lt"/>
              </a:defRPr>
            </a:lvl1pPr>
          </a:lstStyle>
          <a:p>
            <a:fld id="{7749CDD0-7D77-4D23-9A27-F361E39BA472}" type="datetime1">
              <a:rPr lang="nl-BE" smtClean="0"/>
              <a:pPr/>
              <a:t>8/10/2024</a:t>
            </a:fld>
            <a:r>
              <a:rPr lang="nl-BE"/>
              <a:t> </a:t>
            </a:r>
            <a:r>
              <a:rPr lang="nl-BE" b="1"/>
              <a:t>│</a:t>
            </a:r>
            <a:fld id="{B263F6C6-2226-4286-8995-C42CB1E7C290}" type="slidenum">
              <a:rPr lang="nl-BE" smtClean="0"/>
              <a:pPr/>
              <a:t>‹nr.›</a:t>
            </a:fld>
            <a:endParaRPr lang="nl-BE" dirty="0"/>
          </a:p>
        </p:txBody>
      </p:sp>
    </p:spTree>
    <p:extLst>
      <p:ext uri="{BB962C8B-B14F-4D97-AF65-F5344CB8AC3E}">
        <p14:creationId xmlns:p14="http://schemas.microsoft.com/office/powerpoint/2010/main" val="93301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1" i="0">
                <a:solidFill>
                  <a:srgbClr val="373736"/>
                </a:solidFill>
                <a:latin typeface="+mj-lt"/>
                <a:cs typeface="FlandersArtSans-Bold" panose="00000800000000000000" pitchFamily="2" charset="0"/>
              </a:defRPr>
            </a:lvl1pPr>
          </a:lstStyle>
          <a:p>
            <a:r>
              <a:rPr lang="nl-NL"/>
              <a:t>Klik om stijl te bewerken</a:t>
            </a:r>
            <a:endParaRPr lang="nl-BE" dirty="0"/>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300"/>
              </a:spcBef>
              <a:defRPr sz="2000">
                <a:solidFill>
                  <a:srgbClr val="373736"/>
                </a:solidFill>
                <a:latin typeface="+mj-lt"/>
              </a:defRPr>
            </a:lvl1pPr>
            <a:lvl2pPr>
              <a:spcBef>
                <a:spcPts val="300"/>
              </a:spcBef>
              <a:defRPr sz="2000">
                <a:solidFill>
                  <a:schemeClr val="bg1">
                    <a:lumMod val="50000"/>
                  </a:schemeClr>
                </a:solidFill>
                <a:latin typeface="+mj-lt"/>
              </a:defRPr>
            </a:lvl2pPr>
            <a:lvl3pPr>
              <a:spcBef>
                <a:spcPts val="300"/>
              </a:spcBef>
              <a:defRPr sz="1800">
                <a:latin typeface="+mj-lt"/>
              </a:defRPr>
            </a:lvl3pPr>
            <a:lvl4pPr>
              <a:spcBef>
                <a:spcPts val="300"/>
              </a:spcBef>
              <a:defRPr sz="1800">
                <a:latin typeface="+mj-lt"/>
              </a:defRPr>
            </a:lvl4pPr>
            <a:lvl5pPr>
              <a:spcBef>
                <a:spcPts val="300"/>
              </a:spcBef>
              <a:defRPr sz="1800">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0" name="Tijdelijke aanduiding voor inhoud 3"/>
          <p:cNvSpPr>
            <a:spLocks noGrp="1"/>
          </p:cNvSpPr>
          <p:nvPr>
            <p:ph sz="half" idx="13"/>
          </p:nvPr>
        </p:nvSpPr>
        <p:spPr>
          <a:xfrm>
            <a:off x="5040000" y="1908000"/>
            <a:ext cx="3672000" cy="3780000"/>
          </a:xfrm>
        </p:spPr>
        <p:txBody>
          <a:bodyPr bIns="0"/>
          <a:lstStyle>
            <a:lvl1pPr>
              <a:defRPr sz="2000">
                <a:solidFill>
                  <a:srgbClr val="373736"/>
                </a:solidFill>
                <a:latin typeface="+mj-lt"/>
              </a:defRPr>
            </a:lvl1pPr>
            <a:lvl2pPr>
              <a:spcBef>
                <a:spcPts val="300"/>
              </a:spcBef>
              <a:defRPr sz="2000">
                <a:solidFill>
                  <a:schemeClr val="bg1">
                    <a:lumMod val="50000"/>
                  </a:schemeClr>
                </a:solidFill>
                <a:latin typeface="+mj-lt"/>
              </a:defRPr>
            </a:lvl2pPr>
            <a:lvl3pPr>
              <a:spcBef>
                <a:spcPts val="300"/>
              </a:spcBef>
              <a:defRPr sz="1800">
                <a:latin typeface="+mj-lt"/>
              </a:defRPr>
            </a:lvl3pPr>
            <a:lvl4pPr>
              <a:spcBef>
                <a:spcPts val="300"/>
              </a:spcBef>
              <a:defRPr sz="1800">
                <a:latin typeface="+mj-lt"/>
              </a:defRPr>
            </a:lvl4pPr>
            <a:lvl5pPr>
              <a:spcBef>
                <a:spcPts val="300"/>
              </a:spcBef>
              <a:defRPr sz="1800">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6" name="Tijdelijke aanduiding voor dianummer 6"/>
          <p:cNvSpPr>
            <a:spLocks noGrp="1"/>
          </p:cNvSpPr>
          <p:nvPr>
            <p:ph type="sldNum" sz="quarter" idx="12"/>
          </p:nvPr>
        </p:nvSpPr>
        <p:spPr>
          <a:xfrm>
            <a:off x="3960000" y="6242656"/>
            <a:ext cx="1080000" cy="365125"/>
          </a:xfrm>
        </p:spPr>
        <p:txBody>
          <a:bodyPr/>
          <a:lstStyle>
            <a:lvl1pPr>
              <a:defRPr sz="900">
                <a:latin typeface="+mj-lt"/>
              </a:defRPr>
            </a:lvl1pPr>
          </a:lstStyle>
          <a:p>
            <a:fld id="{7749CDD0-7D77-4D23-9A27-F361E39BA472}" type="datetime1">
              <a:rPr lang="nl-BE" smtClean="0"/>
              <a:pPr/>
              <a:t>8/10/2024</a:t>
            </a:fld>
            <a:r>
              <a:rPr lang="nl-BE"/>
              <a:t> </a:t>
            </a:r>
            <a:r>
              <a:rPr lang="nl-BE" b="1"/>
              <a:t>│</a:t>
            </a:r>
            <a:fld id="{B263F6C6-2226-4286-8995-C42CB1E7C290}" type="slidenum">
              <a:rPr lang="nl-BE" smtClean="0"/>
              <a:pPr/>
              <a:t>‹nr.›</a:t>
            </a:fld>
            <a:endParaRPr lang="nl-BE" dirty="0"/>
          </a:p>
        </p:txBody>
      </p:sp>
    </p:spTree>
    <p:extLst>
      <p:ext uri="{BB962C8B-B14F-4D97-AF65-F5344CB8AC3E}">
        <p14:creationId xmlns:p14="http://schemas.microsoft.com/office/powerpoint/2010/main" val="27272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solidFill>
                  <a:srgbClr val="373736"/>
                </a:solidFill>
                <a:latin typeface="+mj-lt"/>
              </a:defRPr>
            </a:lvl1pPr>
          </a:lstStyle>
          <a:p>
            <a:r>
              <a:rPr lang="nl-NL"/>
              <a:t>Klik om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solidFill>
                  <a:srgbClr val="373736"/>
                </a:solidFill>
                <a:latin typeface="+mj-lt"/>
              </a:defRPr>
            </a:lvl1pPr>
            <a:lvl2pPr>
              <a:lnSpc>
                <a:spcPct val="90000"/>
              </a:lnSpc>
              <a:buSzPct val="75000"/>
              <a:buFontTx/>
              <a:buBlip>
                <a:blip r:embed="rId3"/>
              </a:buBlip>
              <a:defRPr sz="2200">
                <a:solidFill>
                  <a:schemeClr val="bg1">
                    <a:lumMod val="50000"/>
                  </a:schemeClr>
                </a:solidFill>
                <a:latin typeface="+mj-lt"/>
              </a:defRPr>
            </a:lvl2pPr>
            <a:lvl3pPr>
              <a:lnSpc>
                <a:spcPct val="90000"/>
              </a:lnSpc>
              <a:buSzPct val="85000"/>
              <a:defRPr>
                <a:latin typeface="+mj-lt"/>
              </a:defRPr>
            </a:lvl3pPr>
            <a:lvl4pPr>
              <a:lnSpc>
                <a:spcPct val="90000"/>
              </a:lnSpc>
              <a:defRPr>
                <a:latin typeface="+mj-lt"/>
              </a:defRPr>
            </a:lvl4pPr>
            <a:lvl5pPr>
              <a:lnSpc>
                <a:spcPct val="90000"/>
              </a:lnSpc>
              <a:defRPr>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dianummer 6"/>
          <p:cNvSpPr>
            <a:spLocks noGrp="1"/>
          </p:cNvSpPr>
          <p:nvPr>
            <p:ph type="sldNum" sz="quarter" idx="12"/>
          </p:nvPr>
        </p:nvSpPr>
        <p:spPr>
          <a:xfrm>
            <a:off x="3960000" y="6242656"/>
            <a:ext cx="1080000" cy="365125"/>
          </a:xfrm>
        </p:spPr>
        <p:txBody>
          <a:bodyPr/>
          <a:lstStyle>
            <a:lvl1pPr>
              <a:defRPr sz="900">
                <a:latin typeface="+mj-lt"/>
              </a:defRPr>
            </a:lvl1pPr>
          </a:lstStyle>
          <a:p>
            <a:fld id="{7749CDD0-7D77-4D23-9A27-F361E39BA472}" type="datetime1">
              <a:rPr lang="nl-BE" smtClean="0"/>
              <a:pPr/>
              <a:t>8/10/2024</a:t>
            </a:fld>
            <a:r>
              <a:rPr lang="nl-BE"/>
              <a:t> </a:t>
            </a:r>
            <a:r>
              <a:rPr lang="nl-BE" b="1"/>
              <a:t>│</a:t>
            </a:r>
            <a:fld id="{B263F6C6-2226-4286-8995-C42CB1E7C290}" type="slidenum">
              <a:rPr lang="nl-BE" smtClean="0"/>
              <a:pPr/>
              <a:t>‹nr.›</a:t>
            </a:fld>
            <a:endParaRPr lang="nl-BE" dirty="0"/>
          </a:p>
        </p:txBody>
      </p:sp>
    </p:spTree>
    <p:extLst>
      <p:ext uri="{BB962C8B-B14F-4D97-AF65-F5344CB8AC3E}">
        <p14:creationId xmlns:p14="http://schemas.microsoft.com/office/powerpoint/2010/main" val="178513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0"/>
          </p:nvPr>
        </p:nvSpPr>
        <p:spPr>
          <a:xfrm>
            <a:off x="309220" y="0"/>
            <a:ext cx="8847137" cy="6858000"/>
          </a:xfrm>
        </p:spPr>
        <p:txBody>
          <a:bodyPr/>
          <a:lstStyle/>
          <a:p>
            <a:r>
              <a:rPr lang="nl-NL"/>
              <a:t>Klik op het pictogram als u een afbeelding wilt toevoegen</a:t>
            </a:r>
            <a:endParaRPr lang="nl-BE" dirty="0"/>
          </a:p>
        </p:txBody>
      </p:sp>
      <p:sp>
        <p:nvSpPr>
          <p:cNvPr id="7" name="Titel 4"/>
          <p:cNvSpPr>
            <a:spLocks noGrp="1"/>
          </p:cNvSpPr>
          <p:nvPr>
            <p:ph type="ctrTitle"/>
          </p:nvPr>
        </p:nvSpPr>
        <p:spPr>
          <a:xfrm>
            <a:off x="1296000" y="756000"/>
            <a:ext cx="3686547" cy="2196000"/>
          </a:xfrm>
        </p:spPr>
        <p:txBody>
          <a:bodyPr/>
          <a:lstStyle/>
          <a:p>
            <a:r>
              <a:rPr lang="nl-NL"/>
              <a:t>Klik om stijl te bewerken</a:t>
            </a:r>
            <a:endParaRPr lang="nl-BE" dirty="0"/>
          </a:p>
        </p:txBody>
      </p:sp>
      <p:sp>
        <p:nvSpPr>
          <p:cNvPr id="8" name="Ondertitel 5"/>
          <p:cNvSpPr>
            <a:spLocks noGrp="1"/>
          </p:cNvSpPr>
          <p:nvPr>
            <p:ph type="subTitle" idx="4294967295"/>
          </p:nvPr>
        </p:nvSpPr>
        <p:spPr>
          <a:xfrm>
            <a:off x="5176691" y="4191642"/>
            <a:ext cx="3408509" cy="1731171"/>
          </a:xfrm>
        </p:spPr>
        <p:txBody>
          <a:bodyPr/>
          <a:lstStyle/>
          <a:p>
            <a:r>
              <a:rPr lang="nl-NL"/>
              <a:t>Klikken om de ondertitelstijl van het model te bewerken</a:t>
            </a:r>
            <a:endParaRPr lang="nl-BE" dirty="0"/>
          </a:p>
        </p:txBody>
      </p:sp>
    </p:spTree>
    <p:extLst>
      <p:ext uri="{BB962C8B-B14F-4D97-AF65-F5344CB8AC3E}">
        <p14:creationId xmlns:p14="http://schemas.microsoft.com/office/powerpoint/2010/main" val="1823390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image" Target="../media/image5.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1296000" y="1916140"/>
            <a:ext cx="7416000" cy="36720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
        <p:nvSpPr>
          <p:cNvPr id="4" name="Tijdelijke aanduiding voor datum 3"/>
          <p:cNvSpPr>
            <a:spLocks noGrp="1"/>
          </p:cNvSpPr>
          <p:nvPr>
            <p:ph type="dt" sz="half" idx="2"/>
          </p:nvPr>
        </p:nvSpPr>
        <p:spPr>
          <a:xfrm>
            <a:off x="3050875" y="6248079"/>
            <a:ext cx="900000" cy="360000"/>
          </a:xfrm>
          <a:prstGeom prst="rect">
            <a:avLst/>
          </a:prstGeom>
        </p:spPr>
        <p:txBody>
          <a:bodyPr vert="horz" lIns="91440" tIns="45720" rIns="91440" bIns="45720" rtlCol="0" anchor="ctr"/>
          <a:lstStyle>
            <a:lvl1pPr algn="l">
              <a:defRPr sz="900">
                <a:solidFill>
                  <a:schemeClr val="bg1">
                    <a:lumMod val="50000"/>
                  </a:schemeClr>
                </a:solidFill>
                <a:latin typeface="+mj-lt"/>
              </a:defRPr>
            </a:lvl1pPr>
          </a:lstStyle>
          <a:p>
            <a:fld id="{78E01FDF-814C-414C-A981-DB97E46D0926}" type="datetime1">
              <a:rPr lang="nl-BE" smtClean="0"/>
              <a:pPr/>
              <a:t>8/10/2024</a:t>
            </a:fld>
            <a:endParaRPr lang="nl-BE" dirty="0"/>
          </a:p>
        </p:txBody>
      </p:sp>
      <p:sp>
        <p:nvSpPr>
          <p:cNvPr id="5" name="Tijdelijke aanduiding voor voettekst 4"/>
          <p:cNvSpPr>
            <a:spLocks noGrp="1"/>
          </p:cNvSpPr>
          <p:nvPr>
            <p:ph type="ftr" sz="quarter" idx="3"/>
          </p:nvPr>
        </p:nvSpPr>
        <p:spPr>
          <a:xfrm>
            <a:off x="3993393" y="6248079"/>
            <a:ext cx="1890000" cy="360000"/>
          </a:xfrm>
          <a:prstGeom prst="rect">
            <a:avLst/>
          </a:prstGeom>
        </p:spPr>
        <p:txBody>
          <a:bodyPr vert="horz" lIns="91440" tIns="45720" rIns="91440" bIns="45720" rtlCol="0" anchor="ctr"/>
          <a:lstStyle>
            <a:lvl1pPr algn="ctr">
              <a:defRPr sz="900">
                <a:solidFill>
                  <a:schemeClr val="bg1">
                    <a:lumMod val="50000"/>
                  </a:schemeClr>
                </a:solidFill>
                <a:latin typeface="+mj-lt"/>
              </a:defRPr>
            </a:lvl1pPr>
          </a:lstStyle>
          <a:p>
            <a:endParaRPr lang="nl-BE" dirty="0"/>
          </a:p>
        </p:txBody>
      </p:sp>
      <p:sp>
        <p:nvSpPr>
          <p:cNvPr id="6" name="Tijdelijke aanduiding voor dianummer 5"/>
          <p:cNvSpPr>
            <a:spLocks noGrp="1"/>
          </p:cNvSpPr>
          <p:nvPr>
            <p:ph type="sldNum" sz="quarter" idx="4"/>
          </p:nvPr>
        </p:nvSpPr>
        <p:spPr>
          <a:xfrm>
            <a:off x="5944611" y="6248079"/>
            <a:ext cx="540000" cy="360000"/>
          </a:xfrm>
          <a:prstGeom prst="rect">
            <a:avLst/>
          </a:prstGeom>
        </p:spPr>
        <p:txBody>
          <a:bodyPr vert="horz" lIns="91440" tIns="45720" rIns="91440" bIns="45720" rtlCol="0" anchor="ctr"/>
          <a:lstStyle>
            <a:lvl1pPr algn="r">
              <a:defRPr sz="900">
                <a:solidFill>
                  <a:schemeClr val="bg1">
                    <a:lumMod val="50000"/>
                  </a:schemeClr>
                </a:solidFill>
                <a:latin typeface="+mj-lt"/>
              </a:defRPr>
            </a:lvl1pPr>
          </a:lstStyle>
          <a:p>
            <a:fld id="{492AD3B4-D906-4191-84FB-4FE613E48036}" type="slidenum">
              <a:rPr lang="nl-BE" smtClean="0"/>
              <a:pPr/>
              <a:t>‹nr.›</a:t>
            </a:fld>
            <a:endParaRPr lang="nl-BE" dirty="0"/>
          </a:p>
        </p:txBody>
      </p:sp>
      <p:sp>
        <p:nvSpPr>
          <p:cNvPr id="7" name="Rechthoek 6"/>
          <p:cNvSpPr/>
          <p:nvPr userDrawn="1"/>
        </p:nvSpPr>
        <p:spPr>
          <a:xfrm>
            <a:off x="0" y="0"/>
            <a:ext cx="288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6948000" y="6309884"/>
            <a:ext cx="1828800" cy="130009"/>
          </a:xfrm>
          <a:prstGeom prst="rect">
            <a:avLst/>
          </a:prstGeom>
        </p:spPr>
      </p:pic>
      <p:pic>
        <p:nvPicPr>
          <p:cNvPr id="10" name="Afbeelding 9" descr="Afbeelding met Lettertype, tekst, Graphics, schermopname&#10;&#10;Automatisch gegenereerde beschrijving">
            <a:extLst>
              <a:ext uri="{FF2B5EF4-FFF2-40B4-BE49-F238E27FC236}">
                <a16:creationId xmlns:a16="http://schemas.microsoft.com/office/drawing/2014/main" id="{76EE1044-D218-5F18-BA22-6673D9FB15C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60248" y="6032760"/>
            <a:ext cx="1425725" cy="604800"/>
          </a:xfrm>
          <a:prstGeom prst="rect">
            <a:avLst/>
          </a:prstGeom>
        </p:spPr>
      </p:pic>
    </p:spTree>
    <p:extLst>
      <p:ext uri="{BB962C8B-B14F-4D97-AF65-F5344CB8AC3E}">
        <p14:creationId xmlns:p14="http://schemas.microsoft.com/office/powerpoint/2010/main" val="2448228591"/>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73" r:id="rId3"/>
    <p:sldLayoutId id="2147483672" r:id="rId4"/>
    <p:sldLayoutId id="2147483678" r:id="rId5"/>
    <p:sldLayoutId id="2147483650" r:id="rId6"/>
    <p:sldLayoutId id="2147483652" r:id="rId7"/>
    <p:sldLayoutId id="2147483655" r:id="rId8"/>
    <p:sldLayoutId id="2147483681" r:id="rId9"/>
  </p:sldLayoutIdLst>
  <p:hf hdr="0"/>
  <p:txStyles>
    <p:titleStyle>
      <a:lvl1pPr algn="l" defTabSz="914400" rtl="0" eaLnBrk="1" latinLnBrk="0" hangingPunct="1">
        <a:lnSpc>
          <a:spcPts val="3800"/>
        </a:lnSpc>
        <a:spcBef>
          <a:spcPts val="0"/>
        </a:spcBef>
        <a:buNone/>
        <a:defRPr sz="3700" b="1" i="0" kern="1200">
          <a:solidFill>
            <a:schemeClr val="tx1"/>
          </a:solidFill>
          <a:latin typeface="Calibri" panose="020F0502020204030204" pitchFamily="34" charset="0"/>
          <a:ea typeface="+mj-ea"/>
          <a:cs typeface="Calibri" panose="020F0502020204030204" pitchFamily="34" charset="0"/>
        </a:defRPr>
      </a:lvl1pPr>
    </p:titleStyle>
    <p:bodyStyle>
      <a:lvl1pPr marL="288000" indent="-288000" algn="l" defTabSz="914400" rtl="0" eaLnBrk="1" latinLnBrk="0" hangingPunct="1">
        <a:lnSpc>
          <a:spcPct val="90000"/>
        </a:lnSpc>
        <a:spcBef>
          <a:spcPts val="300"/>
        </a:spcBef>
        <a:buSzPct val="90000"/>
        <a:buFontTx/>
        <a:buBlip>
          <a:blip r:embed="rId13"/>
        </a:buBlip>
        <a:defRPr sz="2200" b="1"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0000"/>
        <a:buFontTx/>
        <a:buBlip>
          <a:blip r:embed="rId1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90000"/>
        <a:buFontTx/>
        <a:buBlip>
          <a:blip r:embed="rId1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1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1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7" name="Tijdelijke aanduiding voor datum 3"/>
          <p:cNvSpPr>
            <a:spLocks noGrp="1"/>
          </p:cNvSpPr>
          <p:nvPr>
            <p:ph type="dt" sz="half" idx="2"/>
          </p:nvPr>
        </p:nvSpPr>
        <p:spPr>
          <a:xfrm>
            <a:off x="3003395" y="6339600"/>
            <a:ext cx="947480" cy="360000"/>
          </a:xfrm>
          <a:prstGeom prst="rect">
            <a:avLst/>
          </a:prstGeom>
        </p:spPr>
        <p:txBody>
          <a:bodyPr vert="horz" lIns="91440" tIns="45720" rIns="91440" bIns="45720" rtlCol="0" anchor="ctr"/>
          <a:lstStyle>
            <a:lvl1pPr algn="l">
              <a:defRPr sz="1200">
                <a:solidFill>
                  <a:schemeClr val="tx1">
                    <a:tint val="75000"/>
                  </a:schemeClr>
                </a:solidFill>
                <a:latin typeface="+mj-lt"/>
                <a:cs typeface="Arial" panose="020B0604020202020204" pitchFamily="34" charset="0"/>
              </a:defRPr>
            </a:lvl1pPr>
          </a:lstStyle>
          <a:p>
            <a:fld id="{0E616D67-9FA4-4D58-8F88-7E5585C76E10}" type="datetime1">
              <a:rPr lang="nl-BE" smtClean="0"/>
              <a:t>8/10/2024</a:t>
            </a:fld>
            <a:endParaRPr lang="nl-BE" dirty="0"/>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chemeClr val="tx1">
                    <a:tint val="75000"/>
                  </a:schemeClr>
                </a:solidFill>
                <a:latin typeface="+mj-lt"/>
                <a:cs typeface="Arial" panose="020B0604020202020204" pitchFamily="34" charset="0"/>
              </a:defRPr>
            </a:lvl1pPr>
          </a:lstStyle>
          <a:p>
            <a:endParaRPr lang="nl-BE" dirty="0"/>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chemeClr val="tx1">
                    <a:tint val="75000"/>
                  </a:schemeClr>
                </a:solidFill>
                <a:latin typeface="+mj-lt"/>
                <a:cs typeface="Arial" panose="020B0604020202020204" pitchFamily="34" charset="0"/>
              </a:defRPr>
            </a:lvl1pPr>
          </a:lstStyle>
          <a:p>
            <a:fld id="{492AD3B4-D906-4191-84FB-4FE613E48036}" type="slidenum">
              <a:rPr lang="nl-BE" smtClean="0"/>
              <a:pPr/>
              <a:t>‹nr.›</a:t>
            </a:fld>
            <a:endParaRPr lang="nl-BE" dirty="0"/>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423211203"/>
      </p:ext>
    </p:extLst>
  </p:cSld>
  <p:clrMap bg1="lt1" tx1="dk1" bg2="lt2" tx2="dk2" accent1="accent1" accent2="accent2" accent3="accent3" accent4="accent4" accent5="accent5" accent6="accent6" hlink="hlink" folHlink="folHlink"/>
  <p:sldLayoutIdLst>
    <p:sldLayoutId id="2147483683" r:id="rId1"/>
    <p:sldLayoutId id="2147483685" r:id="rId2"/>
    <p:sldLayoutId id="2147483686" r:id="rId3"/>
  </p:sldLayoutIdLst>
  <p:hf hdr="0"/>
  <p:txStyles>
    <p:titleStyle>
      <a:lvl1pPr algn="l" defTabSz="914400" rtl="0" eaLnBrk="1" latinLnBrk="0" hangingPunct="1">
        <a:lnSpc>
          <a:spcPts val="3800"/>
        </a:lnSpc>
        <a:spcBef>
          <a:spcPct val="0"/>
        </a:spcBef>
        <a:buNone/>
        <a:defRPr sz="3700" b="1" kern="1200">
          <a:solidFill>
            <a:schemeClr val="tx1"/>
          </a:solidFill>
          <a:latin typeface="+mn-lt"/>
          <a:ea typeface="+mj-ea"/>
          <a:cs typeface="Arial" panose="020B0604020202020204" pitchFamily="34" charset="0"/>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5"/>
        </a:buBlip>
        <a:tabLst/>
        <a:defRPr sz="2200" b="1" kern="1200" spc="0" baseline="0">
          <a:solidFill>
            <a:schemeClr val="tx1"/>
          </a:solidFill>
          <a:latin typeface="+mn-lt"/>
          <a:ea typeface="+mn-ea"/>
          <a:cs typeface="Arial" panose="020B0604020202020204" pitchFamily="34" charset="0"/>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6"/>
        </a:buBlip>
        <a:tabLst/>
        <a:defRPr sz="2200" b="0" kern="1200" spc="0" baseline="0">
          <a:solidFill>
            <a:srgbClr val="9B9B9B"/>
          </a:solidFill>
          <a:latin typeface="+mn-lt"/>
          <a:ea typeface="+mn-ea"/>
          <a:cs typeface="Arial" panose="020B0604020202020204" pitchFamily="34" charset="0"/>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7"/>
        </a:buBlip>
        <a:tabLst/>
        <a:defRPr sz="2000" kern="1200" spc="0" baseline="0">
          <a:solidFill>
            <a:schemeClr val="tx1"/>
          </a:solidFill>
          <a:latin typeface="+mn-lt"/>
          <a:ea typeface="+mn-ea"/>
          <a:cs typeface="Arial" panose="020B0604020202020204" pitchFamily="34" charset="0"/>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8"/>
        </a:buBlip>
        <a:tabLst/>
        <a:defRPr sz="2000" kern="1200" spc="0" baseline="0">
          <a:solidFill>
            <a:schemeClr val="tx1"/>
          </a:solidFill>
          <a:latin typeface="+mn-lt"/>
          <a:ea typeface="+mn-ea"/>
          <a:cs typeface="Arial" panose="020B0604020202020204" pitchFamily="34" charset="0"/>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5"/>
        </a:buBlip>
        <a:tabLst/>
        <a:defRPr sz="2000" kern="1200" spc="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10.xml"/><Relationship Id="rId16"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image" Target="../media/image16.png"/><Relationship Id="rId5" Type="http://schemas.openxmlformats.org/officeDocument/2006/relationships/image" Target="../media/image5.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4.png"/><Relationship Id="rId9" Type="http://schemas.openxmlformats.org/officeDocument/2006/relationships/image" Target="../media/image14.png"/><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hyperlink" Target="https://www.departementwvg.be/rechtenverkenner-20"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hyperlink" Target="https://www.belspo.be/belspo/brain-be/projects/FinalReports/TAKE_FinRep.pdf" TargetMode="External"/><Relationship Id="rId3" Type="http://schemas.openxmlformats.org/officeDocument/2006/relationships/image" Target="../media/image8.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youtube.com/watch?v=FJNQki4ByoM"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persoon, overdekt, kleding, Kantoorgebouw&#10;&#10;Automatisch gegenereerde beschrijving">
            <a:extLst>
              <a:ext uri="{FF2B5EF4-FFF2-40B4-BE49-F238E27FC236}">
                <a16:creationId xmlns:a16="http://schemas.microsoft.com/office/drawing/2014/main" id="{C93423C6-2180-934E-731F-038E3BC1E0CF}"/>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r="13888" b="-1"/>
          <a:stretch/>
        </p:blipFill>
        <p:spPr>
          <a:xfrm>
            <a:off x="296863" y="10"/>
            <a:ext cx="8847137" cy="6857990"/>
          </a:xfrm>
          <a:prstGeom prst="rect">
            <a:avLst/>
          </a:prstGeom>
          <a:noFill/>
        </p:spPr>
      </p:pic>
      <p:sp>
        <p:nvSpPr>
          <p:cNvPr id="2" name="Titel 1"/>
          <p:cNvSpPr>
            <a:spLocks noGrp="1"/>
          </p:cNvSpPr>
          <p:nvPr>
            <p:ph type="ctrTitle"/>
          </p:nvPr>
        </p:nvSpPr>
        <p:spPr>
          <a:xfrm>
            <a:off x="1295999" y="419100"/>
            <a:ext cx="6981225" cy="2532900"/>
          </a:xfrm>
        </p:spPr>
        <p:txBody>
          <a:bodyPr anchor="t">
            <a:normAutofit/>
          </a:bodyPr>
          <a:lstStyle/>
          <a:p>
            <a:r>
              <a:rPr lang="nl-BE" sz="4400" b="1" dirty="0">
                <a:solidFill>
                  <a:schemeClr val="accent1"/>
                </a:solidFill>
              </a:rPr>
              <a:t>www.rechtenverkenner.be</a:t>
            </a:r>
          </a:p>
        </p:txBody>
      </p:sp>
      <p:sp>
        <p:nvSpPr>
          <p:cNvPr id="3" name="Ondertitel 2"/>
          <p:cNvSpPr>
            <a:spLocks noGrp="1"/>
          </p:cNvSpPr>
          <p:nvPr>
            <p:ph type="subTitle" idx="4294967295"/>
          </p:nvPr>
        </p:nvSpPr>
        <p:spPr>
          <a:xfrm>
            <a:off x="1810054" y="1057917"/>
            <a:ext cx="3408509" cy="1731171"/>
          </a:xfrm>
        </p:spPr>
        <p:txBody>
          <a:bodyPr>
            <a:normAutofit/>
          </a:bodyPr>
          <a:lstStyle/>
          <a:p>
            <a:pPr marL="0" indent="0">
              <a:buNone/>
            </a:pPr>
            <a:r>
              <a:rPr lang="nl-BE" sz="2400" dirty="0"/>
              <a:t>Een eerste kennismaking </a:t>
            </a:r>
          </a:p>
        </p:txBody>
      </p:sp>
    </p:spTree>
    <p:extLst>
      <p:ext uri="{BB962C8B-B14F-4D97-AF65-F5344CB8AC3E}">
        <p14:creationId xmlns:p14="http://schemas.microsoft.com/office/powerpoint/2010/main" val="512104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ormAutofit/>
          </a:bodyPr>
          <a:lstStyle/>
          <a:p>
            <a:r>
              <a:rPr lang="nl-BE" b="1" dirty="0"/>
              <a:t>Wat is Rechtenverkenner? </a:t>
            </a:r>
          </a:p>
        </p:txBody>
      </p:sp>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8/10/2024</a:t>
            </a:fld>
            <a:r>
              <a:rPr lang="nl-BE"/>
              <a:t> </a:t>
            </a:r>
            <a:r>
              <a:rPr lang="nl-BE" b="1"/>
              <a:t>│</a:t>
            </a:r>
            <a:fld id="{B263F6C6-2226-4286-8995-C42CB1E7C290}" type="slidenum">
              <a:rPr lang="nl-BE" smtClean="0"/>
              <a:pPr>
                <a:spcAft>
                  <a:spcPts val="600"/>
                </a:spcAft>
              </a:pPr>
              <a:t>10</a:t>
            </a:fld>
            <a:endParaRPr lang="nl-BE"/>
          </a:p>
        </p:txBody>
      </p:sp>
      <p:sp>
        <p:nvSpPr>
          <p:cNvPr id="6" name="Tijdelijke aanduiding voor inhoud 2">
            <a:extLst>
              <a:ext uri="{FF2B5EF4-FFF2-40B4-BE49-F238E27FC236}">
                <a16:creationId xmlns:a16="http://schemas.microsoft.com/office/drawing/2014/main" id="{EE493793-2A08-A5A8-20CB-1C42F0690908}"/>
              </a:ext>
            </a:extLst>
          </p:cNvPr>
          <p:cNvSpPr>
            <a:spLocks noGrp="1"/>
          </p:cNvSpPr>
          <p:nvPr/>
        </p:nvSpPr>
        <p:spPr>
          <a:xfrm>
            <a:off x="1296000" y="5195551"/>
            <a:ext cx="8576869" cy="4064923"/>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1800" dirty="0">
              <a:latin typeface="FlandersArtSans-Light" panose="00000400000000000000" pitchFamily="2" charset="0"/>
            </a:endParaRPr>
          </a:p>
        </p:txBody>
      </p:sp>
      <p:sp>
        <p:nvSpPr>
          <p:cNvPr id="7" name="Tijdelijke aanduiding voor inhoud 2">
            <a:extLst>
              <a:ext uri="{FF2B5EF4-FFF2-40B4-BE49-F238E27FC236}">
                <a16:creationId xmlns:a16="http://schemas.microsoft.com/office/drawing/2014/main" id="{EE493793-2A08-A5A8-20CB-1C42F0690908}"/>
              </a:ext>
            </a:extLst>
          </p:cNvPr>
          <p:cNvSpPr>
            <a:spLocks noGrp="1"/>
          </p:cNvSpPr>
          <p:nvPr>
            <p:ph sz="half" idx="1"/>
          </p:nvPr>
        </p:nvSpPr>
        <p:spPr>
          <a:xfrm>
            <a:off x="807375" y="1824647"/>
            <a:ext cx="8022300" cy="3370904"/>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base">
              <a:buNone/>
            </a:pPr>
            <a:endParaRPr lang="nl-NL" sz="2000" b="1" i="0" u="none" strike="noStrike" dirty="0">
              <a:solidFill>
                <a:srgbClr val="80B6E4"/>
              </a:solidFill>
              <a:effectLst/>
              <a:latin typeface="FlandersArtSans-Light" panose="00000400000000000000" pitchFamily="2" charset="0"/>
            </a:endParaRPr>
          </a:p>
          <a:p>
            <a:pPr>
              <a:lnSpc>
                <a:spcPct val="100000"/>
              </a:lnSpc>
              <a:buNone/>
            </a:pPr>
            <a:endParaRPr lang="nl-BE" dirty="0">
              <a:latin typeface="FlandersArtSans-Light" panose="00000400000000000000" pitchFamily="2" charset="0"/>
            </a:endParaRPr>
          </a:p>
        </p:txBody>
      </p:sp>
      <p:sp>
        <p:nvSpPr>
          <p:cNvPr id="3" name="Tijdelijke aanduiding voor inhoud 2">
            <a:extLst>
              <a:ext uri="{FF2B5EF4-FFF2-40B4-BE49-F238E27FC236}">
                <a16:creationId xmlns:a16="http://schemas.microsoft.com/office/drawing/2014/main" id="{1A93CB9D-F7DB-CABA-BDC7-71E07F5E9A59}"/>
              </a:ext>
            </a:extLst>
          </p:cNvPr>
          <p:cNvSpPr txBox="1">
            <a:spLocks/>
          </p:cNvSpPr>
          <p:nvPr/>
        </p:nvSpPr>
        <p:spPr>
          <a:xfrm>
            <a:off x="1354838" y="1461302"/>
            <a:ext cx="7789162" cy="3672000"/>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b="1"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nl-NL" sz="2400" dirty="0">
                <a:solidFill>
                  <a:srgbClr val="80B6E4"/>
                </a:solidFill>
                <a:latin typeface="FlandersArtSans-Light" panose="00000400000000000000" pitchFamily="2" charset="0"/>
              </a:rPr>
              <a:t>Binnen alle mogelijke thema’s van </a:t>
            </a:r>
            <a:r>
              <a:rPr lang="nl-NL" sz="2400" dirty="0">
                <a:solidFill>
                  <a:srgbClr val="80B6E4"/>
                </a:solidFill>
                <a:effectLst>
                  <a:outerShdw blurRad="38100" dist="38100" dir="2700000" algn="tl">
                    <a:srgbClr val="000000">
                      <a:alpha val="43137"/>
                    </a:srgbClr>
                  </a:outerShdw>
                </a:effectLst>
                <a:latin typeface="FlandersArtSans-Light" panose="00000400000000000000" pitchFamily="2" charset="0"/>
              </a:rPr>
              <a:t>het dagelijks leven</a:t>
            </a:r>
          </a:p>
          <a:p>
            <a:pPr fontAlgn="base">
              <a:lnSpc>
                <a:spcPct val="100000"/>
              </a:lnSpc>
              <a:buFontTx/>
              <a:buNone/>
            </a:pPr>
            <a:r>
              <a:rPr lang="nl-NL" sz="1600" b="0" dirty="0">
                <a:solidFill>
                  <a:srgbClr val="373636"/>
                </a:solidFill>
                <a:latin typeface="Segoe UI" panose="020B0502040204020203" pitchFamily="34" charset="0"/>
              </a:rPr>
              <a:t>Recht op …</a:t>
            </a:r>
          </a:p>
          <a:p>
            <a:pPr marL="285750" indent="-285750" fontAlgn="base">
              <a:lnSpc>
                <a:spcPct val="100000"/>
              </a:lnSpc>
              <a:buFont typeface="Arial" panose="020B0604020202020204" pitchFamily="34" charset="0"/>
              <a:buChar char="•"/>
            </a:pPr>
            <a:r>
              <a:rPr lang="nl-NL" sz="1600" b="0" dirty="0">
                <a:solidFill>
                  <a:srgbClr val="373636"/>
                </a:solidFill>
                <a:latin typeface="Segoe UI" panose="020B0502040204020203" pitchFamily="34" charset="0"/>
              </a:rPr>
              <a:t>sociale zekerheid, bescherming van de gezondheid en toegankelijke gezondheidszorg    </a:t>
            </a:r>
          </a:p>
          <a:p>
            <a:pPr marL="285750" indent="-285750" fontAlgn="base">
              <a:lnSpc>
                <a:spcPct val="100000"/>
              </a:lnSpc>
              <a:buFont typeface="Arial" panose="020B0604020202020204" pitchFamily="34" charset="0"/>
              <a:buChar char="•"/>
            </a:pPr>
            <a:r>
              <a:rPr lang="nl-NL" sz="1600" b="0" dirty="0">
                <a:solidFill>
                  <a:srgbClr val="373636"/>
                </a:solidFill>
                <a:latin typeface="Segoe UI" panose="020B0502040204020203" pitchFamily="34" charset="0"/>
              </a:rPr>
              <a:t>gezonde voeding, geschikte kledij, persoonlijke verzorging    </a:t>
            </a:r>
          </a:p>
          <a:p>
            <a:pPr marL="285750" indent="-285750" fontAlgn="base">
              <a:lnSpc>
                <a:spcPct val="100000"/>
              </a:lnSpc>
              <a:buFont typeface="Arial" panose="020B0604020202020204" pitchFamily="34" charset="0"/>
              <a:buChar char="•"/>
            </a:pPr>
            <a:r>
              <a:rPr lang="nl-NL" sz="1600" b="0" dirty="0">
                <a:solidFill>
                  <a:srgbClr val="373636"/>
                </a:solidFill>
                <a:latin typeface="Segoe UI" panose="020B0502040204020203" pitchFamily="34" charset="0"/>
              </a:rPr>
              <a:t>een veilige kindertijd    </a:t>
            </a:r>
          </a:p>
          <a:p>
            <a:pPr marL="285750" indent="-285750" fontAlgn="base">
              <a:lnSpc>
                <a:spcPct val="100000"/>
              </a:lnSpc>
              <a:buFont typeface="Arial" panose="020B0604020202020204" pitchFamily="34" charset="0"/>
              <a:buChar char="•"/>
            </a:pPr>
            <a:r>
              <a:rPr lang="nl-NL" sz="1600" b="0" dirty="0">
                <a:solidFill>
                  <a:srgbClr val="373636"/>
                </a:solidFill>
                <a:latin typeface="Segoe UI" panose="020B0502040204020203" pitchFamily="34" charset="0"/>
              </a:rPr>
              <a:t>gezinsbijslagen  </a:t>
            </a:r>
          </a:p>
          <a:p>
            <a:pPr marL="285750" indent="-285750" fontAlgn="base">
              <a:lnSpc>
                <a:spcPct val="100000"/>
              </a:lnSpc>
              <a:buFont typeface="Arial" panose="020B0604020202020204" pitchFamily="34" charset="0"/>
              <a:buChar char="•"/>
            </a:pPr>
            <a:r>
              <a:rPr lang="nl-NL" sz="1600" b="0" dirty="0">
                <a:solidFill>
                  <a:srgbClr val="373636"/>
                </a:solidFill>
                <a:latin typeface="Segoe UI" panose="020B0502040204020203" pitchFamily="34" charset="0"/>
              </a:rPr>
              <a:t>bescherming van een gezond leefmilieu   </a:t>
            </a:r>
          </a:p>
          <a:p>
            <a:pPr marL="285750" indent="-285750" fontAlgn="base">
              <a:lnSpc>
                <a:spcPct val="100000"/>
              </a:lnSpc>
              <a:buFont typeface="Arial" panose="020B0604020202020204" pitchFamily="34" charset="0"/>
              <a:buChar char="•"/>
            </a:pPr>
            <a:r>
              <a:rPr lang="nl-NL" sz="1600" b="0" dirty="0">
                <a:solidFill>
                  <a:srgbClr val="373636"/>
                </a:solidFill>
                <a:latin typeface="Segoe UI" panose="020B0502040204020203" pitchFamily="34" charset="0"/>
              </a:rPr>
              <a:t>vervoer en vlotte mobiliteit  </a:t>
            </a:r>
            <a:endParaRPr lang="en-US" sz="1600" b="0" dirty="0">
              <a:solidFill>
                <a:srgbClr val="373636"/>
              </a:solidFill>
              <a:latin typeface="Segoe UI" panose="020B0502040204020203" pitchFamily="34" charset="0"/>
            </a:endParaRPr>
          </a:p>
          <a:p>
            <a:pPr marL="285750" indent="-285750" fontAlgn="base">
              <a:lnSpc>
                <a:spcPct val="100000"/>
              </a:lnSpc>
              <a:buFont typeface="Arial" panose="020B0604020202020204" pitchFamily="34" charset="0"/>
              <a:buChar char="•"/>
            </a:pPr>
            <a:r>
              <a:rPr lang="nl-NL" sz="1600" b="0" dirty="0">
                <a:solidFill>
                  <a:srgbClr val="373636"/>
                </a:solidFill>
                <a:latin typeface="Segoe UI" panose="020B0502040204020203" pitchFamily="34" charset="0"/>
              </a:rPr>
              <a:t>onderwijs   </a:t>
            </a:r>
          </a:p>
          <a:p>
            <a:pPr marL="285750" indent="-285750" fontAlgn="base">
              <a:lnSpc>
                <a:spcPct val="100000"/>
              </a:lnSpc>
              <a:buFont typeface="Arial" panose="020B0604020202020204" pitchFamily="34" charset="0"/>
              <a:buChar char="•"/>
            </a:pPr>
            <a:r>
              <a:rPr lang="nl-NL" sz="1600" b="0" dirty="0">
                <a:solidFill>
                  <a:srgbClr val="373636"/>
                </a:solidFill>
                <a:latin typeface="Segoe UI" panose="020B0502040204020203" pitchFamily="34" charset="0"/>
              </a:rPr>
              <a:t>kwaliteitsvolle huisvesting    </a:t>
            </a:r>
          </a:p>
          <a:p>
            <a:pPr marL="285750" indent="-285750" fontAlgn="base">
              <a:lnSpc>
                <a:spcPct val="100000"/>
              </a:lnSpc>
              <a:buFont typeface="Arial" panose="020B0604020202020204" pitchFamily="34" charset="0"/>
              <a:buChar char="•"/>
            </a:pPr>
            <a:r>
              <a:rPr lang="nl-NL" sz="1600" b="0" dirty="0">
                <a:solidFill>
                  <a:srgbClr val="373636"/>
                </a:solidFill>
                <a:latin typeface="Segoe UI" panose="020B0502040204020203" pitchFamily="34" charset="0"/>
              </a:rPr>
              <a:t>arbeid, goede arbeidsvoorwaarden en verloning, en veilige arbeidsomstandigheden    </a:t>
            </a:r>
          </a:p>
          <a:p>
            <a:pPr marL="285750" indent="-285750" fontAlgn="base">
              <a:lnSpc>
                <a:spcPct val="100000"/>
              </a:lnSpc>
              <a:buFont typeface="Arial" panose="020B0604020202020204" pitchFamily="34" charset="0"/>
              <a:buChar char="•"/>
            </a:pPr>
            <a:r>
              <a:rPr lang="nl-NL" sz="1600" b="0" dirty="0">
                <a:solidFill>
                  <a:srgbClr val="373636"/>
                </a:solidFill>
                <a:latin typeface="Segoe UI" panose="020B0502040204020203" pitchFamily="34" charset="0"/>
              </a:rPr>
              <a:t>juridische en sociale bijstand    </a:t>
            </a:r>
          </a:p>
          <a:p>
            <a:pPr marL="285750" indent="-285750" fontAlgn="base">
              <a:lnSpc>
                <a:spcPct val="100000"/>
              </a:lnSpc>
              <a:buFont typeface="Arial" panose="020B0604020202020204" pitchFamily="34" charset="0"/>
              <a:buChar char="•"/>
            </a:pPr>
            <a:r>
              <a:rPr lang="nl-NL" sz="1600" b="0" dirty="0">
                <a:solidFill>
                  <a:srgbClr val="373636"/>
                </a:solidFill>
                <a:latin typeface="Segoe UI" panose="020B0502040204020203" pitchFamily="34" charset="0"/>
              </a:rPr>
              <a:t>betekenisvolle sociale relaties, de kans om zich cultureel te ontplooien en te ontspannen    </a:t>
            </a:r>
          </a:p>
          <a:p>
            <a:pPr>
              <a:buNone/>
            </a:pPr>
            <a:endParaRPr lang="nl-BE" dirty="0">
              <a:latin typeface="FlandersArtSans-Light" panose="00000400000000000000" pitchFamily="2" charset="0"/>
            </a:endParaRPr>
          </a:p>
        </p:txBody>
      </p:sp>
    </p:spTree>
    <p:extLst>
      <p:ext uri="{BB962C8B-B14F-4D97-AF65-F5344CB8AC3E}">
        <p14:creationId xmlns:p14="http://schemas.microsoft.com/office/powerpoint/2010/main" val="201630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ormAutofit/>
          </a:bodyPr>
          <a:lstStyle/>
          <a:p>
            <a:r>
              <a:rPr lang="nl-BE" b="1" dirty="0"/>
              <a:t>Wat is Rechtenverkenner? </a:t>
            </a:r>
          </a:p>
        </p:txBody>
      </p:sp>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8/10/2024</a:t>
            </a:fld>
            <a:r>
              <a:rPr lang="nl-BE"/>
              <a:t> </a:t>
            </a:r>
            <a:r>
              <a:rPr lang="nl-BE" b="1"/>
              <a:t>│</a:t>
            </a:r>
            <a:fld id="{B263F6C6-2226-4286-8995-C42CB1E7C290}" type="slidenum">
              <a:rPr lang="nl-BE" smtClean="0"/>
              <a:pPr>
                <a:spcAft>
                  <a:spcPts val="600"/>
                </a:spcAft>
              </a:pPr>
              <a:t>11</a:t>
            </a:fld>
            <a:endParaRPr lang="nl-BE"/>
          </a:p>
        </p:txBody>
      </p:sp>
      <p:sp>
        <p:nvSpPr>
          <p:cNvPr id="6" name="Tijdelijke aanduiding voor inhoud 2">
            <a:extLst>
              <a:ext uri="{FF2B5EF4-FFF2-40B4-BE49-F238E27FC236}">
                <a16:creationId xmlns:a16="http://schemas.microsoft.com/office/drawing/2014/main" id="{EE493793-2A08-A5A8-20CB-1C42F0690908}"/>
              </a:ext>
            </a:extLst>
          </p:cNvPr>
          <p:cNvSpPr>
            <a:spLocks noGrp="1"/>
          </p:cNvSpPr>
          <p:nvPr/>
        </p:nvSpPr>
        <p:spPr>
          <a:xfrm>
            <a:off x="941436" y="2297984"/>
            <a:ext cx="8576869" cy="4064923"/>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1800" dirty="0">
              <a:latin typeface="FlandersArtSans-Light" panose="00000400000000000000" pitchFamily="2" charset="0"/>
            </a:endParaRPr>
          </a:p>
        </p:txBody>
      </p:sp>
      <p:sp>
        <p:nvSpPr>
          <p:cNvPr id="7" name="Tijdelijke aanduiding voor inhoud 2">
            <a:extLst>
              <a:ext uri="{FF2B5EF4-FFF2-40B4-BE49-F238E27FC236}">
                <a16:creationId xmlns:a16="http://schemas.microsoft.com/office/drawing/2014/main" id="{EE493793-2A08-A5A8-20CB-1C42F0690908}"/>
              </a:ext>
            </a:extLst>
          </p:cNvPr>
          <p:cNvSpPr>
            <a:spLocks noGrp="1"/>
          </p:cNvSpPr>
          <p:nvPr>
            <p:ph sz="half" idx="1"/>
          </p:nvPr>
        </p:nvSpPr>
        <p:spPr>
          <a:xfrm>
            <a:off x="807375" y="1824647"/>
            <a:ext cx="8022300" cy="3370904"/>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base">
              <a:buNone/>
            </a:pPr>
            <a:endParaRPr lang="nl-NL" sz="2000" b="1" i="0" u="none" strike="noStrike" dirty="0">
              <a:solidFill>
                <a:srgbClr val="80B6E4"/>
              </a:solidFill>
              <a:effectLst/>
              <a:latin typeface="FlandersArtSans-Light" panose="00000400000000000000" pitchFamily="2" charset="0"/>
            </a:endParaRPr>
          </a:p>
          <a:p>
            <a:pPr>
              <a:lnSpc>
                <a:spcPct val="100000"/>
              </a:lnSpc>
              <a:buNone/>
            </a:pPr>
            <a:endParaRPr lang="nl-BE" dirty="0">
              <a:latin typeface="FlandersArtSans-Light" panose="00000400000000000000" pitchFamily="2" charset="0"/>
            </a:endParaRPr>
          </a:p>
        </p:txBody>
      </p:sp>
      <p:sp>
        <p:nvSpPr>
          <p:cNvPr id="3" name="Tijdelijke aanduiding voor inhoud 2">
            <a:extLst>
              <a:ext uri="{FF2B5EF4-FFF2-40B4-BE49-F238E27FC236}">
                <a16:creationId xmlns:a16="http://schemas.microsoft.com/office/drawing/2014/main" id="{1A93CB9D-F7DB-CABA-BDC7-71E07F5E9A59}"/>
              </a:ext>
            </a:extLst>
          </p:cNvPr>
          <p:cNvSpPr txBox="1">
            <a:spLocks/>
          </p:cNvSpPr>
          <p:nvPr/>
        </p:nvSpPr>
        <p:spPr>
          <a:xfrm>
            <a:off x="1354838" y="1419047"/>
            <a:ext cx="7789162" cy="3672000"/>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b="1"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dirty="0">
              <a:latin typeface="FlandersArtSans-Light" panose="00000400000000000000" pitchFamily="2" charset="0"/>
            </a:endParaRPr>
          </a:p>
        </p:txBody>
      </p:sp>
      <p:pic>
        <p:nvPicPr>
          <p:cNvPr id="8" name="Afbeelding 7">
            <a:extLst>
              <a:ext uri="{FF2B5EF4-FFF2-40B4-BE49-F238E27FC236}">
                <a16:creationId xmlns:a16="http://schemas.microsoft.com/office/drawing/2014/main" id="{C2517AF6-3941-262D-D07A-D4811995D2ED}"/>
              </a:ext>
            </a:extLst>
          </p:cNvPr>
          <p:cNvPicPr>
            <a:picLocks noChangeAspect="1"/>
          </p:cNvPicPr>
          <p:nvPr/>
        </p:nvPicPr>
        <p:blipFill>
          <a:blip r:embed="rId7"/>
          <a:stretch>
            <a:fillRect/>
          </a:stretch>
        </p:blipFill>
        <p:spPr>
          <a:xfrm>
            <a:off x="3015165" y="2819276"/>
            <a:ext cx="2910008" cy="1051810"/>
          </a:xfrm>
          <a:prstGeom prst="rect">
            <a:avLst/>
          </a:prstGeom>
        </p:spPr>
      </p:pic>
      <p:pic>
        <p:nvPicPr>
          <p:cNvPr id="14" name="Afbeelding 13">
            <a:extLst>
              <a:ext uri="{FF2B5EF4-FFF2-40B4-BE49-F238E27FC236}">
                <a16:creationId xmlns:a16="http://schemas.microsoft.com/office/drawing/2014/main" id="{BD7DA070-7A3D-CB85-E031-95318AFEE4F7}"/>
              </a:ext>
            </a:extLst>
          </p:cNvPr>
          <p:cNvPicPr>
            <a:picLocks noChangeAspect="1"/>
          </p:cNvPicPr>
          <p:nvPr/>
        </p:nvPicPr>
        <p:blipFill>
          <a:blip r:embed="rId8"/>
          <a:stretch>
            <a:fillRect/>
          </a:stretch>
        </p:blipFill>
        <p:spPr>
          <a:xfrm>
            <a:off x="432779" y="2716185"/>
            <a:ext cx="8711221" cy="1115999"/>
          </a:xfrm>
          <a:prstGeom prst="rect">
            <a:avLst/>
          </a:prstGeom>
        </p:spPr>
      </p:pic>
      <p:pic>
        <p:nvPicPr>
          <p:cNvPr id="22" name="Afbeelding 21">
            <a:extLst>
              <a:ext uri="{FF2B5EF4-FFF2-40B4-BE49-F238E27FC236}">
                <a16:creationId xmlns:a16="http://schemas.microsoft.com/office/drawing/2014/main" id="{7F254840-0BBE-5B62-AB65-F8775F3E8048}"/>
              </a:ext>
            </a:extLst>
          </p:cNvPr>
          <p:cNvPicPr>
            <a:picLocks noChangeAspect="1"/>
          </p:cNvPicPr>
          <p:nvPr/>
        </p:nvPicPr>
        <p:blipFill>
          <a:blip r:embed="rId9"/>
          <a:stretch>
            <a:fillRect/>
          </a:stretch>
        </p:blipFill>
        <p:spPr>
          <a:xfrm>
            <a:off x="2987397" y="2695029"/>
            <a:ext cx="3836198" cy="1059073"/>
          </a:xfrm>
          <a:prstGeom prst="rect">
            <a:avLst/>
          </a:prstGeom>
        </p:spPr>
      </p:pic>
      <p:pic>
        <p:nvPicPr>
          <p:cNvPr id="12" name="Afbeelding 11">
            <a:extLst>
              <a:ext uri="{FF2B5EF4-FFF2-40B4-BE49-F238E27FC236}">
                <a16:creationId xmlns:a16="http://schemas.microsoft.com/office/drawing/2014/main" id="{2AB7871B-4470-248E-9C1C-A3A429249B40}"/>
              </a:ext>
            </a:extLst>
          </p:cNvPr>
          <p:cNvPicPr>
            <a:picLocks noChangeAspect="1"/>
          </p:cNvPicPr>
          <p:nvPr/>
        </p:nvPicPr>
        <p:blipFill>
          <a:blip r:embed="rId10"/>
          <a:stretch>
            <a:fillRect/>
          </a:stretch>
        </p:blipFill>
        <p:spPr>
          <a:xfrm>
            <a:off x="529426" y="2975342"/>
            <a:ext cx="8528267" cy="939110"/>
          </a:xfrm>
          <a:prstGeom prst="rect">
            <a:avLst/>
          </a:prstGeom>
        </p:spPr>
      </p:pic>
      <p:pic>
        <p:nvPicPr>
          <p:cNvPr id="16" name="Afbeelding 15">
            <a:extLst>
              <a:ext uri="{FF2B5EF4-FFF2-40B4-BE49-F238E27FC236}">
                <a16:creationId xmlns:a16="http://schemas.microsoft.com/office/drawing/2014/main" id="{5B4AB1F4-5F27-A271-0641-77D1BC5412AA}"/>
              </a:ext>
            </a:extLst>
          </p:cNvPr>
          <p:cNvPicPr>
            <a:picLocks noChangeAspect="1"/>
          </p:cNvPicPr>
          <p:nvPr/>
        </p:nvPicPr>
        <p:blipFill>
          <a:blip r:embed="rId11"/>
          <a:stretch>
            <a:fillRect/>
          </a:stretch>
        </p:blipFill>
        <p:spPr>
          <a:xfrm>
            <a:off x="632316" y="3040471"/>
            <a:ext cx="8743368" cy="730353"/>
          </a:xfrm>
          <a:prstGeom prst="rect">
            <a:avLst/>
          </a:prstGeom>
        </p:spPr>
      </p:pic>
      <p:pic>
        <p:nvPicPr>
          <p:cNvPr id="18" name="Afbeelding 17">
            <a:extLst>
              <a:ext uri="{FF2B5EF4-FFF2-40B4-BE49-F238E27FC236}">
                <a16:creationId xmlns:a16="http://schemas.microsoft.com/office/drawing/2014/main" id="{BF4F4029-7291-8016-C473-610A5601F9D0}"/>
              </a:ext>
            </a:extLst>
          </p:cNvPr>
          <p:cNvPicPr>
            <a:picLocks noChangeAspect="1"/>
          </p:cNvPicPr>
          <p:nvPr/>
        </p:nvPicPr>
        <p:blipFill>
          <a:blip r:embed="rId12"/>
          <a:stretch>
            <a:fillRect/>
          </a:stretch>
        </p:blipFill>
        <p:spPr>
          <a:xfrm>
            <a:off x="1123154" y="3086708"/>
            <a:ext cx="7112708" cy="567755"/>
          </a:xfrm>
          <a:prstGeom prst="rect">
            <a:avLst/>
          </a:prstGeom>
        </p:spPr>
      </p:pic>
      <p:pic>
        <p:nvPicPr>
          <p:cNvPr id="26" name="Afbeelding 25">
            <a:extLst>
              <a:ext uri="{FF2B5EF4-FFF2-40B4-BE49-F238E27FC236}">
                <a16:creationId xmlns:a16="http://schemas.microsoft.com/office/drawing/2014/main" id="{1A2A03E7-87DC-ED6E-2E9F-BDA11C1CA852}"/>
              </a:ext>
            </a:extLst>
          </p:cNvPr>
          <p:cNvPicPr>
            <a:picLocks noChangeAspect="1"/>
          </p:cNvPicPr>
          <p:nvPr/>
        </p:nvPicPr>
        <p:blipFill>
          <a:blip r:embed="rId13"/>
          <a:stretch>
            <a:fillRect/>
          </a:stretch>
        </p:blipFill>
        <p:spPr>
          <a:xfrm>
            <a:off x="2797269" y="2208013"/>
            <a:ext cx="3752345" cy="1431816"/>
          </a:xfrm>
          <a:prstGeom prst="rect">
            <a:avLst/>
          </a:prstGeom>
        </p:spPr>
      </p:pic>
      <p:pic>
        <p:nvPicPr>
          <p:cNvPr id="20" name="Afbeelding 19">
            <a:extLst>
              <a:ext uri="{FF2B5EF4-FFF2-40B4-BE49-F238E27FC236}">
                <a16:creationId xmlns:a16="http://schemas.microsoft.com/office/drawing/2014/main" id="{320FA703-948B-2FA3-2322-795C59EA5462}"/>
              </a:ext>
            </a:extLst>
          </p:cNvPr>
          <p:cNvPicPr>
            <a:picLocks noChangeAspect="1"/>
          </p:cNvPicPr>
          <p:nvPr/>
        </p:nvPicPr>
        <p:blipFill>
          <a:blip r:embed="rId14"/>
          <a:stretch>
            <a:fillRect/>
          </a:stretch>
        </p:blipFill>
        <p:spPr>
          <a:xfrm>
            <a:off x="314325" y="2623380"/>
            <a:ext cx="8743368" cy="876475"/>
          </a:xfrm>
          <a:prstGeom prst="rect">
            <a:avLst/>
          </a:prstGeom>
        </p:spPr>
      </p:pic>
      <p:pic>
        <p:nvPicPr>
          <p:cNvPr id="30" name="Afbeelding 29">
            <a:extLst>
              <a:ext uri="{FF2B5EF4-FFF2-40B4-BE49-F238E27FC236}">
                <a16:creationId xmlns:a16="http://schemas.microsoft.com/office/drawing/2014/main" id="{20224781-9363-098F-9913-A97FC85E1E07}"/>
              </a:ext>
            </a:extLst>
          </p:cNvPr>
          <p:cNvPicPr>
            <a:picLocks noChangeAspect="1"/>
          </p:cNvPicPr>
          <p:nvPr/>
        </p:nvPicPr>
        <p:blipFill>
          <a:blip r:embed="rId15"/>
          <a:stretch>
            <a:fillRect/>
          </a:stretch>
        </p:blipFill>
        <p:spPr>
          <a:xfrm>
            <a:off x="1422980" y="2714861"/>
            <a:ext cx="6726436" cy="876475"/>
          </a:xfrm>
          <a:prstGeom prst="rect">
            <a:avLst/>
          </a:prstGeom>
        </p:spPr>
      </p:pic>
      <p:pic>
        <p:nvPicPr>
          <p:cNvPr id="32" name="Afbeelding 31">
            <a:extLst>
              <a:ext uri="{FF2B5EF4-FFF2-40B4-BE49-F238E27FC236}">
                <a16:creationId xmlns:a16="http://schemas.microsoft.com/office/drawing/2014/main" id="{943F9589-40EA-EB25-52EF-1D2ADB7ACAD6}"/>
              </a:ext>
            </a:extLst>
          </p:cNvPr>
          <p:cNvPicPr>
            <a:picLocks noChangeAspect="1"/>
          </p:cNvPicPr>
          <p:nvPr/>
        </p:nvPicPr>
        <p:blipFill>
          <a:blip r:embed="rId16"/>
          <a:stretch>
            <a:fillRect/>
          </a:stretch>
        </p:blipFill>
        <p:spPr>
          <a:xfrm>
            <a:off x="2320977" y="2819971"/>
            <a:ext cx="4624688" cy="790051"/>
          </a:xfrm>
          <a:prstGeom prst="rect">
            <a:avLst/>
          </a:prstGeom>
        </p:spPr>
      </p:pic>
      <p:pic>
        <p:nvPicPr>
          <p:cNvPr id="28" name="Afbeelding 27">
            <a:extLst>
              <a:ext uri="{FF2B5EF4-FFF2-40B4-BE49-F238E27FC236}">
                <a16:creationId xmlns:a16="http://schemas.microsoft.com/office/drawing/2014/main" id="{DADD2E03-AE28-3606-749A-C63F04799D02}"/>
              </a:ext>
            </a:extLst>
          </p:cNvPr>
          <p:cNvPicPr>
            <a:picLocks noChangeAspect="1"/>
          </p:cNvPicPr>
          <p:nvPr/>
        </p:nvPicPr>
        <p:blipFill>
          <a:blip r:embed="rId17"/>
          <a:stretch>
            <a:fillRect/>
          </a:stretch>
        </p:blipFill>
        <p:spPr>
          <a:xfrm>
            <a:off x="1296000" y="2783652"/>
            <a:ext cx="6989243" cy="962082"/>
          </a:xfrm>
          <a:prstGeom prst="rect">
            <a:avLst/>
          </a:prstGeom>
        </p:spPr>
      </p:pic>
      <p:pic>
        <p:nvPicPr>
          <p:cNvPr id="34" name="Afbeelding 33">
            <a:extLst>
              <a:ext uri="{FF2B5EF4-FFF2-40B4-BE49-F238E27FC236}">
                <a16:creationId xmlns:a16="http://schemas.microsoft.com/office/drawing/2014/main" id="{6F07B33A-CE64-29A9-8E17-8457ADEA3B22}"/>
              </a:ext>
            </a:extLst>
          </p:cNvPr>
          <p:cNvPicPr>
            <a:picLocks noChangeAspect="1"/>
          </p:cNvPicPr>
          <p:nvPr/>
        </p:nvPicPr>
        <p:blipFill>
          <a:blip r:embed="rId18"/>
          <a:stretch>
            <a:fillRect/>
          </a:stretch>
        </p:blipFill>
        <p:spPr>
          <a:xfrm>
            <a:off x="2145254" y="2726757"/>
            <a:ext cx="5453142" cy="776886"/>
          </a:xfrm>
          <a:prstGeom prst="rect">
            <a:avLst/>
          </a:prstGeom>
        </p:spPr>
      </p:pic>
      <p:pic>
        <p:nvPicPr>
          <p:cNvPr id="24" name="Afbeelding 23">
            <a:extLst>
              <a:ext uri="{FF2B5EF4-FFF2-40B4-BE49-F238E27FC236}">
                <a16:creationId xmlns:a16="http://schemas.microsoft.com/office/drawing/2014/main" id="{16064232-07B8-DE84-4A6F-12BF897A5480}"/>
              </a:ext>
            </a:extLst>
          </p:cNvPr>
          <p:cNvPicPr>
            <a:picLocks noChangeAspect="1"/>
          </p:cNvPicPr>
          <p:nvPr/>
        </p:nvPicPr>
        <p:blipFill>
          <a:blip r:embed="rId19"/>
          <a:stretch>
            <a:fillRect/>
          </a:stretch>
        </p:blipFill>
        <p:spPr>
          <a:xfrm>
            <a:off x="2552925" y="2685317"/>
            <a:ext cx="4101818" cy="1073150"/>
          </a:xfrm>
          <a:prstGeom prst="rect">
            <a:avLst/>
          </a:prstGeom>
        </p:spPr>
      </p:pic>
      <p:sp>
        <p:nvSpPr>
          <p:cNvPr id="35" name="Tekstvak 34">
            <a:extLst>
              <a:ext uri="{FF2B5EF4-FFF2-40B4-BE49-F238E27FC236}">
                <a16:creationId xmlns:a16="http://schemas.microsoft.com/office/drawing/2014/main" id="{E548BB58-200E-B7BC-C8B6-194AB0BD0662}"/>
              </a:ext>
            </a:extLst>
          </p:cNvPr>
          <p:cNvSpPr txBox="1"/>
          <p:nvPr/>
        </p:nvSpPr>
        <p:spPr>
          <a:xfrm>
            <a:off x="1123154" y="2483305"/>
            <a:ext cx="6897692" cy="1246495"/>
          </a:xfrm>
          <a:prstGeom prst="rect">
            <a:avLst/>
          </a:prstGeom>
          <a:noFill/>
        </p:spPr>
        <p:txBody>
          <a:bodyPr wrap="square" rtlCol="0">
            <a:spAutoFit/>
          </a:bodyPr>
          <a:lstStyle/>
          <a:p>
            <a:r>
              <a:rPr lang="nl-BE" sz="7500" b="1" dirty="0">
                <a:solidFill>
                  <a:schemeClr val="accent1"/>
                </a:solidFill>
                <a:latin typeface="FlandersArtSans-Light" panose="00000400000000000000" pitchFamily="2" charset="0"/>
              </a:rPr>
              <a:t>En zoveel meer…</a:t>
            </a:r>
          </a:p>
        </p:txBody>
      </p:sp>
    </p:spTree>
    <p:extLst>
      <p:ext uri="{BB962C8B-B14F-4D97-AF65-F5344CB8AC3E}">
        <p14:creationId xmlns:p14="http://schemas.microsoft.com/office/powerpoint/2010/main" val="572288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250" fill="hold"/>
                                        <p:tgtEl>
                                          <p:spTgt spid="14"/>
                                        </p:tgtEl>
                                        <p:attrNameLst>
                                          <p:attrName>ppt_x</p:attrName>
                                        </p:attrNameLst>
                                      </p:cBhvr>
                                      <p:tavLst>
                                        <p:tav tm="0">
                                          <p:val>
                                            <p:strVal val="#ppt_x"/>
                                          </p:val>
                                        </p:tav>
                                        <p:tav tm="100000">
                                          <p:val>
                                            <p:strVal val="#ppt_x"/>
                                          </p:val>
                                        </p:tav>
                                      </p:tavLst>
                                    </p:anim>
                                    <p:anim calcmode="lin" valueType="num">
                                      <p:cBhvr additive="base">
                                        <p:cTn id="13" dur="125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2250"/>
                            </p:stCondLst>
                            <p:childTnLst>
                              <p:par>
                                <p:cTn id="15" presetID="2" presetClass="entr" presetSubtype="4"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1250" fill="hold"/>
                                        <p:tgtEl>
                                          <p:spTgt spid="22"/>
                                        </p:tgtEl>
                                        <p:attrNameLst>
                                          <p:attrName>ppt_x</p:attrName>
                                        </p:attrNameLst>
                                      </p:cBhvr>
                                      <p:tavLst>
                                        <p:tav tm="0">
                                          <p:val>
                                            <p:strVal val="#ppt_x"/>
                                          </p:val>
                                        </p:tav>
                                        <p:tav tm="100000">
                                          <p:val>
                                            <p:strVal val="#ppt_x"/>
                                          </p:val>
                                        </p:tav>
                                      </p:tavLst>
                                    </p:anim>
                                    <p:anim calcmode="lin" valueType="num">
                                      <p:cBhvr additive="base">
                                        <p:cTn id="18" dur="1250" fill="hold"/>
                                        <p:tgtEl>
                                          <p:spTgt spid="22"/>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2" presetClass="entr" presetSubtype="4"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1250" fill="hold"/>
                                        <p:tgtEl>
                                          <p:spTgt spid="12"/>
                                        </p:tgtEl>
                                        <p:attrNameLst>
                                          <p:attrName>ppt_x</p:attrName>
                                        </p:attrNameLst>
                                      </p:cBhvr>
                                      <p:tavLst>
                                        <p:tav tm="0">
                                          <p:val>
                                            <p:strVal val="#ppt_x"/>
                                          </p:val>
                                        </p:tav>
                                        <p:tav tm="100000">
                                          <p:val>
                                            <p:strVal val="#ppt_x"/>
                                          </p:val>
                                        </p:tav>
                                      </p:tavLst>
                                    </p:anim>
                                    <p:anim calcmode="lin" valueType="num">
                                      <p:cBhvr additive="base">
                                        <p:cTn id="23" dur="125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4750"/>
                            </p:stCondLst>
                            <p:childTnLst>
                              <p:par>
                                <p:cTn id="25" presetID="2" presetClass="entr" presetSubtype="4"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250" fill="hold"/>
                                        <p:tgtEl>
                                          <p:spTgt spid="16"/>
                                        </p:tgtEl>
                                        <p:attrNameLst>
                                          <p:attrName>ppt_x</p:attrName>
                                        </p:attrNameLst>
                                      </p:cBhvr>
                                      <p:tavLst>
                                        <p:tav tm="0">
                                          <p:val>
                                            <p:strVal val="#ppt_x"/>
                                          </p:val>
                                        </p:tav>
                                        <p:tav tm="100000">
                                          <p:val>
                                            <p:strVal val="#ppt_x"/>
                                          </p:val>
                                        </p:tav>
                                      </p:tavLst>
                                    </p:anim>
                                    <p:anim calcmode="lin" valueType="num">
                                      <p:cBhvr additive="base">
                                        <p:cTn id="28" dur="1250" fill="hold"/>
                                        <p:tgtEl>
                                          <p:spTgt spid="16"/>
                                        </p:tgtEl>
                                        <p:attrNameLst>
                                          <p:attrName>ppt_y</p:attrName>
                                        </p:attrNameLst>
                                      </p:cBhvr>
                                      <p:tavLst>
                                        <p:tav tm="0">
                                          <p:val>
                                            <p:strVal val="1+#ppt_h/2"/>
                                          </p:val>
                                        </p:tav>
                                        <p:tav tm="100000">
                                          <p:val>
                                            <p:strVal val="#ppt_y"/>
                                          </p:val>
                                        </p:tav>
                                      </p:tavLst>
                                    </p:anim>
                                  </p:childTnLst>
                                </p:cTn>
                              </p:par>
                            </p:childTnLst>
                          </p:cTn>
                        </p:par>
                        <p:par>
                          <p:cTn id="29" fill="hold">
                            <p:stCondLst>
                              <p:cond delay="6000"/>
                            </p:stCondLst>
                            <p:childTnLst>
                              <p:par>
                                <p:cTn id="30" presetID="2" presetClass="entr" presetSubtype="4"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1250" fill="hold"/>
                                        <p:tgtEl>
                                          <p:spTgt spid="18"/>
                                        </p:tgtEl>
                                        <p:attrNameLst>
                                          <p:attrName>ppt_x</p:attrName>
                                        </p:attrNameLst>
                                      </p:cBhvr>
                                      <p:tavLst>
                                        <p:tav tm="0">
                                          <p:val>
                                            <p:strVal val="#ppt_x"/>
                                          </p:val>
                                        </p:tav>
                                        <p:tav tm="100000">
                                          <p:val>
                                            <p:strVal val="#ppt_x"/>
                                          </p:val>
                                        </p:tav>
                                      </p:tavLst>
                                    </p:anim>
                                    <p:anim calcmode="lin" valueType="num">
                                      <p:cBhvr additive="base">
                                        <p:cTn id="33" dur="1250" fill="hold"/>
                                        <p:tgtEl>
                                          <p:spTgt spid="18"/>
                                        </p:tgtEl>
                                        <p:attrNameLst>
                                          <p:attrName>ppt_y</p:attrName>
                                        </p:attrNameLst>
                                      </p:cBhvr>
                                      <p:tavLst>
                                        <p:tav tm="0">
                                          <p:val>
                                            <p:strVal val="1+#ppt_h/2"/>
                                          </p:val>
                                        </p:tav>
                                        <p:tav tm="100000">
                                          <p:val>
                                            <p:strVal val="#ppt_y"/>
                                          </p:val>
                                        </p:tav>
                                      </p:tavLst>
                                    </p:anim>
                                  </p:childTnLst>
                                </p:cTn>
                              </p:par>
                            </p:childTnLst>
                          </p:cTn>
                        </p:par>
                        <p:par>
                          <p:cTn id="34" fill="hold">
                            <p:stCondLst>
                              <p:cond delay="7250"/>
                            </p:stCondLst>
                            <p:childTnLst>
                              <p:par>
                                <p:cTn id="35" presetID="2" presetClass="entr" presetSubtype="4"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1250" fill="hold"/>
                                        <p:tgtEl>
                                          <p:spTgt spid="26"/>
                                        </p:tgtEl>
                                        <p:attrNameLst>
                                          <p:attrName>ppt_x</p:attrName>
                                        </p:attrNameLst>
                                      </p:cBhvr>
                                      <p:tavLst>
                                        <p:tav tm="0">
                                          <p:val>
                                            <p:strVal val="#ppt_x"/>
                                          </p:val>
                                        </p:tav>
                                        <p:tav tm="100000">
                                          <p:val>
                                            <p:strVal val="#ppt_x"/>
                                          </p:val>
                                        </p:tav>
                                      </p:tavLst>
                                    </p:anim>
                                    <p:anim calcmode="lin" valueType="num">
                                      <p:cBhvr additive="base">
                                        <p:cTn id="38" dur="1250" fill="hold"/>
                                        <p:tgtEl>
                                          <p:spTgt spid="26"/>
                                        </p:tgtEl>
                                        <p:attrNameLst>
                                          <p:attrName>ppt_y</p:attrName>
                                        </p:attrNameLst>
                                      </p:cBhvr>
                                      <p:tavLst>
                                        <p:tav tm="0">
                                          <p:val>
                                            <p:strVal val="1+#ppt_h/2"/>
                                          </p:val>
                                        </p:tav>
                                        <p:tav tm="100000">
                                          <p:val>
                                            <p:strVal val="#ppt_y"/>
                                          </p:val>
                                        </p:tav>
                                      </p:tavLst>
                                    </p:anim>
                                  </p:childTnLst>
                                </p:cTn>
                              </p:par>
                            </p:childTnLst>
                          </p:cTn>
                        </p:par>
                        <p:par>
                          <p:cTn id="39" fill="hold">
                            <p:stCondLst>
                              <p:cond delay="8500"/>
                            </p:stCondLst>
                            <p:childTnLst>
                              <p:par>
                                <p:cTn id="40" presetID="2" presetClass="entr" presetSubtype="4"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1250" fill="hold"/>
                                        <p:tgtEl>
                                          <p:spTgt spid="20"/>
                                        </p:tgtEl>
                                        <p:attrNameLst>
                                          <p:attrName>ppt_x</p:attrName>
                                        </p:attrNameLst>
                                      </p:cBhvr>
                                      <p:tavLst>
                                        <p:tav tm="0">
                                          <p:val>
                                            <p:strVal val="#ppt_x"/>
                                          </p:val>
                                        </p:tav>
                                        <p:tav tm="100000">
                                          <p:val>
                                            <p:strVal val="#ppt_x"/>
                                          </p:val>
                                        </p:tav>
                                      </p:tavLst>
                                    </p:anim>
                                    <p:anim calcmode="lin" valueType="num">
                                      <p:cBhvr additive="base">
                                        <p:cTn id="43" dur="1250" fill="hold"/>
                                        <p:tgtEl>
                                          <p:spTgt spid="20"/>
                                        </p:tgtEl>
                                        <p:attrNameLst>
                                          <p:attrName>ppt_y</p:attrName>
                                        </p:attrNameLst>
                                      </p:cBhvr>
                                      <p:tavLst>
                                        <p:tav tm="0">
                                          <p:val>
                                            <p:strVal val="1+#ppt_h/2"/>
                                          </p:val>
                                        </p:tav>
                                        <p:tav tm="100000">
                                          <p:val>
                                            <p:strVal val="#ppt_y"/>
                                          </p:val>
                                        </p:tav>
                                      </p:tavLst>
                                    </p:anim>
                                  </p:childTnLst>
                                </p:cTn>
                              </p:par>
                            </p:childTnLst>
                          </p:cTn>
                        </p:par>
                        <p:par>
                          <p:cTn id="44" fill="hold">
                            <p:stCondLst>
                              <p:cond delay="9750"/>
                            </p:stCondLst>
                            <p:childTnLst>
                              <p:par>
                                <p:cTn id="45" presetID="2" presetClass="entr" presetSubtype="4"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250" fill="hold"/>
                                        <p:tgtEl>
                                          <p:spTgt spid="30"/>
                                        </p:tgtEl>
                                        <p:attrNameLst>
                                          <p:attrName>ppt_x</p:attrName>
                                        </p:attrNameLst>
                                      </p:cBhvr>
                                      <p:tavLst>
                                        <p:tav tm="0">
                                          <p:val>
                                            <p:strVal val="#ppt_x"/>
                                          </p:val>
                                        </p:tav>
                                        <p:tav tm="100000">
                                          <p:val>
                                            <p:strVal val="#ppt_x"/>
                                          </p:val>
                                        </p:tav>
                                      </p:tavLst>
                                    </p:anim>
                                    <p:anim calcmode="lin" valueType="num">
                                      <p:cBhvr additive="base">
                                        <p:cTn id="48" dur="1250" fill="hold"/>
                                        <p:tgtEl>
                                          <p:spTgt spid="30"/>
                                        </p:tgtEl>
                                        <p:attrNameLst>
                                          <p:attrName>ppt_y</p:attrName>
                                        </p:attrNameLst>
                                      </p:cBhvr>
                                      <p:tavLst>
                                        <p:tav tm="0">
                                          <p:val>
                                            <p:strVal val="1+#ppt_h/2"/>
                                          </p:val>
                                        </p:tav>
                                        <p:tav tm="100000">
                                          <p:val>
                                            <p:strVal val="#ppt_y"/>
                                          </p:val>
                                        </p:tav>
                                      </p:tavLst>
                                    </p:anim>
                                  </p:childTnLst>
                                </p:cTn>
                              </p:par>
                            </p:childTnLst>
                          </p:cTn>
                        </p:par>
                        <p:par>
                          <p:cTn id="49" fill="hold">
                            <p:stCondLst>
                              <p:cond delay="11000"/>
                            </p:stCondLst>
                            <p:childTnLst>
                              <p:par>
                                <p:cTn id="50" presetID="2" presetClass="entr" presetSubtype="4"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1250" fill="hold"/>
                                        <p:tgtEl>
                                          <p:spTgt spid="32"/>
                                        </p:tgtEl>
                                        <p:attrNameLst>
                                          <p:attrName>ppt_x</p:attrName>
                                        </p:attrNameLst>
                                      </p:cBhvr>
                                      <p:tavLst>
                                        <p:tav tm="0">
                                          <p:val>
                                            <p:strVal val="#ppt_x"/>
                                          </p:val>
                                        </p:tav>
                                        <p:tav tm="100000">
                                          <p:val>
                                            <p:strVal val="#ppt_x"/>
                                          </p:val>
                                        </p:tav>
                                      </p:tavLst>
                                    </p:anim>
                                    <p:anim calcmode="lin" valueType="num">
                                      <p:cBhvr additive="base">
                                        <p:cTn id="53" dur="1250" fill="hold"/>
                                        <p:tgtEl>
                                          <p:spTgt spid="32"/>
                                        </p:tgtEl>
                                        <p:attrNameLst>
                                          <p:attrName>ppt_y</p:attrName>
                                        </p:attrNameLst>
                                      </p:cBhvr>
                                      <p:tavLst>
                                        <p:tav tm="0">
                                          <p:val>
                                            <p:strVal val="1+#ppt_h/2"/>
                                          </p:val>
                                        </p:tav>
                                        <p:tav tm="100000">
                                          <p:val>
                                            <p:strVal val="#ppt_y"/>
                                          </p:val>
                                        </p:tav>
                                      </p:tavLst>
                                    </p:anim>
                                  </p:childTnLst>
                                </p:cTn>
                              </p:par>
                            </p:childTnLst>
                          </p:cTn>
                        </p:par>
                        <p:par>
                          <p:cTn id="54" fill="hold">
                            <p:stCondLst>
                              <p:cond delay="12250"/>
                            </p:stCondLst>
                            <p:childTnLst>
                              <p:par>
                                <p:cTn id="55" presetID="2" presetClass="entr" presetSubtype="4"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1250" fill="hold"/>
                                        <p:tgtEl>
                                          <p:spTgt spid="28"/>
                                        </p:tgtEl>
                                        <p:attrNameLst>
                                          <p:attrName>ppt_x</p:attrName>
                                        </p:attrNameLst>
                                      </p:cBhvr>
                                      <p:tavLst>
                                        <p:tav tm="0">
                                          <p:val>
                                            <p:strVal val="#ppt_x"/>
                                          </p:val>
                                        </p:tav>
                                        <p:tav tm="100000">
                                          <p:val>
                                            <p:strVal val="#ppt_x"/>
                                          </p:val>
                                        </p:tav>
                                      </p:tavLst>
                                    </p:anim>
                                    <p:anim calcmode="lin" valueType="num">
                                      <p:cBhvr additive="base">
                                        <p:cTn id="58" dur="1250" fill="hold"/>
                                        <p:tgtEl>
                                          <p:spTgt spid="28"/>
                                        </p:tgtEl>
                                        <p:attrNameLst>
                                          <p:attrName>ppt_y</p:attrName>
                                        </p:attrNameLst>
                                      </p:cBhvr>
                                      <p:tavLst>
                                        <p:tav tm="0">
                                          <p:val>
                                            <p:strVal val="1+#ppt_h/2"/>
                                          </p:val>
                                        </p:tav>
                                        <p:tav tm="100000">
                                          <p:val>
                                            <p:strVal val="#ppt_y"/>
                                          </p:val>
                                        </p:tav>
                                      </p:tavLst>
                                    </p:anim>
                                  </p:childTnLst>
                                </p:cTn>
                              </p:par>
                            </p:childTnLst>
                          </p:cTn>
                        </p:par>
                        <p:par>
                          <p:cTn id="59" fill="hold">
                            <p:stCondLst>
                              <p:cond delay="13500"/>
                            </p:stCondLst>
                            <p:childTnLst>
                              <p:par>
                                <p:cTn id="60" presetID="2" presetClass="entr" presetSubtype="4" fill="hold" nodeType="after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additive="base">
                                        <p:cTn id="62" dur="1250" fill="hold"/>
                                        <p:tgtEl>
                                          <p:spTgt spid="34"/>
                                        </p:tgtEl>
                                        <p:attrNameLst>
                                          <p:attrName>ppt_x</p:attrName>
                                        </p:attrNameLst>
                                      </p:cBhvr>
                                      <p:tavLst>
                                        <p:tav tm="0">
                                          <p:val>
                                            <p:strVal val="#ppt_x"/>
                                          </p:val>
                                        </p:tav>
                                        <p:tav tm="100000">
                                          <p:val>
                                            <p:strVal val="#ppt_x"/>
                                          </p:val>
                                        </p:tav>
                                      </p:tavLst>
                                    </p:anim>
                                    <p:anim calcmode="lin" valueType="num">
                                      <p:cBhvr additive="base">
                                        <p:cTn id="63" dur="1250" fill="hold"/>
                                        <p:tgtEl>
                                          <p:spTgt spid="34"/>
                                        </p:tgtEl>
                                        <p:attrNameLst>
                                          <p:attrName>ppt_y</p:attrName>
                                        </p:attrNameLst>
                                      </p:cBhvr>
                                      <p:tavLst>
                                        <p:tav tm="0">
                                          <p:val>
                                            <p:strVal val="1+#ppt_h/2"/>
                                          </p:val>
                                        </p:tav>
                                        <p:tav tm="100000">
                                          <p:val>
                                            <p:strVal val="#ppt_y"/>
                                          </p:val>
                                        </p:tav>
                                      </p:tavLst>
                                    </p:anim>
                                  </p:childTnLst>
                                </p:cTn>
                              </p:par>
                            </p:childTnLst>
                          </p:cTn>
                        </p:par>
                        <p:par>
                          <p:cTn id="64" fill="hold">
                            <p:stCondLst>
                              <p:cond delay="14750"/>
                            </p:stCondLst>
                            <p:childTnLst>
                              <p:par>
                                <p:cTn id="65" presetID="2" presetClass="entr" presetSubtype="4" fill="hold" nodeType="after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1250" fill="hold"/>
                                        <p:tgtEl>
                                          <p:spTgt spid="24"/>
                                        </p:tgtEl>
                                        <p:attrNameLst>
                                          <p:attrName>ppt_x</p:attrName>
                                        </p:attrNameLst>
                                      </p:cBhvr>
                                      <p:tavLst>
                                        <p:tav tm="0">
                                          <p:val>
                                            <p:strVal val="#ppt_x"/>
                                          </p:val>
                                        </p:tav>
                                        <p:tav tm="100000">
                                          <p:val>
                                            <p:strVal val="#ppt_x"/>
                                          </p:val>
                                        </p:tav>
                                      </p:tavLst>
                                    </p:anim>
                                    <p:anim calcmode="lin" valueType="num">
                                      <p:cBhvr additive="base">
                                        <p:cTn id="68" dur="1250" fill="hold"/>
                                        <p:tgtEl>
                                          <p:spTgt spid="24"/>
                                        </p:tgtEl>
                                        <p:attrNameLst>
                                          <p:attrName>ppt_y</p:attrName>
                                        </p:attrNameLst>
                                      </p:cBhvr>
                                      <p:tavLst>
                                        <p:tav tm="0">
                                          <p:val>
                                            <p:strVal val="1+#ppt_h/2"/>
                                          </p:val>
                                        </p:tav>
                                        <p:tav tm="100000">
                                          <p:val>
                                            <p:strVal val="#ppt_y"/>
                                          </p:val>
                                        </p:tav>
                                      </p:tavLst>
                                    </p:anim>
                                  </p:childTnLst>
                                </p:cTn>
                              </p:par>
                            </p:childTnLst>
                          </p:cTn>
                        </p:par>
                        <p:par>
                          <p:cTn id="69" fill="hold">
                            <p:stCondLst>
                              <p:cond delay="16000"/>
                            </p:stCondLst>
                            <p:childTnLst>
                              <p:par>
                                <p:cTn id="70" presetID="2" presetClass="exit" presetSubtype="4" fill="hold" nodeType="afterEffect">
                                  <p:stCondLst>
                                    <p:cond delay="0"/>
                                  </p:stCondLst>
                                  <p:childTnLst>
                                    <p:anim calcmode="lin" valueType="num">
                                      <p:cBhvr additive="base">
                                        <p:cTn id="71" dur="750"/>
                                        <p:tgtEl>
                                          <p:spTgt spid="8"/>
                                        </p:tgtEl>
                                        <p:attrNameLst>
                                          <p:attrName>ppt_x</p:attrName>
                                        </p:attrNameLst>
                                      </p:cBhvr>
                                      <p:tavLst>
                                        <p:tav tm="0">
                                          <p:val>
                                            <p:strVal val="ppt_x"/>
                                          </p:val>
                                        </p:tav>
                                        <p:tav tm="100000">
                                          <p:val>
                                            <p:strVal val="ppt_x"/>
                                          </p:val>
                                        </p:tav>
                                      </p:tavLst>
                                    </p:anim>
                                    <p:anim calcmode="lin" valueType="num">
                                      <p:cBhvr additive="base">
                                        <p:cTn id="72" dur="750"/>
                                        <p:tgtEl>
                                          <p:spTgt spid="8"/>
                                        </p:tgtEl>
                                        <p:attrNameLst>
                                          <p:attrName>ppt_y</p:attrName>
                                        </p:attrNameLst>
                                      </p:cBhvr>
                                      <p:tavLst>
                                        <p:tav tm="0">
                                          <p:val>
                                            <p:strVal val="ppt_y"/>
                                          </p:val>
                                        </p:tav>
                                        <p:tav tm="100000">
                                          <p:val>
                                            <p:strVal val="1+ppt_h/2"/>
                                          </p:val>
                                        </p:tav>
                                      </p:tavLst>
                                    </p:anim>
                                    <p:set>
                                      <p:cBhvr>
                                        <p:cTn id="73" dur="1" fill="hold">
                                          <p:stCondLst>
                                            <p:cond delay="749"/>
                                          </p:stCondLst>
                                        </p:cTn>
                                        <p:tgtEl>
                                          <p:spTgt spid="8"/>
                                        </p:tgtEl>
                                        <p:attrNameLst>
                                          <p:attrName>style.visibility</p:attrName>
                                        </p:attrNameLst>
                                      </p:cBhvr>
                                      <p:to>
                                        <p:strVal val="hidden"/>
                                      </p:to>
                                    </p:set>
                                  </p:childTnLst>
                                </p:cTn>
                              </p:par>
                            </p:childTnLst>
                          </p:cTn>
                        </p:par>
                        <p:par>
                          <p:cTn id="74" fill="hold">
                            <p:stCondLst>
                              <p:cond delay="16750"/>
                            </p:stCondLst>
                            <p:childTnLst>
                              <p:par>
                                <p:cTn id="75" presetID="2" presetClass="exit" presetSubtype="4" fill="hold" nodeType="afterEffect">
                                  <p:stCondLst>
                                    <p:cond delay="0"/>
                                  </p:stCondLst>
                                  <p:childTnLst>
                                    <p:anim calcmode="lin" valueType="num">
                                      <p:cBhvr additive="base">
                                        <p:cTn id="76" dur="750"/>
                                        <p:tgtEl>
                                          <p:spTgt spid="14"/>
                                        </p:tgtEl>
                                        <p:attrNameLst>
                                          <p:attrName>ppt_x</p:attrName>
                                        </p:attrNameLst>
                                      </p:cBhvr>
                                      <p:tavLst>
                                        <p:tav tm="0">
                                          <p:val>
                                            <p:strVal val="ppt_x"/>
                                          </p:val>
                                        </p:tav>
                                        <p:tav tm="100000">
                                          <p:val>
                                            <p:strVal val="ppt_x"/>
                                          </p:val>
                                        </p:tav>
                                      </p:tavLst>
                                    </p:anim>
                                    <p:anim calcmode="lin" valueType="num">
                                      <p:cBhvr additive="base">
                                        <p:cTn id="77" dur="750"/>
                                        <p:tgtEl>
                                          <p:spTgt spid="14"/>
                                        </p:tgtEl>
                                        <p:attrNameLst>
                                          <p:attrName>ppt_y</p:attrName>
                                        </p:attrNameLst>
                                      </p:cBhvr>
                                      <p:tavLst>
                                        <p:tav tm="0">
                                          <p:val>
                                            <p:strVal val="ppt_y"/>
                                          </p:val>
                                        </p:tav>
                                        <p:tav tm="100000">
                                          <p:val>
                                            <p:strVal val="1+ppt_h/2"/>
                                          </p:val>
                                        </p:tav>
                                      </p:tavLst>
                                    </p:anim>
                                    <p:set>
                                      <p:cBhvr>
                                        <p:cTn id="78" dur="1" fill="hold">
                                          <p:stCondLst>
                                            <p:cond delay="749"/>
                                          </p:stCondLst>
                                        </p:cTn>
                                        <p:tgtEl>
                                          <p:spTgt spid="14"/>
                                        </p:tgtEl>
                                        <p:attrNameLst>
                                          <p:attrName>style.visibility</p:attrName>
                                        </p:attrNameLst>
                                      </p:cBhvr>
                                      <p:to>
                                        <p:strVal val="hidden"/>
                                      </p:to>
                                    </p:set>
                                  </p:childTnLst>
                                </p:cTn>
                              </p:par>
                            </p:childTnLst>
                          </p:cTn>
                        </p:par>
                        <p:par>
                          <p:cTn id="79" fill="hold">
                            <p:stCondLst>
                              <p:cond delay="17500"/>
                            </p:stCondLst>
                            <p:childTnLst>
                              <p:par>
                                <p:cTn id="80" presetID="2" presetClass="exit" presetSubtype="4" fill="hold" nodeType="afterEffect">
                                  <p:stCondLst>
                                    <p:cond delay="0"/>
                                  </p:stCondLst>
                                  <p:childTnLst>
                                    <p:anim calcmode="lin" valueType="num">
                                      <p:cBhvr additive="base">
                                        <p:cTn id="81" dur="750"/>
                                        <p:tgtEl>
                                          <p:spTgt spid="22"/>
                                        </p:tgtEl>
                                        <p:attrNameLst>
                                          <p:attrName>ppt_x</p:attrName>
                                        </p:attrNameLst>
                                      </p:cBhvr>
                                      <p:tavLst>
                                        <p:tav tm="0">
                                          <p:val>
                                            <p:strVal val="ppt_x"/>
                                          </p:val>
                                        </p:tav>
                                        <p:tav tm="100000">
                                          <p:val>
                                            <p:strVal val="ppt_x"/>
                                          </p:val>
                                        </p:tav>
                                      </p:tavLst>
                                    </p:anim>
                                    <p:anim calcmode="lin" valueType="num">
                                      <p:cBhvr additive="base">
                                        <p:cTn id="82" dur="750"/>
                                        <p:tgtEl>
                                          <p:spTgt spid="22"/>
                                        </p:tgtEl>
                                        <p:attrNameLst>
                                          <p:attrName>ppt_y</p:attrName>
                                        </p:attrNameLst>
                                      </p:cBhvr>
                                      <p:tavLst>
                                        <p:tav tm="0">
                                          <p:val>
                                            <p:strVal val="ppt_y"/>
                                          </p:val>
                                        </p:tav>
                                        <p:tav tm="100000">
                                          <p:val>
                                            <p:strVal val="1+ppt_h/2"/>
                                          </p:val>
                                        </p:tav>
                                      </p:tavLst>
                                    </p:anim>
                                    <p:set>
                                      <p:cBhvr>
                                        <p:cTn id="83" dur="1" fill="hold">
                                          <p:stCondLst>
                                            <p:cond delay="749"/>
                                          </p:stCondLst>
                                        </p:cTn>
                                        <p:tgtEl>
                                          <p:spTgt spid="22"/>
                                        </p:tgtEl>
                                        <p:attrNameLst>
                                          <p:attrName>style.visibility</p:attrName>
                                        </p:attrNameLst>
                                      </p:cBhvr>
                                      <p:to>
                                        <p:strVal val="hidden"/>
                                      </p:to>
                                    </p:set>
                                  </p:childTnLst>
                                </p:cTn>
                              </p:par>
                            </p:childTnLst>
                          </p:cTn>
                        </p:par>
                        <p:par>
                          <p:cTn id="84" fill="hold">
                            <p:stCondLst>
                              <p:cond delay="18250"/>
                            </p:stCondLst>
                            <p:childTnLst>
                              <p:par>
                                <p:cTn id="85" presetID="2" presetClass="exit" presetSubtype="4" fill="hold" nodeType="afterEffect">
                                  <p:stCondLst>
                                    <p:cond delay="0"/>
                                  </p:stCondLst>
                                  <p:childTnLst>
                                    <p:anim calcmode="lin" valueType="num">
                                      <p:cBhvr additive="base">
                                        <p:cTn id="86" dur="750"/>
                                        <p:tgtEl>
                                          <p:spTgt spid="12"/>
                                        </p:tgtEl>
                                        <p:attrNameLst>
                                          <p:attrName>ppt_x</p:attrName>
                                        </p:attrNameLst>
                                      </p:cBhvr>
                                      <p:tavLst>
                                        <p:tav tm="0">
                                          <p:val>
                                            <p:strVal val="ppt_x"/>
                                          </p:val>
                                        </p:tav>
                                        <p:tav tm="100000">
                                          <p:val>
                                            <p:strVal val="ppt_x"/>
                                          </p:val>
                                        </p:tav>
                                      </p:tavLst>
                                    </p:anim>
                                    <p:anim calcmode="lin" valueType="num">
                                      <p:cBhvr additive="base">
                                        <p:cTn id="87" dur="750"/>
                                        <p:tgtEl>
                                          <p:spTgt spid="12"/>
                                        </p:tgtEl>
                                        <p:attrNameLst>
                                          <p:attrName>ppt_y</p:attrName>
                                        </p:attrNameLst>
                                      </p:cBhvr>
                                      <p:tavLst>
                                        <p:tav tm="0">
                                          <p:val>
                                            <p:strVal val="ppt_y"/>
                                          </p:val>
                                        </p:tav>
                                        <p:tav tm="100000">
                                          <p:val>
                                            <p:strVal val="1+ppt_h/2"/>
                                          </p:val>
                                        </p:tav>
                                      </p:tavLst>
                                    </p:anim>
                                    <p:set>
                                      <p:cBhvr>
                                        <p:cTn id="88" dur="1" fill="hold">
                                          <p:stCondLst>
                                            <p:cond delay="749"/>
                                          </p:stCondLst>
                                        </p:cTn>
                                        <p:tgtEl>
                                          <p:spTgt spid="12"/>
                                        </p:tgtEl>
                                        <p:attrNameLst>
                                          <p:attrName>style.visibility</p:attrName>
                                        </p:attrNameLst>
                                      </p:cBhvr>
                                      <p:to>
                                        <p:strVal val="hidden"/>
                                      </p:to>
                                    </p:set>
                                  </p:childTnLst>
                                </p:cTn>
                              </p:par>
                            </p:childTnLst>
                          </p:cTn>
                        </p:par>
                        <p:par>
                          <p:cTn id="89" fill="hold">
                            <p:stCondLst>
                              <p:cond delay="19000"/>
                            </p:stCondLst>
                            <p:childTnLst>
                              <p:par>
                                <p:cTn id="90" presetID="2" presetClass="exit" presetSubtype="4" fill="hold" nodeType="afterEffect">
                                  <p:stCondLst>
                                    <p:cond delay="0"/>
                                  </p:stCondLst>
                                  <p:childTnLst>
                                    <p:anim calcmode="lin" valueType="num">
                                      <p:cBhvr additive="base">
                                        <p:cTn id="91" dur="750"/>
                                        <p:tgtEl>
                                          <p:spTgt spid="16"/>
                                        </p:tgtEl>
                                        <p:attrNameLst>
                                          <p:attrName>ppt_x</p:attrName>
                                        </p:attrNameLst>
                                      </p:cBhvr>
                                      <p:tavLst>
                                        <p:tav tm="0">
                                          <p:val>
                                            <p:strVal val="ppt_x"/>
                                          </p:val>
                                        </p:tav>
                                        <p:tav tm="100000">
                                          <p:val>
                                            <p:strVal val="ppt_x"/>
                                          </p:val>
                                        </p:tav>
                                      </p:tavLst>
                                    </p:anim>
                                    <p:anim calcmode="lin" valueType="num">
                                      <p:cBhvr additive="base">
                                        <p:cTn id="92" dur="750"/>
                                        <p:tgtEl>
                                          <p:spTgt spid="16"/>
                                        </p:tgtEl>
                                        <p:attrNameLst>
                                          <p:attrName>ppt_y</p:attrName>
                                        </p:attrNameLst>
                                      </p:cBhvr>
                                      <p:tavLst>
                                        <p:tav tm="0">
                                          <p:val>
                                            <p:strVal val="ppt_y"/>
                                          </p:val>
                                        </p:tav>
                                        <p:tav tm="100000">
                                          <p:val>
                                            <p:strVal val="1+ppt_h/2"/>
                                          </p:val>
                                        </p:tav>
                                      </p:tavLst>
                                    </p:anim>
                                    <p:set>
                                      <p:cBhvr>
                                        <p:cTn id="93" dur="1" fill="hold">
                                          <p:stCondLst>
                                            <p:cond delay="749"/>
                                          </p:stCondLst>
                                        </p:cTn>
                                        <p:tgtEl>
                                          <p:spTgt spid="16"/>
                                        </p:tgtEl>
                                        <p:attrNameLst>
                                          <p:attrName>style.visibility</p:attrName>
                                        </p:attrNameLst>
                                      </p:cBhvr>
                                      <p:to>
                                        <p:strVal val="hidden"/>
                                      </p:to>
                                    </p:set>
                                  </p:childTnLst>
                                </p:cTn>
                              </p:par>
                            </p:childTnLst>
                          </p:cTn>
                        </p:par>
                        <p:par>
                          <p:cTn id="94" fill="hold">
                            <p:stCondLst>
                              <p:cond delay="19750"/>
                            </p:stCondLst>
                            <p:childTnLst>
                              <p:par>
                                <p:cTn id="95" presetID="2" presetClass="exit" presetSubtype="4" fill="hold" nodeType="afterEffect">
                                  <p:stCondLst>
                                    <p:cond delay="0"/>
                                  </p:stCondLst>
                                  <p:childTnLst>
                                    <p:anim calcmode="lin" valueType="num">
                                      <p:cBhvr additive="base">
                                        <p:cTn id="96" dur="750"/>
                                        <p:tgtEl>
                                          <p:spTgt spid="18"/>
                                        </p:tgtEl>
                                        <p:attrNameLst>
                                          <p:attrName>ppt_x</p:attrName>
                                        </p:attrNameLst>
                                      </p:cBhvr>
                                      <p:tavLst>
                                        <p:tav tm="0">
                                          <p:val>
                                            <p:strVal val="ppt_x"/>
                                          </p:val>
                                        </p:tav>
                                        <p:tav tm="100000">
                                          <p:val>
                                            <p:strVal val="ppt_x"/>
                                          </p:val>
                                        </p:tav>
                                      </p:tavLst>
                                    </p:anim>
                                    <p:anim calcmode="lin" valueType="num">
                                      <p:cBhvr additive="base">
                                        <p:cTn id="97" dur="750"/>
                                        <p:tgtEl>
                                          <p:spTgt spid="18"/>
                                        </p:tgtEl>
                                        <p:attrNameLst>
                                          <p:attrName>ppt_y</p:attrName>
                                        </p:attrNameLst>
                                      </p:cBhvr>
                                      <p:tavLst>
                                        <p:tav tm="0">
                                          <p:val>
                                            <p:strVal val="ppt_y"/>
                                          </p:val>
                                        </p:tav>
                                        <p:tav tm="100000">
                                          <p:val>
                                            <p:strVal val="1+ppt_h/2"/>
                                          </p:val>
                                        </p:tav>
                                      </p:tavLst>
                                    </p:anim>
                                    <p:set>
                                      <p:cBhvr>
                                        <p:cTn id="98" dur="1" fill="hold">
                                          <p:stCondLst>
                                            <p:cond delay="749"/>
                                          </p:stCondLst>
                                        </p:cTn>
                                        <p:tgtEl>
                                          <p:spTgt spid="18"/>
                                        </p:tgtEl>
                                        <p:attrNameLst>
                                          <p:attrName>style.visibility</p:attrName>
                                        </p:attrNameLst>
                                      </p:cBhvr>
                                      <p:to>
                                        <p:strVal val="hidden"/>
                                      </p:to>
                                    </p:set>
                                  </p:childTnLst>
                                </p:cTn>
                              </p:par>
                            </p:childTnLst>
                          </p:cTn>
                        </p:par>
                        <p:par>
                          <p:cTn id="99" fill="hold">
                            <p:stCondLst>
                              <p:cond delay="20500"/>
                            </p:stCondLst>
                            <p:childTnLst>
                              <p:par>
                                <p:cTn id="100" presetID="2" presetClass="exit" presetSubtype="4" fill="hold" nodeType="afterEffect">
                                  <p:stCondLst>
                                    <p:cond delay="0"/>
                                  </p:stCondLst>
                                  <p:childTnLst>
                                    <p:anim calcmode="lin" valueType="num">
                                      <p:cBhvr additive="base">
                                        <p:cTn id="101" dur="750"/>
                                        <p:tgtEl>
                                          <p:spTgt spid="26"/>
                                        </p:tgtEl>
                                        <p:attrNameLst>
                                          <p:attrName>ppt_x</p:attrName>
                                        </p:attrNameLst>
                                      </p:cBhvr>
                                      <p:tavLst>
                                        <p:tav tm="0">
                                          <p:val>
                                            <p:strVal val="ppt_x"/>
                                          </p:val>
                                        </p:tav>
                                        <p:tav tm="100000">
                                          <p:val>
                                            <p:strVal val="ppt_x"/>
                                          </p:val>
                                        </p:tav>
                                      </p:tavLst>
                                    </p:anim>
                                    <p:anim calcmode="lin" valueType="num">
                                      <p:cBhvr additive="base">
                                        <p:cTn id="102" dur="750"/>
                                        <p:tgtEl>
                                          <p:spTgt spid="26"/>
                                        </p:tgtEl>
                                        <p:attrNameLst>
                                          <p:attrName>ppt_y</p:attrName>
                                        </p:attrNameLst>
                                      </p:cBhvr>
                                      <p:tavLst>
                                        <p:tav tm="0">
                                          <p:val>
                                            <p:strVal val="ppt_y"/>
                                          </p:val>
                                        </p:tav>
                                        <p:tav tm="100000">
                                          <p:val>
                                            <p:strVal val="1+ppt_h/2"/>
                                          </p:val>
                                        </p:tav>
                                      </p:tavLst>
                                    </p:anim>
                                    <p:set>
                                      <p:cBhvr>
                                        <p:cTn id="103" dur="1" fill="hold">
                                          <p:stCondLst>
                                            <p:cond delay="749"/>
                                          </p:stCondLst>
                                        </p:cTn>
                                        <p:tgtEl>
                                          <p:spTgt spid="26"/>
                                        </p:tgtEl>
                                        <p:attrNameLst>
                                          <p:attrName>style.visibility</p:attrName>
                                        </p:attrNameLst>
                                      </p:cBhvr>
                                      <p:to>
                                        <p:strVal val="hidden"/>
                                      </p:to>
                                    </p:set>
                                  </p:childTnLst>
                                </p:cTn>
                              </p:par>
                            </p:childTnLst>
                          </p:cTn>
                        </p:par>
                        <p:par>
                          <p:cTn id="104" fill="hold">
                            <p:stCondLst>
                              <p:cond delay="21250"/>
                            </p:stCondLst>
                            <p:childTnLst>
                              <p:par>
                                <p:cTn id="105" presetID="2" presetClass="exit" presetSubtype="4" fill="hold" nodeType="afterEffect">
                                  <p:stCondLst>
                                    <p:cond delay="0"/>
                                  </p:stCondLst>
                                  <p:childTnLst>
                                    <p:anim calcmode="lin" valueType="num">
                                      <p:cBhvr additive="base">
                                        <p:cTn id="106" dur="750"/>
                                        <p:tgtEl>
                                          <p:spTgt spid="20"/>
                                        </p:tgtEl>
                                        <p:attrNameLst>
                                          <p:attrName>ppt_x</p:attrName>
                                        </p:attrNameLst>
                                      </p:cBhvr>
                                      <p:tavLst>
                                        <p:tav tm="0">
                                          <p:val>
                                            <p:strVal val="ppt_x"/>
                                          </p:val>
                                        </p:tav>
                                        <p:tav tm="100000">
                                          <p:val>
                                            <p:strVal val="ppt_x"/>
                                          </p:val>
                                        </p:tav>
                                      </p:tavLst>
                                    </p:anim>
                                    <p:anim calcmode="lin" valueType="num">
                                      <p:cBhvr additive="base">
                                        <p:cTn id="107" dur="750"/>
                                        <p:tgtEl>
                                          <p:spTgt spid="20"/>
                                        </p:tgtEl>
                                        <p:attrNameLst>
                                          <p:attrName>ppt_y</p:attrName>
                                        </p:attrNameLst>
                                      </p:cBhvr>
                                      <p:tavLst>
                                        <p:tav tm="0">
                                          <p:val>
                                            <p:strVal val="ppt_y"/>
                                          </p:val>
                                        </p:tav>
                                        <p:tav tm="100000">
                                          <p:val>
                                            <p:strVal val="1+ppt_h/2"/>
                                          </p:val>
                                        </p:tav>
                                      </p:tavLst>
                                    </p:anim>
                                    <p:set>
                                      <p:cBhvr>
                                        <p:cTn id="108" dur="1" fill="hold">
                                          <p:stCondLst>
                                            <p:cond delay="749"/>
                                          </p:stCondLst>
                                        </p:cTn>
                                        <p:tgtEl>
                                          <p:spTgt spid="20"/>
                                        </p:tgtEl>
                                        <p:attrNameLst>
                                          <p:attrName>style.visibility</p:attrName>
                                        </p:attrNameLst>
                                      </p:cBhvr>
                                      <p:to>
                                        <p:strVal val="hidden"/>
                                      </p:to>
                                    </p:set>
                                  </p:childTnLst>
                                </p:cTn>
                              </p:par>
                            </p:childTnLst>
                          </p:cTn>
                        </p:par>
                        <p:par>
                          <p:cTn id="109" fill="hold">
                            <p:stCondLst>
                              <p:cond delay="22000"/>
                            </p:stCondLst>
                            <p:childTnLst>
                              <p:par>
                                <p:cTn id="110" presetID="2" presetClass="exit" presetSubtype="4" fill="hold" nodeType="afterEffect">
                                  <p:stCondLst>
                                    <p:cond delay="0"/>
                                  </p:stCondLst>
                                  <p:childTnLst>
                                    <p:anim calcmode="lin" valueType="num">
                                      <p:cBhvr additive="base">
                                        <p:cTn id="111" dur="750"/>
                                        <p:tgtEl>
                                          <p:spTgt spid="30"/>
                                        </p:tgtEl>
                                        <p:attrNameLst>
                                          <p:attrName>ppt_x</p:attrName>
                                        </p:attrNameLst>
                                      </p:cBhvr>
                                      <p:tavLst>
                                        <p:tav tm="0">
                                          <p:val>
                                            <p:strVal val="ppt_x"/>
                                          </p:val>
                                        </p:tav>
                                        <p:tav tm="100000">
                                          <p:val>
                                            <p:strVal val="ppt_x"/>
                                          </p:val>
                                        </p:tav>
                                      </p:tavLst>
                                    </p:anim>
                                    <p:anim calcmode="lin" valueType="num">
                                      <p:cBhvr additive="base">
                                        <p:cTn id="112" dur="750"/>
                                        <p:tgtEl>
                                          <p:spTgt spid="30"/>
                                        </p:tgtEl>
                                        <p:attrNameLst>
                                          <p:attrName>ppt_y</p:attrName>
                                        </p:attrNameLst>
                                      </p:cBhvr>
                                      <p:tavLst>
                                        <p:tav tm="0">
                                          <p:val>
                                            <p:strVal val="ppt_y"/>
                                          </p:val>
                                        </p:tav>
                                        <p:tav tm="100000">
                                          <p:val>
                                            <p:strVal val="1+ppt_h/2"/>
                                          </p:val>
                                        </p:tav>
                                      </p:tavLst>
                                    </p:anim>
                                    <p:set>
                                      <p:cBhvr>
                                        <p:cTn id="113" dur="1" fill="hold">
                                          <p:stCondLst>
                                            <p:cond delay="749"/>
                                          </p:stCondLst>
                                        </p:cTn>
                                        <p:tgtEl>
                                          <p:spTgt spid="30"/>
                                        </p:tgtEl>
                                        <p:attrNameLst>
                                          <p:attrName>style.visibility</p:attrName>
                                        </p:attrNameLst>
                                      </p:cBhvr>
                                      <p:to>
                                        <p:strVal val="hidden"/>
                                      </p:to>
                                    </p:set>
                                  </p:childTnLst>
                                </p:cTn>
                              </p:par>
                            </p:childTnLst>
                          </p:cTn>
                        </p:par>
                        <p:par>
                          <p:cTn id="114" fill="hold">
                            <p:stCondLst>
                              <p:cond delay="22750"/>
                            </p:stCondLst>
                            <p:childTnLst>
                              <p:par>
                                <p:cTn id="115" presetID="2" presetClass="exit" presetSubtype="4" fill="hold" nodeType="afterEffect">
                                  <p:stCondLst>
                                    <p:cond delay="0"/>
                                  </p:stCondLst>
                                  <p:childTnLst>
                                    <p:anim calcmode="lin" valueType="num">
                                      <p:cBhvr additive="base">
                                        <p:cTn id="116" dur="750"/>
                                        <p:tgtEl>
                                          <p:spTgt spid="32"/>
                                        </p:tgtEl>
                                        <p:attrNameLst>
                                          <p:attrName>ppt_x</p:attrName>
                                        </p:attrNameLst>
                                      </p:cBhvr>
                                      <p:tavLst>
                                        <p:tav tm="0">
                                          <p:val>
                                            <p:strVal val="ppt_x"/>
                                          </p:val>
                                        </p:tav>
                                        <p:tav tm="100000">
                                          <p:val>
                                            <p:strVal val="ppt_x"/>
                                          </p:val>
                                        </p:tav>
                                      </p:tavLst>
                                    </p:anim>
                                    <p:anim calcmode="lin" valueType="num">
                                      <p:cBhvr additive="base">
                                        <p:cTn id="117" dur="750"/>
                                        <p:tgtEl>
                                          <p:spTgt spid="32"/>
                                        </p:tgtEl>
                                        <p:attrNameLst>
                                          <p:attrName>ppt_y</p:attrName>
                                        </p:attrNameLst>
                                      </p:cBhvr>
                                      <p:tavLst>
                                        <p:tav tm="0">
                                          <p:val>
                                            <p:strVal val="ppt_y"/>
                                          </p:val>
                                        </p:tav>
                                        <p:tav tm="100000">
                                          <p:val>
                                            <p:strVal val="1+ppt_h/2"/>
                                          </p:val>
                                        </p:tav>
                                      </p:tavLst>
                                    </p:anim>
                                    <p:set>
                                      <p:cBhvr>
                                        <p:cTn id="118" dur="1" fill="hold">
                                          <p:stCondLst>
                                            <p:cond delay="749"/>
                                          </p:stCondLst>
                                        </p:cTn>
                                        <p:tgtEl>
                                          <p:spTgt spid="32"/>
                                        </p:tgtEl>
                                        <p:attrNameLst>
                                          <p:attrName>style.visibility</p:attrName>
                                        </p:attrNameLst>
                                      </p:cBhvr>
                                      <p:to>
                                        <p:strVal val="hidden"/>
                                      </p:to>
                                    </p:set>
                                  </p:childTnLst>
                                </p:cTn>
                              </p:par>
                            </p:childTnLst>
                          </p:cTn>
                        </p:par>
                        <p:par>
                          <p:cTn id="119" fill="hold">
                            <p:stCondLst>
                              <p:cond delay="23500"/>
                            </p:stCondLst>
                            <p:childTnLst>
                              <p:par>
                                <p:cTn id="120" presetID="2" presetClass="exit" presetSubtype="4" fill="hold" nodeType="afterEffect">
                                  <p:stCondLst>
                                    <p:cond delay="0"/>
                                  </p:stCondLst>
                                  <p:childTnLst>
                                    <p:anim calcmode="lin" valueType="num">
                                      <p:cBhvr additive="base">
                                        <p:cTn id="121" dur="750"/>
                                        <p:tgtEl>
                                          <p:spTgt spid="28"/>
                                        </p:tgtEl>
                                        <p:attrNameLst>
                                          <p:attrName>ppt_x</p:attrName>
                                        </p:attrNameLst>
                                      </p:cBhvr>
                                      <p:tavLst>
                                        <p:tav tm="0">
                                          <p:val>
                                            <p:strVal val="ppt_x"/>
                                          </p:val>
                                        </p:tav>
                                        <p:tav tm="100000">
                                          <p:val>
                                            <p:strVal val="ppt_x"/>
                                          </p:val>
                                        </p:tav>
                                      </p:tavLst>
                                    </p:anim>
                                    <p:anim calcmode="lin" valueType="num">
                                      <p:cBhvr additive="base">
                                        <p:cTn id="122" dur="750"/>
                                        <p:tgtEl>
                                          <p:spTgt spid="28"/>
                                        </p:tgtEl>
                                        <p:attrNameLst>
                                          <p:attrName>ppt_y</p:attrName>
                                        </p:attrNameLst>
                                      </p:cBhvr>
                                      <p:tavLst>
                                        <p:tav tm="0">
                                          <p:val>
                                            <p:strVal val="ppt_y"/>
                                          </p:val>
                                        </p:tav>
                                        <p:tav tm="100000">
                                          <p:val>
                                            <p:strVal val="1+ppt_h/2"/>
                                          </p:val>
                                        </p:tav>
                                      </p:tavLst>
                                    </p:anim>
                                    <p:set>
                                      <p:cBhvr>
                                        <p:cTn id="123" dur="1" fill="hold">
                                          <p:stCondLst>
                                            <p:cond delay="749"/>
                                          </p:stCondLst>
                                        </p:cTn>
                                        <p:tgtEl>
                                          <p:spTgt spid="28"/>
                                        </p:tgtEl>
                                        <p:attrNameLst>
                                          <p:attrName>style.visibility</p:attrName>
                                        </p:attrNameLst>
                                      </p:cBhvr>
                                      <p:to>
                                        <p:strVal val="hidden"/>
                                      </p:to>
                                    </p:set>
                                  </p:childTnLst>
                                </p:cTn>
                              </p:par>
                            </p:childTnLst>
                          </p:cTn>
                        </p:par>
                        <p:par>
                          <p:cTn id="124" fill="hold">
                            <p:stCondLst>
                              <p:cond delay="24250"/>
                            </p:stCondLst>
                            <p:childTnLst>
                              <p:par>
                                <p:cTn id="125" presetID="2" presetClass="exit" presetSubtype="4" fill="hold" nodeType="afterEffect">
                                  <p:stCondLst>
                                    <p:cond delay="0"/>
                                  </p:stCondLst>
                                  <p:childTnLst>
                                    <p:anim calcmode="lin" valueType="num">
                                      <p:cBhvr additive="base">
                                        <p:cTn id="126" dur="750"/>
                                        <p:tgtEl>
                                          <p:spTgt spid="34"/>
                                        </p:tgtEl>
                                        <p:attrNameLst>
                                          <p:attrName>ppt_x</p:attrName>
                                        </p:attrNameLst>
                                      </p:cBhvr>
                                      <p:tavLst>
                                        <p:tav tm="0">
                                          <p:val>
                                            <p:strVal val="ppt_x"/>
                                          </p:val>
                                        </p:tav>
                                        <p:tav tm="100000">
                                          <p:val>
                                            <p:strVal val="ppt_x"/>
                                          </p:val>
                                        </p:tav>
                                      </p:tavLst>
                                    </p:anim>
                                    <p:anim calcmode="lin" valueType="num">
                                      <p:cBhvr additive="base">
                                        <p:cTn id="127" dur="750"/>
                                        <p:tgtEl>
                                          <p:spTgt spid="34"/>
                                        </p:tgtEl>
                                        <p:attrNameLst>
                                          <p:attrName>ppt_y</p:attrName>
                                        </p:attrNameLst>
                                      </p:cBhvr>
                                      <p:tavLst>
                                        <p:tav tm="0">
                                          <p:val>
                                            <p:strVal val="ppt_y"/>
                                          </p:val>
                                        </p:tav>
                                        <p:tav tm="100000">
                                          <p:val>
                                            <p:strVal val="1+ppt_h/2"/>
                                          </p:val>
                                        </p:tav>
                                      </p:tavLst>
                                    </p:anim>
                                    <p:set>
                                      <p:cBhvr>
                                        <p:cTn id="128" dur="1" fill="hold">
                                          <p:stCondLst>
                                            <p:cond delay="749"/>
                                          </p:stCondLst>
                                        </p:cTn>
                                        <p:tgtEl>
                                          <p:spTgt spid="34"/>
                                        </p:tgtEl>
                                        <p:attrNameLst>
                                          <p:attrName>style.visibility</p:attrName>
                                        </p:attrNameLst>
                                      </p:cBhvr>
                                      <p:to>
                                        <p:strVal val="hidden"/>
                                      </p:to>
                                    </p:set>
                                  </p:childTnLst>
                                </p:cTn>
                              </p:par>
                            </p:childTnLst>
                          </p:cTn>
                        </p:par>
                        <p:par>
                          <p:cTn id="129" fill="hold">
                            <p:stCondLst>
                              <p:cond delay="25000"/>
                            </p:stCondLst>
                            <p:childTnLst>
                              <p:par>
                                <p:cTn id="130" presetID="2" presetClass="exit" presetSubtype="4" fill="hold" nodeType="afterEffect">
                                  <p:stCondLst>
                                    <p:cond delay="0"/>
                                  </p:stCondLst>
                                  <p:childTnLst>
                                    <p:anim calcmode="lin" valueType="num">
                                      <p:cBhvr additive="base">
                                        <p:cTn id="131" dur="750"/>
                                        <p:tgtEl>
                                          <p:spTgt spid="24"/>
                                        </p:tgtEl>
                                        <p:attrNameLst>
                                          <p:attrName>ppt_x</p:attrName>
                                        </p:attrNameLst>
                                      </p:cBhvr>
                                      <p:tavLst>
                                        <p:tav tm="0">
                                          <p:val>
                                            <p:strVal val="ppt_x"/>
                                          </p:val>
                                        </p:tav>
                                        <p:tav tm="100000">
                                          <p:val>
                                            <p:strVal val="ppt_x"/>
                                          </p:val>
                                        </p:tav>
                                      </p:tavLst>
                                    </p:anim>
                                    <p:anim calcmode="lin" valueType="num">
                                      <p:cBhvr additive="base">
                                        <p:cTn id="132" dur="750"/>
                                        <p:tgtEl>
                                          <p:spTgt spid="24"/>
                                        </p:tgtEl>
                                        <p:attrNameLst>
                                          <p:attrName>ppt_y</p:attrName>
                                        </p:attrNameLst>
                                      </p:cBhvr>
                                      <p:tavLst>
                                        <p:tav tm="0">
                                          <p:val>
                                            <p:strVal val="ppt_y"/>
                                          </p:val>
                                        </p:tav>
                                        <p:tav tm="100000">
                                          <p:val>
                                            <p:strVal val="1+ppt_h/2"/>
                                          </p:val>
                                        </p:tav>
                                      </p:tavLst>
                                    </p:anim>
                                    <p:set>
                                      <p:cBhvr>
                                        <p:cTn id="133" dur="1" fill="hold">
                                          <p:stCondLst>
                                            <p:cond delay="749"/>
                                          </p:stCondLst>
                                        </p:cTn>
                                        <p:tgtEl>
                                          <p:spTgt spid="24"/>
                                        </p:tgtEl>
                                        <p:attrNameLst>
                                          <p:attrName>style.visibility</p:attrName>
                                        </p:attrNameLst>
                                      </p:cBhvr>
                                      <p:to>
                                        <p:strVal val="hidden"/>
                                      </p:to>
                                    </p:set>
                                  </p:childTnLst>
                                </p:cTn>
                              </p:par>
                            </p:childTnLst>
                          </p:cTn>
                        </p:par>
                        <p:par>
                          <p:cTn id="134" fill="hold">
                            <p:stCondLst>
                              <p:cond delay="25750"/>
                            </p:stCondLst>
                            <p:childTnLst>
                              <p:par>
                                <p:cTn id="135" presetID="1" presetClass="entr" presetSubtype="0" fill="hold" grpId="0" nodeType="afterEffect">
                                  <p:stCondLst>
                                    <p:cond delay="0"/>
                                  </p:stCondLst>
                                  <p:childTnLst>
                                    <p:set>
                                      <p:cBhvr>
                                        <p:cTn id="136" dur="1" fill="hold">
                                          <p:stCondLst>
                                            <p:cond delay="1249"/>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0275" y="250219"/>
            <a:ext cx="7416000" cy="1116000"/>
          </a:xfrm>
        </p:spPr>
        <p:txBody>
          <a:bodyPr anchor="t">
            <a:normAutofit/>
          </a:bodyPr>
          <a:lstStyle/>
          <a:p>
            <a:r>
              <a:rPr lang="nl-BE" b="1" dirty="0"/>
              <a:t>Informatie per recht</a:t>
            </a:r>
          </a:p>
        </p:txBody>
      </p:sp>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8/10/2024</a:t>
            </a:fld>
            <a:r>
              <a:rPr lang="nl-BE"/>
              <a:t> </a:t>
            </a:r>
            <a:r>
              <a:rPr lang="nl-BE" b="1"/>
              <a:t>│</a:t>
            </a:r>
            <a:fld id="{B263F6C6-2226-4286-8995-C42CB1E7C290}" type="slidenum">
              <a:rPr lang="nl-BE" smtClean="0"/>
              <a:pPr>
                <a:spcAft>
                  <a:spcPts val="600"/>
                </a:spcAft>
              </a:pPr>
              <a:t>12</a:t>
            </a:fld>
            <a:endParaRPr lang="nl-BE"/>
          </a:p>
        </p:txBody>
      </p:sp>
      <p:sp>
        <p:nvSpPr>
          <p:cNvPr id="6" name="Tijdelijke aanduiding voor inhoud 2">
            <a:extLst>
              <a:ext uri="{FF2B5EF4-FFF2-40B4-BE49-F238E27FC236}">
                <a16:creationId xmlns:a16="http://schemas.microsoft.com/office/drawing/2014/main" id="{EE493793-2A08-A5A8-20CB-1C42F0690908}"/>
              </a:ext>
            </a:extLst>
          </p:cNvPr>
          <p:cNvSpPr>
            <a:spLocks noGrp="1"/>
          </p:cNvSpPr>
          <p:nvPr/>
        </p:nvSpPr>
        <p:spPr>
          <a:xfrm>
            <a:off x="1296000" y="5195551"/>
            <a:ext cx="8576869" cy="4064923"/>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1800" dirty="0">
              <a:latin typeface="FlandersArtSans-Light" panose="00000400000000000000" pitchFamily="2" charset="0"/>
            </a:endParaRPr>
          </a:p>
        </p:txBody>
      </p:sp>
      <p:sp>
        <p:nvSpPr>
          <p:cNvPr id="7" name="Tijdelijke aanduiding voor inhoud 2">
            <a:extLst>
              <a:ext uri="{FF2B5EF4-FFF2-40B4-BE49-F238E27FC236}">
                <a16:creationId xmlns:a16="http://schemas.microsoft.com/office/drawing/2014/main" id="{EE493793-2A08-A5A8-20CB-1C42F0690908}"/>
              </a:ext>
            </a:extLst>
          </p:cNvPr>
          <p:cNvSpPr>
            <a:spLocks noGrp="1"/>
          </p:cNvSpPr>
          <p:nvPr>
            <p:ph sz="half" idx="1"/>
          </p:nvPr>
        </p:nvSpPr>
        <p:spPr>
          <a:xfrm>
            <a:off x="807375" y="1824647"/>
            <a:ext cx="8022300" cy="3370904"/>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base">
              <a:buNone/>
            </a:pPr>
            <a:endParaRPr lang="nl-NL" sz="2000" b="1" i="0" u="none" strike="noStrike" dirty="0">
              <a:solidFill>
                <a:srgbClr val="80B6E4"/>
              </a:solidFill>
              <a:effectLst/>
              <a:latin typeface="FlandersArtSans-Light" panose="00000400000000000000" pitchFamily="2" charset="0"/>
            </a:endParaRPr>
          </a:p>
          <a:p>
            <a:pPr>
              <a:lnSpc>
                <a:spcPct val="100000"/>
              </a:lnSpc>
              <a:buNone/>
            </a:pPr>
            <a:endParaRPr lang="nl-BE" dirty="0">
              <a:latin typeface="FlandersArtSans-Light" panose="00000400000000000000" pitchFamily="2" charset="0"/>
            </a:endParaRPr>
          </a:p>
        </p:txBody>
      </p:sp>
      <p:sp>
        <p:nvSpPr>
          <p:cNvPr id="3" name="Tijdelijke aanduiding voor inhoud 2">
            <a:extLst>
              <a:ext uri="{FF2B5EF4-FFF2-40B4-BE49-F238E27FC236}">
                <a16:creationId xmlns:a16="http://schemas.microsoft.com/office/drawing/2014/main" id="{1A93CB9D-F7DB-CABA-BDC7-71E07F5E9A59}"/>
              </a:ext>
            </a:extLst>
          </p:cNvPr>
          <p:cNvSpPr txBox="1">
            <a:spLocks/>
          </p:cNvSpPr>
          <p:nvPr/>
        </p:nvSpPr>
        <p:spPr>
          <a:xfrm>
            <a:off x="1354838" y="1461302"/>
            <a:ext cx="7789162" cy="3672000"/>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b="1"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dirty="0">
              <a:latin typeface="FlandersArtSans-Light" panose="00000400000000000000" pitchFamily="2" charset="0"/>
            </a:endParaRPr>
          </a:p>
        </p:txBody>
      </p:sp>
      <p:pic>
        <p:nvPicPr>
          <p:cNvPr id="8" name="Afbeelding 7">
            <a:extLst>
              <a:ext uri="{FF2B5EF4-FFF2-40B4-BE49-F238E27FC236}">
                <a16:creationId xmlns:a16="http://schemas.microsoft.com/office/drawing/2014/main" id="{4D27D1F3-DDBF-FF6C-F8AD-03DFBF7F06D3}"/>
              </a:ext>
            </a:extLst>
          </p:cNvPr>
          <p:cNvPicPr>
            <a:picLocks noChangeAspect="1"/>
          </p:cNvPicPr>
          <p:nvPr/>
        </p:nvPicPr>
        <p:blipFill>
          <a:blip r:embed="rId7"/>
          <a:stretch>
            <a:fillRect/>
          </a:stretch>
        </p:blipFill>
        <p:spPr>
          <a:xfrm>
            <a:off x="1210274" y="961391"/>
            <a:ext cx="5740489" cy="4763134"/>
          </a:xfrm>
          <a:prstGeom prst="rect">
            <a:avLst/>
          </a:prstGeom>
        </p:spPr>
      </p:pic>
      <p:sp>
        <p:nvSpPr>
          <p:cNvPr id="9" name="Ovaal 8">
            <a:extLst>
              <a:ext uri="{FF2B5EF4-FFF2-40B4-BE49-F238E27FC236}">
                <a16:creationId xmlns:a16="http://schemas.microsoft.com/office/drawing/2014/main" id="{083AA896-1576-A1E5-E457-6E48CF8CF47D}"/>
              </a:ext>
            </a:extLst>
          </p:cNvPr>
          <p:cNvSpPr/>
          <p:nvPr/>
        </p:nvSpPr>
        <p:spPr>
          <a:xfrm>
            <a:off x="895949" y="1880851"/>
            <a:ext cx="2838450" cy="47625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Ovaal 9">
            <a:extLst>
              <a:ext uri="{FF2B5EF4-FFF2-40B4-BE49-F238E27FC236}">
                <a16:creationId xmlns:a16="http://schemas.microsoft.com/office/drawing/2014/main" id="{1E1F2DCB-EBAD-5E96-E51E-3B562E86C04D}"/>
              </a:ext>
            </a:extLst>
          </p:cNvPr>
          <p:cNvSpPr/>
          <p:nvPr/>
        </p:nvSpPr>
        <p:spPr>
          <a:xfrm>
            <a:off x="807375" y="3507076"/>
            <a:ext cx="2838450" cy="47625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60461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345302"/>
            <a:ext cx="7416000" cy="1116000"/>
          </a:xfrm>
        </p:spPr>
        <p:txBody>
          <a:bodyPr anchor="t">
            <a:normAutofit/>
          </a:bodyPr>
          <a:lstStyle/>
          <a:p>
            <a:r>
              <a:rPr lang="nl-BE" b="1" dirty="0"/>
              <a:t>Informatie per recht</a:t>
            </a:r>
          </a:p>
        </p:txBody>
      </p:sp>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8/10/2024</a:t>
            </a:fld>
            <a:r>
              <a:rPr lang="nl-BE"/>
              <a:t> </a:t>
            </a:r>
            <a:r>
              <a:rPr lang="nl-BE" b="1"/>
              <a:t>│</a:t>
            </a:r>
            <a:fld id="{B263F6C6-2226-4286-8995-C42CB1E7C290}" type="slidenum">
              <a:rPr lang="nl-BE" smtClean="0"/>
              <a:pPr>
                <a:spcAft>
                  <a:spcPts val="600"/>
                </a:spcAft>
              </a:pPr>
              <a:t>13</a:t>
            </a:fld>
            <a:endParaRPr lang="nl-BE"/>
          </a:p>
        </p:txBody>
      </p:sp>
      <p:sp>
        <p:nvSpPr>
          <p:cNvPr id="6" name="Tijdelijke aanduiding voor inhoud 2">
            <a:extLst>
              <a:ext uri="{FF2B5EF4-FFF2-40B4-BE49-F238E27FC236}">
                <a16:creationId xmlns:a16="http://schemas.microsoft.com/office/drawing/2014/main" id="{EE493793-2A08-A5A8-20CB-1C42F0690908}"/>
              </a:ext>
            </a:extLst>
          </p:cNvPr>
          <p:cNvSpPr>
            <a:spLocks noGrp="1"/>
          </p:cNvSpPr>
          <p:nvPr/>
        </p:nvSpPr>
        <p:spPr>
          <a:xfrm>
            <a:off x="1296000" y="5195551"/>
            <a:ext cx="8576869" cy="4064923"/>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1800" dirty="0">
              <a:latin typeface="FlandersArtSans-Light" panose="00000400000000000000" pitchFamily="2" charset="0"/>
            </a:endParaRPr>
          </a:p>
        </p:txBody>
      </p:sp>
      <p:sp>
        <p:nvSpPr>
          <p:cNvPr id="7" name="Tijdelijke aanduiding voor inhoud 2">
            <a:extLst>
              <a:ext uri="{FF2B5EF4-FFF2-40B4-BE49-F238E27FC236}">
                <a16:creationId xmlns:a16="http://schemas.microsoft.com/office/drawing/2014/main" id="{EE493793-2A08-A5A8-20CB-1C42F0690908}"/>
              </a:ext>
            </a:extLst>
          </p:cNvPr>
          <p:cNvSpPr>
            <a:spLocks noGrp="1"/>
          </p:cNvSpPr>
          <p:nvPr>
            <p:ph sz="half" idx="1"/>
          </p:nvPr>
        </p:nvSpPr>
        <p:spPr>
          <a:xfrm>
            <a:off x="807375" y="1824647"/>
            <a:ext cx="8022300" cy="3370904"/>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base">
              <a:buNone/>
            </a:pPr>
            <a:endParaRPr lang="nl-NL" sz="2000" b="1" i="0" u="none" strike="noStrike" dirty="0">
              <a:solidFill>
                <a:srgbClr val="80B6E4"/>
              </a:solidFill>
              <a:effectLst/>
              <a:latin typeface="FlandersArtSans-Light" panose="00000400000000000000" pitchFamily="2" charset="0"/>
            </a:endParaRPr>
          </a:p>
          <a:p>
            <a:pPr>
              <a:lnSpc>
                <a:spcPct val="100000"/>
              </a:lnSpc>
              <a:buNone/>
            </a:pPr>
            <a:endParaRPr lang="nl-BE" dirty="0">
              <a:latin typeface="FlandersArtSans-Light" panose="00000400000000000000" pitchFamily="2" charset="0"/>
            </a:endParaRPr>
          </a:p>
        </p:txBody>
      </p:sp>
      <p:sp>
        <p:nvSpPr>
          <p:cNvPr id="3" name="Tijdelijke aanduiding voor inhoud 2">
            <a:extLst>
              <a:ext uri="{FF2B5EF4-FFF2-40B4-BE49-F238E27FC236}">
                <a16:creationId xmlns:a16="http://schemas.microsoft.com/office/drawing/2014/main" id="{1A93CB9D-F7DB-CABA-BDC7-71E07F5E9A59}"/>
              </a:ext>
            </a:extLst>
          </p:cNvPr>
          <p:cNvSpPr txBox="1">
            <a:spLocks/>
          </p:cNvSpPr>
          <p:nvPr/>
        </p:nvSpPr>
        <p:spPr>
          <a:xfrm>
            <a:off x="1354838" y="1461302"/>
            <a:ext cx="7789162" cy="3672000"/>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b="1"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dirty="0">
              <a:latin typeface="FlandersArtSans-Light" panose="00000400000000000000" pitchFamily="2" charset="0"/>
            </a:endParaRPr>
          </a:p>
        </p:txBody>
      </p:sp>
      <p:pic>
        <p:nvPicPr>
          <p:cNvPr id="9" name="Afbeelding 8">
            <a:extLst>
              <a:ext uri="{FF2B5EF4-FFF2-40B4-BE49-F238E27FC236}">
                <a16:creationId xmlns:a16="http://schemas.microsoft.com/office/drawing/2014/main" id="{2BDD6B6D-B37C-3E58-014C-22C71F97ED6B}"/>
              </a:ext>
            </a:extLst>
          </p:cNvPr>
          <p:cNvPicPr>
            <a:picLocks noChangeAspect="1"/>
          </p:cNvPicPr>
          <p:nvPr/>
        </p:nvPicPr>
        <p:blipFill>
          <a:blip r:embed="rId7"/>
          <a:stretch>
            <a:fillRect/>
          </a:stretch>
        </p:blipFill>
        <p:spPr>
          <a:xfrm>
            <a:off x="1296000" y="903302"/>
            <a:ext cx="5866800" cy="5117562"/>
          </a:xfrm>
          <a:prstGeom prst="rect">
            <a:avLst/>
          </a:prstGeom>
        </p:spPr>
      </p:pic>
      <p:sp>
        <p:nvSpPr>
          <p:cNvPr id="10" name="Ovaal 9">
            <a:extLst>
              <a:ext uri="{FF2B5EF4-FFF2-40B4-BE49-F238E27FC236}">
                <a16:creationId xmlns:a16="http://schemas.microsoft.com/office/drawing/2014/main" id="{5892D2B3-9651-03B4-3C7B-AF0EFC809785}"/>
              </a:ext>
            </a:extLst>
          </p:cNvPr>
          <p:cNvSpPr/>
          <p:nvPr/>
        </p:nvSpPr>
        <p:spPr>
          <a:xfrm>
            <a:off x="1009650" y="718381"/>
            <a:ext cx="2257425" cy="54369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Ovaal 10">
            <a:extLst>
              <a:ext uri="{FF2B5EF4-FFF2-40B4-BE49-F238E27FC236}">
                <a16:creationId xmlns:a16="http://schemas.microsoft.com/office/drawing/2014/main" id="{AE38D219-84C2-D836-B1F0-73FE6F528ABA}"/>
              </a:ext>
            </a:extLst>
          </p:cNvPr>
          <p:cNvSpPr/>
          <p:nvPr/>
        </p:nvSpPr>
        <p:spPr>
          <a:xfrm>
            <a:off x="852487" y="2512008"/>
            <a:ext cx="2257425" cy="54369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79453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119523"/>
            <a:ext cx="7416000" cy="1116000"/>
          </a:xfrm>
        </p:spPr>
        <p:txBody>
          <a:bodyPr anchor="t">
            <a:normAutofit/>
          </a:bodyPr>
          <a:lstStyle/>
          <a:p>
            <a:r>
              <a:rPr lang="nl-BE" b="1" dirty="0"/>
              <a:t>Informatie per recht</a:t>
            </a:r>
          </a:p>
        </p:txBody>
      </p:sp>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8/10/2024</a:t>
            </a:fld>
            <a:r>
              <a:rPr lang="nl-BE"/>
              <a:t> </a:t>
            </a:r>
            <a:r>
              <a:rPr lang="nl-BE" b="1"/>
              <a:t>│</a:t>
            </a:r>
            <a:fld id="{B263F6C6-2226-4286-8995-C42CB1E7C290}" type="slidenum">
              <a:rPr lang="nl-BE" smtClean="0"/>
              <a:pPr>
                <a:spcAft>
                  <a:spcPts val="600"/>
                </a:spcAft>
              </a:pPr>
              <a:t>14</a:t>
            </a:fld>
            <a:endParaRPr lang="nl-BE"/>
          </a:p>
        </p:txBody>
      </p:sp>
      <p:sp>
        <p:nvSpPr>
          <p:cNvPr id="6" name="Tijdelijke aanduiding voor inhoud 2">
            <a:extLst>
              <a:ext uri="{FF2B5EF4-FFF2-40B4-BE49-F238E27FC236}">
                <a16:creationId xmlns:a16="http://schemas.microsoft.com/office/drawing/2014/main" id="{EE493793-2A08-A5A8-20CB-1C42F0690908}"/>
              </a:ext>
            </a:extLst>
          </p:cNvPr>
          <p:cNvSpPr>
            <a:spLocks noGrp="1"/>
          </p:cNvSpPr>
          <p:nvPr/>
        </p:nvSpPr>
        <p:spPr>
          <a:xfrm>
            <a:off x="1296000" y="5195551"/>
            <a:ext cx="8576869" cy="4064923"/>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1800" dirty="0">
              <a:latin typeface="FlandersArtSans-Light" panose="00000400000000000000" pitchFamily="2" charset="0"/>
            </a:endParaRPr>
          </a:p>
        </p:txBody>
      </p:sp>
      <p:sp>
        <p:nvSpPr>
          <p:cNvPr id="7" name="Tijdelijke aanduiding voor inhoud 2">
            <a:extLst>
              <a:ext uri="{FF2B5EF4-FFF2-40B4-BE49-F238E27FC236}">
                <a16:creationId xmlns:a16="http://schemas.microsoft.com/office/drawing/2014/main" id="{EE493793-2A08-A5A8-20CB-1C42F0690908}"/>
              </a:ext>
            </a:extLst>
          </p:cNvPr>
          <p:cNvSpPr>
            <a:spLocks noGrp="1"/>
          </p:cNvSpPr>
          <p:nvPr>
            <p:ph sz="half" idx="1"/>
          </p:nvPr>
        </p:nvSpPr>
        <p:spPr>
          <a:xfrm>
            <a:off x="807375" y="1824647"/>
            <a:ext cx="8022300" cy="3370904"/>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base">
              <a:buNone/>
            </a:pPr>
            <a:endParaRPr lang="nl-NL" sz="2000" b="1" i="0" u="none" strike="noStrike" dirty="0">
              <a:solidFill>
                <a:srgbClr val="80B6E4"/>
              </a:solidFill>
              <a:effectLst/>
              <a:latin typeface="FlandersArtSans-Light" panose="00000400000000000000" pitchFamily="2" charset="0"/>
            </a:endParaRPr>
          </a:p>
          <a:p>
            <a:pPr>
              <a:lnSpc>
                <a:spcPct val="100000"/>
              </a:lnSpc>
              <a:buNone/>
            </a:pPr>
            <a:endParaRPr lang="nl-BE" dirty="0">
              <a:latin typeface="FlandersArtSans-Light" panose="00000400000000000000" pitchFamily="2" charset="0"/>
            </a:endParaRPr>
          </a:p>
        </p:txBody>
      </p:sp>
      <p:sp>
        <p:nvSpPr>
          <p:cNvPr id="3" name="Tijdelijke aanduiding voor inhoud 2">
            <a:extLst>
              <a:ext uri="{FF2B5EF4-FFF2-40B4-BE49-F238E27FC236}">
                <a16:creationId xmlns:a16="http://schemas.microsoft.com/office/drawing/2014/main" id="{1A93CB9D-F7DB-CABA-BDC7-71E07F5E9A59}"/>
              </a:ext>
            </a:extLst>
          </p:cNvPr>
          <p:cNvSpPr txBox="1">
            <a:spLocks/>
          </p:cNvSpPr>
          <p:nvPr/>
        </p:nvSpPr>
        <p:spPr>
          <a:xfrm>
            <a:off x="1354838" y="1461302"/>
            <a:ext cx="7789162" cy="3672000"/>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b="1"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dirty="0">
              <a:latin typeface="FlandersArtSans-Light" panose="00000400000000000000" pitchFamily="2" charset="0"/>
            </a:endParaRPr>
          </a:p>
        </p:txBody>
      </p:sp>
      <p:pic>
        <p:nvPicPr>
          <p:cNvPr id="8" name="Afbeelding 7">
            <a:extLst>
              <a:ext uri="{FF2B5EF4-FFF2-40B4-BE49-F238E27FC236}">
                <a16:creationId xmlns:a16="http://schemas.microsoft.com/office/drawing/2014/main" id="{6FAB4D70-3D3D-F25E-80FC-774EB4BE1C5F}"/>
              </a:ext>
            </a:extLst>
          </p:cNvPr>
          <p:cNvPicPr>
            <a:picLocks noChangeAspect="1"/>
          </p:cNvPicPr>
          <p:nvPr/>
        </p:nvPicPr>
        <p:blipFill>
          <a:blip r:embed="rId7"/>
          <a:stretch>
            <a:fillRect/>
          </a:stretch>
        </p:blipFill>
        <p:spPr>
          <a:xfrm>
            <a:off x="1296000" y="675742"/>
            <a:ext cx="4171350" cy="5384250"/>
          </a:xfrm>
          <a:prstGeom prst="rect">
            <a:avLst/>
          </a:prstGeom>
        </p:spPr>
      </p:pic>
      <p:sp>
        <p:nvSpPr>
          <p:cNvPr id="10" name="Ovaal 9">
            <a:extLst>
              <a:ext uri="{FF2B5EF4-FFF2-40B4-BE49-F238E27FC236}">
                <a16:creationId xmlns:a16="http://schemas.microsoft.com/office/drawing/2014/main" id="{A00E3140-53E0-A2F4-54D6-2ED48F7CFB05}"/>
              </a:ext>
            </a:extLst>
          </p:cNvPr>
          <p:cNvSpPr/>
          <p:nvPr/>
        </p:nvSpPr>
        <p:spPr>
          <a:xfrm>
            <a:off x="1009650" y="558726"/>
            <a:ext cx="2095500" cy="47500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Ovaal 10">
            <a:extLst>
              <a:ext uri="{FF2B5EF4-FFF2-40B4-BE49-F238E27FC236}">
                <a16:creationId xmlns:a16="http://schemas.microsoft.com/office/drawing/2014/main" id="{4A3C1364-9728-666D-7014-706ADB9626FB}"/>
              </a:ext>
            </a:extLst>
          </p:cNvPr>
          <p:cNvSpPr/>
          <p:nvPr/>
        </p:nvSpPr>
        <p:spPr>
          <a:xfrm>
            <a:off x="737925" y="4772656"/>
            <a:ext cx="4078350" cy="143887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09599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119523"/>
            <a:ext cx="7416000" cy="1116000"/>
          </a:xfrm>
        </p:spPr>
        <p:txBody>
          <a:bodyPr anchor="t">
            <a:normAutofit/>
          </a:bodyPr>
          <a:lstStyle/>
          <a:p>
            <a:r>
              <a:rPr lang="nl-BE" b="1" dirty="0"/>
              <a:t>Informatie per recht</a:t>
            </a:r>
          </a:p>
        </p:txBody>
      </p:sp>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8/10/2024</a:t>
            </a:fld>
            <a:r>
              <a:rPr lang="nl-BE"/>
              <a:t> </a:t>
            </a:r>
            <a:r>
              <a:rPr lang="nl-BE" b="1"/>
              <a:t>│</a:t>
            </a:r>
            <a:fld id="{B263F6C6-2226-4286-8995-C42CB1E7C290}" type="slidenum">
              <a:rPr lang="nl-BE" smtClean="0"/>
              <a:pPr>
                <a:spcAft>
                  <a:spcPts val="600"/>
                </a:spcAft>
              </a:pPr>
              <a:t>15</a:t>
            </a:fld>
            <a:endParaRPr lang="nl-BE"/>
          </a:p>
        </p:txBody>
      </p:sp>
      <p:sp>
        <p:nvSpPr>
          <p:cNvPr id="6" name="Tijdelijke aanduiding voor inhoud 2">
            <a:extLst>
              <a:ext uri="{FF2B5EF4-FFF2-40B4-BE49-F238E27FC236}">
                <a16:creationId xmlns:a16="http://schemas.microsoft.com/office/drawing/2014/main" id="{EE493793-2A08-A5A8-20CB-1C42F0690908}"/>
              </a:ext>
            </a:extLst>
          </p:cNvPr>
          <p:cNvSpPr>
            <a:spLocks noGrp="1"/>
          </p:cNvSpPr>
          <p:nvPr/>
        </p:nvSpPr>
        <p:spPr>
          <a:xfrm>
            <a:off x="1296000" y="5195551"/>
            <a:ext cx="8576869" cy="4064923"/>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1800" dirty="0">
              <a:latin typeface="FlandersArtSans-Light" panose="00000400000000000000" pitchFamily="2" charset="0"/>
            </a:endParaRPr>
          </a:p>
        </p:txBody>
      </p:sp>
      <p:sp>
        <p:nvSpPr>
          <p:cNvPr id="7" name="Tijdelijke aanduiding voor inhoud 2">
            <a:extLst>
              <a:ext uri="{FF2B5EF4-FFF2-40B4-BE49-F238E27FC236}">
                <a16:creationId xmlns:a16="http://schemas.microsoft.com/office/drawing/2014/main" id="{EE493793-2A08-A5A8-20CB-1C42F0690908}"/>
              </a:ext>
            </a:extLst>
          </p:cNvPr>
          <p:cNvSpPr>
            <a:spLocks noGrp="1"/>
          </p:cNvSpPr>
          <p:nvPr>
            <p:ph sz="half" idx="1"/>
          </p:nvPr>
        </p:nvSpPr>
        <p:spPr>
          <a:xfrm>
            <a:off x="807375" y="1824647"/>
            <a:ext cx="8022300" cy="3370904"/>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base">
              <a:buNone/>
            </a:pPr>
            <a:endParaRPr lang="nl-NL" sz="2000" b="1" i="0" u="none" strike="noStrike" dirty="0">
              <a:solidFill>
                <a:srgbClr val="80B6E4"/>
              </a:solidFill>
              <a:effectLst/>
              <a:latin typeface="FlandersArtSans-Light" panose="00000400000000000000" pitchFamily="2" charset="0"/>
            </a:endParaRPr>
          </a:p>
          <a:p>
            <a:pPr>
              <a:lnSpc>
                <a:spcPct val="100000"/>
              </a:lnSpc>
              <a:buNone/>
            </a:pPr>
            <a:endParaRPr lang="nl-BE" dirty="0">
              <a:latin typeface="FlandersArtSans-Light" panose="00000400000000000000" pitchFamily="2" charset="0"/>
            </a:endParaRPr>
          </a:p>
        </p:txBody>
      </p:sp>
      <p:sp>
        <p:nvSpPr>
          <p:cNvPr id="3" name="Tijdelijke aanduiding voor inhoud 2">
            <a:extLst>
              <a:ext uri="{FF2B5EF4-FFF2-40B4-BE49-F238E27FC236}">
                <a16:creationId xmlns:a16="http://schemas.microsoft.com/office/drawing/2014/main" id="{1A93CB9D-F7DB-CABA-BDC7-71E07F5E9A59}"/>
              </a:ext>
            </a:extLst>
          </p:cNvPr>
          <p:cNvSpPr txBox="1">
            <a:spLocks/>
          </p:cNvSpPr>
          <p:nvPr/>
        </p:nvSpPr>
        <p:spPr>
          <a:xfrm>
            <a:off x="1354838" y="1461302"/>
            <a:ext cx="7789162" cy="3672000"/>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b="1"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dirty="0">
              <a:latin typeface="FlandersArtSans-Light" panose="00000400000000000000" pitchFamily="2" charset="0"/>
            </a:endParaRPr>
          </a:p>
        </p:txBody>
      </p:sp>
      <p:pic>
        <p:nvPicPr>
          <p:cNvPr id="9" name="Afbeelding 8">
            <a:extLst>
              <a:ext uri="{FF2B5EF4-FFF2-40B4-BE49-F238E27FC236}">
                <a16:creationId xmlns:a16="http://schemas.microsoft.com/office/drawing/2014/main" id="{CD986E93-8405-C834-595B-E27BCD3743FB}"/>
              </a:ext>
            </a:extLst>
          </p:cNvPr>
          <p:cNvPicPr>
            <a:picLocks noChangeAspect="1"/>
          </p:cNvPicPr>
          <p:nvPr/>
        </p:nvPicPr>
        <p:blipFill>
          <a:blip r:embed="rId7"/>
          <a:stretch>
            <a:fillRect/>
          </a:stretch>
        </p:blipFill>
        <p:spPr>
          <a:xfrm>
            <a:off x="1246940" y="677523"/>
            <a:ext cx="4020385" cy="5425937"/>
          </a:xfrm>
          <a:prstGeom prst="rect">
            <a:avLst/>
          </a:prstGeom>
        </p:spPr>
      </p:pic>
      <p:sp>
        <p:nvSpPr>
          <p:cNvPr id="10" name="Ovaal 9">
            <a:extLst>
              <a:ext uri="{FF2B5EF4-FFF2-40B4-BE49-F238E27FC236}">
                <a16:creationId xmlns:a16="http://schemas.microsoft.com/office/drawing/2014/main" id="{49436685-E278-4840-5292-09F6907358F4}"/>
              </a:ext>
            </a:extLst>
          </p:cNvPr>
          <p:cNvSpPr/>
          <p:nvPr/>
        </p:nvSpPr>
        <p:spPr>
          <a:xfrm>
            <a:off x="1057275" y="2638425"/>
            <a:ext cx="4210050" cy="15621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Ovaal 10">
            <a:extLst>
              <a:ext uri="{FF2B5EF4-FFF2-40B4-BE49-F238E27FC236}">
                <a16:creationId xmlns:a16="http://schemas.microsoft.com/office/drawing/2014/main" id="{C43094F8-7127-0B2B-01F4-D5B1CD643D25}"/>
              </a:ext>
            </a:extLst>
          </p:cNvPr>
          <p:cNvSpPr/>
          <p:nvPr/>
        </p:nvSpPr>
        <p:spPr>
          <a:xfrm>
            <a:off x="959129" y="5110867"/>
            <a:ext cx="3219862" cy="110814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4232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ormAutofit/>
          </a:bodyPr>
          <a:lstStyle/>
          <a:p>
            <a:r>
              <a:rPr lang="nl-BE" b="1" dirty="0"/>
              <a:t>Doelgroep</a:t>
            </a:r>
          </a:p>
        </p:txBody>
      </p:sp>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8/10/2024</a:t>
            </a:fld>
            <a:r>
              <a:rPr lang="nl-BE"/>
              <a:t> </a:t>
            </a:r>
            <a:r>
              <a:rPr lang="nl-BE" b="1"/>
              <a:t>│</a:t>
            </a:r>
            <a:fld id="{B263F6C6-2226-4286-8995-C42CB1E7C290}" type="slidenum">
              <a:rPr lang="nl-BE" smtClean="0"/>
              <a:pPr>
                <a:spcAft>
                  <a:spcPts val="600"/>
                </a:spcAft>
              </a:pPr>
              <a:t>16</a:t>
            </a:fld>
            <a:endParaRPr lang="nl-BE"/>
          </a:p>
        </p:txBody>
      </p:sp>
      <p:sp>
        <p:nvSpPr>
          <p:cNvPr id="6" name="Tijdelijke aanduiding voor inhoud 2">
            <a:extLst>
              <a:ext uri="{FF2B5EF4-FFF2-40B4-BE49-F238E27FC236}">
                <a16:creationId xmlns:a16="http://schemas.microsoft.com/office/drawing/2014/main" id="{EE493793-2A08-A5A8-20CB-1C42F0690908}"/>
              </a:ext>
            </a:extLst>
          </p:cNvPr>
          <p:cNvSpPr>
            <a:spLocks noGrp="1"/>
          </p:cNvSpPr>
          <p:nvPr/>
        </p:nvSpPr>
        <p:spPr>
          <a:xfrm>
            <a:off x="1296000" y="5195551"/>
            <a:ext cx="8576869" cy="4064923"/>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1800" dirty="0">
              <a:latin typeface="FlandersArtSans-Light" panose="00000400000000000000" pitchFamily="2" charset="0"/>
            </a:endParaRPr>
          </a:p>
        </p:txBody>
      </p:sp>
      <p:sp>
        <p:nvSpPr>
          <p:cNvPr id="7" name="Tijdelijke aanduiding voor inhoud 2">
            <a:extLst>
              <a:ext uri="{FF2B5EF4-FFF2-40B4-BE49-F238E27FC236}">
                <a16:creationId xmlns:a16="http://schemas.microsoft.com/office/drawing/2014/main" id="{EE493793-2A08-A5A8-20CB-1C42F0690908}"/>
              </a:ext>
            </a:extLst>
          </p:cNvPr>
          <p:cNvSpPr>
            <a:spLocks noGrp="1"/>
          </p:cNvSpPr>
          <p:nvPr>
            <p:ph sz="half" idx="1"/>
          </p:nvPr>
        </p:nvSpPr>
        <p:spPr>
          <a:xfrm>
            <a:off x="807375" y="1824647"/>
            <a:ext cx="8022300" cy="3370904"/>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base">
              <a:buNone/>
            </a:pPr>
            <a:endParaRPr lang="nl-NL" sz="2000" b="1" i="0" u="none" strike="noStrike" dirty="0">
              <a:solidFill>
                <a:srgbClr val="80B6E4"/>
              </a:solidFill>
              <a:effectLst/>
              <a:latin typeface="FlandersArtSans-Light" panose="00000400000000000000" pitchFamily="2" charset="0"/>
            </a:endParaRPr>
          </a:p>
          <a:p>
            <a:pPr>
              <a:lnSpc>
                <a:spcPct val="100000"/>
              </a:lnSpc>
              <a:buNone/>
            </a:pPr>
            <a:endParaRPr lang="nl-BE" dirty="0">
              <a:latin typeface="FlandersArtSans-Light" panose="00000400000000000000" pitchFamily="2" charset="0"/>
            </a:endParaRPr>
          </a:p>
        </p:txBody>
      </p:sp>
      <p:sp>
        <p:nvSpPr>
          <p:cNvPr id="3" name="Tijdelijke aanduiding voor inhoud 2">
            <a:extLst>
              <a:ext uri="{FF2B5EF4-FFF2-40B4-BE49-F238E27FC236}">
                <a16:creationId xmlns:a16="http://schemas.microsoft.com/office/drawing/2014/main" id="{1A93CB9D-F7DB-CABA-BDC7-71E07F5E9A59}"/>
              </a:ext>
            </a:extLst>
          </p:cNvPr>
          <p:cNvSpPr txBox="1">
            <a:spLocks/>
          </p:cNvSpPr>
          <p:nvPr/>
        </p:nvSpPr>
        <p:spPr>
          <a:xfrm>
            <a:off x="1354838" y="1461302"/>
            <a:ext cx="7474837" cy="3672000"/>
          </a:xfrm>
          <a:prstGeom prst="rect">
            <a:avLst/>
          </a:prstGeom>
        </p:spPr>
        <p:txBody>
          <a:bodyPr vert="horz" lIns="0" tIns="0" rIns="0" bIns="0" rtlCol="0" anchor="t">
            <a:noAutofit/>
          </a:bodyPr>
          <a:lstStyle>
            <a:lvl1pPr marL="0" indent="0" algn="l" defTabSz="914400" rtl="0" eaLnBrk="1" latinLnBrk="0" hangingPunct="1">
              <a:lnSpc>
                <a:spcPct val="90000"/>
              </a:lnSpc>
              <a:spcBef>
                <a:spcPts val="300"/>
              </a:spcBef>
              <a:buSzPct val="90000"/>
              <a:buFontTx/>
              <a:buBlip>
                <a:blip r:embed="rId3"/>
              </a:buBlip>
              <a:defRPr sz="2200" b="1"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nl-NL" sz="2400" dirty="0">
                <a:solidFill>
                  <a:srgbClr val="80B6E4"/>
                </a:solidFill>
                <a:latin typeface="FlandersArtSans-Light"/>
                <a:cs typeface="Calibri"/>
              </a:rPr>
              <a:t>Website is in de eerste plaats gericht op maatschappelijk werkers en andere hulpverleners</a:t>
            </a:r>
          </a:p>
          <a:p>
            <a:pPr fontAlgn="base">
              <a:buNone/>
            </a:pPr>
            <a:endParaRPr lang="nl-NL" sz="2000" dirty="0">
              <a:solidFill>
                <a:srgbClr val="80B6E4"/>
              </a:solidFill>
              <a:latin typeface="FlandersArtSans-Light" panose="00000400000000000000" pitchFamily="2" charset="0"/>
            </a:endParaRPr>
          </a:p>
          <a:p>
            <a:pPr fontAlgn="base">
              <a:buFont typeface="Arial" panose="020B0604020202020204" pitchFamily="34" charset="0"/>
              <a:buChar char="•"/>
            </a:pPr>
            <a:r>
              <a:rPr lang="nl-NL" sz="2000" dirty="0">
                <a:solidFill>
                  <a:schemeClr val="tx1"/>
                </a:solidFill>
                <a:latin typeface="FlandersArtSans-Light" panose="00000400000000000000" pitchFamily="2" charset="0"/>
              </a:rPr>
              <a:t> Nood aan correcte en actuele informatie om cliënt te helpen = </a:t>
            </a:r>
          </a:p>
          <a:p>
            <a:pPr fontAlgn="base">
              <a:buNone/>
            </a:pPr>
            <a:r>
              <a:rPr lang="nl-NL" sz="2000" dirty="0">
                <a:solidFill>
                  <a:schemeClr val="tx1"/>
                </a:solidFill>
                <a:latin typeface="FlandersArtSans-Light" panose="00000400000000000000" pitchFamily="2" charset="0"/>
              </a:rPr>
              <a:t>vraag naar bruikbaar instrument voor werkveld</a:t>
            </a:r>
          </a:p>
          <a:p>
            <a:pPr fontAlgn="base">
              <a:buNone/>
            </a:pPr>
            <a:endParaRPr lang="nl-NL" sz="2000" dirty="0">
              <a:solidFill>
                <a:schemeClr val="tx1"/>
              </a:solidFill>
              <a:latin typeface="FlandersArtSans-Light" panose="00000400000000000000" pitchFamily="2" charset="0"/>
            </a:endParaRPr>
          </a:p>
          <a:p>
            <a:pPr fontAlgn="base">
              <a:buFont typeface="Arial" panose="020B0604020202020204" pitchFamily="34" charset="0"/>
              <a:buChar char="•"/>
            </a:pPr>
            <a:r>
              <a:rPr lang="nl-NL" sz="2000" dirty="0">
                <a:latin typeface="FlandersArtSans-Light" panose="00000400000000000000" pitchFamily="2" charset="0"/>
              </a:rPr>
              <a:t>Doel = </a:t>
            </a:r>
            <a:r>
              <a:rPr lang="nl-NL" sz="2000" dirty="0" err="1">
                <a:latin typeface="FlandersArtSans-Light" panose="00000400000000000000" pitchFamily="2" charset="0"/>
              </a:rPr>
              <a:t>onderbescherming</a:t>
            </a:r>
            <a:r>
              <a:rPr lang="nl-NL" sz="2000" dirty="0">
                <a:latin typeface="FlandersArtSans-Light" panose="00000400000000000000" pitchFamily="2" charset="0"/>
              </a:rPr>
              <a:t> tegengaan – vooral risico bij de meest kwetsbaren in de maatschappij, waar hulpverleners optreden als intermediair</a:t>
            </a:r>
            <a:endParaRPr lang="nl-NL" sz="2000" dirty="0">
              <a:solidFill>
                <a:schemeClr val="tx1"/>
              </a:solidFill>
              <a:latin typeface="FlandersArtSans-Light" panose="00000400000000000000" pitchFamily="2" charset="0"/>
            </a:endParaRPr>
          </a:p>
          <a:p>
            <a:pPr fontAlgn="base">
              <a:buNone/>
            </a:pPr>
            <a:endParaRPr lang="nl-NL" sz="2000" dirty="0">
              <a:solidFill>
                <a:schemeClr val="tx1"/>
              </a:solidFill>
              <a:latin typeface="FlandersArtSans-Light" panose="00000400000000000000" pitchFamily="2" charset="0"/>
            </a:endParaRPr>
          </a:p>
          <a:p>
            <a:pPr fontAlgn="base">
              <a:buFont typeface="Arial" panose="020B0604020202020204" pitchFamily="34" charset="0"/>
              <a:buChar char="•"/>
            </a:pPr>
            <a:r>
              <a:rPr lang="nl-NL" sz="2000" dirty="0">
                <a:solidFill>
                  <a:schemeClr val="tx1"/>
                </a:solidFill>
                <a:latin typeface="FlandersArtSans-Light" panose="00000400000000000000" pitchFamily="2" charset="0"/>
              </a:rPr>
              <a:t> Interpretatie van informatie : ‘suggestie van mogelijke rechten’, vaak achterliggende informatie en attesten noodzakelijk = regiefunctie hulpverlener</a:t>
            </a:r>
          </a:p>
          <a:p>
            <a:pPr fontAlgn="base">
              <a:buNone/>
            </a:pPr>
            <a:endParaRPr lang="nl-NL" sz="2000" dirty="0">
              <a:solidFill>
                <a:schemeClr val="tx1"/>
              </a:solidFill>
              <a:latin typeface="FlandersArtSans-Light" panose="00000400000000000000" pitchFamily="2" charset="0"/>
            </a:endParaRPr>
          </a:p>
          <a:p>
            <a:pPr fontAlgn="base">
              <a:buFont typeface="Arial" panose="020B0604020202020204" pitchFamily="34" charset="0"/>
              <a:buChar char="•"/>
            </a:pPr>
            <a:r>
              <a:rPr lang="nl-NL" sz="2000" dirty="0">
                <a:latin typeface="FlandersArtSans-Light" panose="00000400000000000000" pitchFamily="2" charset="0"/>
              </a:rPr>
              <a:t>MAAR is ook voor burger gratis toegankelijk</a:t>
            </a:r>
            <a:endParaRPr lang="nl-NL" sz="2000" dirty="0">
              <a:solidFill>
                <a:schemeClr val="tx1"/>
              </a:solidFill>
              <a:latin typeface="FlandersArtSans-Light" panose="00000400000000000000" pitchFamily="2" charset="0"/>
            </a:endParaRPr>
          </a:p>
          <a:p>
            <a:pPr>
              <a:buNone/>
            </a:pPr>
            <a:endParaRPr lang="nl-BE" dirty="0">
              <a:latin typeface="FlandersArtSans-Light" panose="00000400000000000000" pitchFamily="2" charset="0"/>
            </a:endParaRPr>
          </a:p>
        </p:txBody>
      </p:sp>
    </p:spTree>
    <p:extLst>
      <p:ext uri="{BB962C8B-B14F-4D97-AF65-F5344CB8AC3E}">
        <p14:creationId xmlns:p14="http://schemas.microsoft.com/office/powerpoint/2010/main" val="3320054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379750"/>
            <a:ext cx="7416000" cy="1116000"/>
          </a:xfrm>
        </p:spPr>
        <p:txBody>
          <a:bodyPr anchor="t">
            <a:normAutofit/>
          </a:bodyPr>
          <a:lstStyle/>
          <a:p>
            <a:r>
              <a:rPr lang="nl-BE" b="1" dirty="0"/>
              <a:t>Hoe blijven rechten actueel? </a:t>
            </a:r>
          </a:p>
        </p:txBody>
      </p:sp>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8/10/2024</a:t>
            </a:fld>
            <a:r>
              <a:rPr lang="nl-BE"/>
              <a:t> </a:t>
            </a:r>
            <a:r>
              <a:rPr lang="nl-BE" b="1"/>
              <a:t>│</a:t>
            </a:r>
            <a:fld id="{B263F6C6-2226-4286-8995-C42CB1E7C290}" type="slidenum">
              <a:rPr lang="nl-BE" smtClean="0"/>
              <a:pPr>
                <a:spcAft>
                  <a:spcPts val="600"/>
                </a:spcAft>
              </a:pPr>
              <a:t>17</a:t>
            </a:fld>
            <a:endParaRPr lang="nl-BE"/>
          </a:p>
        </p:txBody>
      </p:sp>
      <p:sp>
        <p:nvSpPr>
          <p:cNvPr id="6" name="Tijdelijke aanduiding voor inhoud 2">
            <a:extLst>
              <a:ext uri="{FF2B5EF4-FFF2-40B4-BE49-F238E27FC236}">
                <a16:creationId xmlns:a16="http://schemas.microsoft.com/office/drawing/2014/main" id="{EE493793-2A08-A5A8-20CB-1C42F0690908}"/>
              </a:ext>
            </a:extLst>
          </p:cNvPr>
          <p:cNvSpPr>
            <a:spLocks noGrp="1"/>
          </p:cNvSpPr>
          <p:nvPr/>
        </p:nvSpPr>
        <p:spPr>
          <a:xfrm>
            <a:off x="1296000" y="5195551"/>
            <a:ext cx="8576869" cy="4064923"/>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1800" dirty="0">
              <a:latin typeface="FlandersArtSans-Light" panose="00000400000000000000" pitchFamily="2" charset="0"/>
            </a:endParaRPr>
          </a:p>
        </p:txBody>
      </p:sp>
      <p:sp>
        <p:nvSpPr>
          <p:cNvPr id="7" name="Tijdelijke aanduiding voor inhoud 2">
            <a:extLst>
              <a:ext uri="{FF2B5EF4-FFF2-40B4-BE49-F238E27FC236}">
                <a16:creationId xmlns:a16="http://schemas.microsoft.com/office/drawing/2014/main" id="{EE493793-2A08-A5A8-20CB-1C42F0690908}"/>
              </a:ext>
            </a:extLst>
          </p:cNvPr>
          <p:cNvSpPr>
            <a:spLocks noGrp="1"/>
          </p:cNvSpPr>
          <p:nvPr>
            <p:ph sz="half" idx="1"/>
          </p:nvPr>
        </p:nvSpPr>
        <p:spPr>
          <a:xfrm>
            <a:off x="807375" y="1824647"/>
            <a:ext cx="8022300" cy="3370904"/>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base">
              <a:buNone/>
            </a:pPr>
            <a:endParaRPr lang="nl-NL" sz="2000" b="1" i="0" u="none" strike="noStrike" dirty="0">
              <a:solidFill>
                <a:srgbClr val="80B6E4"/>
              </a:solidFill>
              <a:effectLst/>
              <a:latin typeface="FlandersArtSans-Light" panose="00000400000000000000" pitchFamily="2" charset="0"/>
            </a:endParaRPr>
          </a:p>
          <a:p>
            <a:pPr>
              <a:lnSpc>
                <a:spcPct val="100000"/>
              </a:lnSpc>
              <a:buNone/>
            </a:pPr>
            <a:endParaRPr lang="nl-BE" dirty="0">
              <a:latin typeface="FlandersArtSans-Light" panose="00000400000000000000" pitchFamily="2" charset="0"/>
            </a:endParaRPr>
          </a:p>
          <a:p>
            <a:pPr>
              <a:lnSpc>
                <a:spcPct val="100000"/>
              </a:lnSpc>
              <a:buNone/>
            </a:pPr>
            <a:endParaRPr lang="nl-BE" dirty="0">
              <a:latin typeface="FlandersArtSans-Light" panose="00000400000000000000" pitchFamily="2" charset="0"/>
            </a:endParaRPr>
          </a:p>
        </p:txBody>
      </p:sp>
      <p:sp>
        <p:nvSpPr>
          <p:cNvPr id="3" name="Tijdelijke aanduiding voor inhoud 2">
            <a:extLst>
              <a:ext uri="{FF2B5EF4-FFF2-40B4-BE49-F238E27FC236}">
                <a16:creationId xmlns:a16="http://schemas.microsoft.com/office/drawing/2014/main" id="{1A93CB9D-F7DB-CABA-BDC7-71E07F5E9A59}"/>
              </a:ext>
            </a:extLst>
          </p:cNvPr>
          <p:cNvSpPr txBox="1">
            <a:spLocks/>
          </p:cNvSpPr>
          <p:nvPr/>
        </p:nvSpPr>
        <p:spPr>
          <a:xfrm>
            <a:off x="1354838" y="1194654"/>
            <a:ext cx="7474837" cy="3672000"/>
          </a:xfrm>
          <a:prstGeom prst="rect">
            <a:avLst/>
          </a:prstGeom>
        </p:spPr>
        <p:txBody>
          <a:bodyPr vert="horz" lIns="0" tIns="0" rIns="0" bIns="0" rtlCol="0" anchor="t">
            <a:noAutofit/>
          </a:bodyPr>
          <a:lstStyle>
            <a:lvl1pPr marL="0" indent="0" algn="l" defTabSz="914400" rtl="0" eaLnBrk="1" latinLnBrk="0" hangingPunct="1">
              <a:lnSpc>
                <a:spcPct val="90000"/>
              </a:lnSpc>
              <a:spcBef>
                <a:spcPts val="300"/>
              </a:spcBef>
              <a:buSzPct val="90000"/>
              <a:buFontTx/>
              <a:buBlip>
                <a:blip r:embed="rId3"/>
              </a:buBlip>
              <a:defRPr sz="2200" b="1"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nl-NL" sz="2400" dirty="0">
                <a:solidFill>
                  <a:srgbClr val="80B6E4"/>
                </a:solidFill>
                <a:latin typeface="FlandersArtSans-Light"/>
                <a:cs typeface="Calibri"/>
              </a:rPr>
              <a:t>Rechtenverkenner haalt haar sociale rechten uit de</a:t>
            </a:r>
          </a:p>
          <a:p>
            <a:pPr fontAlgn="base">
              <a:buNone/>
            </a:pPr>
            <a:r>
              <a:rPr lang="nl-NL" sz="2400" dirty="0">
                <a:solidFill>
                  <a:srgbClr val="80B6E4"/>
                </a:solidFill>
                <a:latin typeface="FlandersArtSans-Light" panose="00000400000000000000" pitchFamily="2" charset="0"/>
              </a:rPr>
              <a:t>Interbestuurlijke Producten- en </a:t>
            </a:r>
            <a:r>
              <a:rPr lang="nl-NL" sz="2400" dirty="0" err="1">
                <a:solidFill>
                  <a:srgbClr val="80B6E4"/>
                </a:solidFill>
                <a:latin typeface="FlandersArtSans-Light" panose="00000400000000000000" pitchFamily="2" charset="0"/>
              </a:rPr>
              <a:t>DienstenCatalogus</a:t>
            </a:r>
            <a:r>
              <a:rPr lang="nl-NL" sz="2400" dirty="0">
                <a:solidFill>
                  <a:srgbClr val="80B6E4"/>
                </a:solidFill>
                <a:latin typeface="FlandersArtSans-Light" panose="00000400000000000000" pitchFamily="2" charset="0"/>
              </a:rPr>
              <a:t> IPDC</a:t>
            </a:r>
          </a:p>
          <a:p>
            <a:pPr fontAlgn="base">
              <a:buNone/>
            </a:pPr>
            <a:endParaRPr lang="nl-NL" sz="2400" dirty="0">
              <a:solidFill>
                <a:srgbClr val="80B6E4"/>
              </a:solidFill>
              <a:latin typeface="FlandersArtSans-Light" panose="00000400000000000000" pitchFamily="2" charset="0"/>
            </a:endParaRPr>
          </a:p>
          <a:p>
            <a:pPr marL="342900" indent="-342900" fontAlgn="base">
              <a:buFont typeface="Arial" panose="020B0604020202020204" pitchFamily="34" charset="0"/>
              <a:buChar char="•"/>
            </a:pPr>
            <a:r>
              <a:rPr lang="nl-NL" sz="2400" dirty="0">
                <a:latin typeface="FlandersArtSans-Light" panose="00000400000000000000" pitchFamily="2" charset="0"/>
              </a:rPr>
              <a:t>Rechten waar lokaal niveau niet bevoegd en/of uitvoerend is: Vlaamse overheid voert in.</a:t>
            </a:r>
          </a:p>
          <a:p>
            <a:pPr marL="342900" indent="-342900" fontAlgn="base">
              <a:buFont typeface="Arial" panose="020B0604020202020204" pitchFamily="34" charset="0"/>
              <a:buChar char="•"/>
            </a:pPr>
            <a:r>
              <a:rPr lang="nl-NL" sz="2400" dirty="0">
                <a:latin typeface="FlandersArtSans-Light"/>
                <a:cs typeface="Calibri"/>
              </a:rPr>
              <a:t>Rechten waar het lokaal niveau bevoegd en/of uitvoerend is: lokale besturen voeren in via een aparte catalogus (Lokale Producten- en </a:t>
            </a:r>
            <a:r>
              <a:rPr lang="nl-NL" sz="2400" dirty="0" err="1">
                <a:latin typeface="FlandersArtSans-Light"/>
                <a:cs typeface="Calibri"/>
              </a:rPr>
              <a:t>DienstenCatalogus</a:t>
            </a:r>
            <a:r>
              <a:rPr lang="nl-NL" sz="2400" dirty="0">
                <a:latin typeface="FlandersArtSans-Light"/>
                <a:cs typeface="Calibri"/>
              </a:rPr>
              <a:t> LPDC) die verbonden is aan de IPDC.</a:t>
            </a:r>
          </a:p>
          <a:p>
            <a:pPr marL="342900" indent="-342900" fontAlgn="base">
              <a:buFont typeface="Arial" panose="020B0604020202020204" pitchFamily="34" charset="0"/>
              <a:buChar char="•"/>
            </a:pPr>
            <a:endParaRPr lang="nl-NL" sz="2400" dirty="0">
              <a:latin typeface="FlandersArtSans-Light" panose="00000400000000000000" pitchFamily="2" charset="0"/>
            </a:endParaRPr>
          </a:p>
          <a:p>
            <a:pPr fontAlgn="base">
              <a:buNone/>
            </a:pPr>
            <a:r>
              <a:rPr lang="nl-NL" sz="2400" dirty="0">
                <a:latin typeface="FlandersArtSans-Light" panose="00000400000000000000" pitchFamily="2" charset="0"/>
              </a:rPr>
              <a:t>= Principe: degene die het meeste informatie over het recht heeft, voert in </a:t>
            </a:r>
            <a:r>
              <a:rPr lang="nl-NL" sz="2400" dirty="0">
                <a:latin typeface="FlandersArtSans-Light" panose="00000400000000000000" pitchFamily="2" charset="0"/>
                <a:sym typeface="Wingdings" panose="05000000000000000000" pitchFamily="2" charset="2"/>
              </a:rPr>
              <a:t></a:t>
            </a:r>
            <a:r>
              <a:rPr lang="nl-NL" sz="2400" dirty="0">
                <a:latin typeface="FlandersArtSans-Light" panose="00000400000000000000" pitchFamily="2" charset="0"/>
              </a:rPr>
              <a:t> gegevens blijven actueel</a:t>
            </a:r>
            <a:endParaRPr lang="nl-BE" dirty="0">
              <a:latin typeface="FlandersArtSans-Light" panose="00000400000000000000" pitchFamily="2" charset="0"/>
            </a:endParaRPr>
          </a:p>
        </p:txBody>
      </p:sp>
    </p:spTree>
    <p:extLst>
      <p:ext uri="{BB962C8B-B14F-4D97-AF65-F5344CB8AC3E}">
        <p14:creationId xmlns:p14="http://schemas.microsoft.com/office/powerpoint/2010/main" val="768760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a:t>Meer informatie of extra vragen? </a:t>
            </a:r>
          </a:p>
        </p:txBody>
      </p:sp>
      <p:sp>
        <p:nvSpPr>
          <p:cNvPr id="3" name="Ondertitel 2"/>
          <p:cNvSpPr>
            <a:spLocks noGrp="1"/>
          </p:cNvSpPr>
          <p:nvPr>
            <p:ph type="subTitle" idx="1"/>
          </p:nvPr>
        </p:nvSpPr>
        <p:spPr/>
        <p:txBody>
          <a:bodyPr/>
          <a:lstStyle/>
          <a:p>
            <a:r>
              <a:rPr lang="nl-BE" dirty="0">
                <a:hlinkClick r:id="rId3"/>
              </a:rPr>
              <a:t>Rechtenverkenner 2.0 | Departement Zorg (departementwvg.be)</a:t>
            </a:r>
            <a:endParaRPr lang="nl-BE" dirty="0"/>
          </a:p>
          <a:p>
            <a:endParaRPr lang="nl-BE" dirty="0"/>
          </a:p>
          <a:p>
            <a:r>
              <a:rPr lang="nl-BE" dirty="0"/>
              <a:t>rechtenverkenner@vlaanderen.be</a:t>
            </a:r>
          </a:p>
        </p:txBody>
      </p:sp>
    </p:spTree>
    <p:extLst>
      <p:ext uri="{BB962C8B-B14F-4D97-AF65-F5344CB8AC3E}">
        <p14:creationId xmlns:p14="http://schemas.microsoft.com/office/powerpoint/2010/main" val="313502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latin typeface="+mj-lt"/>
              </a:rPr>
              <a:t>Inhoud</a:t>
            </a:r>
          </a:p>
        </p:txBody>
      </p:sp>
      <p:sp>
        <p:nvSpPr>
          <p:cNvPr id="3" name="Tijdelijke aanduiding voor inhoud 2"/>
          <p:cNvSpPr>
            <a:spLocks noGrp="1"/>
          </p:cNvSpPr>
          <p:nvPr>
            <p:ph sz="half" idx="1"/>
          </p:nvPr>
        </p:nvSpPr>
        <p:spPr/>
        <p:txBody>
          <a:bodyPr/>
          <a:lstStyle/>
          <a:p>
            <a:r>
              <a:rPr lang="nl-BE" dirty="0">
                <a:latin typeface="FlandersArtSans-Light" panose="00000400000000000000" pitchFamily="2" charset="0"/>
              </a:rPr>
              <a:t>Waarom een Rechtenverkenner? Enkele belangrijke vaststellingen</a:t>
            </a:r>
          </a:p>
          <a:p>
            <a:r>
              <a:rPr lang="nl-BE" dirty="0">
                <a:latin typeface="FlandersArtSans-Light" panose="00000400000000000000" pitchFamily="2" charset="0"/>
              </a:rPr>
              <a:t>Wat is Rechtenverkenner? </a:t>
            </a:r>
          </a:p>
          <a:p>
            <a:r>
              <a:rPr lang="nl-BE" dirty="0">
                <a:latin typeface="FlandersArtSans-Light" panose="00000400000000000000" pitchFamily="2" charset="0"/>
              </a:rPr>
              <a:t>Informatie per recht</a:t>
            </a:r>
          </a:p>
          <a:p>
            <a:r>
              <a:rPr lang="nl-BE" dirty="0">
                <a:latin typeface="FlandersArtSans-Light" panose="00000400000000000000" pitchFamily="2" charset="0"/>
              </a:rPr>
              <a:t>Doelgroep</a:t>
            </a:r>
          </a:p>
          <a:p>
            <a:r>
              <a:rPr lang="nl-BE" dirty="0">
                <a:latin typeface="FlandersArtSans-Light" panose="00000400000000000000" pitchFamily="2" charset="0"/>
              </a:rPr>
              <a:t>Hoe blijven rechten actueel? </a:t>
            </a:r>
          </a:p>
          <a:p>
            <a:pPr>
              <a:buNone/>
            </a:pPr>
            <a:endParaRPr lang="nl-BE" dirty="0">
              <a:latin typeface="+mj-lt"/>
            </a:endParaRPr>
          </a:p>
        </p:txBody>
      </p:sp>
      <p:sp>
        <p:nvSpPr>
          <p:cNvPr id="4" name="Tijdelijke aanduiding voor dianummer 3"/>
          <p:cNvSpPr>
            <a:spLocks noGrp="1"/>
          </p:cNvSpPr>
          <p:nvPr>
            <p:ph type="sldNum" sz="quarter" idx="12"/>
          </p:nvPr>
        </p:nvSpPr>
        <p:spPr/>
        <p:txBody>
          <a:bodyPr/>
          <a:lstStyle/>
          <a:p>
            <a:fld id="{7749CDD0-7D77-4D23-9A27-F361E39BA472}" type="datetime1">
              <a:rPr lang="nl-BE" smtClean="0"/>
              <a:pPr/>
              <a:t>8/10/2024</a:t>
            </a:fld>
            <a:r>
              <a:rPr lang="nl-BE"/>
              <a:t> </a:t>
            </a:r>
            <a:r>
              <a:rPr lang="nl-BE" b="1"/>
              <a:t>│</a:t>
            </a:r>
            <a:fld id="{B263F6C6-2226-4286-8995-C42CB1E7C290}" type="slidenum">
              <a:rPr lang="nl-BE" smtClean="0"/>
              <a:pPr/>
              <a:t>2</a:t>
            </a:fld>
            <a:endParaRPr lang="nl-BE" dirty="0"/>
          </a:p>
        </p:txBody>
      </p:sp>
    </p:spTree>
    <p:extLst>
      <p:ext uri="{BB962C8B-B14F-4D97-AF65-F5344CB8AC3E}">
        <p14:creationId xmlns:p14="http://schemas.microsoft.com/office/powerpoint/2010/main" val="945639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ormAutofit/>
          </a:bodyPr>
          <a:lstStyle/>
          <a:p>
            <a:r>
              <a:rPr lang="nl-BE" b="1"/>
              <a:t>Enkele belangrijke vaststellingen</a:t>
            </a:r>
          </a:p>
        </p:txBody>
      </p:sp>
      <p:pic>
        <p:nvPicPr>
          <p:cNvPr id="1026" name="Picture 2">
            <a:extLst>
              <a:ext uri="{FF2B5EF4-FFF2-40B4-BE49-F238E27FC236}">
                <a16:creationId xmlns:a16="http://schemas.microsoft.com/office/drawing/2014/main" id="{632A7770-AE26-AD32-7149-4378AFAA37F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2191350" y="1359043"/>
            <a:ext cx="5142144" cy="3715200"/>
          </a:xfrm>
          <a:prstGeom prst="rect">
            <a:avLst/>
          </a:prstGeom>
          <a:solidFill>
            <a:srgbClr val="FFFFFF"/>
          </a:solidFill>
        </p:spPr>
      </p:pic>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8/10/2024</a:t>
            </a:fld>
            <a:r>
              <a:rPr lang="nl-BE"/>
              <a:t> </a:t>
            </a:r>
            <a:r>
              <a:rPr lang="nl-BE" b="1"/>
              <a:t>│</a:t>
            </a:r>
            <a:fld id="{B263F6C6-2226-4286-8995-C42CB1E7C290}" type="slidenum">
              <a:rPr lang="nl-BE" smtClean="0"/>
              <a:pPr>
                <a:spcAft>
                  <a:spcPts val="600"/>
                </a:spcAft>
              </a:pPr>
              <a:t>3</a:t>
            </a:fld>
            <a:endParaRPr lang="nl-BE"/>
          </a:p>
        </p:txBody>
      </p:sp>
      <p:sp>
        <p:nvSpPr>
          <p:cNvPr id="6" name="Tijdelijke aanduiding voor inhoud 2">
            <a:extLst>
              <a:ext uri="{FF2B5EF4-FFF2-40B4-BE49-F238E27FC236}">
                <a16:creationId xmlns:a16="http://schemas.microsoft.com/office/drawing/2014/main" id="{EE493793-2A08-A5A8-20CB-1C42F0690908}"/>
              </a:ext>
            </a:extLst>
          </p:cNvPr>
          <p:cNvSpPr>
            <a:spLocks noGrp="1"/>
          </p:cNvSpPr>
          <p:nvPr/>
        </p:nvSpPr>
        <p:spPr>
          <a:xfrm>
            <a:off x="1296001" y="5224126"/>
            <a:ext cx="7478884" cy="4064923"/>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4"/>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5"/>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7"/>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4"/>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1800" dirty="0">
                <a:latin typeface="FlandersArtSans-Light" panose="00000400000000000000" pitchFamily="2" charset="0"/>
              </a:rPr>
              <a:t>Grootschalig TAKE-onderzoek bevestigt hoge mate van non-take-up voor verschillende rechten (2012-2017): </a:t>
            </a:r>
            <a:r>
              <a:rPr lang="nl-BE" sz="1800" dirty="0">
                <a:latin typeface="FlandersArtSans-Light" panose="00000400000000000000" pitchFamily="2" charset="0"/>
                <a:hlinkClick r:id="rId8"/>
              </a:rPr>
              <a:t>https://www.belspo.be/belspo/brain-be/projects/FinalReports/TAKE_FinRep.pdf</a:t>
            </a:r>
            <a:endParaRPr lang="nl-BE" sz="1800" dirty="0">
              <a:latin typeface="FlandersArtSans-Light" panose="00000400000000000000" pitchFamily="2" charset="0"/>
            </a:endParaRPr>
          </a:p>
          <a:p>
            <a:endParaRPr lang="nl-BE" sz="1800" dirty="0">
              <a:latin typeface="FlandersArtSans-Light" panose="00000400000000000000" pitchFamily="2" charset="0"/>
            </a:endParaRPr>
          </a:p>
        </p:txBody>
      </p:sp>
    </p:spTree>
    <p:extLst>
      <p:ext uri="{BB962C8B-B14F-4D97-AF65-F5344CB8AC3E}">
        <p14:creationId xmlns:p14="http://schemas.microsoft.com/office/powerpoint/2010/main" val="213610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ormAutofit/>
          </a:bodyPr>
          <a:lstStyle/>
          <a:p>
            <a:r>
              <a:rPr lang="nl-BE" b="1" dirty="0"/>
              <a:t>Enkele belangrijke vaststellingen</a:t>
            </a:r>
          </a:p>
        </p:txBody>
      </p:sp>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8/10/2024</a:t>
            </a:fld>
            <a:r>
              <a:rPr lang="nl-BE"/>
              <a:t> </a:t>
            </a:r>
            <a:r>
              <a:rPr lang="nl-BE" b="1"/>
              <a:t>│</a:t>
            </a:r>
            <a:fld id="{B263F6C6-2226-4286-8995-C42CB1E7C290}" type="slidenum">
              <a:rPr lang="nl-BE" smtClean="0"/>
              <a:pPr>
                <a:spcAft>
                  <a:spcPts val="600"/>
                </a:spcAft>
              </a:pPr>
              <a:t>4</a:t>
            </a:fld>
            <a:endParaRPr lang="nl-BE"/>
          </a:p>
        </p:txBody>
      </p:sp>
      <p:sp>
        <p:nvSpPr>
          <p:cNvPr id="6" name="Tijdelijke aanduiding voor inhoud 2">
            <a:extLst>
              <a:ext uri="{FF2B5EF4-FFF2-40B4-BE49-F238E27FC236}">
                <a16:creationId xmlns:a16="http://schemas.microsoft.com/office/drawing/2014/main" id="{EE493793-2A08-A5A8-20CB-1C42F0690908}"/>
              </a:ext>
            </a:extLst>
          </p:cNvPr>
          <p:cNvSpPr>
            <a:spLocks noGrp="1"/>
          </p:cNvSpPr>
          <p:nvPr/>
        </p:nvSpPr>
        <p:spPr>
          <a:xfrm>
            <a:off x="1296000" y="5195551"/>
            <a:ext cx="8576869" cy="4064923"/>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1800" dirty="0">
              <a:latin typeface="FlandersArtSans-Light" panose="00000400000000000000" pitchFamily="2" charset="0"/>
            </a:endParaRPr>
          </a:p>
        </p:txBody>
      </p:sp>
      <p:sp>
        <p:nvSpPr>
          <p:cNvPr id="7" name="Tijdelijke aanduiding voor inhoud 2">
            <a:extLst>
              <a:ext uri="{FF2B5EF4-FFF2-40B4-BE49-F238E27FC236}">
                <a16:creationId xmlns:a16="http://schemas.microsoft.com/office/drawing/2014/main" id="{EE493793-2A08-A5A8-20CB-1C42F0690908}"/>
              </a:ext>
            </a:extLst>
          </p:cNvPr>
          <p:cNvSpPr>
            <a:spLocks noGrp="1"/>
          </p:cNvSpPr>
          <p:nvPr>
            <p:ph sz="half" idx="1"/>
          </p:nvPr>
        </p:nvSpPr>
        <p:spPr>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nl-NL" sz="2400" b="1" i="0" u="none" strike="noStrike" dirty="0">
                <a:solidFill>
                  <a:srgbClr val="80B6E4"/>
                </a:solidFill>
                <a:effectLst/>
                <a:latin typeface="FlandersArtSans-Light" panose="00000400000000000000" pitchFamily="2" charset="0"/>
              </a:rPr>
              <a:t>Ondanks </a:t>
            </a:r>
            <a:r>
              <a:rPr lang="nl-NL" sz="2400" dirty="0">
                <a:solidFill>
                  <a:srgbClr val="80B6E4"/>
                </a:solidFill>
                <a:latin typeface="FlandersArtSans-Light" panose="00000400000000000000" pitchFamily="2" charset="0"/>
              </a:rPr>
              <a:t>(lokaal) </a:t>
            </a:r>
            <a:r>
              <a:rPr lang="nl-NL" sz="2400" b="1" i="0" u="none" strike="noStrike" dirty="0">
                <a:solidFill>
                  <a:srgbClr val="80B6E4"/>
                </a:solidFill>
                <a:effectLst/>
                <a:latin typeface="FlandersArtSans-Light" panose="00000400000000000000" pitchFamily="2" charset="0"/>
              </a:rPr>
              <a:t>sociaal beleid, blijft probleem van </a:t>
            </a:r>
            <a:r>
              <a:rPr lang="nl-NL" sz="2400" b="1" i="0" u="none" strike="noStrike" dirty="0" err="1">
                <a:solidFill>
                  <a:srgbClr val="80B6E4"/>
                </a:solidFill>
                <a:effectLst/>
                <a:latin typeface="FlandersArtSans-Light" panose="00000400000000000000" pitchFamily="2" charset="0"/>
              </a:rPr>
              <a:t>onderbescherming</a:t>
            </a:r>
            <a:r>
              <a:rPr lang="nl-NL" sz="2400" b="1" i="0" u="none" strike="noStrike" dirty="0">
                <a:solidFill>
                  <a:srgbClr val="80B6E4"/>
                </a:solidFill>
                <a:effectLst/>
                <a:latin typeface="FlandersArtSans-Light" panose="00000400000000000000" pitchFamily="2" charset="0"/>
              </a:rPr>
              <a:t> bestaan. </a:t>
            </a:r>
          </a:p>
          <a:p>
            <a:pPr rtl="0" fontAlgn="base">
              <a:buNone/>
            </a:pPr>
            <a:endParaRPr lang="en-US" sz="2400" b="0" i="0" dirty="0">
              <a:solidFill>
                <a:srgbClr val="373636"/>
              </a:solidFill>
              <a:effectLst/>
              <a:latin typeface="Segoe UI" panose="020B0502040204020203" pitchFamily="34" charset="0"/>
            </a:endParaRPr>
          </a:p>
          <a:p>
            <a:r>
              <a:rPr lang="nl-NL" dirty="0">
                <a:latin typeface="FlandersArtSans-Light" panose="00000400000000000000" pitchFamily="2" charset="0"/>
              </a:rPr>
              <a:t>Verschillende oorzaken: ​</a:t>
            </a:r>
          </a:p>
          <a:p>
            <a:endParaRPr lang="nl-NL" dirty="0">
              <a:latin typeface="FlandersArtSans-Light" panose="00000400000000000000" pitchFamily="2" charset="0"/>
            </a:endParaRPr>
          </a:p>
          <a:p>
            <a:pPr marL="342900" indent="-342900">
              <a:lnSpc>
                <a:spcPct val="100000"/>
              </a:lnSpc>
              <a:buFont typeface="Arial" panose="020B0604020202020204" pitchFamily="34" charset="0"/>
              <a:buChar char="•"/>
            </a:pPr>
            <a:r>
              <a:rPr lang="nl-NL" dirty="0">
                <a:latin typeface="FlandersArtSans-Light" panose="00000400000000000000" pitchFamily="2" charset="0"/>
              </a:rPr>
              <a:t>Ingewikkelde aanvraagprocedures​</a:t>
            </a:r>
          </a:p>
          <a:p>
            <a:pPr marL="342900" indent="-342900">
              <a:lnSpc>
                <a:spcPct val="100000"/>
              </a:lnSpc>
              <a:buFont typeface="Arial" panose="020B0604020202020204" pitchFamily="34" charset="0"/>
              <a:buChar char="•"/>
            </a:pPr>
            <a:r>
              <a:rPr lang="nl-NL" dirty="0">
                <a:latin typeface="FlandersArtSans-Light" panose="00000400000000000000" pitchFamily="2" charset="0"/>
              </a:rPr>
              <a:t>Onduidelijke criteria, soms verschillend per recht​</a:t>
            </a:r>
          </a:p>
          <a:p>
            <a:pPr marL="342900" indent="-342900">
              <a:lnSpc>
                <a:spcPct val="100000"/>
              </a:lnSpc>
              <a:buFont typeface="Arial" panose="020B0604020202020204" pitchFamily="34" charset="0"/>
              <a:buChar char="•"/>
            </a:pPr>
            <a:r>
              <a:rPr lang="nl-NL" dirty="0">
                <a:latin typeface="FlandersArtSans-Light" panose="00000400000000000000" pitchFamily="2" charset="0"/>
              </a:rPr>
              <a:t>Gevolgen/moeite van aanvraag soms groter dan voordeel​</a:t>
            </a:r>
          </a:p>
          <a:p>
            <a:pPr marL="342900" indent="-342900">
              <a:lnSpc>
                <a:spcPct val="100000"/>
              </a:lnSpc>
              <a:buFont typeface="Arial" panose="020B0604020202020204" pitchFamily="34" charset="0"/>
              <a:buChar char="•"/>
            </a:pPr>
            <a:r>
              <a:rPr lang="nl-NL" dirty="0">
                <a:latin typeface="FlandersArtSans-Light" panose="00000400000000000000" pitchFamily="2" charset="0"/>
              </a:rPr>
              <a:t>Ongekende rechten, overzicht ontbreekt​</a:t>
            </a:r>
          </a:p>
          <a:p>
            <a:pPr marL="342900" indent="-342900">
              <a:lnSpc>
                <a:spcPct val="100000"/>
              </a:lnSpc>
              <a:buFont typeface="Arial" panose="020B0604020202020204" pitchFamily="34" charset="0"/>
              <a:buChar char="•"/>
            </a:pPr>
            <a:r>
              <a:rPr lang="nl-NL" dirty="0">
                <a:latin typeface="FlandersArtSans-Light" panose="00000400000000000000" pitchFamily="2" charset="0"/>
              </a:rPr>
              <a:t>Rechthebbenden zijn niet altijd gekend​</a:t>
            </a:r>
          </a:p>
          <a:p>
            <a:pPr marL="342900" indent="-342900">
              <a:lnSpc>
                <a:spcPct val="100000"/>
              </a:lnSpc>
              <a:buFont typeface="Arial" panose="020B0604020202020204" pitchFamily="34" charset="0"/>
              <a:buChar char="•"/>
            </a:pPr>
            <a:r>
              <a:rPr lang="nl-NL" dirty="0">
                <a:latin typeface="FlandersArtSans-Light" panose="00000400000000000000" pitchFamily="2" charset="0"/>
              </a:rPr>
              <a:t>… </a:t>
            </a:r>
            <a:endParaRPr lang="nl-BE" dirty="0">
              <a:latin typeface="FlandersArtSans-Light" panose="00000400000000000000" pitchFamily="2" charset="0"/>
            </a:endParaRPr>
          </a:p>
        </p:txBody>
      </p:sp>
    </p:spTree>
    <p:extLst>
      <p:ext uri="{BB962C8B-B14F-4D97-AF65-F5344CB8AC3E}">
        <p14:creationId xmlns:p14="http://schemas.microsoft.com/office/powerpoint/2010/main" val="3821248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ormAutofit/>
          </a:bodyPr>
          <a:lstStyle/>
          <a:p>
            <a:r>
              <a:rPr lang="nl-BE" b="1"/>
              <a:t>Enkele belangrijke vaststellingen</a:t>
            </a:r>
          </a:p>
        </p:txBody>
      </p:sp>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8/10/2024</a:t>
            </a:fld>
            <a:r>
              <a:rPr lang="nl-BE"/>
              <a:t> </a:t>
            </a:r>
            <a:r>
              <a:rPr lang="nl-BE" b="1"/>
              <a:t>│</a:t>
            </a:r>
            <a:fld id="{B263F6C6-2226-4286-8995-C42CB1E7C290}" type="slidenum">
              <a:rPr lang="nl-BE" smtClean="0"/>
              <a:pPr>
                <a:spcAft>
                  <a:spcPts val="600"/>
                </a:spcAft>
              </a:pPr>
              <a:t>5</a:t>
            </a:fld>
            <a:endParaRPr lang="nl-BE"/>
          </a:p>
        </p:txBody>
      </p:sp>
      <p:sp>
        <p:nvSpPr>
          <p:cNvPr id="6" name="Tijdelijke aanduiding voor inhoud 2">
            <a:extLst>
              <a:ext uri="{FF2B5EF4-FFF2-40B4-BE49-F238E27FC236}">
                <a16:creationId xmlns:a16="http://schemas.microsoft.com/office/drawing/2014/main" id="{EE493793-2A08-A5A8-20CB-1C42F0690908}"/>
              </a:ext>
            </a:extLst>
          </p:cNvPr>
          <p:cNvSpPr>
            <a:spLocks noGrp="1"/>
          </p:cNvSpPr>
          <p:nvPr/>
        </p:nvSpPr>
        <p:spPr>
          <a:xfrm>
            <a:off x="1296000" y="5195551"/>
            <a:ext cx="8576869" cy="4064923"/>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1800" dirty="0">
              <a:latin typeface="FlandersArtSans-Light" panose="00000400000000000000" pitchFamily="2" charset="0"/>
            </a:endParaRPr>
          </a:p>
        </p:txBody>
      </p:sp>
      <p:sp>
        <p:nvSpPr>
          <p:cNvPr id="7" name="Tijdelijke aanduiding voor inhoud 2">
            <a:extLst>
              <a:ext uri="{FF2B5EF4-FFF2-40B4-BE49-F238E27FC236}">
                <a16:creationId xmlns:a16="http://schemas.microsoft.com/office/drawing/2014/main" id="{EE493793-2A08-A5A8-20CB-1C42F0690908}"/>
              </a:ext>
            </a:extLst>
          </p:cNvPr>
          <p:cNvSpPr>
            <a:spLocks noGrp="1"/>
          </p:cNvSpPr>
          <p:nvPr>
            <p:ph sz="half" idx="1"/>
          </p:nvPr>
        </p:nvSpPr>
        <p:spPr>
          <a:xfrm>
            <a:off x="807375" y="1824647"/>
            <a:ext cx="4196625" cy="3672000"/>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None/>
            </a:pPr>
            <a:r>
              <a:rPr lang="nl-BE" sz="2400" i="1" dirty="0">
                <a:latin typeface="FlandersArtSans-Light" panose="00000400000000000000" pitchFamily="2" charset="0"/>
              </a:rPr>
              <a:t>“Ik merk dat ik in de begeleiding van een cliënt steeds terugval op dezelfde rechten, namelijk degene die ik goed ken. </a:t>
            </a:r>
          </a:p>
          <a:p>
            <a:pPr>
              <a:lnSpc>
                <a:spcPct val="100000"/>
              </a:lnSpc>
              <a:buNone/>
            </a:pPr>
            <a:endParaRPr lang="nl-BE" sz="2400" i="1" dirty="0">
              <a:latin typeface="FlandersArtSans-Light" panose="00000400000000000000" pitchFamily="2" charset="0"/>
            </a:endParaRPr>
          </a:p>
          <a:p>
            <a:pPr>
              <a:lnSpc>
                <a:spcPct val="100000"/>
              </a:lnSpc>
              <a:buNone/>
            </a:pPr>
            <a:r>
              <a:rPr lang="nl-BE" sz="2400" i="1" dirty="0">
                <a:latin typeface="FlandersArtSans-Light" panose="00000400000000000000" pitchFamily="2" charset="0"/>
              </a:rPr>
              <a:t>Er zijn ongetwijfeld nog rechten waar mijn cliënt recht op zou kunnen hebben, maar waarvan ik het bestaan niet ken.”</a:t>
            </a:r>
          </a:p>
        </p:txBody>
      </p:sp>
      <p:pic>
        <p:nvPicPr>
          <p:cNvPr id="4" name="Afbeelding 3" descr="Afbeelding met overdekt, persoon, kleding, Kantoorgebouw&#10;&#10;Automatisch gegenereerde beschrijving">
            <a:extLst>
              <a:ext uri="{FF2B5EF4-FFF2-40B4-BE49-F238E27FC236}">
                <a16:creationId xmlns:a16="http://schemas.microsoft.com/office/drawing/2014/main" id="{D815254E-07F5-2407-C9F5-0A8AC053AB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48275" y="2282983"/>
            <a:ext cx="3575100" cy="2501585"/>
          </a:xfrm>
          <a:prstGeom prst="rect">
            <a:avLst/>
          </a:prstGeom>
        </p:spPr>
      </p:pic>
    </p:spTree>
    <p:extLst>
      <p:ext uri="{BB962C8B-B14F-4D97-AF65-F5344CB8AC3E}">
        <p14:creationId xmlns:p14="http://schemas.microsoft.com/office/powerpoint/2010/main" val="3553707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800" y="799019"/>
            <a:ext cx="7416000" cy="1116000"/>
          </a:xfrm>
        </p:spPr>
        <p:txBody>
          <a:bodyPr anchor="t">
            <a:normAutofit/>
          </a:bodyPr>
          <a:lstStyle/>
          <a:p>
            <a:r>
              <a:rPr lang="nl-BE" b="1" dirty="0"/>
              <a:t>Enkele belangrijke vaststellingen</a:t>
            </a:r>
          </a:p>
        </p:txBody>
      </p:sp>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8/10/2024</a:t>
            </a:fld>
            <a:r>
              <a:rPr lang="nl-BE"/>
              <a:t> </a:t>
            </a:r>
            <a:r>
              <a:rPr lang="nl-BE" b="1"/>
              <a:t>│</a:t>
            </a:r>
            <a:fld id="{B263F6C6-2226-4286-8995-C42CB1E7C290}" type="slidenum">
              <a:rPr lang="nl-BE" smtClean="0"/>
              <a:pPr>
                <a:spcAft>
                  <a:spcPts val="600"/>
                </a:spcAft>
              </a:pPr>
              <a:t>6</a:t>
            </a:fld>
            <a:endParaRPr lang="nl-BE"/>
          </a:p>
        </p:txBody>
      </p:sp>
      <p:sp>
        <p:nvSpPr>
          <p:cNvPr id="6" name="Tijdelijke aanduiding voor inhoud 2">
            <a:extLst>
              <a:ext uri="{FF2B5EF4-FFF2-40B4-BE49-F238E27FC236}">
                <a16:creationId xmlns:a16="http://schemas.microsoft.com/office/drawing/2014/main" id="{EE493793-2A08-A5A8-20CB-1C42F0690908}"/>
              </a:ext>
            </a:extLst>
          </p:cNvPr>
          <p:cNvSpPr>
            <a:spLocks noGrp="1"/>
          </p:cNvSpPr>
          <p:nvPr/>
        </p:nvSpPr>
        <p:spPr>
          <a:xfrm>
            <a:off x="1296000" y="5195551"/>
            <a:ext cx="8576869" cy="4064923"/>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1800" dirty="0">
              <a:latin typeface="FlandersArtSans-Light" panose="00000400000000000000" pitchFamily="2" charset="0"/>
            </a:endParaRPr>
          </a:p>
        </p:txBody>
      </p:sp>
      <p:sp>
        <p:nvSpPr>
          <p:cNvPr id="3" name="Tijdelijke aanduiding voor inhoud 2">
            <a:extLst>
              <a:ext uri="{FF2B5EF4-FFF2-40B4-BE49-F238E27FC236}">
                <a16:creationId xmlns:a16="http://schemas.microsoft.com/office/drawing/2014/main" id="{F100F88C-36FC-717B-F8D2-56A555CC579F}"/>
              </a:ext>
            </a:extLst>
          </p:cNvPr>
          <p:cNvSpPr txBox="1">
            <a:spLocks/>
          </p:cNvSpPr>
          <p:nvPr/>
        </p:nvSpPr>
        <p:spPr>
          <a:xfrm>
            <a:off x="1219800" y="1593000"/>
            <a:ext cx="7416000" cy="3672000"/>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b="1"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l-NL" sz="2000" b="1" i="0" u="none" strike="noStrike" dirty="0">
                <a:effectLst/>
                <a:latin typeface="FlandersArtSans-Light" panose="00000400000000000000" pitchFamily="2" charset="0"/>
              </a:rPr>
              <a:t>Maatschappelijk werkers (en burgers) hebben geen volledig overzicht van sociale rechten</a:t>
            </a:r>
          </a:p>
          <a:p>
            <a:pPr>
              <a:lnSpc>
                <a:spcPct val="100000"/>
              </a:lnSpc>
              <a:buNone/>
            </a:pPr>
            <a:endParaRPr lang="nl-NL" sz="2000" b="1" i="0" u="none" strike="noStrike" dirty="0">
              <a:effectLst/>
              <a:latin typeface="FlandersArtSans-Light" panose="00000400000000000000" pitchFamily="2" charset="0"/>
            </a:endParaRPr>
          </a:p>
          <a:p>
            <a:pPr marL="918900" lvl="1" indent="-342900" fontAlgn="base">
              <a:lnSpc>
                <a:spcPct val="100000"/>
              </a:lnSpc>
              <a:buFont typeface="Arial" panose="020B0604020202020204" pitchFamily="34" charset="0"/>
              <a:buChar char="•"/>
            </a:pPr>
            <a:r>
              <a:rPr lang="nl-NL" b="1" dirty="0">
                <a:latin typeface="FlandersArtSans-Light" panose="00000400000000000000" pitchFamily="2" charset="0"/>
              </a:rPr>
              <a:t>+100 rechten waarvoor de Vlaamse overheid bevoegd en uitvoerend is</a:t>
            </a:r>
          </a:p>
          <a:p>
            <a:pPr marL="918900" lvl="1" indent="-342900" fontAlgn="base">
              <a:lnSpc>
                <a:spcPct val="100000"/>
              </a:lnSpc>
              <a:buFont typeface="Arial" panose="020B0604020202020204" pitchFamily="34" charset="0"/>
              <a:buChar char="•"/>
            </a:pPr>
            <a:r>
              <a:rPr lang="nl-NL" b="1" i="0" u="none" strike="noStrike" dirty="0">
                <a:effectLst/>
                <a:latin typeface="FlandersArtSans-Light" panose="00000400000000000000" pitchFamily="2" charset="0"/>
              </a:rPr>
              <a:t>+75 rechten waar</a:t>
            </a:r>
            <a:r>
              <a:rPr lang="nl-NL" b="1" dirty="0">
                <a:latin typeface="FlandersArtSans-Light" panose="00000400000000000000" pitchFamily="2" charset="0"/>
              </a:rPr>
              <a:t>voor de federale overheid bevoegd en uitvoerend is</a:t>
            </a:r>
          </a:p>
          <a:p>
            <a:pPr marL="918900" lvl="1" indent="-342900" fontAlgn="base">
              <a:lnSpc>
                <a:spcPct val="100000"/>
              </a:lnSpc>
              <a:buFont typeface="Arial" panose="020B0604020202020204" pitchFamily="34" charset="0"/>
              <a:buChar char="•"/>
            </a:pPr>
            <a:r>
              <a:rPr lang="nl-NL" b="1" i="0" u="none" strike="noStrike" dirty="0">
                <a:effectLst/>
                <a:latin typeface="FlandersArtSans-Light" panose="00000400000000000000" pitchFamily="2" charset="0"/>
              </a:rPr>
              <a:t>Per lokaal bestuur tientallen sociale rechten </a:t>
            </a:r>
          </a:p>
          <a:p>
            <a:pPr marL="918900" lvl="1" indent="-342900" fontAlgn="base">
              <a:lnSpc>
                <a:spcPct val="100000"/>
              </a:lnSpc>
              <a:buFont typeface="Arial" panose="020B0604020202020204" pitchFamily="34" charset="0"/>
              <a:buChar char="•"/>
            </a:pPr>
            <a:endParaRPr lang="nl-NL" b="1" dirty="0">
              <a:latin typeface="FlandersArtSans-Light" panose="00000400000000000000" pitchFamily="2" charset="0"/>
            </a:endParaRPr>
          </a:p>
          <a:p>
            <a:pPr lvl="1" indent="0" fontAlgn="base">
              <a:lnSpc>
                <a:spcPct val="100000"/>
              </a:lnSpc>
              <a:buNone/>
            </a:pPr>
            <a:r>
              <a:rPr lang="nl-NL" b="1" i="0" u="none" strike="noStrike" dirty="0">
                <a:solidFill>
                  <a:schemeClr val="tx1"/>
                </a:solidFill>
                <a:effectLst/>
                <a:latin typeface="FlandersArtSans-Light" panose="00000400000000000000" pitchFamily="2" charset="0"/>
              </a:rPr>
              <a:t>= onmogelijk om cliënt volledig te informeren </a:t>
            </a:r>
          </a:p>
          <a:p>
            <a:pPr lvl="1" indent="0" fontAlgn="base">
              <a:lnSpc>
                <a:spcPct val="100000"/>
              </a:lnSpc>
              <a:buNone/>
            </a:pPr>
            <a:r>
              <a:rPr lang="nl-NL" b="1" i="0" u="none" strike="noStrike" dirty="0">
                <a:solidFill>
                  <a:schemeClr val="tx1"/>
                </a:solidFill>
                <a:effectLst/>
                <a:latin typeface="FlandersArtSans-Light" panose="00000400000000000000" pitchFamily="2" charset="0"/>
                <a:sym typeface="Wingdings" panose="05000000000000000000" pitchFamily="2" charset="2"/>
              </a:rPr>
              <a:t> </a:t>
            </a:r>
            <a:r>
              <a:rPr lang="nl-NL" b="1" i="0" u="none" strike="noStrike" dirty="0" err="1">
                <a:solidFill>
                  <a:schemeClr val="tx1"/>
                </a:solidFill>
                <a:effectLst/>
                <a:latin typeface="FlandersArtSans-Light" panose="00000400000000000000" pitchFamily="2" charset="0"/>
                <a:sym typeface="Wingdings" panose="05000000000000000000" pitchFamily="2" charset="2"/>
              </a:rPr>
              <a:t>onderbescherming</a:t>
            </a:r>
            <a:endParaRPr lang="nl-NL" b="1" i="0" u="none" strike="noStrike" dirty="0">
              <a:solidFill>
                <a:schemeClr val="tx1"/>
              </a:solidFill>
              <a:effectLst/>
              <a:latin typeface="FlandersArtSans-Light" panose="00000400000000000000" pitchFamily="2" charset="0"/>
            </a:endParaRPr>
          </a:p>
          <a:p>
            <a:pPr marL="918900" lvl="1" indent="-342900" fontAlgn="base">
              <a:buFont typeface="Arial" panose="020B0604020202020204" pitchFamily="34" charset="0"/>
              <a:buChar char="•"/>
            </a:pPr>
            <a:endParaRPr lang="nl-NL" b="1" i="0" u="none" strike="noStrike" dirty="0">
              <a:effectLst/>
              <a:latin typeface="FlandersArtSans-Light" panose="00000400000000000000" pitchFamily="2" charset="0"/>
            </a:endParaRPr>
          </a:p>
        </p:txBody>
      </p:sp>
    </p:spTree>
    <p:extLst>
      <p:ext uri="{BB962C8B-B14F-4D97-AF65-F5344CB8AC3E}">
        <p14:creationId xmlns:p14="http://schemas.microsoft.com/office/powerpoint/2010/main" val="2921486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ormAutofit/>
          </a:bodyPr>
          <a:lstStyle/>
          <a:p>
            <a:r>
              <a:rPr lang="nl-BE" b="1" dirty="0"/>
              <a:t>Wat is Rechtenverkenner? </a:t>
            </a:r>
          </a:p>
        </p:txBody>
      </p:sp>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8/10/2024</a:t>
            </a:fld>
            <a:r>
              <a:rPr lang="nl-BE"/>
              <a:t> </a:t>
            </a:r>
            <a:r>
              <a:rPr lang="nl-BE" b="1"/>
              <a:t>│</a:t>
            </a:r>
            <a:fld id="{B263F6C6-2226-4286-8995-C42CB1E7C290}" type="slidenum">
              <a:rPr lang="nl-BE" smtClean="0"/>
              <a:pPr>
                <a:spcAft>
                  <a:spcPts val="600"/>
                </a:spcAft>
              </a:pPr>
              <a:t>7</a:t>
            </a:fld>
            <a:endParaRPr lang="nl-BE"/>
          </a:p>
        </p:txBody>
      </p:sp>
      <p:sp>
        <p:nvSpPr>
          <p:cNvPr id="6" name="Tijdelijke aanduiding voor inhoud 2">
            <a:extLst>
              <a:ext uri="{FF2B5EF4-FFF2-40B4-BE49-F238E27FC236}">
                <a16:creationId xmlns:a16="http://schemas.microsoft.com/office/drawing/2014/main" id="{EE493793-2A08-A5A8-20CB-1C42F0690908}"/>
              </a:ext>
            </a:extLst>
          </p:cNvPr>
          <p:cNvSpPr>
            <a:spLocks noGrp="1"/>
          </p:cNvSpPr>
          <p:nvPr/>
        </p:nvSpPr>
        <p:spPr>
          <a:xfrm>
            <a:off x="1296000" y="5195551"/>
            <a:ext cx="8576869" cy="4064923"/>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1800" dirty="0">
              <a:latin typeface="FlandersArtSans-Light" panose="00000400000000000000" pitchFamily="2" charset="0"/>
            </a:endParaRPr>
          </a:p>
        </p:txBody>
      </p:sp>
      <p:sp>
        <p:nvSpPr>
          <p:cNvPr id="7" name="Tijdelijke aanduiding voor inhoud 2">
            <a:extLst>
              <a:ext uri="{FF2B5EF4-FFF2-40B4-BE49-F238E27FC236}">
                <a16:creationId xmlns:a16="http://schemas.microsoft.com/office/drawing/2014/main" id="{EE493793-2A08-A5A8-20CB-1C42F0690908}"/>
              </a:ext>
            </a:extLst>
          </p:cNvPr>
          <p:cNvSpPr>
            <a:spLocks noGrp="1"/>
          </p:cNvSpPr>
          <p:nvPr>
            <p:ph sz="half" idx="1"/>
          </p:nvPr>
        </p:nvSpPr>
        <p:spPr>
          <a:xfrm>
            <a:off x="807375" y="1824647"/>
            <a:ext cx="8022300" cy="3370904"/>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base">
              <a:buNone/>
            </a:pPr>
            <a:endParaRPr lang="nl-NL" sz="2000" b="1" i="0" u="none" strike="noStrike" dirty="0">
              <a:solidFill>
                <a:srgbClr val="80B6E4"/>
              </a:solidFill>
              <a:effectLst/>
              <a:latin typeface="FlandersArtSans-Light" panose="00000400000000000000" pitchFamily="2" charset="0"/>
            </a:endParaRPr>
          </a:p>
          <a:p>
            <a:pPr>
              <a:lnSpc>
                <a:spcPct val="100000"/>
              </a:lnSpc>
              <a:buNone/>
            </a:pPr>
            <a:endParaRPr lang="nl-BE" dirty="0">
              <a:latin typeface="FlandersArtSans-Light" panose="00000400000000000000" pitchFamily="2" charset="0"/>
            </a:endParaRPr>
          </a:p>
        </p:txBody>
      </p:sp>
      <p:sp>
        <p:nvSpPr>
          <p:cNvPr id="4" name="Tekstvak 3">
            <a:extLst>
              <a:ext uri="{FF2B5EF4-FFF2-40B4-BE49-F238E27FC236}">
                <a16:creationId xmlns:a16="http://schemas.microsoft.com/office/drawing/2014/main" id="{7C1D5921-39E7-AB31-7698-7D562828A890}"/>
              </a:ext>
            </a:extLst>
          </p:cNvPr>
          <p:cNvSpPr txBox="1"/>
          <p:nvPr/>
        </p:nvSpPr>
        <p:spPr>
          <a:xfrm>
            <a:off x="2996485" y="2899893"/>
            <a:ext cx="43208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7"/>
              </a:rPr>
              <a:t>Rechtenverkenner (youtube.com)</a:t>
            </a:r>
            <a:endParaRPr lang="en-US"/>
          </a:p>
        </p:txBody>
      </p:sp>
    </p:spTree>
    <p:extLst>
      <p:ext uri="{BB962C8B-B14F-4D97-AF65-F5344CB8AC3E}">
        <p14:creationId xmlns:p14="http://schemas.microsoft.com/office/powerpoint/2010/main" val="3469262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ormAutofit/>
          </a:bodyPr>
          <a:lstStyle/>
          <a:p>
            <a:r>
              <a:rPr lang="nl-BE" b="1" dirty="0"/>
              <a:t>Wat is Rechtenverkenner? </a:t>
            </a:r>
          </a:p>
        </p:txBody>
      </p:sp>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8/10/2024</a:t>
            </a:fld>
            <a:r>
              <a:rPr lang="nl-BE"/>
              <a:t> </a:t>
            </a:r>
            <a:r>
              <a:rPr lang="nl-BE" b="1"/>
              <a:t>│</a:t>
            </a:r>
            <a:fld id="{B263F6C6-2226-4286-8995-C42CB1E7C290}" type="slidenum">
              <a:rPr lang="nl-BE" smtClean="0"/>
              <a:pPr>
                <a:spcAft>
                  <a:spcPts val="600"/>
                </a:spcAft>
              </a:pPr>
              <a:t>8</a:t>
            </a:fld>
            <a:endParaRPr lang="nl-BE"/>
          </a:p>
        </p:txBody>
      </p:sp>
      <p:sp>
        <p:nvSpPr>
          <p:cNvPr id="6" name="Tijdelijke aanduiding voor inhoud 2">
            <a:extLst>
              <a:ext uri="{FF2B5EF4-FFF2-40B4-BE49-F238E27FC236}">
                <a16:creationId xmlns:a16="http://schemas.microsoft.com/office/drawing/2014/main" id="{EE493793-2A08-A5A8-20CB-1C42F0690908}"/>
              </a:ext>
            </a:extLst>
          </p:cNvPr>
          <p:cNvSpPr>
            <a:spLocks noGrp="1"/>
          </p:cNvSpPr>
          <p:nvPr/>
        </p:nvSpPr>
        <p:spPr>
          <a:xfrm>
            <a:off x="1296000" y="5195551"/>
            <a:ext cx="8576869" cy="4064923"/>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1800" dirty="0">
              <a:latin typeface="FlandersArtSans-Light" panose="00000400000000000000" pitchFamily="2" charset="0"/>
            </a:endParaRPr>
          </a:p>
        </p:txBody>
      </p:sp>
      <p:sp>
        <p:nvSpPr>
          <p:cNvPr id="7" name="Tijdelijke aanduiding voor inhoud 2">
            <a:extLst>
              <a:ext uri="{FF2B5EF4-FFF2-40B4-BE49-F238E27FC236}">
                <a16:creationId xmlns:a16="http://schemas.microsoft.com/office/drawing/2014/main" id="{EE493793-2A08-A5A8-20CB-1C42F0690908}"/>
              </a:ext>
            </a:extLst>
          </p:cNvPr>
          <p:cNvSpPr>
            <a:spLocks noGrp="1"/>
          </p:cNvSpPr>
          <p:nvPr>
            <p:ph sz="half" idx="1"/>
          </p:nvPr>
        </p:nvSpPr>
        <p:spPr>
          <a:xfrm>
            <a:off x="807375" y="1824647"/>
            <a:ext cx="8022300" cy="3370904"/>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base">
              <a:buNone/>
            </a:pPr>
            <a:endParaRPr lang="nl-NL" sz="2000" b="1" i="0" u="none" strike="noStrike" dirty="0">
              <a:solidFill>
                <a:srgbClr val="80B6E4"/>
              </a:solidFill>
              <a:effectLst/>
              <a:latin typeface="FlandersArtSans-Light" panose="00000400000000000000" pitchFamily="2" charset="0"/>
            </a:endParaRPr>
          </a:p>
          <a:p>
            <a:pPr>
              <a:lnSpc>
                <a:spcPct val="100000"/>
              </a:lnSpc>
              <a:buNone/>
            </a:pPr>
            <a:endParaRPr lang="nl-BE" dirty="0">
              <a:latin typeface="FlandersArtSans-Light" panose="00000400000000000000" pitchFamily="2" charset="0"/>
            </a:endParaRPr>
          </a:p>
        </p:txBody>
      </p:sp>
      <p:pic>
        <p:nvPicPr>
          <p:cNvPr id="4" name="Afbeelding 3">
            <a:extLst>
              <a:ext uri="{FF2B5EF4-FFF2-40B4-BE49-F238E27FC236}">
                <a16:creationId xmlns:a16="http://schemas.microsoft.com/office/drawing/2014/main" id="{0474854F-90A1-CE04-40A0-7AFC78CC83C4}"/>
              </a:ext>
            </a:extLst>
          </p:cNvPr>
          <p:cNvPicPr>
            <a:picLocks noChangeAspect="1"/>
          </p:cNvPicPr>
          <p:nvPr/>
        </p:nvPicPr>
        <p:blipFill rotWithShape="1">
          <a:blip r:embed="rId7"/>
          <a:srcRect t="8257"/>
          <a:stretch/>
        </p:blipFill>
        <p:spPr>
          <a:xfrm>
            <a:off x="1140487" y="1516266"/>
            <a:ext cx="7196138" cy="3987665"/>
          </a:xfrm>
          <a:prstGeom prst="rect">
            <a:avLst/>
          </a:prstGeom>
          <a:ln>
            <a:solidFill>
              <a:schemeClr val="tx1"/>
            </a:solidFill>
            <a:prstDash val="sysDot"/>
            <a:extLst>
              <a:ext uri="{C807C97D-BFC1-408E-A445-0C87EB9F89A2}">
                <ask:lineSketchStyleProps xmlns:ask="http://schemas.microsoft.com/office/drawing/2018/sketchyshapes" sd="1049091700">
                  <a:custGeom>
                    <a:avLst/>
                    <a:gdLst>
                      <a:gd name="connsiteX0" fmla="*/ 0 w 7196138"/>
                      <a:gd name="connsiteY0" fmla="*/ 0 h 3987665"/>
                      <a:gd name="connsiteX1" fmla="*/ 726156 w 7196138"/>
                      <a:gd name="connsiteY1" fmla="*/ 0 h 3987665"/>
                      <a:gd name="connsiteX2" fmla="*/ 1236427 w 7196138"/>
                      <a:gd name="connsiteY2" fmla="*/ 0 h 3987665"/>
                      <a:gd name="connsiteX3" fmla="*/ 1890622 w 7196138"/>
                      <a:gd name="connsiteY3" fmla="*/ 0 h 3987665"/>
                      <a:gd name="connsiteX4" fmla="*/ 2616777 w 7196138"/>
                      <a:gd name="connsiteY4" fmla="*/ 0 h 3987665"/>
                      <a:gd name="connsiteX5" fmla="*/ 3342933 w 7196138"/>
                      <a:gd name="connsiteY5" fmla="*/ 0 h 3987665"/>
                      <a:gd name="connsiteX6" fmla="*/ 3853205 w 7196138"/>
                      <a:gd name="connsiteY6" fmla="*/ 0 h 3987665"/>
                      <a:gd name="connsiteX7" fmla="*/ 4579361 w 7196138"/>
                      <a:gd name="connsiteY7" fmla="*/ 0 h 3987665"/>
                      <a:gd name="connsiteX8" fmla="*/ 5089632 w 7196138"/>
                      <a:gd name="connsiteY8" fmla="*/ 0 h 3987665"/>
                      <a:gd name="connsiteX9" fmla="*/ 5815788 w 7196138"/>
                      <a:gd name="connsiteY9" fmla="*/ 0 h 3987665"/>
                      <a:gd name="connsiteX10" fmla="*/ 6613905 w 7196138"/>
                      <a:gd name="connsiteY10" fmla="*/ 0 h 3987665"/>
                      <a:gd name="connsiteX11" fmla="*/ 7196138 w 7196138"/>
                      <a:gd name="connsiteY11" fmla="*/ 0 h 3987665"/>
                      <a:gd name="connsiteX12" fmla="*/ 7196138 w 7196138"/>
                      <a:gd name="connsiteY12" fmla="*/ 584858 h 3987665"/>
                      <a:gd name="connsiteX13" fmla="*/ 7196138 w 7196138"/>
                      <a:gd name="connsiteY13" fmla="*/ 1329222 h 3987665"/>
                      <a:gd name="connsiteX14" fmla="*/ 7196138 w 7196138"/>
                      <a:gd name="connsiteY14" fmla="*/ 1914079 h 3987665"/>
                      <a:gd name="connsiteX15" fmla="*/ 7196138 w 7196138"/>
                      <a:gd name="connsiteY15" fmla="*/ 2459060 h 3987665"/>
                      <a:gd name="connsiteX16" fmla="*/ 7196138 w 7196138"/>
                      <a:gd name="connsiteY16" fmla="*/ 3123671 h 3987665"/>
                      <a:gd name="connsiteX17" fmla="*/ 7196138 w 7196138"/>
                      <a:gd name="connsiteY17" fmla="*/ 3987665 h 3987665"/>
                      <a:gd name="connsiteX18" fmla="*/ 6469982 w 7196138"/>
                      <a:gd name="connsiteY18" fmla="*/ 3987665 h 3987665"/>
                      <a:gd name="connsiteX19" fmla="*/ 5959711 w 7196138"/>
                      <a:gd name="connsiteY19" fmla="*/ 3987665 h 3987665"/>
                      <a:gd name="connsiteX20" fmla="*/ 5305516 w 7196138"/>
                      <a:gd name="connsiteY20" fmla="*/ 3987665 h 3987665"/>
                      <a:gd name="connsiteX21" fmla="*/ 4507399 w 7196138"/>
                      <a:gd name="connsiteY21" fmla="*/ 3987665 h 3987665"/>
                      <a:gd name="connsiteX22" fmla="*/ 3781243 w 7196138"/>
                      <a:gd name="connsiteY22" fmla="*/ 3987665 h 3987665"/>
                      <a:gd name="connsiteX23" fmla="*/ 3270972 w 7196138"/>
                      <a:gd name="connsiteY23" fmla="*/ 3987665 h 3987665"/>
                      <a:gd name="connsiteX24" fmla="*/ 2472855 w 7196138"/>
                      <a:gd name="connsiteY24" fmla="*/ 3987665 h 3987665"/>
                      <a:gd name="connsiteX25" fmla="*/ 1818660 w 7196138"/>
                      <a:gd name="connsiteY25" fmla="*/ 3987665 h 3987665"/>
                      <a:gd name="connsiteX26" fmla="*/ 1380350 w 7196138"/>
                      <a:gd name="connsiteY26" fmla="*/ 3987665 h 3987665"/>
                      <a:gd name="connsiteX27" fmla="*/ 942040 w 7196138"/>
                      <a:gd name="connsiteY27" fmla="*/ 3987665 h 3987665"/>
                      <a:gd name="connsiteX28" fmla="*/ 0 w 7196138"/>
                      <a:gd name="connsiteY28" fmla="*/ 3987665 h 3987665"/>
                      <a:gd name="connsiteX29" fmla="*/ 0 w 7196138"/>
                      <a:gd name="connsiteY29" fmla="*/ 3402807 h 3987665"/>
                      <a:gd name="connsiteX30" fmla="*/ 0 w 7196138"/>
                      <a:gd name="connsiteY30" fmla="*/ 2698320 h 3987665"/>
                      <a:gd name="connsiteX31" fmla="*/ 0 w 7196138"/>
                      <a:gd name="connsiteY31" fmla="*/ 2153339 h 3987665"/>
                      <a:gd name="connsiteX32" fmla="*/ 0 w 7196138"/>
                      <a:gd name="connsiteY32" fmla="*/ 1528605 h 3987665"/>
                      <a:gd name="connsiteX33" fmla="*/ 0 w 7196138"/>
                      <a:gd name="connsiteY33" fmla="*/ 943747 h 3987665"/>
                      <a:gd name="connsiteX34" fmla="*/ 0 w 7196138"/>
                      <a:gd name="connsiteY34" fmla="*/ 0 h 3987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96138" h="3987665" fill="none" extrusionOk="0">
                        <a:moveTo>
                          <a:pt x="0" y="0"/>
                        </a:moveTo>
                        <a:cubicBezTo>
                          <a:pt x="168508" y="27571"/>
                          <a:pt x="484149" y="35024"/>
                          <a:pt x="726156" y="0"/>
                        </a:cubicBezTo>
                        <a:cubicBezTo>
                          <a:pt x="968163" y="-35024"/>
                          <a:pt x="1016825" y="21743"/>
                          <a:pt x="1236427" y="0"/>
                        </a:cubicBezTo>
                        <a:cubicBezTo>
                          <a:pt x="1456029" y="-21743"/>
                          <a:pt x="1660066" y="-15937"/>
                          <a:pt x="1890622" y="0"/>
                        </a:cubicBezTo>
                        <a:cubicBezTo>
                          <a:pt x="2121179" y="15937"/>
                          <a:pt x="2447257" y="-14881"/>
                          <a:pt x="2616777" y="0"/>
                        </a:cubicBezTo>
                        <a:cubicBezTo>
                          <a:pt x="2786297" y="14881"/>
                          <a:pt x="3102295" y="22811"/>
                          <a:pt x="3342933" y="0"/>
                        </a:cubicBezTo>
                        <a:cubicBezTo>
                          <a:pt x="3583571" y="-22811"/>
                          <a:pt x="3620795" y="-5160"/>
                          <a:pt x="3853205" y="0"/>
                        </a:cubicBezTo>
                        <a:cubicBezTo>
                          <a:pt x="4085615" y="5160"/>
                          <a:pt x="4398535" y="-6767"/>
                          <a:pt x="4579361" y="0"/>
                        </a:cubicBezTo>
                        <a:cubicBezTo>
                          <a:pt x="4760187" y="6767"/>
                          <a:pt x="4889109" y="15901"/>
                          <a:pt x="5089632" y="0"/>
                        </a:cubicBezTo>
                        <a:cubicBezTo>
                          <a:pt x="5290155" y="-15901"/>
                          <a:pt x="5581151" y="26159"/>
                          <a:pt x="5815788" y="0"/>
                        </a:cubicBezTo>
                        <a:cubicBezTo>
                          <a:pt x="6050425" y="-26159"/>
                          <a:pt x="6416938" y="-14147"/>
                          <a:pt x="6613905" y="0"/>
                        </a:cubicBezTo>
                        <a:cubicBezTo>
                          <a:pt x="6810872" y="14147"/>
                          <a:pt x="7041148" y="19387"/>
                          <a:pt x="7196138" y="0"/>
                        </a:cubicBezTo>
                        <a:cubicBezTo>
                          <a:pt x="7202129" y="244024"/>
                          <a:pt x="7186116" y="426333"/>
                          <a:pt x="7196138" y="584858"/>
                        </a:cubicBezTo>
                        <a:cubicBezTo>
                          <a:pt x="7206160" y="743383"/>
                          <a:pt x="7190181" y="997486"/>
                          <a:pt x="7196138" y="1329222"/>
                        </a:cubicBezTo>
                        <a:cubicBezTo>
                          <a:pt x="7202095" y="1660958"/>
                          <a:pt x="7221974" y="1746468"/>
                          <a:pt x="7196138" y="1914079"/>
                        </a:cubicBezTo>
                        <a:cubicBezTo>
                          <a:pt x="7170302" y="2081690"/>
                          <a:pt x="7188311" y="2300435"/>
                          <a:pt x="7196138" y="2459060"/>
                        </a:cubicBezTo>
                        <a:cubicBezTo>
                          <a:pt x="7203965" y="2617685"/>
                          <a:pt x="7171053" y="2942447"/>
                          <a:pt x="7196138" y="3123671"/>
                        </a:cubicBezTo>
                        <a:cubicBezTo>
                          <a:pt x="7221223" y="3304895"/>
                          <a:pt x="7225199" y="3574715"/>
                          <a:pt x="7196138" y="3987665"/>
                        </a:cubicBezTo>
                        <a:cubicBezTo>
                          <a:pt x="6989810" y="3960662"/>
                          <a:pt x="6717517" y="3997417"/>
                          <a:pt x="6469982" y="3987665"/>
                        </a:cubicBezTo>
                        <a:cubicBezTo>
                          <a:pt x="6222447" y="3977913"/>
                          <a:pt x="6073864" y="3964301"/>
                          <a:pt x="5959711" y="3987665"/>
                        </a:cubicBezTo>
                        <a:cubicBezTo>
                          <a:pt x="5845558" y="4011029"/>
                          <a:pt x="5496518" y="3963503"/>
                          <a:pt x="5305516" y="3987665"/>
                        </a:cubicBezTo>
                        <a:cubicBezTo>
                          <a:pt x="5114515" y="4011827"/>
                          <a:pt x="4667203" y="3997608"/>
                          <a:pt x="4507399" y="3987665"/>
                        </a:cubicBezTo>
                        <a:cubicBezTo>
                          <a:pt x="4347595" y="3977722"/>
                          <a:pt x="4062716" y="3979692"/>
                          <a:pt x="3781243" y="3987665"/>
                        </a:cubicBezTo>
                        <a:cubicBezTo>
                          <a:pt x="3499770" y="3995638"/>
                          <a:pt x="3417753" y="3966694"/>
                          <a:pt x="3270972" y="3987665"/>
                        </a:cubicBezTo>
                        <a:cubicBezTo>
                          <a:pt x="3124191" y="4008636"/>
                          <a:pt x="2828809" y="3981086"/>
                          <a:pt x="2472855" y="3987665"/>
                        </a:cubicBezTo>
                        <a:cubicBezTo>
                          <a:pt x="2116901" y="3994244"/>
                          <a:pt x="2070337" y="3996524"/>
                          <a:pt x="1818660" y="3987665"/>
                        </a:cubicBezTo>
                        <a:cubicBezTo>
                          <a:pt x="1566983" y="3978806"/>
                          <a:pt x="1573374" y="3981693"/>
                          <a:pt x="1380350" y="3987665"/>
                        </a:cubicBezTo>
                        <a:cubicBezTo>
                          <a:pt x="1187326" y="3993638"/>
                          <a:pt x="1065253" y="3985685"/>
                          <a:pt x="942040" y="3987665"/>
                        </a:cubicBezTo>
                        <a:cubicBezTo>
                          <a:pt x="818827" y="3989646"/>
                          <a:pt x="199518" y="4021366"/>
                          <a:pt x="0" y="3987665"/>
                        </a:cubicBezTo>
                        <a:cubicBezTo>
                          <a:pt x="7235" y="3757929"/>
                          <a:pt x="-7407" y="3692868"/>
                          <a:pt x="0" y="3402807"/>
                        </a:cubicBezTo>
                        <a:cubicBezTo>
                          <a:pt x="7407" y="3112746"/>
                          <a:pt x="-12555" y="2998528"/>
                          <a:pt x="0" y="2698320"/>
                        </a:cubicBezTo>
                        <a:cubicBezTo>
                          <a:pt x="12555" y="2398112"/>
                          <a:pt x="18547" y="2262823"/>
                          <a:pt x="0" y="2153339"/>
                        </a:cubicBezTo>
                        <a:cubicBezTo>
                          <a:pt x="-18547" y="2043855"/>
                          <a:pt x="23362" y="1808487"/>
                          <a:pt x="0" y="1528605"/>
                        </a:cubicBezTo>
                        <a:cubicBezTo>
                          <a:pt x="-23362" y="1248723"/>
                          <a:pt x="-10895" y="1098698"/>
                          <a:pt x="0" y="943747"/>
                        </a:cubicBezTo>
                        <a:cubicBezTo>
                          <a:pt x="10895" y="788796"/>
                          <a:pt x="-37955" y="443750"/>
                          <a:pt x="0" y="0"/>
                        </a:cubicBezTo>
                        <a:close/>
                      </a:path>
                      <a:path w="7196138" h="3987665" stroke="0" extrusionOk="0">
                        <a:moveTo>
                          <a:pt x="0" y="0"/>
                        </a:moveTo>
                        <a:cubicBezTo>
                          <a:pt x="236045" y="-22083"/>
                          <a:pt x="319091" y="1047"/>
                          <a:pt x="510272" y="0"/>
                        </a:cubicBezTo>
                        <a:cubicBezTo>
                          <a:pt x="701453" y="-1047"/>
                          <a:pt x="863658" y="16935"/>
                          <a:pt x="1020543" y="0"/>
                        </a:cubicBezTo>
                        <a:cubicBezTo>
                          <a:pt x="1177428" y="-16935"/>
                          <a:pt x="1518931" y="-19684"/>
                          <a:pt x="1674738" y="0"/>
                        </a:cubicBezTo>
                        <a:cubicBezTo>
                          <a:pt x="1830545" y="19684"/>
                          <a:pt x="2186017" y="27926"/>
                          <a:pt x="2328932" y="0"/>
                        </a:cubicBezTo>
                        <a:cubicBezTo>
                          <a:pt x="2471847" y="-27926"/>
                          <a:pt x="2632444" y="-6947"/>
                          <a:pt x="2839204" y="0"/>
                        </a:cubicBezTo>
                        <a:cubicBezTo>
                          <a:pt x="3045964" y="6947"/>
                          <a:pt x="3304459" y="-3152"/>
                          <a:pt x="3493398" y="0"/>
                        </a:cubicBezTo>
                        <a:cubicBezTo>
                          <a:pt x="3682337" y="3152"/>
                          <a:pt x="3794765" y="-15706"/>
                          <a:pt x="4003670" y="0"/>
                        </a:cubicBezTo>
                        <a:cubicBezTo>
                          <a:pt x="4212575" y="15706"/>
                          <a:pt x="4462940" y="-8382"/>
                          <a:pt x="4585902" y="0"/>
                        </a:cubicBezTo>
                        <a:cubicBezTo>
                          <a:pt x="4708864" y="8382"/>
                          <a:pt x="4929133" y="1398"/>
                          <a:pt x="5096174" y="0"/>
                        </a:cubicBezTo>
                        <a:cubicBezTo>
                          <a:pt x="5263215" y="-1398"/>
                          <a:pt x="5622493" y="27189"/>
                          <a:pt x="5894291" y="0"/>
                        </a:cubicBezTo>
                        <a:cubicBezTo>
                          <a:pt x="6166089" y="-27189"/>
                          <a:pt x="6464562" y="-15498"/>
                          <a:pt x="6620447" y="0"/>
                        </a:cubicBezTo>
                        <a:cubicBezTo>
                          <a:pt x="6776332" y="15498"/>
                          <a:pt x="6991288" y="6399"/>
                          <a:pt x="7196138" y="0"/>
                        </a:cubicBezTo>
                        <a:cubicBezTo>
                          <a:pt x="7223049" y="182699"/>
                          <a:pt x="7200401" y="355459"/>
                          <a:pt x="7196138" y="584858"/>
                        </a:cubicBezTo>
                        <a:cubicBezTo>
                          <a:pt x="7191875" y="814257"/>
                          <a:pt x="7188336" y="1055941"/>
                          <a:pt x="7196138" y="1249468"/>
                        </a:cubicBezTo>
                        <a:cubicBezTo>
                          <a:pt x="7203941" y="1442995"/>
                          <a:pt x="7190979" y="1709461"/>
                          <a:pt x="7196138" y="1953956"/>
                        </a:cubicBezTo>
                        <a:cubicBezTo>
                          <a:pt x="7201297" y="2198451"/>
                          <a:pt x="7202268" y="2385835"/>
                          <a:pt x="7196138" y="2538813"/>
                        </a:cubicBezTo>
                        <a:cubicBezTo>
                          <a:pt x="7190008" y="2691791"/>
                          <a:pt x="7219287" y="2904757"/>
                          <a:pt x="7196138" y="3203424"/>
                        </a:cubicBezTo>
                        <a:cubicBezTo>
                          <a:pt x="7172989" y="3502091"/>
                          <a:pt x="7173545" y="3754548"/>
                          <a:pt x="7196138" y="3987665"/>
                        </a:cubicBezTo>
                        <a:cubicBezTo>
                          <a:pt x="6901027" y="4024144"/>
                          <a:pt x="6749372" y="4026122"/>
                          <a:pt x="6398021" y="3987665"/>
                        </a:cubicBezTo>
                        <a:cubicBezTo>
                          <a:pt x="6046670" y="3949208"/>
                          <a:pt x="5945794" y="4000695"/>
                          <a:pt x="5671865" y="3987665"/>
                        </a:cubicBezTo>
                        <a:cubicBezTo>
                          <a:pt x="5397936" y="3974635"/>
                          <a:pt x="5162105" y="3973104"/>
                          <a:pt x="4873748" y="3987665"/>
                        </a:cubicBezTo>
                        <a:cubicBezTo>
                          <a:pt x="4585391" y="4002226"/>
                          <a:pt x="4505035" y="4000806"/>
                          <a:pt x="4363476" y="3987665"/>
                        </a:cubicBezTo>
                        <a:cubicBezTo>
                          <a:pt x="4221917" y="3974524"/>
                          <a:pt x="3968315" y="3978467"/>
                          <a:pt x="3709282" y="3987665"/>
                        </a:cubicBezTo>
                        <a:cubicBezTo>
                          <a:pt x="3450249" y="3996863"/>
                          <a:pt x="3345063" y="3991000"/>
                          <a:pt x="3199010" y="3987665"/>
                        </a:cubicBezTo>
                        <a:cubicBezTo>
                          <a:pt x="3052957" y="3984330"/>
                          <a:pt x="2934975" y="3976063"/>
                          <a:pt x="2688739" y="3987665"/>
                        </a:cubicBezTo>
                        <a:cubicBezTo>
                          <a:pt x="2442503" y="3999267"/>
                          <a:pt x="2420166" y="4003247"/>
                          <a:pt x="2178467" y="3987665"/>
                        </a:cubicBezTo>
                        <a:cubicBezTo>
                          <a:pt x="1936768" y="3972083"/>
                          <a:pt x="1653975" y="4001114"/>
                          <a:pt x="1452311" y="3987665"/>
                        </a:cubicBezTo>
                        <a:cubicBezTo>
                          <a:pt x="1250647" y="3974216"/>
                          <a:pt x="988607" y="3982562"/>
                          <a:pt x="654194" y="3987665"/>
                        </a:cubicBezTo>
                        <a:cubicBezTo>
                          <a:pt x="319781" y="3992768"/>
                          <a:pt x="315791" y="3962467"/>
                          <a:pt x="0" y="3987665"/>
                        </a:cubicBezTo>
                        <a:cubicBezTo>
                          <a:pt x="25196" y="3803630"/>
                          <a:pt x="1574" y="3629740"/>
                          <a:pt x="0" y="3442684"/>
                        </a:cubicBezTo>
                        <a:cubicBezTo>
                          <a:pt x="-1574" y="3255628"/>
                          <a:pt x="12377" y="3122448"/>
                          <a:pt x="0" y="2897703"/>
                        </a:cubicBezTo>
                        <a:cubicBezTo>
                          <a:pt x="-12377" y="2672958"/>
                          <a:pt x="13371" y="2378078"/>
                          <a:pt x="0" y="2193216"/>
                        </a:cubicBezTo>
                        <a:cubicBezTo>
                          <a:pt x="-13371" y="2008354"/>
                          <a:pt x="5993" y="1796016"/>
                          <a:pt x="0" y="1528605"/>
                        </a:cubicBezTo>
                        <a:cubicBezTo>
                          <a:pt x="-5993" y="1261194"/>
                          <a:pt x="-9472" y="1139068"/>
                          <a:pt x="0" y="983624"/>
                        </a:cubicBezTo>
                        <a:cubicBezTo>
                          <a:pt x="9472" y="828180"/>
                          <a:pt x="-39567" y="299599"/>
                          <a:pt x="0" y="0"/>
                        </a:cubicBezTo>
                        <a:close/>
                      </a:path>
                    </a:pathLst>
                  </a:custGeom>
                  <ask:type>
                    <ask:lineSketchNone/>
                  </ask:type>
                </ask:lineSketchStyleProps>
              </a:ext>
            </a:extLst>
          </a:ln>
        </p:spPr>
      </p:pic>
    </p:spTree>
    <p:extLst>
      <p:ext uri="{BB962C8B-B14F-4D97-AF65-F5344CB8AC3E}">
        <p14:creationId xmlns:p14="http://schemas.microsoft.com/office/powerpoint/2010/main" val="1378560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ormAutofit/>
          </a:bodyPr>
          <a:lstStyle/>
          <a:p>
            <a:r>
              <a:rPr lang="nl-BE" b="1" dirty="0"/>
              <a:t>Wat is Rechtenverkenner? </a:t>
            </a:r>
          </a:p>
        </p:txBody>
      </p:sp>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8/10/2024</a:t>
            </a:fld>
            <a:r>
              <a:rPr lang="nl-BE"/>
              <a:t> </a:t>
            </a:r>
            <a:r>
              <a:rPr lang="nl-BE" b="1"/>
              <a:t>│</a:t>
            </a:r>
            <a:fld id="{B263F6C6-2226-4286-8995-C42CB1E7C290}" type="slidenum">
              <a:rPr lang="nl-BE" smtClean="0"/>
              <a:pPr>
                <a:spcAft>
                  <a:spcPts val="600"/>
                </a:spcAft>
              </a:pPr>
              <a:t>9</a:t>
            </a:fld>
            <a:endParaRPr lang="nl-BE"/>
          </a:p>
        </p:txBody>
      </p:sp>
      <p:sp>
        <p:nvSpPr>
          <p:cNvPr id="6" name="Tijdelijke aanduiding voor inhoud 2">
            <a:extLst>
              <a:ext uri="{FF2B5EF4-FFF2-40B4-BE49-F238E27FC236}">
                <a16:creationId xmlns:a16="http://schemas.microsoft.com/office/drawing/2014/main" id="{EE493793-2A08-A5A8-20CB-1C42F0690908}"/>
              </a:ext>
            </a:extLst>
          </p:cNvPr>
          <p:cNvSpPr>
            <a:spLocks noGrp="1"/>
          </p:cNvSpPr>
          <p:nvPr/>
        </p:nvSpPr>
        <p:spPr>
          <a:xfrm>
            <a:off x="1296000" y="5195551"/>
            <a:ext cx="8576869" cy="4064923"/>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1800" dirty="0">
              <a:latin typeface="FlandersArtSans-Light" panose="00000400000000000000" pitchFamily="2" charset="0"/>
            </a:endParaRPr>
          </a:p>
        </p:txBody>
      </p:sp>
      <p:sp>
        <p:nvSpPr>
          <p:cNvPr id="7" name="Tijdelijke aanduiding voor inhoud 2">
            <a:extLst>
              <a:ext uri="{FF2B5EF4-FFF2-40B4-BE49-F238E27FC236}">
                <a16:creationId xmlns:a16="http://schemas.microsoft.com/office/drawing/2014/main" id="{EE493793-2A08-A5A8-20CB-1C42F0690908}"/>
              </a:ext>
            </a:extLst>
          </p:cNvPr>
          <p:cNvSpPr>
            <a:spLocks noGrp="1"/>
          </p:cNvSpPr>
          <p:nvPr>
            <p:ph sz="half" idx="1"/>
          </p:nvPr>
        </p:nvSpPr>
        <p:spPr>
          <a:xfrm>
            <a:off x="807375" y="1824647"/>
            <a:ext cx="8022300" cy="3370904"/>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base">
              <a:buNone/>
            </a:pPr>
            <a:endParaRPr lang="nl-NL" sz="2000" b="1" i="0" u="none" strike="noStrike" dirty="0">
              <a:solidFill>
                <a:srgbClr val="80B6E4"/>
              </a:solidFill>
              <a:effectLst/>
              <a:latin typeface="FlandersArtSans-Light" panose="00000400000000000000" pitchFamily="2" charset="0"/>
            </a:endParaRPr>
          </a:p>
          <a:p>
            <a:pPr>
              <a:lnSpc>
                <a:spcPct val="100000"/>
              </a:lnSpc>
              <a:buNone/>
            </a:pPr>
            <a:endParaRPr lang="nl-BE" dirty="0">
              <a:latin typeface="FlandersArtSans-Light" panose="00000400000000000000" pitchFamily="2" charset="0"/>
            </a:endParaRPr>
          </a:p>
        </p:txBody>
      </p:sp>
      <p:sp>
        <p:nvSpPr>
          <p:cNvPr id="3" name="Tijdelijke aanduiding voor inhoud 2">
            <a:extLst>
              <a:ext uri="{FF2B5EF4-FFF2-40B4-BE49-F238E27FC236}">
                <a16:creationId xmlns:a16="http://schemas.microsoft.com/office/drawing/2014/main" id="{1A93CB9D-F7DB-CABA-BDC7-71E07F5E9A59}"/>
              </a:ext>
            </a:extLst>
          </p:cNvPr>
          <p:cNvSpPr txBox="1">
            <a:spLocks/>
          </p:cNvSpPr>
          <p:nvPr/>
        </p:nvSpPr>
        <p:spPr>
          <a:xfrm>
            <a:off x="1354838" y="1593000"/>
            <a:ext cx="7416000" cy="3672000"/>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b="1"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nl-NL" sz="2400" dirty="0">
                <a:solidFill>
                  <a:srgbClr val="80B6E4"/>
                </a:solidFill>
                <a:latin typeface="FlandersArtSans-Light" panose="00000400000000000000" pitchFamily="2" charset="0"/>
              </a:rPr>
              <a:t>Biedt een overzicht van </a:t>
            </a:r>
            <a:r>
              <a:rPr lang="nl-NL" sz="2400" dirty="0">
                <a:solidFill>
                  <a:srgbClr val="80B6E4"/>
                </a:solidFill>
                <a:effectLst>
                  <a:outerShdw blurRad="38100" dist="38100" dir="2700000" algn="tl">
                    <a:srgbClr val="000000">
                      <a:alpha val="43137"/>
                    </a:srgbClr>
                  </a:outerShdw>
                </a:effectLst>
                <a:latin typeface="FlandersArtSans-Light" panose="00000400000000000000" pitchFamily="2" charset="0"/>
              </a:rPr>
              <a:t>sociale rechten</a:t>
            </a:r>
          </a:p>
          <a:p>
            <a:pPr fontAlgn="base"/>
            <a:endParaRPr lang="nl-NL" sz="2400" dirty="0">
              <a:solidFill>
                <a:srgbClr val="80B6E4"/>
              </a:solidFill>
              <a:effectLst>
                <a:outerShdw blurRad="38100" dist="38100" dir="2700000" algn="tl">
                  <a:srgbClr val="000000">
                    <a:alpha val="43137"/>
                  </a:srgbClr>
                </a:outerShdw>
              </a:effectLst>
              <a:latin typeface="FlandersArtSans-Light" panose="00000400000000000000" pitchFamily="2" charset="0"/>
            </a:endParaRPr>
          </a:p>
          <a:p>
            <a:pPr fontAlgn="base">
              <a:buNone/>
            </a:pPr>
            <a:endParaRPr lang="nl-NL" sz="2400" dirty="0">
              <a:solidFill>
                <a:srgbClr val="80B6E4"/>
              </a:solidFill>
              <a:effectLst>
                <a:outerShdw blurRad="38100" dist="38100" dir="2700000" algn="tl">
                  <a:srgbClr val="000000">
                    <a:alpha val="43137"/>
                  </a:srgbClr>
                </a:outerShdw>
              </a:effectLst>
              <a:latin typeface="FlandersArtSans-Light" panose="00000400000000000000" pitchFamily="2" charset="0"/>
            </a:endParaRPr>
          </a:p>
          <a:p>
            <a:pPr fontAlgn="base">
              <a:buNone/>
            </a:pPr>
            <a:endParaRPr lang="nl-NL" dirty="0">
              <a:latin typeface="FlandersArtSans-Light" panose="00000400000000000000" pitchFamily="2" charset="0"/>
            </a:endParaRPr>
          </a:p>
          <a:p>
            <a:pPr fontAlgn="base">
              <a:buNone/>
            </a:pPr>
            <a:r>
              <a:rPr lang="nl-NL" dirty="0">
                <a:latin typeface="FlandersArtSans-Light" panose="00000400000000000000" pitchFamily="2" charset="0"/>
              </a:rPr>
              <a:t>= rechten die bijdragen aan de minimale voorwaarden om een menswaardig bestaan te leiden en actief te kunnen deelnemen aan de samenleving. </a:t>
            </a:r>
          </a:p>
          <a:p>
            <a:pPr fontAlgn="base">
              <a:buNone/>
            </a:pPr>
            <a:endParaRPr lang="nl-NL" dirty="0">
              <a:latin typeface="FlandersArtSans-Light" panose="00000400000000000000" pitchFamily="2" charset="0"/>
            </a:endParaRPr>
          </a:p>
          <a:p>
            <a:pPr fontAlgn="base">
              <a:buNone/>
            </a:pPr>
            <a:r>
              <a:rPr lang="nl-NL" dirty="0">
                <a:latin typeface="FlandersArtSans-Light" panose="00000400000000000000" pitchFamily="2" charset="0"/>
              </a:rPr>
              <a:t>= financiële voordelen voor iedereen + dienstverlening voor personen in een meer kwetsbare situatie</a:t>
            </a:r>
          </a:p>
          <a:p>
            <a:pPr fontAlgn="base">
              <a:buFontTx/>
              <a:buNone/>
            </a:pPr>
            <a:endParaRPr lang="en-US" sz="2400" b="0" dirty="0">
              <a:solidFill>
                <a:srgbClr val="373636"/>
              </a:solidFill>
              <a:latin typeface="Segoe UI" panose="020B0502040204020203" pitchFamily="34" charset="0"/>
            </a:endParaRPr>
          </a:p>
          <a:p>
            <a:pPr>
              <a:buNone/>
            </a:pPr>
            <a:endParaRPr lang="nl-BE" dirty="0">
              <a:latin typeface="FlandersArtSans-Light" panose="00000400000000000000" pitchFamily="2" charset="0"/>
            </a:endParaRPr>
          </a:p>
        </p:txBody>
      </p:sp>
      <p:pic>
        <p:nvPicPr>
          <p:cNvPr id="2050" name="Picture 2">
            <a:extLst>
              <a:ext uri="{FF2B5EF4-FFF2-40B4-BE49-F238E27FC236}">
                <a16:creationId xmlns:a16="http://schemas.microsoft.com/office/drawing/2014/main" id="{915D56AC-EE91-2102-8597-10FF29C699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162" y="2115817"/>
            <a:ext cx="8576870" cy="62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599200"/>
      </p:ext>
    </p:extLst>
  </p:cSld>
  <p:clrMapOvr>
    <a:masterClrMapping/>
  </p:clrMapOvr>
</p:sld>
</file>

<file path=ppt/theme/theme1.xml><?xml version="1.0" encoding="utf-8"?>
<a:theme xmlns:a="http://schemas.openxmlformats.org/drawingml/2006/main" name="Presentatie_De Sociale Kaart">
  <a:themeElements>
    <a:clrScheme name="DZORG 2023">
      <a:dk1>
        <a:srgbClr val="373636"/>
      </a:dk1>
      <a:lt1>
        <a:sysClr val="window" lastClr="FFFFFF"/>
      </a:lt1>
      <a:dk2>
        <a:srgbClr val="6B6B6B"/>
      </a:dk2>
      <a:lt2>
        <a:srgbClr val="F6F5F3"/>
      </a:lt2>
      <a:accent1>
        <a:srgbClr val="0F4C81"/>
      </a:accent1>
      <a:accent2>
        <a:srgbClr val="359B3C"/>
      </a:accent2>
      <a:accent3>
        <a:srgbClr val="0E6DA7"/>
      </a:accent3>
      <a:accent4>
        <a:srgbClr val="E98300"/>
      </a:accent4>
      <a:accent5>
        <a:srgbClr val="DD3734"/>
      </a:accent5>
      <a:accent6>
        <a:srgbClr val="80B6E4"/>
      </a:accent6>
      <a:hlink>
        <a:srgbClr val="3C96BE"/>
      </a:hlink>
      <a:folHlink>
        <a:srgbClr val="AA78AA"/>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ocialeKaart_presentatie.potx" id="{E24C9062-BDF9-4811-833B-CFB4B3282C5D}" vid="{30E6A433-F635-4488-B755-5B1E5B56DE5E}"/>
    </a:ext>
  </a:extLst>
</a:theme>
</file>

<file path=ppt/theme/theme2.xml><?xml version="1.0" encoding="utf-8"?>
<a:theme xmlns:a="http://schemas.openxmlformats.org/drawingml/2006/main" name="Sociale kaart_aanpassing">
  <a:themeElements>
    <a:clrScheme name="DZORG 2023">
      <a:dk1>
        <a:srgbClr val="373636"/>
      </a:dk1>
      <a:lt1>
        <a:sysClr val="window" lastClr="FFFFFF"/>
      </a:lt1>
      <a:dk2>
        <a:srgbClr val="6B6B6B"/>
      </a:dk2>
      <a:lt2>
        <a:srgbClr val="F6F5F3"/>
      </a:lt2>
      <a:accent1>
        <a:srgbClr val="0F4C81"/>
      </a:accent1>
      <a:accent2>
        <a:srgbClr val="359B3C"/>
      </a:accent2>
      <a:accent3>
        <a:srgbClr val="0E6DA7"/>
      </a:accent3>
      <a:accent4>
        <a:srgbClr val="E98300"/>
      </a:accent4>
      <a:accent5>
        <a:srgbClr val="DD3734"/>
      </a:accent5>
      <a:accent6>
        <a:srgbClr val="80B6E4"/>
      </a:accent6>
      <a:hlink>
        <a:srgbClr val="3C96BE"/>
      </a:hlink>
      <a:folHlink>
        <a:srgbClr val="AA78AA"/>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ocialeKaart_presentatie.potx" id="{E24C9062-BDF9-4811-833B-CFB4B3282C5D}" vid="{8727971E-EA85-47D6-92D1-30BBCF848845}"/>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b3fd3f4-35a2-4c1a-9f29-3c626ce188ab">
      <Terms xmlns="http://schemas.microsoft.com/office/infopath/2007/PartnerControls"/>
    </lcf76f155ced4ddcb4097134ff3c332f>
    <Auteur xmlns="fb3fd3f4-35a2-4c1a-9f29-3c626ce188ab" xsi:nil="true"/>
    <TaxCatchAll xmlns="9a9ec0f0-7796-43d0-ac1f-4c8c46ee0bd1"/>
    <Projectfase xmlns="fb3fd3f4-35a2-4c1a-9f29-3c626ce188a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3444DADC998D4FBCB392A060881883" ma:contentTypeVersion="16" ma:contentTypeDescription="Een nieuw document maken." ma:contentTypeScope="" ma:versionID="7770f4dfd161fc1a05ae5a8fb5d3bb0d">
  <xsd:schema xmlns:xsd="http://www.w3.org/2001/XMLSchema" xmlns:xs="http://www.w3.org/2001/XMLSchema" xmlns:p="http://schemas.microsoft.com/office/2006/metadata/properties" xmlns:ns2="fb3fd3f4-35a2-4c1a-9f29-3c626ce188ab" xmlns:ns3="c7b8191b-2162-4518-aaff-a2766517776f" xmlns:ns4="9a9ec0f0-7796-43d0-ac1f-4c8c46ee0bd1" targetNamespace="http://schemas.microsoft.com/office/2006/metadata/properties" ma:root="true" ma:fieldsID="ee506831a0d94268ce743485902ce8d7" ns2:_="" ns3:_="" ns4:_="">
    <xsd:import namespace="fb3fd3f4-35a2-4c1a-9f29-3c626ce188ab"/>
    <xsd:import namespace="c7b8191b-2162-4518-aaff-a2766517776f"/>
    <xsd:import namespace="9a9ec0f0-7796-43d0-ac1f-4c8c46ee0bd1"/>
    <xsd:element name="properties">
      <xsd:complexType>
        <xsd:sequence>
          <xsd:element name="documentManagement">
            <xsd:complexType>
              <xsd:all>
                <xsd:element ref="ns2:Projectfase" minOccurs="0"/>
                <xsd:element ref="ns2:Auteur"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element ref="ns2:MediaServiceGenerationTime" minOccurs="0"/>
                <xsd:element ref="ns2:MediaServiceEventHashCode" minOccurs="0"/>
                <xsd:element ref="ns2:MediaServiceObjectDetectorVersion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3fd3f4-35a2-4c1a-9f29-3c626ce188ab" elementFormDefault="qualified">
    <xsd:import namespace="http://schemas.microsoft.com/office/2006/documentManagement/types"/>
    <xsd:import namespace="http://schemas.microsoft.com/office/infopath/2007/PartnerControls"/>
    <xsd:element name="Projectfase" ma:index="8" nillable="true" ma:displayName="Projectfase" ma:format="Dropdown" ma:internalName="Projectfase">
      <xsd:simpleType>
        <xsd:restriction base="dms:Text">
          <xsd:maxLength value="255"/>
        </xsd:restriction>
      </xsd:simpleType>
    </xsd:element>
    <xsd:element name="Auteur" ma:index="9" nillable="true" ma:displayName="Auteur" ma:format="Dropdown" ma:internalName="Auteur">
      <xsd:simpleType>
        <xsd:restriction base="dms:Text">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49ca8161-7180-459b-a0ef-1a71cf6ffea5"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b8191b-2162-4518-aaff-a2766517776f"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9ec0f0-7796-43d0-ac1f-4c8c46ee0bd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f5bd88d-0170-43dc-b48f-ba592e265f11}" ma:internalName="TaxCatchAll" ma:showField="CatchAllData" ma:web="75e81734-efe7-4f9e-b6ba-196a27e8db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42417C-1B2B-43E3-9850-BD5AC0818BBB}">
  <ds:schemaRefs>
    <ds:schemaRef ds:uri="http://purl.org/dc/elements/1.1/"/>
    <ds:schemaRef ds:uri="http://schemas.microsoft.com/office/2006/metadata/properties"/>
    <ds:schemaRef ds:uri="9a9ec0f0-7796-43d0-ac1f-4c8c46ee0bd1"/>
    <ds:schemaRef ds:uri="http://schemas.microsoft.com/office/infopath/2007/PartnerControls"/>
    <ds:schemaRef ds:uri="http://purl.org/dc/terms/"/>
    <ds:schemaRef ds:uri="http://schemas.microsoft.com/office/2006/documentManagement/types"/>
    <ds:schemaRef ds:uri="fb3fd3f4-35a2-4c1a-9f29-3c626ce188ab"/>
    <ds:schemaRef ds:uri="http://schemas.openxmlformats.org/package/2006/metadata/core-properties"/>
    <ds:schemaRef ds:uri="c7b8191b-2162-4518-aaff-a2766517776f"/>
    <ds:schemaRef ds:uri="http://www.w3.org/XML/1998/namespace"/>
    <ds:schemaRef ds:uri="http://purl.org/dc/dcmitype/"/>
  </ds:schemaRefs>
</ds:datastoreItem>
</file>

<file path=customXml/itemProps2.xml><?xml version="1.0" encoding="utf-8"?>
<ds:datastoreItem xmlns:ds="http://schemas.openxmlformats.org/officeDocument/2006/customXml" ds:itemID="{88EBA11B-56C8-46F6-B2B4-7FB01BE67996}">
  <ds:schemaRefs>
    <ds:schemaRef ds:uri="http://schemas.microsoft.com/sharepoint/v3/contenttype/forms"/>
  </ds:schemaRefs>
</ds:datastoreItem>
</file>

<file path=customXml/itemProps3.xml><?xml version="1.0" encoding="utf-8"?>
<ds:datastoreItem xmlns:ds="http://schemas.openxmlformats.org/officeDocument/2006/customXml" ds:itemID="{8CAC0A7D-5289-4667-82BE-CC4333F79B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3fd3f4-35a2-4c1a-9f29-3c626ce188ab"/>
    <ds:schemaRef ds:uri="c7b8191b-2162-4518-aaff-a2766517776f"/>
    <ds:schemaRef ds:uri="9a9ec0f0-7796-43d0-ac1f-4c8c46ee0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Rechtenverkenner_presentatie</Template>
  <TotalTime>232</TotalTime>
  <Words>1795</Words>
  <Application>Microsoft Office PowerPoint</Application>
  <PresentationFormat>Diavoorstelling (4:3)</PresentationFormat>
  <Paragraphs>146</Paragraphs>
  <Slides>18</Slides>
  <Notes>17</Notes>
  <HiddenSlides>0</HiddenSlides>
  <MMClips>1</MMClips>
  <ScaleCrop>false</ScaleCrop>
  <HeadingPairs>
    <vt:vector size="4" baseType="variant">
      <vt:variant>
        <vt:lpstr>Thema</vt:lpstr>
      </vt:variant>
      <vt:variant>
        <vt:i4>2</vt:i4>
      </vt:variant>
      <vt:variant>
        <vt:lpstr>Diatitels</vt:lpstr>
      </vt:variant>
      <vt:variant>
        <vt:i4>18</vt:i4>
      </vt:variant>
    </vt:vector>
  </HeadingPairs>
  <TitlesOfParts>
    <vt:vector size="20" baseType="lpstr">
      <vt:lpstr>Presentatie_De Sociale Kaart</vt:lpstr>
      <vt:lpstr>Sociale kaart_aanpassing</vt:lpstr>
      <vt:lpstr>www.rechtenverkenner.be</vt:lpstr>
      <vt:lpstr>Inhoud</vt:lpstr>
      <vt:lpstr>Enkele belangrijke vaststellingen</vt:lpstr>
      <vt:lpstr>Enkele belangrijke vaststellingen</vt:lpstr>
      <vt:lpstr>Enkele belangrijke vaststellingen</vt:lpstr>
      <vt:lpstr>Enkele belangrijke vaststellingen</vt:lpstr>
      <vt:lpstr>Wat is Rechtenverkenner? </vt:lpstr>
      <vt:lpstr>Wat is Rechtenverkenner? </vt:lpstr>
      <vt:lpstr>Wat is Rechtenverkenner? </vt:lpstr>
      <vt:lpstr>Wat is Rechtenverkenner? </vt:lpstr>
      <vt:lpstr>Wat is Rechtenverkenner? </vt:lpstr>
      <vt:lpstr>Informatie per recht</vt:lpstr>
      <vt:lpstr>Informatie per recht</vt:lpstr>
      <vt:lpstr>Informatie per recht</vt:lpstr>
      <vt:lpstr>Informatie per recht</vt:lpstr>
      <vt:lpstr>Doelgroep</vt:lpstr>
      <vt:lpstr>Hoe blijven rechten actueel? </vt:lpstr>
      <vt:lpstr>Meer informatie of extra vragen?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www.rechtenverkenner.be</dc:title>
  <dc:creator>Lauwers Leen</dc:creator>
  <cp:lastModifiedBy>Lauwers Leen</cp:lastModifiedBy>
  <cp:revision>7</cp:revision>
  <dcterms:created xsi:type="dcterms:W3CDTF">2024-07-23T12:26:26Z</dcterms:created>
  <dcterms:modified xsi:type="dcterms:W3CDTF">2024-10-08T11:54:47Z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0x010100CF3444DADC998D4FBCB392A060881883</vt:lpwstr>
  </property>
  <property fmtid="{D5CDD505-2E9C-101B-9397-08002B2CF9AE}" pid="3" name="_dlc_DocIdItemGuid">
    <vt:lpwstr>c1c4a40f-6084-40ca-a5f8-7d52bc2b814c</vt:lpwstr>
  </property>
  <property fmtid="{D5CDD505-2E9C-101B-9397-08002B2CF9AE}" pid="4" name="MediaServiceImageTags">
    <vt:lpwstr/>
  </property>
</Properties>
</file>