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21"/>
  </p:notesMasterIdLst>
  <p:handoutMasterIdLst>
    <p:handoutMasterId r:id="rId22"/>
  </p:handoutMasterIdLst>
  <p:sldIdLst>
    <p:sldId id="256" r:id="rId6"/>
    <p:sldId id="263" r:id="rId7"/>
    <p:sldId id="300" r:id="rId8"/>
    <p:sldId id="302" r:id="rId9"/>
    <p:sldId id="301" r:id="rId10"/>
    <p:sldId id="278" r:id="rId11"/>
    <p:sldId id="290" r:id="rId12"/>
    <p:sldId id="303" r:id="rId13"/>
    <p:sldId id="304" r:id="rId14"/>
    <p:sldId id="496" r:id="rId15"/>
    <p:sldId id="497" r:id="rId16"/>
    <p:sldId id="493" r:id="rId17"/>
    <p:sldId id="498" r:id="rId18"/>
    <p:sldId id="299" r:id="rId19"/>
    <p:sldId id="269" r:id="rId20"/>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D47301-BF15-F41C-C40D-D3D9FA177423}" name="Lauwers Leen" initials="LL" userId="S::leen.lauwers@vlaanderen.be::b07259d2-56e0-4213-9c51-0ac00f7e1c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57F00"/>
    <a:srgbClr val="8BAE00"/>
    <a:srgbClr val="912D2D"/>
    <a:srgbClr val="373736"/>
    <a:srgbClr val="646464"/>
    <a:srgbClr val="FFFF00"/>
    <a:srgbClr val="717171"/>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D5BC8-4330-5ADC-6857-093F711815CF}" v="9" dt="2024-10-04T07:06:07.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9636" autoAdjust="0"/>
  </p:normalViewPr>
  <p:slideViewPr>
    <p:cSldViewPr snapToGrid="0" showGuides="1">
      <p:cViewPr varScale="1">
        <p:scale>
          <a:sx n="46" d="100"/>
          <a:sy n="46" d="100"/>
        </p:scale>
        <p:origin x="1876" y="24"/>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wers Leen" userId="S::leen.lauwers@vlaanderen.be::b07259d2-56e0-4213-9c51-0ac00f7e1cb2" providerId="AD" clId="Web-{C4FD5BC8-4330-5ADC-6857-093F711815CF}"/>
    <pc:docChg chg="modSld">
      <pc:chgData name="Lauwers Leen" userId="S::leen.lauwers@vlaanderen.be::b07259d2-56e0-4213-9c51-0ac00f7e1cb2" providerId="AD" clId="Web-{C4FD5BC8-4330-5ADC-6857-093F711815CF}" dt="2024-10-04T07:06:07.454" v="8" actId="1076"/>
      <pc:docMkLst>
        <pc:docMk/>
      </pc:docMkLst>
      <pc:sldChg chg="addSp delSp modSp delAnim">
        <pc:chgData name="Lauwers Leen" userId="S::leen.lauwers@vlaanderen.be::b07259d2-56e0-4213-9c51-0ac00f7e1cb2" providerId="AD" clId="Web-{C4FD5BC8-4330-5ADC-6857-093F711815CF}" dt="2024-10-04T07:06:07.454" v="8" actId="1076"/>
        <pc:sldMkLst>
          <pc:docMk/>
          <pc:sldMk cId="3469262059" sldId="278"/>
        </pc:sldMkLst>
        <pc:spChg chg="add mod">
          <ac:chgData name="Lauwers Leen" userId="S::leen.lauwers@vlaanderen.be::b07259d2-56e0-4213-9c51-0ac00f7e1cb2" providerId="AD" clId="Web-{C4FD5BC8-4330-5ADC-6857-093F711815CF}" dt="2024-10-04T07:06:07.454" v="8" actId="1076"/>
          <ac:spMkLst>
            <pc:docMk/>
            <pc:sldMk cId="3469262059" sldId="278"/>
            <ac:spMk id="4" creationId="{9EA469F7-AE49-7BA0-E4A6-E7C0F3A3BA78}"/>
          </ac:spMkLst>
        </pc:spChg>
        <pc:picChg chg="del">
          <ac:chgData name="Lauwers Leen" userId="S::leen.lauwers@vlaanderen.be::b07259d2-56e0-4213-9c51-0ac00f7e1cb2" providerId="AD" clId="Web-{C4FD5BC8-4330-5ADC-6857-093F711815CF}" dt="2024-10-04T07:05:41.328" v="4"/>
          <ac:picMkLst>
            <pc:docMk/>
            <pc:sldMk cId="3469262059" sldId="278"/>
            <ac:picMk id="3" creationId="{8F6705F8-E368-6D25-DD0F-E42EBD052A6B}"/>
          </ac:picMkLst>
        </pc:picChg>
      </pc:sldChg>
      <pc:sldChg chg="addSp delSp modSp delAnim">
        <pc:chgData name="Lauwers Leen" userId="S::leen.lauwers@vlaanderen.be::b07259d2-56e0-4213-9c51-0ac00f7e1cb2" providerId="AD" clId="Web-{C4FD5BC8-4330-5ADC-6857-093F711815CF}" dt="2024-10-04T07:05:37.328" v="3" actId="14100"/>
        <pc:sldMkLst>
          <pc:docMk/>
          <pc:sldMk cId="2270356785" sldId="302"/>
        </pc:sldMkLst>
        <pc:spChg chg="add mod">
          <ac:chgData name="Lauwers Leen" userId="S::leen.lauwers@vlaanderen.be::b07259d2-56e0-4213-9c51-0ac00f7e1cb2" providerId="AD" clId="Web-{C4FD5BC8-4330-5ADC-6857-093F711815CF}" dt="2024-10-04T07:05:37.328" v="3" actId="14100"/>
          <ac:spMkLst>
            <pc:docMk/>
            <pc:sldMk cId="2270356785" sldId="302"/>
            <ac:spMk id="4" creationId="{AA00B7FE-E079-E311-BEBB-F94018F3C471}"/>
          </ac:spMkLst>
        </pc:spChg>
        <pc:picChg chg="del">
          <ac:chgData name="Lauwers Leen" userId="S::leen.lauwers@vlaanderen.be::b07259d2-56e0-4213-9c51-0ac00f7e1cb2" providerId="AD" clId="Web-{C4FD5BC8-4330-5ADC-6857-093F711815CF}" dt="2024-10-04T07:04:54.577" v="0"/>
          <ac:picMkLst>
            <pc:docMk/>
            <pc:sldMk cId="2270356785" sldId="302"/>
            <ac:picMk id="3" creationId="{B5CA8B93-7432-FCF5-3003-E492E900BA7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02397-C80C-4C60-A8D8-E1E99B06CE7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nl-BE"/>
        </a:p>
      </dgm:t>
    </dgm:pt>
    <dgm:pt modelId="{F0CDFB34-0968-4211-9B2C-6011024BD1F4}">
      <dgm:prSet phldrT="[Tekst]"/>
      <dgm:spPr/>
      <dgm:t>
        <a:bodyPr/>
        <a:lstStyle/>
        <a:p>
          <a:r>
            <a:rPr lang="nl-BE" dirty="0"/>
            <a:t>Uitdaging = volledig en actueel zijn</a:t>
          </a:r>
        </a:p>
      </dgm:t>
    </dgm:pt>
    <dgm:pt modelId="{D37CBB1D-353D-47EC-B275-AC9E57720D5C}" type="parTrans" cxnId="{EA6435FC-599C-4473-BD2D-F274F2E8CC32}">
      <dgm:prSet/>
      <dgm:spPr/>
      <dgm:t>
        <a:bodyPr/>
        <a:lstStyle/>
        <a:p>
          <a:endParaRPr lang="nl-BE"/>
        </a:p>
      </dgm:t>
    </dgm:pt>
    <dgm:pt modelId="{D24BF86D-D1BF-46B0-8AAA-C6E75EBE6F0E}" type="sibTrans" cxnId="{EA6435FC-599C-4473-BD2D-F274F2E8CC32}">
      <dgm:prSet/>
      <dgm:spPr/>
      <dgm:t>
        <a:bodyPr/>
        <a:lstStyle/>
        <a:p>
          <a:endParaRPr lang="nl-BE"/>
        </a:p>
      </dgm:t>
    </dgm:pt>
    <dgm:pt modelId="{64A29AEE-138C-4B8C-814C-752803D59AD0}">
      <dgm:prSet phldrT="[Tekst]" custT="1"/>
      <dgm:spPr/>
      <dgm:t>
        <a:bodyPr/>
        <a:lstStyle/>
        <a:p>
          <a:r>
            <a:rPr lang="nl-BE" sz="1600" dirty="0"/>
            <a:t>Bestaande overheidsbronnen raadplegen</a:t>
          </a:r>
        </a:p>
      </dgm:t>
    </dgm:pt>
    <dgm:pt modelId="{1736850A-05CE-4931-96A7-3B09E10D7055}" type="parTrans" cxnId="{205DFD38-9379-4157-BDC7-5773995BE709}">
      <dgm:prSet/>
      <dgm:spPr/>
      <dgm:t>
        <a:bodyPr/>
        <a:lstStyle/>
        <a:p>
          <a:endParaRPr lang="nl-BE"/>
        </a:p>
      </dgm:t>
    </dgm:pt>
    <dgm:pt modelId="{F1FB259E-E770-4351-80F3-C14FA970E90C}" type="sibTrans" cxnId="{205DFD38-9379-4157-BDC7-5773995BE709}">
      <dgm:prSet/>
      <dgm:spPr/>
      <dgm:t>
        <a:bodyPr/>
        <a:lstStyle/>
        <a:p>
          <a:endParaRPr lang="nl-BE"/>
        </a:p>
      </dgm:t>
    </dgm:pt>
    <dgm:pt modelId="{595B2BA1-3C18-4C02-8C95-768E26CF25B4}">
      <dgm:prSet phldrT="[Tekst]" custT="1"/>
      <dgm:spPr/>
      <dgm:t>
        <a:bodyPr/>
        <a:lstStyle/>
        <a:p>
          <a:r>
            <a:rPr lang="nl-BE" sz="1600" dirty="0"/>
            <a:t>Gedeelde verantwoordelijkheid</a:t>
          </a:r>
        </a:p>
      </dgm:t>
    </dgm:pt>
    <dgm:pt modelId="{7231D736-23BE-4710-B9B9-AF25754DBEB0}" type="parTrans" cxnId="{812C6B88-B452-4603-8CD1-FC4CAA247149}">
      <dgm:prSet/>
      <dgm:spPr/>
      <dgm:t>
        <a:bodyPr/>
        <a:lstStyle/>
        <a:p>
          <a:endParaRPr lang="nl-BE"/>
        </a:p>
      </dgm:t>
    </dgm:pt>
    <dgm:pt modelId="{4C268944-E834-4209-9AAC-61D757675F05}" type="sibTrans" cxnId="{812C6B88-B452-4603-8CD1-FC4CAA247149}">
      <dgm:prSet/>
      <dgm:spPr/>
      <dgm:t>
        <a:bodyPr/>
        <a:lstStyle/>
        <a:p>
          <a:endParaRPr lang="nl-BE"/>
        </a:p>
      </dgm:t>
    </dgm:pt>
    <dgm:pt modelId="{067ED6CD-127E-4625-9CCF-F76D336DDA8F}">
      <dgm:prSet phldrT="[Tekst]" custT="1"/>
      <dgm:spPr/>
      <dgm:t>
        <a:bodyPr/>
        <a:lstStyle/>
        <a:p>
          <a:r>
            <a:rPr lang="nl-BE" sz="1600" dirty="0"/>
            <a:t>Meldingen via ‘suggestie tot wijziging’</a:t>
          </a:r>
        </a:p>
      </dgm:t>
    </dgm:pt>
    <dgm:pt modelId="{CB94F111-28B4-44F2-B7D3-C1EDA8830035}" type="parTrans" cxnId="{CD2DFEF8-14E9-43EF-B8F5-D5196974C7CC}">
      <dgm:prSet/>
      <dgm:spPr/>
      <dgm:t>
        <a:bodyPr/>
        <a:lstStyle/>
        <a:p>
          <a:endParaRPr lang="nl-BE"/>
        </a:p>
      </dgm:t>
    </dgm:pt>
    <dgm:pt modelId="{94B2D46F-8541-4A7D-932E-8E609DBB395C}" type="sibTrans" cxnId="{CD2DFEF8-14E9-43EF-B8F5-D5196974C7CC}">
      <dgm:prSet/>
      <dgm:spPr/>
      <dgm:t>
        <a:bodyPr/>
        <a:lstStyle/>
        <a:p>
          <a:endParaRPr lang="nl-BE"/>
        </a:p>
      </dgm:t>
    </dgm:pt>
    <dgm:pt modelId="{19682056-0FF3-452C-951B-EAF911CF2943}">
      <dgm:prSet phldrT="[Tekst]" custT="1"/>
      <dgm:spPr/>
      <dgm:t>
        <a:bodyPr/>
        <a:lstStyle/>
        <a:p>
          <a:r>
            <a:rPr lang="nl-BE" sz="1600" dirty="0"/>
            <a:t>Regionale werking</a:t>
          </a:r>
        </a:p>
      </dgm:t>
    </dgm:pt>
    <dgm:pt modelId="{B1B45D0B-3BB8-4DF5-AE06-775AD281FBF3}" type="parTrans" cxnId="{A81F3EAF-BCDB-4E89-94F5-B0BBD704979F}">
      <dgm:prSet/>
      <dgm:spPr/>
      <dgm:t>
        <a:bodyPr/>
        <a:lstStyle/>
        <a:p>
          <a:endParaRPr lang="nl-BE"/>
        </a:p>
      </dgm:t>
    </dgm:pt>
    <dgm:pt modelId="{A1A755BF-022F-40E7-8BAC-400DD11700D5}" type="sibTrans" cxnId="{A81F3EAF-BCDB-4E89-94F5-B0BBD704979F}">
      <dgm:prSet/>
      <dgm:spPr/>
      <dgm:t>
        <a:bodyPr/>
        <a:lstStyle/>
        <a:p>
          <a:endParaRPr lang="nl-BE"/>
        </a:p>
      </dgm:t>
    </dgm:pt>
    <dgm:pt modelId="{D3C3C5E1-D936-4D73-A349-3CCA457261DA}">
      <dgm:prSet phldrT="[Tekst]"/>
      <dgm:spPr/>
      <dgm:t>
        <a:bodyPr/>
        <a:lstStyle/>
        <a:p>
          <a:endParaRPr lang="nl-NL"/>
        </a:p>
      </dgm:t>
    </dgm:pt>
    <dgm:pt modelId="{F9F62E2D-4B71-4C8F-85EF-FFAC3F3673CF}" type="parTrans" cxnId="{54C8F35B-8142-4B75-AC49-09E0610D8BD7}">
      <dgm:prSet/>
      <dgm:spPr/>
      <dgm:t>
        <a:bodyPr/>
        <a:lstStyle/>
        <a:p>
          <a:endParaRPr lang="nl-BE"/>
        </a:p>
      </dgm:t>
    </dgm:pt>
    <dgm:pt modelId="{945E0BA8-D80C-4992-8397-30F6F85B4541}" type="sibTrans" cxnId="{54C8F35B-8142-4B75-AC49-09E0610D8BD7}">
      <dgm:prSet/>
      <dgm:spPr/>
      <dgm:t>
        <a:bodyPr/>
        <a:lstStyle/>
        <a:p>
          <a:endParaRPr lang="nl-BE"/>
        </a:p>
      </dgm:t>
    </dgm:pt>
    <dgm:pt modelId="{51450276-9609-4039-9151-773ACD9E384E}" type="pres">
      <dgm:prSet presAssocID="{06402397-C80C-4C60-A8D8-E1E99B06CE74}" presName="composite" presStyleCnt="0">
        <dgm:presLayoutVars>
          <dgm:chMax val="1"/>
          <dgm:dir/>
          <dgm:resizeHandles val="exact"/>
        </dgm:presLayoutVars>
      </dgm:prSet>
      <dgm:spPr/>
    </dgm:pt>
    <dgm:pt modelId="{72FC5F19-94DD-4457-ABB7-E213A320E72D}" type="pres">
      <dgm:prSet presAssocID="{06402397-C80C-4C60-A8D8-E1E99B06CE74}" presName="radial" presStyleCnt="0">
        <dgm:presLayoutVars>
          <dgm:animLvl val="ctr"/>
        </dgm:presLayoutVars>
      </dgm:prSet>
      <dgm:spPr/>
    </dgm:pt>
    <dgm:pt modelId="{37015F01-F99E-4F98-9A85-3485A6F4C125}" type="pres">
      <dgm:prSet presAssocID="{F0CDFB34-0968-4211-9B2C-6011024BD1F4}" presName="centerShape" presStyleLbl="vennNode1" presStyleIdx="0" presStyleCnt="5" custScaleX="82245" custScaleY="73548"/>
      <dgm:spPr/>
    </dgm:pt>
    <dgm:pt modelId="{F015680E-1F4F-4FC0-9085-F9E427B7948B}" type="pres">
      <dgm:prSet presAssocID="{64A29AEE-138C-4B8C-814C-752803D59AD0}" presName="node" presStyleLbl="vennNode1" presStyleIdx="1" presStyleCnt="5" custScaleX="156721" custScaleY="117364" custRadScaleRad="90819" custRadScaleInc="-661">
        <dgm:presLayoutVars>
          <dgm:bulletEnabled val="1"/>
        </dgm:presLayoutVars>
      </dgm:prSet>
      <dgm:spPr/>
    </dgm:pt>
    <dgm:pt modelId="{1F8566D9-FDD7-4656-A80D-C8D87BF655DC}" type="pres">
      <dgm:prSet presAssocID="{595B2BA1-3C18-4C02-8C95-768E26CF25B4}" presName="node" presStyleLbl="vennNode1" presStyleIdx="2" presStyleCnt="5" custScaleX="128228" custScaleY="114387">
        <dgm:presLayoutVars>
          <dgm:bulletEnabled val="1"/>
        </dgm:presLayoutVars>
      </dgm:prSet>
      <dgm:spPr/>
    </dgm:pt>
    <dgm:pt modelId="{F9DF0ED6-200D-4B2C-95DD-E72DC73EA465}" type="pres">
      <dgm:prSet presAssocID="{067ED6CD-127E-4625-9CCF-F76D336DDA8F}" presName="node" presStyleLbl="vennNode1" presStyleIdx="3" presStyleCnt="5" custScaleX="160789" custScaleY="118791" custRadScaleRad="88714" custRadScaleInc="-494">
        <dgm:presLayoutVars>
          <dgm:bulletEnabled val="1"/>
        </dgm:presLayoutVars>
      </dgm:prSet>
      <dgm:spPr/>
    </dgm:pt>
    <dgm:pt modelId="{C5D1D61E-5FF8-4971-A8B0-D54087063D78}" type="pres">
      <dgm:prSet presAssocID="{19682056-0FF3-452C-951B-EAF911CF2943}" presName="node" presStyleLbl="vennNode1" presStyleIdx="4" presStyleCnt="5" custScaleX="133142" custScaleY="112593" custRadScaleRad="101054" custRadScaleInc="-1302">
        <dgm:presLayoutVars>
          <dgm:bulletEnabled val="1"/>
        </dgm:presLayoutVars>
      </dgm:prSet>
      <dgm:spPr/>
    </dgm:pt>
  </dgm:ptLst>
  <dgm:cxnLst>
    <dgm:cxn modelId="{CCACF32E-3EDB-4CFD-88D5-C37336741C5A}" type="presOf" srcId="{595B2BA1-3C18-4C02-8C95-768E26CF25B4}" destId="{1F8566D9-FDD7-4656-A80D-C8D87BF655DC}" srcOrd="0" destOrd="0" presId="urn:microsoft.com/office/officeart/2005/8/layout/radial3"/>
    <dgm:cxn modelId="{205DFD38-9379-4157-BDC7-5773995BE709}" srcId="{F0CDFB34-0968-4211-9B2C-6011024BD1F4}" destId="{64A29AEE-138C-4B8C-814C-752803D59AD0}" srcOrd="0" destOrd="0" parTransId="{1736850A-05CE-4931-96A7-3B09E10D7055}" sibTransId="{F1FB259E-E770-4351-80F3-C14FA970E90C}"/>
    <dgm:cxn modelId="{54C8F35B-8142-4B75-AC49-09E0610D8BD7}" srcId="{06402397-C80C-4C60-A8D8-E1E99B06CE74}" destId="{D3C3C5E1-D936-4D73-A349-3CCA457261DA}" srcOrd="1" destOrd="0" parTransId="{F9F62E2D-4B71-4C8F-85EF-FFAC3F3673CF}" sibTransId="{945E0BA8-D80C-4992-8397-30F6F85B4541}"/>
    <dgm:cxn modelId="{BE908641-882D-4F45-8A59-E08286960D36}" type="presOf" srcId="{067ED6CD-127E-4625-9CCF-F76D336DDA8F}" destId="{F9DF0ED6-200D-4B2C-95DD-E72DC73EA465}" srcOrd="0" destOrd="0" presId="urn:microsoft.com/office/officeart/2005/8/layout/radial3"/>
    <dgm:cxn modelId="{43508B49-B2A6-4616-9DAE-A6A10C9FDBCB}" type="presOf" srcId="{06402397-C80C-4C60-A8D8-E1E99B06CE74}" destId="{51450276-9609-4039-9151-773ACD9E384E}" srcOrd="0" destOrd="0" presId="urn:microsoft.com/office/officeart/2005/8/layout/radial3"/>
    <dgm:cxn modelId="{74129651-7C22-4DC1-96D7-617AA6AB4C63}" type="presOf" srcId="{64A29AEE-138C-4B8C-814C-752803D59AD0}" destId="{F015680E-1F4F-4FC0-9085-F9E427B7948B}" srcOrd="0" destOrd="0" presId="urn:microsoft.com/office/officeart/2005/8/layout/radial3"/>
    <dgm:cxn modelId="{3F21A652-A2C9-4CCE-A943-83992386B245}" type="presOf" srcId="{F0CDFB34-0968-4211-9B2C-6011024BD1F4}" destId="{37015F01-F99E-4F98-9A85-3485A6F4C125}" srcOrd="0" destOrd="0" presId="urn:microsoft.com/office/officeart/2005/8/layout/radial3"/>
    <dgm:cxn modelId="{812C6B88-B452-4603-8CD1-FC4CAA247149}" srcId="{F0CDFB34-0968-4211-9B2C-6011024BD1F4}" destId="{595B2BA1-3C18-4C02-8C95-768E26CF25B4}" srcOrd="1" destOrd="0" parTransId="{7231D736-23BE-4710-B9B9-AF25754DBEB0}" sibTransId="{4C268944-E834-4209-9AAC-61D757675F05}"/>
    <dgm:cxn modelId="{A81F3EAF-BCDB-4E89-94F5-B0BBD704979F}" srcId="{F0CDFB34-0968-4211-9B2C-6011024BD1F4}" destId="{19682056-0FF3-452C-951B-EAF911CF2943}" srcOrd="3" destOrd="0" parTransId="{B1B45D0B-3BB8-4DF5-AE06-775AD281FBF3}" sibTransId="{A1A755BF-022F-40E7-8BAC-400DD11700D5}"/>
    <dgm:cxn modelId="{2B41F2D5-DD2F-4064-878B-C78204E4AD74}" type="presOf" srcId="{19682056-0FF3-452C-951B-EAF911CF2943}" destId="{C5D1D61E-5FF8-4971-A8B0-D54087063D78}" srcOrd="0" destOrd="0" presId="urn:microsoft.com/office/officeart/2005/8/layout/radial3"/>
    <dgm:cxn modelId="{CD2DFEF8-14E9-43EF-B8F5-D5196974C7CC}" srcId="{F0CDFB34-0968-4211-9B2C-6011024BD1F4}" destId="{067ED6CD-127E-4625-9CCF-F76D336DDA8F}" srcOrd="2" destOrd="0" parTransId="{CB94F111-28B4-44F2-B7D3-C1EDA8830035}" sibTransId="{94B2D46F-8541-4A7D-932E-8E609DBB395C}"/>
    <dgm:cxn modelId="{EA6435FC-599C-4473-BD2D-F274F2E8CC32}" srcId="{06402397-C80C-4C60-A8D8-E1E99B06CE74}" destId="{F0CDFB34-0968-4211-9B2C-6011024BD1F4}" srcOrd="0" destOrd="0" parTransId="{D37CBB1D-353D-47EC-B275-AC9E57720D5C}" sibTransId="{D24BF86D-D1BF-46B0-8AAA-C6E75EBE6F0E}"/>
    <dgm:cxn modelId="{205DC638-B3FE-4B74-B151-5B7B244B1010}" type="presParOf" srcId="{51450276-9609-4039-9151-773ACD9E384E}" destId="{72FC5F19-94DD-4457-ABB7-E213A320E72D}" srcOrd="0" destOrd="0" presId="urn:microsoft.com/office/officeart/2005/8/layout/radial3"/>
    <dgm:cxn modelId="{F2903772-DB26-4FD5-8830-BA7477CF70F0}" type="presParOf" srcId="{72FC5F19-94DD-4457-ABB7-E213A320E72D}" destId="{37015F01-F99E-4F98-9A85-3485A6F4C125}" srcOrd="0" destOrd="0" presId="urn:microsoft.com/office/officeart/2005/8/layout/radial3"/>
    <dgm:cxn modelId="{316ED2D0-4D6C-4B97-A7CB-77928671ADA7}" type="presParOf" srcId="{72FC5F19-94DD-4457-ABB7-E213A320E72D}" destId="{F015680E-1F4F-4FC0-9085-F9E427B7948B}" srcOrd="1" destOrd="0" presId="urn:microsoft.com/office/officeart/2005/8/layout/radial3"/>
    <dgm:cxn modelId="{F8AC03F6-3A25-4267-9D91-8EF55D666433}" type="presParOf" srcId="{72FC5F19-94DD-4457-ABB7-E213A320E72D}" destId="{1F8566D9-FDD7-4656-A80D-C8D87BF655DC}" srcOrd="2" destOrd="0" presId="urn:microsoft.com/office/officeart/2005/8/layout/radial3"/>
    <dgm:cxn modelId="{46CC0CDB-2F95-4F13-BF4A-A9FE7FADEFD7}" type="presParOf" srcId="{72FC5F19-94DD-4457-ABB7-E213A320E72D}" destId="{F9DF0ED6-200D-4B2C-95DD-E72DC73EA465}" srcOrd="3" destOrd="0" presId="urn:microsoft.com/office/officeart/2005/8/layout/radial3"/>
    <dgm:cxn modelId="{329F68E1-F244-43AD-AF28-EFAE72DEF5B1}" type="presParOf" srcId="{72FC5F19-94DD-4457-ABB7-E213A320E72D}" destId="{C5D1D61E-5FF8-4971-A8B0-D54087063D7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15F01-F99E-4F98-9A85-3485A6F4C125}">
      <dsp:nvSpPr>
        <dsp:cNvPr id="0" name=""/>
        <dsp:cNvSpPr/>
      </dsp:nvSpPr>
      <dsp:spPr>
        <a:xfrm>
          <a:off x="3321318" y="1506245"/>
          <a:ext cx="2329097" cy="20828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nl-BE" sz="2600" kern="1200" dirty="0"/>
            <a:t>Uitdaging = volledig en actueel zijn</a:t>
          </a:r>
        </a:p>
      </dsp:txBody>
      <dsp:txXfrm>
        <a:off x="3662406" y="1811265"/>
        <a:ext cx="1646921" cy="1472766"/>
      </dsp:txXfrm>
    </dsp:sp>
    <dsp:sp modelId="{F015680E-1F4F-4FC0-9085-F9E427B7948B}">
      <dsp:nvSpPr>
        <dsp:cNvPr id="0" name=""/>
        <dsp:cNvSpPr/>
      </dsp:nvSpPr>
      <dsp:spPr>
        <a:xfrm>
          <a:off x="3358930" y="41929"/>
          <a:ext cx="2219092" cy="16618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Bestaande overheidsbronnen raadplegen</a:t>
          </a:r>
        </a:p>
      </dsp:txBody>
      <dsp:txXfrm>
        <a:off x="3683908" y="285296"/>
        <a:ext cx="1569136" cy="1175082"/>
      </dsp:txXfrm>
    </dsp:sp>
    <dsp:sp modelId="{1F8566D9-FDD7-4656-A80D-C8D87BF655DC}">
      <dsp:nvSpPr>
        <dsp:cNvPr id="0" name=""/>
        <dsp:cNvSpPr/>
      </dsp:nvSpPr>
      <dsp:spPr>
        <a:xfrm>
          <a:off x="5422263" y="1737816"/>
          <a:ext cx="1815645" cy="161966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Gedeelde verantwoordelijkheid</a:t>
          </a:r>
        </a:p>
      </dsp:txBody>
      <dsp:txXfrm>
        <a:off x="5688158" y="1975010"/>
        <a:ext cx="1283855" cy="1145275"/>
      </dsp:txXfrm>
    </dsp:sp>
    <dsp:sp modelId="{F9DF0ED6-200D-4B2C-95DD-E72DC73EA465}">
      <dsp:nvSpPr>
        <dsp:cNvPr id="0" name=""/>
        <dsp:cNvSpPr/>
      </dsp:nvSpPr>
      <dsp:spPr>
        <a:xfrm>
          <a:off x="3360215" y="3342668"/>
          <a:ext cx="2276693" cy="16820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Meldingen via ‘suggestie tot wijziging’</a:t>
          </a:r>
        </a:p>
      </dsp:txBody>
      <dsp:txXfrm>
        <a:off x="3693629" y="3588994"/>
        <a:ext cx="1609865" cy="1189370"/>
      </dsp:txXfrm>
    </dsp:sp>
    <dsp:sp modelId="{C5D1D61E-5FF8-4971-A8B0-D54087063D78}">
      <dsp:nvSpPr>
        <dsp:cNvPr id="0" name=""/>
        <dsp:cNvSpPr/>
      </dsp:nvSpPr>
      <dsp:spPr>
        <a:xfrm>
          <a:off x="1679986" y="1788630"/>
          <a:ext cx="1885225" cy="15942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BE" sz="1600" kern="1200" dirty="0"/>
            <a:t>Regionale werking</a:t>
          </a:r>
        </a:p>
      </dsp:txBody>
      <dsp:txXfrm>
        <a:off x="1956071" y="2022104"/>
        <a:ext cx="1333055" cy="112731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4-10-2024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4/10/2024</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deze presentatie gaan we in op twee producten van het Departement Zorg, namelijk Rechtenverkenner en de Sociale Kaart. Wat zijn ze en wat hebben ze met elkaar te maken?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581998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Wordt de link naar de Sociale Kaart vanuit een recht gelegd, dan zie je deze informatie verschijnen. Wil je meer gegevens over de organisatie, dan kan dat met een klik op de link naast ‘bron’. Opnieuw is dit een voorbeeld van hergebruik van gegevens uit een bron, dit keer de Sociale Kaart, zodat de contactgegevens maar op 1 plaats correct bijgehouden moeten worden.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248651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highlight>
                  <a:srgbClr val="FFFFFF"/>
                </a:highlight>
                <a:latin typeface="Calibri" panose="020F0502020204030204" pitchFamily="34" charset="0"/>
              </a:rPr>
              <a:t>Hoe komen al die verschillende gegevens over een organisatie nu eigenlijk op de Sociale Kaart? </a:t>
            </a:r>
          </a:p>
          <a:p>
            <a:pPr algn="l" rtl="0" fontAlgn="base"/>
            <a:r>
              <a:rPr lang="nl-NL" sz="1800" b="0" i="0" dirty="0">
                <a:solidFill>
                  <a:srgbClr val="000000"/>
                </a:solidFill>
                <a:effectLst/>
                <a:highlight>
                  <a:srgbClr val="FFFFFF"/>
                </a:highlight>
                <a:latin typeface="Calibri" panose="020F0502020204030204" pitchFamily="34" charset="0"/>
              </a:rPr>
              <a:t>Ten eerste komen we terug op de authentieke bronnen van eerder. Het gebruik van gegevens die al gekend en gepubliceerd zijn, kadert in het </a:t>
            </a:r>
            <a:r>
              <a:rPr lang="nl-NL" sz="1800" b="0" i="0" dirty="0" err="1">
                <a:solidFill>
                  <a:srgbClr val="000000"/>
                </a:solidFill>
                <a:effectLst/>
                <a:highlight>
                  <a:srgbClr val="FFFFFF"/>
                </a:highlight>
                <a:latin typeface="Calibri" panose="020F0502020204030204" pitchFamily="34" charset="0"/>
              </a:rPr>
              <a:t>only</a:t>
            </a:r>
            <a:r>
              <a:rPr lang="nl-NL" sz="1800" b="0" i="0" dirty="0">
                <a:solidFill>
                  <a:srgbClr val="000000"/>
                </a:solidFill>
                <a:effectLst/>
                <a:highlight>
                  <a:srgbClr val="FFFFFF"/>
                </a:highlight>
                <a:latin typeface="Calibri" panose="020F0502020204030204" pitchFamily="34" charset="0"/>
              </a:rPr>
              <a:t> </a:t>
            </a:r>
            <a:r>
              <a:rPr lang="nl-NL" sz="1800" b="0" i="0" dirty="0" err="1">
                <a:solidFill>
                  <a:srgbClr val="000000"/>
                </a:solidFill>
                <a:effectLst/>
                <a:highlight>
                  <a:srgbClr val="FFFFFF"/>
                </a:highlight>
                <a:latin typeface="Calibri" panose="020F0502020204030204" pitchFamily="34" charset="0"/>
              </a:rPr>
              <a:t>ask</a:t>
            </a:r>
            <a:r>
              <a:rPr lang="nl-NL" sz="1800" b="0" i="0" dirty="0">
                <a:solidFill>
                  <a:srgbClr val="000000"/>
                </a:solidFill>
                <a:effectLst/>
                <a:highlight>
                  <a:srgbClr val="FFFFFF"/>
                </a:highlight>
                <a:latin typeface="Calibri" panose="020F0502020204030204" pitchFamily="34" charset="0"/>
              </a:rPr>
              <a:t> </a:t>
            </a:r>
            <a:r>
              <a:rPr lang="nl-NL" sz="1800" b="0" i="0" dirty="0" err="1">
                <a:solidFill>
                  <a:srgbClr val="000000"/>
                </a:solidFill>
                <a:effectLst/>
                <a:highlight>
                  <a:srgbClr val="FFFFFF"/>
                </a:highlight>
                <a:latin typeface="Calibri" panose="020F0502020204030204" pitchFamily="34" charset="0"/>
              </a:rPr>
              <a:t>once</a:t>
            </a:r>
            <a:r>
              <a:rPr lang="nl-NL" sz="1800" b="0" i="0" dirty="0">
                <a:solidFill>
                  <a:srgbClr val="000000"/>
                </a:solidFill>
                <a:effectLst/>
                <a:highlight>
                  <a:srgbClr val="FFFFFF"/>
                </a:highlight>
                <a:latin typeface="Calibri" panose="020F0502020204030204" pitchFamily="34" charset="0"/>
              </a:rPr>
              <a:t> principe of: vraag niet op wat je al weet. Zo stromen de erkenningsgegevens, adressen en ondernemingsgegevens door uit verschillende authentieke bronnen. </a:t>
            </a:r>
            <a:br>
              <a:rPr lang="nl-NL" sz="1800" b="0" i="0" dirty="0">
                <a:solidFill>
                  <a:srgbClr val="000000"/>
                </a:solidFill>
                <a:effectLst/>
                <a:highlight>
                  <a:srgbClr val="FFFFFF"/>
                </a:highlight>
                <a:latin typeface="WordVisiCarriageReturn_MSFontService"/>
              </a:rPr>
            </a:br>
            <a:r>
              <a:rPr lang="nl-NL" sz="1800" b="0" i="0" dirty="0">
                <a:solidFill>
                  <a:srgbClr val="000000"/>
                </a:solidFill>
                <a:effectLst/>
                <a:highlight>
                  <a:srgbClr val="FFFFFF"/>
                </a:highlight>
                <a:latin typeface="Calibri" panose="020F0502020204030204" pitchFamily="34" charset="0"/>
              </a:rPr>
              <a:t>Daarnaast is het principe van gedeelde verantwoordelijkheid heel belangrijk. Vanuit het Departement Zorg staat de info die de authentieke bronnen komen correct online, maar het is aan de zorgaanbieders zelf om de gegevens zoals contactgegevens en doelgroep actueel te houden. Zorgaanbieders kunnen hiervoor binnen de organisatie één of meerdere fichebeheerders aanduiden. Die personen krijgen beheerrechten om de gegevens van de zorgaanbieder aan te passen. </a:t>
            </a:r>
            <a:br>
              <a:rPr lang="nl-NL" sz="1800" b="0" i="0" dirty="0">
                <a:solidFill>
                  <a:srgbClr val="000000"/>
                </a:solidFill>
                <a:effectLst/>
                <a:highlight>
                  <a:srgbClr val="FFFFFF"/>
                </a:highlight>
                <a:latin typeface="WordVisiCarriageReturn_MSFontService"/>
              </a:rPr>
            </a:br>
            <a:r>
              <a:rPr lang="nl-NL" sz="1800" b="0" i="0" dirty="0">
                <a:solidFill>
                  <a:srgbClr val="000000"/>
                </a:solidFill>
                <a:effectLst/>
                <a:highlight>
                  <a:srgbClr val="FFFFFF"/>
                </a:highlight>
                <a:latin typeface="Calibri" panose="020F0502020204030204" pitchFamily="34" charset="0"/>
              </a:rPr>
              <a:t>Tenslotte kunnen ook gebruikers van de Sociale Kaart meewerken aan de kwaliteit van de gegevens. Op elke fiche is er een knop ‘suggestie tot wijziging’ waar iedereen een wijziging kan melden. </a:t>
            </a:r>
            <a:endParaRPr lang="nl-NL" b="0" i="0" dirty="0">
              <a:solidFill>
                <a:srgbClr val="000000"/>
              </a:solidFill>
              <a:effectLst/>
              <a:highlight>
                <a:srgbClr val="FFFFFF"/>
              </a:highlight>
              <a:latin typeface="Segoe UI" panose="020B0502040204020203" pitchFamily="34" charset="0"/>
            </a:endParaRPr>
          </a:p>
          <a:p>
            <a:pPr algn="l" rtl="0" fontAlgn="base"/>
            <a:r>
              <a:rPr lang="nl-NL" sz="1800" b="0" i="0" dirty="0">
                <a:solidFill>
                  <a:srgbClr val="000000"/>
                </a:solidFill>
                <a:effectLst/>
                <a:highlight>
                  <a:srgbClr val="FFFFFF"/>
                </a:highlight>
                <a:latin typeface="Calibri" panose="020F0502020204030204" pitchFamily="34" charset="0"/>
              </a:rPr>
              <a:t>Het team Sociale Kaart werkt regionaal en elke regio heeft een verantwoordelijke regiobeheerder. Die gaat proactief op zoek naar nieuwe gegevens door bijvoorbeeld sociale media te volgen en nieuwsberichten te lezen. Daarnaast voert dit team ook controles uit op de bestaande gegevens.</a:t>
            </a:r>
            <a:r>
              <a:rPr lang="nl-NL" sz="1800" b="0" i="0" dirty="0">
                <a:solidFill>
                  <a:srgbClr val="000000"/>
                </a:solidFill>
                <a:effectLst/>
                <a:highlight>
                  <a:srgbClr val="FFFFFF"/>
                </a:highlight>
                <a:latin typeface="WordVisiCarriageReturn_MSFontService"/>
              </a:rPr>
              <a:t>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2126936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75945" lvl="1" indent="-287655"/>
            <a:endParaRPr lang="nl-NL" b="1" dirty="0">
              <a:ea typeface="Calibri"/>
              <a:cs typeface="Calibri"/>
            </a:endParaRPr>
          </a:p>
          <a:p>
            <a:r>
              <a:rPr lang="nl-NL" sz="1800" b="0" i="0" dirty="0">
                <a:solidFill>
                  <a:srgbClr val="000000"/>
                </a:solidFill>
                <a:effectLst/>
                <a:highlight>
                  <a:srgbClr val="FFFFFF"/>
                </a:highlight>
                <a:latin typeface="Calibri" panose="020F0502020204030204" pitchFamily="34" charset="0"/>
              </a:rPr>
              <a:t>Het principe van gedeelde verantwoordelijkheid is naast de informatie uit authentieke bronnen, dé sleutel tot succes. Fichebeheerders kunnen veel meer informatie geven dan in de authentieke bronnen staan, zoals openingsuren, contactmogelijkheden, websites enzovoort. Daarnaast kunnen ze door het beheer eigen accenten leggen in hun fiche.  </a:t>
            </a: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136201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de rechten in Rechtenverkenner, gebruikt de website de gegevens die in de Interbestuurlijke </a:t>
            </a:r>
            <a:r>
              <a:rPr lang="nl-BE" dirty="0" err="1"/>
              <a:t>ProductenCatalogus</a:t>
            </a:r>
            <a:r>
              <a:rPr lang="nl-BE" dirty="0"/>
              <a:t> IPDC aanwezig zijn. In die IPDC voert de Vlaamse overheid de federale en Vlaamse producten in. De lokale en provinciale rechten worden door het lokaal en provinciaal bestuur ingevoerd in de Lokale Producten- en </a:t>
            </a:r>
            <a:r>
              <a:rPr lang="nl-BE" dirty="0" err="1"/>
              <a:t>DienstenCatalogus</a:t>
            </a:r>
            <a:r>
              <a:rPr lang="nl-BE" dirty="0"/>
              <a:t> of de LPDC, een eigen lokale databank die geïntegreerd is met de IPDC. Alle gegevens uit de LPDC komen zo ook in de IPDC, waaruit Rechtenverkenner die producten en diensten selecteert die een ‘sociaal recht’ zijn. </a:t>
            </a:r>
          </a:p>
          <a:p>
            <a:r>
              <a:rPr lang="nl-BE" dirty="0"/>
              <a:t>Niet alleen selecteert het team van Departement Zorg de juiste producten en diensten bestemd voor Rechtenverkenner, maar ook controleren ze de informatie op kwaliteit en volledigheid. Zelf kan het Departement Zorg geen aanpassingen doen aan het grootste deel van de rechten, zoals bijvoorbeeld de lokale rechten. Hiervoor moeten ze feedback geven aan de invoerder van het recht.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240749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Dit schema toont hoe de informatiestroom naar Rechtenverkenner gebeurt. De lokale en provinciale rechten worden door lokale en provinciale besturen ingevoerd in de LPDC, vanwaar ze doorstromen naar de IPDC. De federale en Vlaamse rechten worden door de Vlaamse overheid in de IPDC ingevoerd. Alle informatie komt dus in de IPDC samen, vanwaar het doorstroomt naar Rechtenverkenner. Het team van Rechtenverkenner selecteert die producten en diensten die een sociaal recht zijn om te hergebruiken op de website www.rechtenverkenner.be</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285989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10646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Beide websites hebben een wettelijke basis die hun bestaan verklaart. Voor de Sociale Kaart is dat een apart decreet, voor Rechtenverkenner paste de ontwikkeling van de website in het Vlaams Actieplan Armoedebestrijding 2020-2024.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245802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Sociale Kaart in een notendop? We bekijken even het promotiefilmpje.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363593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Sociale Kaart verzamelt gegevens van zorg- en hulpverlening in Vlaanderen en het </a:t>
            </a:r>
            <a:r>
              <a:rPr lang="nl-BE" dirty="0" err="1"/>
              <a:t>Nederlandskundige</a:t>
            </a:r>
            <a:r>
              <a:rPr lang="nl-BE" dirty="0"/>
              <a:t> aanbod het Brussels Hoofdstedelijk Gewest. Deze verzameling van gegevens is uniek in Vlaanderen en helpt hulp- en zorgverleners om door te verwijzen en informatie te verzamelen. Ook voor burgers is de website bruikbaar. Zo kan men steeds actuele en kwalitatieve gegevens terugvinden over het zorg- en hulpaanbod: niet enkel adres- en contactgegevens, maar ook het specifieke aanbod aan diensten dat ze leveren, de doelgroep, openingsuren en een pak andere gegevens. </a:t>
            </a:r>
          </a:p>
          <a:p>
            <a:r>
              <a:rPr lang="nl-BE" dirty="0"/>
              <a:t>De Sociale Kaart is dus meer dan een Gouden Gids of een verzameling van zoekresultaten uit Google, gezien het grote aantal gegevens én de kwaliteitscheck die uitgevoerd wordt voor de publicatie op de Sociale Kaart.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384605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Nu over naar Rechtenverkenner… Kort uitgelegd krijgen wat deze website doet? Bekijk dan even het promotiefilmpje.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81041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highlight>
                  <a:srgbClr val="FFFFFF"/>
                </a:highlight>
                <a:latin typeface="Aptos" panose="020B0004020202020204" pitchFamily="34" charset="0"/>
              </a:rPr>
              <a:t>Rechtenverkenner is een online zoekmachine om de rechten van een cliënt te verkennen. We spreken echt van de rechten van een cliënt omdat de primaire doelgroep in deze eerste fase maatschappelijk werkers en andere hulpverleners zijn en niet de burger zelf.  </a:t>
            </a:r>
            <a:endParaRPr lang="nl-NL" b="0" i="0" dirty="0">
              <a:solidFill>
                <a:srgbClr val="000000"/>
              </a:solidFill>
              <a:effectLst/>
              <a:highlight>
                <a:srgbClr val="FFFFFF"/>
              </a:highlight>
              <a:latin typeface="Segoe UI" panose="020B0502040204020203" pitchFamily="34" charset="0"/>
            </a:endParaRPr>
          </a:p>
          <a:p>
            <a:pPr algn="l" rtl="0" fontAlgn="base"/>
            <a:r>
              <a:rPr lang="nl-NL" sz="1800" b="0" i="0" dirty="0">
                <a:solidFill>
                  <a:srgbClr val="000000"/>
                </a:solidFill>
                <a:effectLst/>
                <a:highlight>
                  <a:srgbClr val="FFFFFF"/>
                </a:highlight>
                <a:latin typeface="Aptos" panose="020B0004020202020204" pitchFamily="34" charset="0"/>
              </a:rPr>
              <a:t>Nu, waarom is de nieuwe Rechtenverkenner volgens dit uitgangspunt gebouwd? Enerzijds omdat de vraag naar een hulpmiddel voor rechtenverkenning vanuit de hulpverleners heel groot was en anderzijds omdat een Rechtenverkenner in de eerste plaats gericht is op de meest kwetsbaren in de samenleving, waarvoor hulpverleners de belangrijkste tussenpersonen zijn om rechten te verkennen en aan te vragen.  </a:t>
            </a:r>
            <a:endParaRPr lang="nl-NL" b="0" i="0" dirty="0">
              <a:solidFill>
                <a:srgbClr val="000000"/>
              </a:solidFill>
              <a:effectLst/>
              <a:highlight>
                <a:srgbClr val="FFFFFF"/>
              </a:highlight>
              <a:latin typeface="Segoe UI" panose="020B0502040204020203" pitchFamily="34" charset="0"/>
            </a:endParaRPr>
          </a:p>
          <a:p>
            <a:pPr algn="l" rtl="0" fontAlgn="base"/>
            <a:r>
              <a:rPr lang="nl-NL" sz="1800" b="0" i="0" dirty="0">
                <a:solidFill>
                  <a:srgbClr val="000000"/>
                </a:solidFill>
                <a:effectLst/>
                <a:highlight>
                  <a:srgbClr val="FFFFFF"/>
                </a:highlight>
                <a:latin typeface="Aptos" panose="020B0004020202020204" pitchFamily="34" charset="0"/>
              </a:rPr>
              <a:t>Daarnaast is het ook zo dat het om rechtenverkenning gaat, dit wil zeggen dat de resultaten die je na het zoeken krijgt, niet sluitend zijn. Je moet zelf nog de voorwaarden lezen en bepalen of je cliënt effectief in aanmerking komt. Hoewel burgers niet de prioritaire doelgroep zijn van Rechtenverkenner, zal hij toch openbaar staan en kan dus elke burger er ook gratis op terecht. Wat je invoert, is dus openbaar beschikbaar.  Weet dus dat je ingevoerde informatie beschikbaar en herbruikbaar is.  </a:t>
            </a:r>
            <a:endParaRPr lang="nl-NL" b="0" i="0" dirty="0">
              <a:solidFill>
                <a:srgbClr val="000000"/>
              </a:solidFill>
              <a:effectLst/>
              <a:highlight>
                <a:srgbClr val="FFFFFF"/>
              </a:highlight>
              <a:latin typeface="Segoe UI" panose="020B0502040204020203" pitchFamily="34" charset="0"/>
            </a:endParaRPr>
          </a:p>
          <a:p>
            <a:pPr algn="l" rtl="0" fontAlgn="base"/>
            <a:r>
              <a:rPr lang="nl-NL" sz="1800" b="0" i="0" dirty="0">
                <a:solidFill>
                  <a:srgbClr val="000000"/>
                </a:solidFill>
                <a:effectLst/>
                <a:highlight>
                  <a:srgbClr val="FFFFFF"/>
                </a:highlight>
                <a:latin typeface="Aptos" panose="020B0004020202020204" pitchFamily="34" charset="0"/>
              </a:rPr>
              <a:t>Jullie zien op deze slide hoe de startpagina eruitziet. Deze is tot stand gekomen door het denkwerk van enkele werkgroepen, maar ook door de feedback van 130 personen uit het werkveld in twee testfasen.  </a:t>
            </a:r>
            <a:endParaRPr lang="nl-NL" b="0" i="0" dirty="0">
              <a:solidFill>
                <a:srgbClr val="000000"/>
              </a:solidFill>
              <a:effectLst/>
              <a:highlight>
                <a:srgbClr val="FFFFFF"/>
              </a:highlight>
              <a:latin typeface="Segoe UI" panose="020B0502040204020203" pitchFamily="34" charset="0"/>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64813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Hoewel je uit de inleiding al kon afleiden dat de Sociale Kaart en Rechtenverkenner een ander doel hebben en op een andere manier werken, zijn er ook wel wat gelijkenissen. </a:t>
            </a:r>
          </a:p>
          <a:p>
            <a:r>
              <a:rPr lang="nl-BE" dirty="0"/>
              <a:t>Zo zijn beide websites gratis beschikbaar om gegevens op te zoeken. Niet alleen kan je opzoeken, maar ook zijn alle gegevens die getoond worden op beide websites gratis te delen of te hergebruiken op een externe, eigen website. Door de gegevens openbaar beschikbaar en herbruikbaar te maken, hoeven ze maar op een plaats ingevoerd en actueel gehouden te worden. Op hoe minder plaatsen je informatie moet bijhouden, hoe groter de kans dat je het overzicht bewaart en dus efficiënt kunt werken én steeds correcte gegevens laat zien. </a:t>
            </a:r>
          </a:p>
          <a:p>
            <a:r>
              <a:rPr lang="nl-BE" dirty="0"/>
              <a:t>Zowel Rechtenverkenner als de Sociale Kaart zijn zelf ook </a:t>
            </a:r>
            <a:r>
              <a:rPr lang="nl-BE" dirty="0" err="1"/>
              <a:t>hergebruikers</a:t>
            </a:r>
            <a:r>
              <a:rPr lang="nl-BE" dirty="0"/>
              <a:t> van informatie uit een andere bron. Rechtenverkenner haalt alle rechten uit een externe catalogus. De Sociale Kaart op haar beurt gebruikt voor bepaalde administratieve gegevens zoals onder andere adressen en erkenningsgegevens, ook een externe bron. Door de gegevens daar te halen en actueel te laten houden door de organisatie die er verantwoordelijk voor is, krijg je de meest kwalitatieve en correcte informatie. Dit principe van gedeelde verantwoordelijkheid is voor beide websites van groot belang.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62028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Niet alleen zijn er heel wat gelijkenissen in de werking van de Sociale Kaart en Rechtenverkenner, maar ook is er tussen beide websites een samenhang. </a:t>
            </a:r>
          </a:p>
          <a:p>
            <a:r>
              <a:rPr lang="nl-BE" dirty="0"/>
              <a:t>In Rechtenverkenner zoek je de sociale rechten voor een persoon aan de hand van bepaalde zoekcriteria. Dit zijn kenmerken van het leven van die persoon: wat is zijn of haar werksituatie en woonsituatie, behoort de persoon tot een bepaalde doelgroep in een kwetsbare situatie, krijgt hij of zij een uitkering of heeft de persoon een beperkt inkomen? </a:t>
            </a:r>
          </a:p>
          <a:p>
            <a:r>
              <a:rPr lang="nl-BE" dirty="0"/>
              <a:t>Al deze rechten worden aangeboden door een organisatie die vaak in de Sociale Kaart terug te vinden is. Zo is het recht ‘leefloon’ uitgegeven door het OCMW, maaltijdbedeling wordt geregeld via een vzw voor mensen in armoede enzovoort. Heel wat contactgegevens uit Rechtenverkenner kan je dus ook terugvinden in de Sociale Kaart.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30713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12" name="Ondertitel 2"/>
          <p:cNvSpPr>
            <a:spLocks noGrp="1"/>
          </p:cNvSpPr>
          <p:nvPr>
            <p:ph type="subTitle" idx="1"/>
          </p:nvPr>
        </p:nvSpPr>
        <p:spPr>
          <a:xfrm>
            <a:off x="5176691" y="3971836"/>
            <a:ext cx="3408509" cy="2112905"/>
          </a:xfrm>
        </p:spPr>
        <p:txBody>
          <a:bodyPr lIns="0" tIns="0" rIns="0" bIns="0">
            <a:noAutofit/>
          </a:bodyPr>
          <a:lstStyle>
            <a:lvl1pPr marL="0" indent="0" algn="l">
              <a:lnSpc>
                <a:spcPts val="2500"/>
              </a:lnSpc>
              <a:spcBef>
                <a:spcPts val="0"/>
              </a:spcBef>
              <a:buNone/>
              <a:defRPr sz="2100" b="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7" name="Tijdelijke aanduiding voor dianummer 6"/>
          <p:cNvSpPr>
            <a:spLocks noGrp="1"/>
          </p:cNvSpPr>
          <p:nvPr>
            <p:ph type="sldNum" sz="quarter" idx="12"/>
          </p:nvPr>
        </p:nvSpPr>
        <p:spPr>
          <a:xfrm>
            <a:off x="3960000" y="6242656"/>
            <a:ext cx="1080000" cy="365125"/>
          </a:xfrm>
        </p:spPr>
        <p:txBody>
          <a:bodyPr/>
          <a:lstStyle>
            <a:lvl1pPr>
              <a:defRPr sz="900">
                <a:latin typeface="+mn-lt"/>
              </a:defRPr>
            </a:lvl1pPr>
          </a:lstStyle>
          <a:p>
            <a:fld id="{7749CDD0-7D77-4D23-9A27-F361E39BA472}" type="datetime1">
              <a:rPr lang="nl-BE" smtClean="0"/>
              <a:pPr/>
              <a:t>4/10/2024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276355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4" name="Groep 3"/>
          <p:cNvGrpSpPr/>
          <p:nvPr userDrawn="1"/>
        </p:nvGrpSpPr>
        <p:grpSpPr>
          <a:xfrm>
            <a:off x="288001" y="252000"/>
            <a:ext cx="6033506" cy="6265475"/>
            <a:chOff x="288001" y="252000"/>
            <a:chExt cx="6033506" cy="6265475"/>
          </a:xfrm>
          <a:solidFill>
            <a:schemeClr val="accent1"/>
          </a:solidFill>
        </p:grpSpPr>
        <p:sp>
          <p:nvSpPr>
            <p:cNvPr id="12" name="Rechthoek 11"/>
            <p:cNvSpPr>
              <a:spLocks/>
            </p:cNvSpPr>
            <p:nvPr userDrawn="1"/>
          </p:nvSpPr>
          <p:spPr>
            <a:xfrm>
              <a:off x="288001" y="252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3" name="Rechthoekige driehoek 12"/>
            <p:cNvSpPr/>
            <p:nvPr userDrawn="1"/>
          </p:nvSpPr>
          <p:spPr>
            <a:xfrm>
              <a:off x="4536001" y="252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grpSp>
      <p:sp>
        <p:nvSpPr>
          <p:cNvPr id="2" name="Titel 1"/>
          <p:cNvSpPr>
            <a:spLocks noGrp="1"/>
          </p:cNvSpPr>
          <p:nvPr userDrawn="1">
            <p:ph type="ctrTitle"/>
          </p:nvPr>
        </p:nvSpPr>
        <p:spPr>
          <a:xfrm>
            <a:off x="1332000" y="2556001"/>
            <a:ext cx="3816000" cy="1943999"/>
          </a:xfrm>
        </p:spPr>
        <p:txBody>
          <a:bodyPr wrap="square" anchor="t" anchorCtr="0">
            <a:noAutofit/>
          </a:bodyPr>
          <a:lstStyle>
            <a:lvl1pPr algn="l">
              <a:lnSpc>
                <a:spcPts val="5200"/>
              </a:lnSpc>
              <a:defRPr sz="5200" b="1" i="0">
                <a:solidFill>
                  <a:schemeClr val="bg1"/>
                </a:solidFill>
                <a:latin typeface="+mn-lt"/>
                <a:cs typeface="Arial" panose="020B0604020202020204" pitchFamily="34" charset="0"/>
              </a:defRPr>
            </a:lvl1pPr>
          </a:lstStyle>
          <a:p>
            <a:r>
              <a:rPr lang="nl-NL" dirty="0"/>
              <a:t>Klik om de stijl te bewerken</a:t>
            </a:r>
            <a:endParaRPr lang="nl-BE" dirty="0"/>
          </a:p>
        </p:txBody>
      </p:sp>
      <p:sp>
        <p:nvSpPr>
          <p:cNvPr id="3" name="Ondertitel 2"/>
          <p:cNvSpPr>
            <a:spLocks noGrp="1"/>
          </p:cNvSpPr>
          <p:nvPr userDrawn="1">
            <p:ph type="subTitle" idx="1"/>
          </p:nvPr>
        </p:nvSpPr>
        <p:spPr>
          <a:xfrm>
            <a:off x="1333577" y="4650972"/>
            <a:ext cx="3816000" cy="1224000"/>
          </a:xfrm>
          <a:prstGeom prst="rect">
            <a:avLst/>
          </a:prstGeom>
        </p:spPr>
        <p:txBody>
          <a:bodyPr bIns="0">
            <a:noAutofit/>
          </a:bodyPr>
          <a:lstStyle>
            <a:lvl1pPr marL="0" indent="0" algn="l">
              <a:lnSpc>
                <a:spcPts val="1760"/>
              </a:lnSpc>
              <a:buNone/>
              <a:defRPr sz="1580" b="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5" name="Afbeelding 4" descr="Afbeelding met Lettertype, tekst, Graphics, schermopname&#10;&#10;Automatisch gegenereerde beschrijving">
            <a:extLst>
              <a:ext uri="{FF2B5EF4-FFF2-40B4-BE49-F238E27FC236}">
                <a16:creationId xmlns:a16="http://schemas.microsoft.com/office/drawing/2014/main" id="{804BA3EF-1EB8-3C1E-4ABD-BCCE957F6B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7" name="Afbeelding 6">
            <a:extLst>
              <a:ext uri="{FF2B5EF4-FFF2-40B4-BE49-F238E27FC236}">
                <a16:creationId xmlns:a16="http://schemas.microsoft.com/office/drawing/2014/main" id="{9453D0E8-9EE9-5428-23AC-6EF92EE485B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85019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2215375" y="252000"/>
            <a:ext cx="6640625"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5"/>
            <a:ext cx="3816000" cy="2484000"/>
          </a:xfrm>
        </p:spPr>
        <p:txBody>
          <a:bodyPr anchor="t" anchorCtr="0">
            <a:noAutofit/>
          </a:bodyPr>
          <a:lstStyle>
            <a:lvl1pPr algn="l">
              <a:lnSpc>
                <a:spcPts val="5400"/>
              </a:lnSpc>
              <a:defRPr sz="5400">
                <a:solidFill>
                  <a:schemeClr val="bg1"/>
                </a:solidFill>
              </a:defRPr>
            </a:lvl1pPr>
          </a:lstStyle>
          <a:p>
            <a:r>
              <a:rPr lang="nl-NL" dirty="0"/>
              <a:t>Klik om de stijl te bewerken</a:t>
            </a:r>
            <a:endParaRPr lang="nl-BE" dirty="0"/>
          </a:p>
        </p:txBody>
      </p:sp>
      <p:sp>
        <p:nvSpPr>
          <p:cNvPr id="3" name="Ondertitel 2"/>
          <p:cNvSpPr>
            <a:spLocks noGrp="1"/>
          </p:cNvSpPr>
          <p:nvPr>
            <p:ph type="subTitle" idx="1"/>
          </p:nvPr>
        </p:nvSpPr>
        <p:spPr>
          <a:xfrm>
            <a:off x="4000832" y="4631623"/>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6308435"/>
            <a:ext cx="1828800" cy="130009"/>
          </a:xfrm>
          <a:prstGeom prst="rect">
            <a:avLst/>
          </a:prstGeom>
        </p:spPr>
      </p:pic>
      <p:pic>
        <p:nvPicPr>
          <p:cNvPr id="5" name="Afbeelding 4" descr="Afbeelding met Lettertype, tekst, Graphics, schermopname&#10;&#10;Automatisch gegenereerde beschrijving">
            <a:extLst>
              <a:ext uri="{FF2B5EF4-FFF2-40B4-BE49-F238E27FC236}">
                <a16:creationId xmlns:a16="http://schemas.microsoft.com/office/drawing/2014/main" id="{55934B5F-A704-38A9-8752-B9FD251A13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840" y="252000"/>
            <a:ext cx="1425725" cy="604800"/>
          </a:xfrm>
          <a:prstGeom prst="rect">
            <a:avLst/>
          </a:prstGeom>
        </p:spPr>
      </p:pic>
    </p:spTree>
    <p:extLst>
      <p:ext uri="{BB962C8B-B14F-4D97-AF65-F5344CB8AC3E}">
        <p14:creationId xmlns:p14="http://schemas.microsoft.com/office/powerpoint/2010/main" val="377713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1332002" y="756847"/>
            <a:ext cx="3456131" cy="1800000"/>
          </a:xfrm>
        </p:spPr>
        <p:txBody>
          <a:bodyPr anchor="b" anchorCtr="0">
            <a:noAutofit/>
          </a:bodyPr>
          <a:lstStyle>
            <a:lvl1pPr algn="l">
              <a:lnSpc>
                <a:spcPts val="3800"/>
              </a:lnSpc>
              <a:defRPr sz="3700" b="1" i="0">
                <a:solidFill>
                  <a:schemeClr val="bg1"/>
                </a:solidFill>
                <a:latin typeface="+mn-lt"/>
                <a:cs typeface="Arial" panose="020B0604020202020204" pitchFamily="34" charset="0"/>
              </a:defRPr>
            </a:lvl1pPr>
          </a:lstStyle>
          <a:p>
            <a:endParaRPr lang="nl-NL" dirty="0"/>
          </a:p>
        </p:txBody>
      </p:sp>
      <p:sp>
        <p:nvSpPr>
          <p:cNvPr id="5" name="Tijdelijke aanduiding voor inhoud 4"/>
          <p:cNvSpPr>
            <a:spLocks noGrp="1"/>
          </p:cNvSpPr>
          <p:nvPr>
            <p:ph sz="quarter" idx="13"/>
          </p:nvPr>
        </p:nvSpPr>
        <p:spPr>
          <a:xfrm>
            <a:off x="1332000" y="2987448"/>
            <a:ext cx="3112678" cy="2770099"/>
          </a:xfrm>
        </p:spPr>
        <p:txBody>
          <a:bodyPr/>
          <a:lstStyle>
            <a:lvl1pPr marL="0" indent="0">
              <a:lnSpc>
                <a:spcPts val="2500"/>
              </a:lnSpc>
              <a:spcBef>
                <a:spcPts val="0"/>
              </a:spcBef>
              <a:buFontTx/>
              <a:buNone/>
              <a:defRPr sz="2100">
                <a:solidFill>
                  <a:schemeClr val="bg1"/>
                </a:solidFill>
                <a:latin typeface="+mn-lt"/>
                <a:cs typeface="Arial" panose="020B0604020202020204" pitchFamily="34" charset="0"/>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2" name="Afbeelding 1" descr="Afbeelding met Lettertype, tekst, Graphics, schermopname&#10;&#10;Automatisch gegenereerde beschrijving">
            <a:extLst>
              <a:ext uri="{FF2B5EF4-FFF2-40B4-BE49-F238E27FC236}">
                <a16:creationId xmlns:a16="http://schemas.microsoft.com/office/drawing/2014/main" id="{ECDA5A76-C962-6B21-816B-1196944701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515" y="252000"/>
            <a:ext cx="1425725" cy="604800"/>
          </a:xfrm>
          <a:prstGeom prst="rect">
            <a:avLst/>
          </a:prstGeom>
        </p:spPr>
      </p:pic>
      <p:pic>
        <p:nvPicPr>
          <p:cNvPr id="3" name="Afbeelding 2">
            <a:extLst>
              <a:ext uri="{FF2B5EF4-FFF2-40B4-BE49-F238E27FC236}">
                <a16:creationId xmlns:a16="http://schemas.microsoft.com/office/drawing/2014/main" id="{BDDD521C-1D1F-0EA8-C44D-8F9987DB1BD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5942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wit">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96000" y="3885027"/>
            <a:ext cx="7416000" cy="1346396"/>
          </a:xfrm>
        </p:spPr>
        <p:txBody>
          <a:bodyPr bIns="0">
            <a:noAutofit/>
          </a:bodyPr>
          <a:lstStyle>
            <a:lvl1pPr marL="0" indent="0" algn="l">
              <a:lnSpc>
                <a:spcPts val="1760"/>
              </a:lnSpc>
              <a:buNone/>
              <a:defRPr sz="2000" b="1">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9" name="Tijdelijke aanduiding voor tekst 10"/>
          <p:cNvSpPr>
            <a:spLocks noGrp="1"/>
          </p:cNvSpPr>
          <p:nvPr>
            <p:ph type="body" sz="quarter" idx="15" hasCustomPrompt="1"/>
          </p:nvPr>
        </p:nvSpPr>
        <p:spPr>
          <a:xfrm>
            <a:off x="4320619" y="5306531"/>
            <a:ext cx="4391381" cy="352800"/>
          </a:xfrm>
        </p:spPr>
        <p:txBody>
          <a:bodyPr/>
          <a:lstStyle>
            <a:lvl1pPr marL="0" indent="0" algn="r">
              <a:buNone/>
              <a:defRPr sz="1700">
                <a:solidFill>
                  <a:schemeClr val="tx1"/>
                </a:solidFill>
                <a:latin typeface="+mj-lt"/>
              </a:defRPr>
            </a:lvl1pPr>
          </a:lstStyle>
          <a:p>
            <a:pPr lvl="0"/>
            <a:r>
              <a:rPr lang="nl-NL" dirty="0"/>
              <a:t>KLIK OM DE TEKST TE BEWERKEN</a:t>
            </a:r>
          </a:p>
        </p:txBody>
      </p:sp>
      <p:sp>
        <p:nvSpPr>
          <p:cNvPr id="5" name="Titel 1"/>
          <p:cNvSpPr>
            <a:spLocks noGrp="1"/>
          </p:cNvSpPr>
          <p:nvPr>
            <p:ph type="title"/>
          </p:nvPr>
        </p:nvSpPr>
        <p:spPr>
          <a:xfrm>
            <a:off x="1296000" y="1915297"/>
            <a:ext cx="7416000" cy="1865871"/>
          </a:xfrm>
        </p:spPr>
        <p:txBody>
          <a:bodyPr anchor="t" anchorCtr="0"/>
          <a:lstStyle>
            <a:lvl1pPr>
              <a:lnSpc>
                <a:spcPts val="5400"/>
              </a:lnSpc>
              <a:defRPr sz="5400" b="1" i="0">
                <a:solidFill>
                  <a:srgbClr val="373736"/>
                </a:solidFill>
                <a:latin typeface="+mj-lt"/>
                <a:cs typeface="FlandersArtSans-Bold" panose="00000800000000000000" pitchFamily="2" charset="0"/>
              </a:defRPr>
            </a:lvl1pPr>
          </a:lstStyle>
          <a:p>
            <a:r>
              <a:rPr lang="nl-NL"/>
              <a:t>Klik om stijl te bewerken</a:t>
            </a:r>
            <a:endParaRPr lang="nl-BE" dirty="0"/>
          </a:p>
        </p:txBody>
      </p:sp>
    </p:spTree>
    <p:extLst>
      <p:ext uri="{BB962C8B-B14F-4D97-AF65-F5344CB8AC3E}">
        <p14:creationId xmlns:p14="http://schemas.microsoft.com/office/powerpoint/2010/main" val="11290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314376" y="0"/>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1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4/10/2024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314375" y="0"/>
            <a:ext cx="8820000" cy="6012000"/>
          </a:xfrm>
        </p:spPr>
        <p:txBody>
          <a:bodyPr/>
          <a:lstStyle>
            <a:lvl1pPr algn="ctr">
              <a:buNone/>
              <a:defRPr>
                <a:solidFill>
                  <a:srgbClr val="FF0000"/>
                </a:solidFill>
              </a:defRPr>
            </a:lvl1pPr>
          </a:lstStyle>
          <a:p>
            <a:r>
              <a:rPr lang="nl-NL"/>
              <a:t>Klik op het pictogram als u een afbeelding wilt toevoegen</a:t>
            </a:r>
            <a:endParaRPr lang="nl-BE" dirty="0"/>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1">
                <a:solidFill>
                  <a:srgbClr val="373736"/>
                </a:solidFill>
                <a:latin typeface="+mj-lt"/>
              </a:defRPr>
            </a:lvl1pPr>
          </a:lstStyle>
          <a:p>
            <a:r>
              <a:rPr lang="nl-NL"/>
              <a:t>Klik om stijl te bewerken</a:t>
            </a:r>
            <a:endParaRPr lang="nl-BE" dirty="0"/>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rgbClr val="37373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sp>
        <p:nvSpPr>
          <p:cNvPr id="5" name="Tijdelijke aanduiding voor dianummer 6">
            <a:extLst>
              <a:ext uri="{FF2B5EF4-FFF2-40B4-BE49-F238E27FC236}">
                <a16:creationId xmlns:a16="http://schemas.microsoft.com/office/drawing/2014/main" id="{9B42E7EB-9A17-4924-B872-9C111592C7F7}"/>
              </a:ext>
            </a:extLst>
          </p:cNvPr>
          <p:cNvSpPr>
            <a:spLocks noGrp="1"/>
          </p:cNvSpPr>
          <p:nvPr>
            <p:ph type="sldNum" sz="quarter" idx="13"/>
          </p:nvPr>
        </p:nvSpPr>
        <p:spPr>
          <a:xfrm>
            <a:off x="3960000" y="6242656"/>
            <a:ext cx="1080000" cy="365125"/>
          </a:xfrm>
        </p:spPr>
        <p:txBody>
          <a:bodyPr/>
          <a:lstStyle>
            <a:lvl1pPr>
              <a:defRPr sz="900">
                <a:latin typeface="Calibri" panose="020F0502020204030204" pitchFamily="34" charset="0"/>
                <a:cs typeface="Calibri" panose="020F0502020204030204" pitchFamily="34" charset="0"/>
              </a:defRPr>
            </a:lvl1pPr>
          </a:lstStyle>
          <a:p>
            <a:fld id="{7749CDD0-7D77-4D23-9A27-F361E39BA472}" type="datetime1">
              <a:rPr lang="nl-BE" smtClean="0"/>
              <a:pPr/>
              <a:t>4/10/2024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32881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313200" y="-26377"/>
            <a:ext cx="8820000" cy="6012000"/>
          </a:xfrm>
        </p:spPr>
        <p:txBody>
          <a:bodyPr anchor="ctr"/>
          <a:lstStyle>
            <a:lvl1pPr algn="ctr">
              <a:buNone/>
              <a:defRPr>
                <a:solidFill>
                  <a:srgbClr val="FF0000"/>
                </a:solidFill>
              </a:defRPr>
            </a:lvl1pPr>
          </a:lstStyle>
          <a:p>
            <a:r>
              <a:rPr lang="nl-NL"/>
              <a:t>Klik op het pictogram als u een afbeelding wilt toevoegen</a:t>
            </a:r>
            <a:endParaRPr lang="nl-BE" dirty="0"/>
          </a:p>
        </p:txBody>
      </p:sp>
      <p:grpSp>
        <p:nvGrpSpPr>
          <p:cNvPr id="11" name="Groeperen 10"/>
          <p:cNvGrpSpPr/>
          <p:nvPr userDrawn="1"/>
        </p:nvGrpSpPr>
        <p:grpSpPr>
          <a:xfrm>
            <a:off x="296792" y="3498715"/>
            <a:ext cx="8856000" cy="3359285"/>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1" i="0">
                <a:solidFill>
                  <a:srgbClr val="373736"/>
                </a:solidFill>
                <a:latin typeface="+mj-lt"/>
                <a:cs typeface="FlandersArtSans-Medium" panose="00000600000000000000" pitchFamily="2" charset="0"/>
              </a:defRPr>
            </a:lvl1pPr>
          </a:lstStyle>
          <a:p>
            <a:r>
              <a:rPr lang="nl-NL"/>
              <a:t>Klik om stijl te bewerken</a:t>
            </a:r>
            <a:endParaRPr lang="nl-BE" dirty="0"/>
          </a:p>
        </p:txBody>
      </p:sp>
      <p:sp>
        <p:nvSpPr>
          <p:cNvPr id="10"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4/10/2024</a:t>
            </a:fld>
            <a:r>
              <a:rPr lang="nl-BE"/>
              <a:t> </a:t>
            </a:r>
            <a:r>
              <a:rPr lang="nl-BE" b="1"/>
              <a:t>│</a:t>
            </a:r>
            <a:fld id="{B263F6C6-2226-4286-8995-C42CB1E7C290}" type="slidenum">
              <a:rPr lang="nl-BE" smtClean="0"/>
              <a:pPr/>
              <a:t>‹nr.›</a:t>
            </a:fld>
            <a:endParaRPr lang="nl-BE" dirty="0"/>
          </a:p>
        </p:txBody>
      </p:sp>
      <p:pic>
        <p:nvPicPr>
          <p:cNvPr id="3" name="Afbeelding 2" descr="Afbeelding met Lettertype, tekst, Graphics, schermopname&#10;&#10;Automatisch gegenereerde beschrijving">
            <a:extLst>
              <a:ext uri="{FF2B5EF4-FFF2-40B4-BE49-F238E27FC236}">
                <a16:creationId xmlns:a16="http://schemas.microsoft.com/office/drawing/2014/main" id="{E7363EEA-FA23-FBED-0136-82C1FEB180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pic>
        <p:nvPicPr>
          <p:cNvPr id="4" name="Afbeelding 3">
            <a:extLst>
              <a:ext uri="{FF2B5EF4-FFF2-40B4-BE49-F238E27FC236}">
                <a16:creationId xmlns:a16="http://schemas.microsoft.com/office/drawing/2014/main" id="{E08B9547-5F15-DBD1-9274-F37598681F8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Medium" panose="00000600000000000000" pitchFamily="2" charset="0"/>
              </a:defRPr>
            </a:lvl1pPr>
          </a:lstStyle>
          <a:p>
            <a:r>
              <a:rPr lang="nl-NL"/>
              <a:t>Klik om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solidFill>
                  <a:srgbClr val="373736"/>
                </a:solidFill>
              </a:defRPr>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4/10/2024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solidFill>
                  <a:srgbClr val="373736"/>
                </a:solidFill>
                <a:latin typeface="+mj-lt"/>
                <a:cs typeface="FlandersArtSans-Bold" panose="00000800000000000000" pitchFamily="2" charset="0"/>
              </a:defRPr>
            </a:lvl1pPr>
          </a:lstStyle>
          <a:p>
            <a:r>
              <a:rPr lang="nl-NL"/>
              <a:t>Klik om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solidFill>
                  <a:srgbClr val="373736"/>
                </a:solidFill>
                <a:latin typeface="+mj-lt"/>
              </a:defRPr>
            </a:lvl1pPr>
            <a:lvl2pPr>
              <a:spcBef>
                <a:spcPts val="300"/>
              </a:spcBef>
              <a:defRPr sz="2000">
                <a:solidFill>
                  <a:schemeClr val="bg1">
                    <a:lumMod val="50000"/>
                  </a:schemeClr>
                </a:solidFill>
                <a:latin typeface="+mj-lt"/>
              </a:defRPr>
            </a:lvl2pPr>
            <a:lvl3pPr>
              <a:spcBef>
                <a:spcPts val="300"/>
              </a:spcBef>
              <a:defRPr sz="1800">
                <a:latin typeface="+mj-lt"/>
              </a:defRPr>
            </a:lvl3pPr>
            <a:lvl4pPr>
              <a:spcBef>
                <a:spcPts val="300"/>
              </a:spcBef>
              <a:defRPr sz="1800">
                <a:latin typeface="+mj-lt"/>
              </a:defRPr>
            </a:lvl4pPr>
            <a:lvl5pPr>
              <a:spcBef>
                <a:spcPts val="300"/>
              </a:spcBef>
              <a:defRPr sz="18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4/10/2024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Titel 1"/>
          <p:cNvSpPr>
            <a:spLocks noGrp="1"/>
          </p:cNvSpPr>
          <p:nvPr>
            <p:ph type="title"/>
          </p:nvPr>
        </p:nvSpPr>
        <p:spPr>
          <a:xfrm>
            <a:off x="1296000" y="756000"/>
            <a:ext cx="7416000" cy="1116000"/>
          </a:xfrm>
        </p:spPr>
        <p:txBody>
          <a:bodyPr anchor="t" anchorCtr="0"/>
          <a:lstStyle>
            <a:lvl1pPr>
              <a:defRPr>
                <a:solidFill>
                  <a:srgbClr val="373736"/>
                </a:solidFill>
                <a:latin typeface="+mj-lt"/>
              </a:defRPr>
            </a:lvl1pPr>
          </a:lstStyle>
          <a:p>
            <a:r>
              <a:rPr lang="nl-NL"/>
              <a:t>Klik om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solidFill>
                  <a:srgbClr val="373736"/>
                </a:solidFill>
                <a:latin typeface="+mj-lt"/>
              </a:defRPr>
            </a:lvl1pPr>
            <a:lvl2pPr>
              <a:lnSpc>
                <a:spcPct val="90000"/>
              </a:lnSpc>
              <a:buSzPct val="75000"/>
              <a:buFontTx/>
              <a:buBlip>
                <a:blip r:embed="rId3"/>
              </a:buBlip>
              <a:defRPr sz="2200">
                <a:solidFill>
                  <a:schemeClr val="bg1">
                    <a:lumMod val="50000"/>
                  </a:schemeClr>
                </a:solidFill>
                <a:latin typeface="+mj-lt"/>
              </a:defRPr>
            </a:lvl2pPr>
            <a:lvl3pPr>
              <a:lnSpc>
                <a:spcPct val="90000"/>
              </a:lnSpc>
              <a:buSzPct val="85000"/>
              <a:defRPr>
                <a:latin typeface="+mj-lt"/>
              </a:defRPr>
            </a:lvl3pPr>
            <a:lvl4pPr>
              <a:lnSpc>
                <a:spcPct val="90000"/>
              </a:lnSpc>
              <a:defRPr>
                <a:latin typeface="+mj-lt"/>
              </a:defRPr>
            </a:lvl4pPr>
            <a:lvl5pPr>
              <a:lnSpc>
                <a:spcPct val="90000"/>
              </a:lnSpc>
              <a:defRPr>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dianummer 6"/>
          <p:cNvSpPr>
            <a:spLocks noGrp="1"/>
          </p:cNvSpPr>
          <p:nvPr>
            <p:ph type="sldNum" sz="quarter" idx="12"/>
          </p:nvPr>
        </p:nvSpPr>
        <p:spPr>
          <a:xfrm>
            <a:off x="3960000" y="6242656"/>
            <a:ext cx="1080000" cy="365125"/>
          </a:xfrm>
        </p:spPr>
        <p:txBody>
          <a:bodyPr/>
          <a:lstStyle>
            <a:lvl1pPr>
              <a:defRPr sz="900">
                <a:latin typeface="+mj-lt"/>
              </a:defRPr>
            </a:lvl1pPr>
          </a:lstStyle>
          <a:p>
            <a:fld id="{7749CDD0-7D77-4D23-9A27-F361E39BA472}" type="datetime1">
              <a:rPr lang="nl-BE" smtClean="0"/>
              <a:pPr/>
              <a:t>4/10/2024</a:t>
            </a:fld>
            <a:r>
              <a:rPr lang="nl-BE"/>
              <a:t> </a:t>
            </a:r>
            <a:r>
              <a:rPr lang="nl-BE" b="1"/>
              <a:t>│</a:t>
            </a:r>
            <a:fld id="{B263F6C6-2226-4286-8995-C42CB1E7C290}" type="slidenum">
              <a:rPr lang="nl-BE" smtClean="0"/>
              <a:pPr/>
              <a:t>‹nr.›</a:t>
            </a:fld>
            <a:endParaRPr lang="nl-BE" dirty="0"/>
          </a:p>
        </p:txBody>
      </p:sp>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p:nvPr>
        </p:nvSpPr>
        <p:spPr>
          <a:xfrm>
            <a:off x="309220" y="0"/>
            <a:ext cx="8847137" cy="6858000"/>
          </a:xfrm>
        </p:spPr>
        <p:txBody>
          <a:bodyPr/>
          <a:lstStyle/>
          <a:p>
            <a:r>
              <a:rPr lang="nl-NL"/>
              <a:t>Klik op het pictogram als u een afbeelding wilt toevoegen</a:t>
            </a:r>
            <a:endParaRPr lang="nl-BE" dirty="0"/>
          </a:p>
        </p:txBody>
      </p:sp>
      <p:sp>
        <p:nvSpPr>
          <p:cNvPr id="7" name="Titel 4"/>
          <p:cNvSpPr>
            <a:spLocks noGrp="1"/>
          </p:cNvSpPr>
          <p:nvPr>
            <p:ph type="ctrTitle"/>
          </p:nvPr>
        </p:nvSpPr>
        <p:spPr>
          <a:xfrm>
            <a:off x="1296000" y="756000"/>
            <a:ext cx="3686547" cy="2196000"/>
          </a:xfrm>
        </p:spPr>
        <p:txBody>
          <a:bodyPr/>
          <a:lstStyle/>
          <a:p>
            <a:r>
              <a:rPr lang="nl-NL"/>
              <a:t>Klik om stijl te bewerken</a:t>
            </a:r>
            <a:endParaRPr lang="nl-BE" dirty="0"/>
          </a:p>
        </p:txBody>
      </p:sp>
      <p:sp>
        <p:nvSpPr>
          <p:cNvPr id="8" name="Ondertitel 5"/>
          <p:cNvSpPr>
            <a:spLocks noGrp="1"/>
          </p:cNvSpPr>
          <p:nvPr>
            <p:ph type="subTitle" idx="4294967295"/>
          </p:nvPr>
        </p:nvSpPr>
        <p:spPr>
          <a:xfrm>
            <a:off x="5176691" y="4191642"/>
            <a:ext cx="3408509" cy="1731171"/>
          </a:xfrm>
        </p:spPr>
        <p:txBody>
          <a:bodyPr/>
          <a:lstStyle/>
          <a:p>
            <a:r>
              <a:rPr lang="nl-NL"/>
              <a:t>Klikken om de ondertitelstijl van het model te bewerken</a:t>
            </a:r>
            <a:endParaRPr lang="nl-BE" dirty="0"/>
          </a:p>
        </p:txBody>
      </p:sp>
    </p:spTree>
    <p:extLst>
      <p:ext uri="{BB962C8B-B14F-4D97-AF65-F5344CB8AC3E}">
        <p14:creationId xmlns:p14="http://schemas.microsoft.com/office/powerpoint/2010/main" val="1823390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
        <p:nvSpPr>
          <p:cNvPr id="4" name="Tijdelijke aanduiding voor datum 3"/>
          <p:cNvSpPr>
            <a:spLocks noGrp="1"/>
          </p:cNvSpPr>
          <p:nvPr>
            <p:ph type="dt" sz="half" idx="2"/>
          </p:nvPr>
        </p:nvSpPr>
        <p:spPr>
          <a:xfrm>
            <a:off x="3050875" y="6248079"/>
            <a:ext cx="900000" cy="360000"/>
          </a:xfrm>
          <a:prstGeom prst="rect">
            <a:avLst/>
          </a:prstGeom>
        </p:spPr>
        <p:txBody>
          <a:bodyPr vert="horz" lIns="91440" tIns="45720" rIns="91440" bIns="45720" rtlCol="0" anchor="ctr"/>
          <a:lstStyle>
            <a:lvl1pPr algn="l">
              <a:defRPr sz="900">
                <a:solidFill>
                  <a:schemeClr val="bg1">
                    <a:lumMod val="50000"/>
                  </a:schemeClr>
                </a:solidFill>
                <a:latin typeface="+mj-lt"/>
              </a:defRPr>
            </a:lvl1pPr>
          </a:lstStyle>
          <a:p>
            <a:fld id="{78E01FDF-814C-414C-A981-DB97E46D0926}" type="datetime1">
              <a:rPr lang="nl-BE" smtClean="0"/>
              <a:pPr/>
              <a:t>4/10/2024</a:t>
            </a:fld>
            <a:endParaRPr lang="nl-BE" dirty="0"/>
          </a:p>
        </p:txBody>
      </p:sp>
      <p:sp>
        <p:nvSpPr>
          <p:cNvPr id="5" name="Tijdelijke aanduiding voor voettekst 4"/>
          <p:cNvSpPr>
            <a:spLocks noGrp="1"/>
          </p:cNvSpPr>
          <p:nvPr>
            <p:ph type="ftr" sz="quarter" idx="3"/>
          </p:nvPr>
        </p:nvSpPr>
        <p:spPr>
          <a:xfrm>
            <a:off x="3993393" y="6248079"/>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mj-lt"/>
              </a:defRPr>
            </a:lvl1pPr>
          </a:lstStyle>
          <a:p>
            <a:endParaRPr lang="nl-BE" dirty="0"/>
          </a:p>
        </p:txBody>
      </p:sp>
      <p:sp>
        <p:nvSpPr>
          <p:cNvPr id="6" name="Tijdelijke aanduiding voor dianummer 5"/>
          <p:cNvSpPr>
            <a:spLocks noGrp="1"/>
          </p:cNvSpPr>
          <p:nvPr>
            <p:ph type="sldNum" sz="quarter" idx="4"/>
          </p:nvPr>
        </p:nvSpPr>
        <p:spPr>
          <a:xfrm>
            <a:off x="5944611" y="6248079"/>
            <a:ext cx="540000" cy="360000"/>
          </a:xfrm>
          <a:prstGeom prst="rect">
            <a:avLst/>
          </a:prstGeom>
        </p:spPr>
        <p:txBody>
          <a:bodyPr vert="horz" lIns="91440" tIns="45720" rIns="91440" bIns="45720" rtlCol="0" anchor="ctr"/>
          <a:lstStyle>
            <a:lvl1pPr algn="r">
              <a:defRPr sz="900">
                <a:solidFill>
                  <a:schemeClr val="bg1">
                    <a:lumMod val="50000"/>
                  </a:schemeClr>
                </a:solidFill>
                <a:latin typeface="+mj-lt"/>
              </a:defRPr>
            </a:lvl1pPr>
          </a:lstStyle>
          <a:p>
            <a:fld id="{492AD3B4-D906-4191-84FB-4FE613E48036}" type="slidenum">
              <a:rPr lang="nl-BE" smtClean="0"/>
              <a:pPr/>
              <a:t>‹nr.›</a:t>
            </a:fld>
            <a:endParaRPr lang="nl-BE" dirty="0"/>
          </a:p>
        </p:txBody>
      </p:sp>
      <p:sp>
        <p:nvSpPr>
          <p:cNvPr id="7" name="Rechthoek 6"/>
          <p:cNvSpPr/>
          <p:nvPr userDrawn="1"/>
        </p:nvSpPr>
        <p:spPr>
          <a:xfrm>
            <a:off x="0"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6948000" y="6309884"/>
            <a:ext cx="1828800" cy="130009"/>
          </a:xfrm>
          <a:prstGeom prst="rect">
            <a:avLst/>
          </a:prstGeom>
        </p:spPr>
      </p:pic>
      <p:pic>
        <p:nvPicPr>
          <p:cNvPr id="10" name="Afbeelding 9" descr="Afbeelding met Lettertype, tekst, Graphics, schermopname&#10;&#10;Automatisch gegenereerde beschrijving">
            <a:extLst>
              <a:ext uri="{FF2B5EF4-FFF2-40B4-BE49-F238E27FC236}">
                <a16:creationId xmlns:a16="http://schemas.microsoft.com/office/drawing/2014/main" id="{76EE1044-D218-5F18-BA22-6673D9FB15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0248" y="6032760"/>
            <a:ext cx="1425725" cy="6048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3" r:id="rId3"/>
    <p:sldLayoutId id="2147483672" r:id="rId4"/>
    <p:sldLayoutId id="2147483678" r:id="rId5"/>
    <p:sldLayoutId id="2147483650" r:id="rId6"/>
    <p:sldLayoutId id="2147483652" r:id="rId7"/>
    <p:sldLayoutId id="2147483655" r:id="rId8"/>
    <p:sldLayoutId id="2147483681" r:id="rId9"/>
  </p:sldLayoutIdLst>
  <p:hf hdr="0"/>
  <p:txStyles>
    <p:titleStyle>
      <a:lvl1pPr algn="l" defTabSz="914400" rtl="0" eaLnBrk="1" latinLnBrk="0" hangingPunct="1">
        <a:lnSpc>
          <a:spcPts val="3800"/>
        </a:lnSpc>
        <a:spcBef>
          <a:spcPts val="0"/>
        </a:spcBef>
        <a:buNone/>
        <a:defRPr sz="3700" b="1" i="0" kern="1200">
          <a:solidFill>
            <a:schemeClr val="tx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3003395" y="6339600"/>
            <a:ext cx="947480" cy="360000"/>
          </a:xfrm>
          <a:prstGeom prst="rect">
            <a:avLst/>
          </a:prstGeom>
        </p:spPr>
        <p:txBody>
          <a:bodyPr vert="horz" lIns="91440" tIns="45720" rIns="91440" bIns="45720" rtlCol="0" anchor="ctr"/>
          <a:lstStyle>
            <a:lvl1pPr algn="l">
              <a:defRPr sz="1200">
                <a:solidFill>
                  <a:schemeClr val="tx1">
                    <a:tint val="75000"/>
                  </a:schemeClr>
                </a:solidFill>
                <a:latin typeface="+mj-lt"/>
                <a:cs typeface="Arial" panose="020B0604020202020204" pitchFamily="34" charset="0"/>
              </a:defRPr>
            </a:lvl1pPr>
          </a:lstStyle>
          <a:p>
            <a:fld id="{0E616D67-9FA4-4D58-8F88-7E5585C76E10}" type="datetime1">
              <a:rPr lang="nl-BE" smtClean="0"/>
              <a:t>4/10/2024</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mj-lt"/>
                <a:cs typeface="Arial" panose="020B0604020202020204" pitchFamily="34"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mj-lt"/>
                <a:cs typeface="Arial" panose="020B0604020202020204" pitchFamily="34"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423211203"/>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Lst>
  <p:hf hdr="0"/>
  <p:txStyles>
    <p:titleStyle>
      <a:lvl1pPr algn="l" defTabSz="914400" rtl="0" eaLnBrk="1" latinLnBrk="0" hangingPunct="1">
        <a:lnSpc>
          <a:spcPts val="3800"/>
        </a:lnSpc>
        <a:spcBef>
          <a:spcPct val="0"/>
        </a:spcBef>
        <a:buNone/>
        <a:defRPr sz="3700" b="1" kern="1200">
          <a:solidFill>
            <a:schemeClr val="tx1"/>
          </a:solidFill>
          <a:latin typeface="+mn-lt"/>
          <a:ea typeface="+mj-ea"/>
          <a:cs typeface="Arial" panose="020B060402020202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b="1" kern="1200" spc="0" baseline="0">
          <a:solidFill>
            <a:schemeClr val="tx1"/>
          </a:solidFill>
          <a:latin typeface="+mn-lt"/>
          <a:ea typeface="+mn-ea"/>
          <a:cs typeface="Arial" panose="020B060402020202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b="0" kern="1200" spc="0" baseline="0">
          <a:solidFill>
            <a:srgbClr val="9B9B9B"/>
          </a:solidFill>
          <a:latin typeface="+mn-lt"/>
          <a:ea typeface="+mn-ea"/>
          <a:cs typeface="Arial" panose="020B060402020202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mn-lt"/>
          <a:ea typeface="+mn-ea"/>
          <a:cs typeface="Arial" panose="020B060402020202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mn-lt"/>
          <a:ea typeface="+mn-ea"/>
          <a:cs typeface="Arial" panose="020B060402020202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rechtenverkenner@vlaanderen.be" TargetMode="External"/><Relationship Id="rId2" Type="http://schemas.openxmlformats.org/officeDocument/2006/relationships/hyperlink" Target="https://www.departementwvg.be/rechtenverkenner-20" TargetMode="External"/><Relationship Id="rId1" Type="http://schemas.openxmlformats.org/officeDocument/2006/relationships/slideLayout" Target="../slideLayouts/slideLayout10.xml"/><Relationship Id="rId4" Type="http://schemas.openxmlformats.org/officeDocument/2006/relationships/hyperlink" Target="mailto:desocialekaart@vlaanderen.b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armoede.vlaanderen.be/sites/default/files/media/bijgestuurd_VAPA.pdf" TargetMode="External"/><Relationship Id="rId3" Type="http://schemas.openxmlformats.org/officeDocument/2006/relationships/image" Target="../media/image3.png"/><Relationship Id="rId7" Type="http://schemas.openxmlformats.org/officeDocument/2006/relationships/hyperlink" Target="https://codex.vlaanderen.be/Zoeken/Document.aspx?DID=1031834&amp;param=inhoud"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njjZGE6-wE0&amp;t=3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FJNQki4ByoM&amp;t=3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tekst, baby, kleding, jongen&#10;&#10;Automatisch gegenereerde beschrijving">
            <a:extLst>
              <a:ext uri="{FF2B5EF4-FFF2-40B4-BE49-F238E27FC236}">
                <a16:creationId xmlns:a16="http://schemas.microsoft.com/office/drawing/2014/main" id="{B5A64519-D1F0-2A6B-11CF-F64ACC1E1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038601" y="1752598"/>
            <a:ext cx="6858000" cy="3352801"/>
          </a:xfrm>
          <a:prstGeom prst="rect">
            <a:avLst/>
          </a:prstGeom>
        </p:spPr>
      </p:pic>
      <p:sp>
        <p:nvSpPr>
          <p:cNvPr id="11" name="Titel 1">
            <a:extLst>
              <a:ext uri="{FF2B5EF4-FFF2-40B4-BE49-F238E27FC236}">
                <a16:creationId xmlns:a16="http://schemas.microsoft.com/office/drawing/2014/main" id="{3397EBC0-C715-6679-50ED-AAEEC92FDEDA}"/>
              </a:ext>
            </a:extLst>
          </p:cNvPr>
          <p:cNvSpPr txBox="1">
            <a:spLocks/>
          </p:cNvSpPr>
          <p:nvPr/>
        </p:nvSpPr>
        <p:spPr>
          <a:xfrm>
            <a:off x="-685200" y="1737075"/>
            <a:ext cx="7416000"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1" i="0" kern="1200">
                <a:solidFill>
                  <a:schemeClr val="tx1"/>
                </a:solidFill>
                <a:latin typeface="Calibri" panose="020F0502020204030204" pitchFamily="34" charset="0"/>
                <a:ea typeface="+mj-ea"/>
                <a:cs typeface="Calibri" panose="020F0502020204030204" pitchFamily="34" charset="0"/>
              </a:defRPr>
            </a:lvl1pPr>
          </a:lstStyle>
          <a:p>
            <a:pPr algn="ctr"/>
            <a:r>
              <a:rPr lang="nl-BE" sz="4800" dirty="0">
                <a:solidFill>
                  <a:schemeClr val="accent1"/>
                </a:solidFill>
                <a:latin typeface="FlandersArtSans-Light" panose="00000400000000000000" pitchFamily="2" charset="0"/>
              </a:rPr>
              <a:t>Rechtenverkenner</a:t>
            </a:r>
          </a:p>
          <a:p>
            <a:pPr algn="ctr"/>
            <a:endParaRPr lang="nl-BE" sz="4800" dirty="0">
              <a:solidFill>
                <a:schemeClr val="accent1"/>
              </a:solidFill>
              <a:latin typeface="FlandersArtSans-Light" panose="00000400000000000000" pitchFamily="2" charset="0"/>
            </a:endParaRPr>
          </a:p>
          <a:p>
            <a:pPr algn="ctr"/>
            <a:r>
              <a:rPr lang="nl-BE" sz="4800" dirty="0">
                <a:solidFill>
                  <a:schemeClr val="accent1"/>
                </a:solidFill>
                <a:latin typeface="FlandersArtSans-Light" panose="00000400000000000000" pitchFamily="2" charset="0"/>
              </a:rPr>
              <a:t>X</a:t>
            </a:r>
          </a:p>
          <a:p>
            <a:pPr algn="ctr"/>
            <a:endParaRPr lang="nl-BE" sz="4800" dirty="0">
              <a:solidFill>
                <a:schemeClr val="accent1"/>
              </a:solidFill>
              <a:latin typeface="FlandersArtSans-Light" panose="00000400000000000000" pitchFamily="2" charset="0"/>
            </a:endParaRPr>
          </a:p>
          <a:p>
            <a:pPr algn="ctr"/>
            <a:r>
              <a:rPr lang="nl-BE" sz="4800" dirty="0">
                <a:solidFill>
                  <a:schemeClr val="accent1"/>
                </a:solidFill>
                <a:latin typeface="FlandersArtSans-Light" panose="00000400000000000000" pitchFamily="2" charset="0"/>
              </a:rPr>
              <a:t>Sociale Kaart</a:t>
            </a:r>
          </a:p>
          <a:p>
            <a:endParaRPr lang="nl-BE" sz="4800" dirty="0">
              <a:latin typeface="FlandersArtSans-Light" panose="00000400000000000000" pitchFamily="2" charset="0"/>
            </a:endParaRPr>
          </a:p>
        </p:txBody>
      </p:sp>
    </p:spTree>
    <p:extLst>
      <p:ext uri="{BB962C8B-B14F-4D97-AF65-F5344CB8AC3E}">
        <p14:creationId xmlns:p14="http://schemas.microsoft.com/office/powerpoint/2010/main" val="512104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50687-B948-5D26-14E5-A77D42660859}"/>
              </a:ext>
            </a:extLst>
          </p:cNvPr>
          <p:cNvSpPr>
            <a:spLocks noGrp="1"/>
          </p:cNvSpPr>
          <p:nvPr>
            <p:ph type="title"/>
          </p:nvPr>
        </p:nvSpPr>
        <p:spPr>
          <a:xfrm>
            <a:off x="1158472" y="345093"/>
            <a:ext cx="7416000" cy="558000"/>
          </a:xfrm>
        </p:spPr>
        <p:txBody>
          <a:bodyPr/>
          <a:lstStyle/>
          <a:p>
            <a:r>
              <a:rPr lang="nl-BE" dirty="0"/>
              <a:t>Link met Rechtenverkenner</a:t>
            </a:r>
          </a:p>
        </p:txBody>
      </p:sp>
      <p:sp>
        <p:nvSpPr>
          <p:cNvPr id="4" name="Tijdelijke aanduiding voor dianummer 3">
            <a:extLst>
              <a:ext uri="{FF2B5EF4-FFF2-40B4-BE49-F238E27FC236}">
                <a16:creationId xmlns:a16="http://schemas.microsoft.com/office/drawing/2014/main" id="{F5C0C9A6-C88B-E50B-79B4-24B370CDB6A2}"/>
              </a:ext>
            </a:extLst>
          </p:cNvPr>
          <p:cNvSpPr>
            <a:spLocks noGrp="1"/>
          </p:cNvSpPr>
          <p:nvPr>
            <p:ph type="sldNum" sz="quarter" idx="12"/>
          </p:nvPr>
        </p:nvSpPr>
        <p:spPr/>
        <p:txBody>
          <a:bodyPr/>
          <a:lstStyle/>
          <a:p>
            <a:fld id="{7749CDD0-7D77-4D23-9A27-F361E39BA472}" type="datetime1">
              <a:rPr lang="nl-BE" smtClean="0"/>
              <a:pPr/>
              <a:t>4/10/2024</a:t>
            </a:fld>
            <a:r>
              <a:rPr lang="nl-BE"/>
              <a:t> </a:t>
            </a:r>
            <a:r>
              <a:rPr lang="nl-BE" b="1"/>
              <a:t>│</a:t>
            </a:r>
            <a:fld id="{B263F6C6-2226-4286-8995-C42CB1E7C290}" type="slidenum">
              <a:rPr lang="nl-BE" smtClean="0"/>
              <a:pPr/>
              <a:t>10</a:t>
            </a:fld>
            <a:endParaRPr lang="nl-BE"/>
          </a:p>
        </p:txBody>
      </p:sp>
      <p:pic>
        <p:nvPicPr>
          <p:cNvPr id="8" name="Afbeelding 7">
            <a:extLst>
              <a:ext uri="{FF2B5EF4-FFF2-40B4-BE49-F238E27FC236}">
                <a16:creationId xmlns:a16="http://schemas.microsoft.com/office/drawing/2014/main" id="{DC1941FA-7C24-5F90-B27B-946E50ECDFF7}"/>
              </a:ext>
            </a:extLst>
          </p:cNvPr>
          <p:cNvPicPr>
            <a:picLocks noChangeAspect="1"/>
          </p:cNvPicPr>
          <p:nvPr/>
        </p:nvPicPr>
        <p:blipFill>
          <a:blip r:embed="rId3"/>
          <a:stretch>
            <a:fillRect/>
          </a:stretch>
        </p:blipFill>
        <p:spPr>
          <a:xfrm>
            <a:off x="1158472" y="1294008"/>
            <a:ext cx="6227908" cy="1376037"/>
          </a:xfrm>
          <a:prstGeom prst="rect">
            <a:avLst/>
          </a:prstGeom>
        </p:spPr>
      </p:pic>
      <p:pic>
        <p:nvPicPr>
          <p:cNvPr id="10" name="Afbeelding 9">
            <a:extLst>
              <a:ext uri="{FF2B5EF4-FFF2-40B4-BE49-F238E27FC236}">
                <a16:creationId xmlns:a16="http://schemas.microsoft.com/office/drawing/2014/main" id="{72CFABA7-EE09-323D-68AB-54219EAB8DFD}"/>
              </a:ext>
            </a:extLst>
          </p:cNvPr>
          <p:cNvPicPr>
            <a:picLocks noChangeAspect="1"/>
          </p:cNvPicPr>
          <p:nvPr/>
        </p:nvPicPr>
        <p:blipFill>
          <a:blip r:embed="rId4"/>
          <a:stretch>
            <a:fillRect/>
          </a:stretch>
        </p:blipFill>
        <p:spPr>
          <a:xfrm>
            <a:off x="1158472" y="3164854"/>
            <a:ext cx="6487903" cy="1582892"/>
          </a:xfrm>
          <a:prstGeom prst="rect">
            <a:avLst/>
          </a:prstGeom>
        </p:spPr>
      </p:pic>
      <p:pic>
        <p:nvPicPr>
          <p:cNvPr id="12" name="Afbeelding 11">
            <a:extLst>
              <a:ext uri="{FF2B5EF4-FFF2-40B4-BE49-F238E27FC236}">
                <a16:creationId xmlns:a16="http://schemas.microsoft.com/office/drawing/2014/main" id="{9D4FB880-6060-EBE3-C3E6-415BA7D8874D}"/>
              </a:ext>
            </a:extLst>
          </p:cNvPr>
          <p:cNvPicPr>
            <a:picLocks noChangeAspect="1"/>
          </p:cNvPicPr>
          <p:nvPr/>
        </p:nvPicPr>
        <p:blipFill>
          <a:blip r:embed="rId5"/>
          <a:stretch>
            <a:fillRect/>
          </a:stretch>
        </p:blipFill>
        <p:spPr>
          <a:xfrm>
            <a:off x="1158471" y="968407"/>
            <a:ext cx="6487903" cy="5016594"/>
          </a:xfrm>
          <a:prstGeom prst="rect">
            <a:avLst/>
          </a:prstGeom>
        </p:spPr>
      </p:pic>
    </p:spTree>
    <p:extLst>
      <p:ext uri="{BB962C8B-B14F-4D97-AF65-F5344CB8AC3E}">
        <p14:creationId xmlns:p14="http://schemas.microsoft.com/office/powerpoint/2010/main" val="25948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2600" y="441675"/>
            <a:ext cx="7416000" cy="653700"/>
          </a:xfrm>
        </p:spPr>
        <p:txBody>
          <a:bodyPr anchor="t">
            <a:normAutofit fontScale="90000"/>
          </a:bodyPr>
          <a:lstStyle/>
          <a:p>
            <a:r>
              <a:rPr lang="nl-BE" b="1" dirty="0"/>
              <a:t>Hoe komen de gegevens in de websites? </a:t>
            </a:r>
          </a:p>
        </p:txBody>
      </p:sp>
      <p:sp>
        <p:nvSpPr>
          <p:cNvPr id="3" name="Tijdelijke aanduiding voor inhoud 2"/>
          <p:cNvSpPr>
            <a:spLocks noGrp="1"/>
          </p:cNvSpPr>
          <p:nvPr>
            <p:ph sz="half" idx="13"/>
          </p:nvPr>
        </p:nvSpPr>
        <p:spPr>
          <a:xfrm>
            <a:off x="885825" y="1409700"/>
            <a:ext cx="8039100" cy="4518631"/>
          </a:xfrm>
        </p:spPr>
        <p:txBody>
          <a:bodyPr vert="horz" lIns="0" tIns="0" rIns="0" bIns="0" rtlCol="0" anchor="t">
            <a:normAutofit lnSpcReduction="10000"/>
          </a:bodyPr>
          <a:lstStyle/>
          <a:p>
            <a:pPr marL="287655" indent="-287655"/>
            <a:r>
              <a:rPr lang="nl-BE" sz="2200" dirty="0">
                <a:latin typeface="FlandersArtSans-Light" panose="00000400000000000000" pitchFamily="2" charset="0"/>
              </a:rPr>
              <a:t>De Sociale Kaart</a:t>
            </a:r>
            <a:endParaRPr lang="nl-NL" sz="2200" dirty="0"/>
          </a:p>
          <a:p>
            <a:pPr marL="0" indent="0">
              <a:buNone/>
            </a:pPr>
            <a:endParaRPr lang="nl-BE" sz="2200" dirty="0">
              <a:latin typeface="FlandersArtSans-Light" panose="00000400000000000000" pitchFamily="2" charset="0"/>
            </a:endParaRPr>
          </a:p>
          <a:p>
            <a:pPr marL="575945" lvl="1" indent="-287655"/>
            <a:r>
              <a:rPr lang="nl-BE" sz="2200" dirty="0">
                <a:latin typeface="FlandersArtSans-Light" panose="00000400000000000000" pitchFamily="2" charset="0"/>
              </a:rPr>
              <a:t>Deel van de gegevens stromen door vanuit ‘authentieke bronnen’: bv. erkenningsgegevens, naam en diploma zorgverleners, adresgegevens ... </a:t>
            </a:r>
          </a:p>
          <a:p>
            <a:pPr marL="287655" lvl="1" indent="0">
              <a:buNone/>
            </a:pPr>
            <a:endParaRPr lang="nl-BE" sz="2200" dirty="0">
              <a:latin typeface="FlandersArtSans-Light" panose="00000400000000000000" pitchFamily="2" charset="0"/>
            </a:endParaRPr>
          </a:p>
          <a:p>
            <a:pPr marL="575945" lvl="1" indent="-287655"/>
            <a:r>
              <a:rPr lang="nl-BE" sz="2200" b="0" dirty="0">
                <a:latin typeface="FlandersArtSans-Light" panose="00000400000000000000" pitchFamily="2" charset="0"/>
              </a:rPr>
              <a:t>Deel van de gegevens moet een ‘fichebe</a:t>
            </a:r>
            <a:r>
              <a:rPr lang="nl-BE" sz="2200" dirty="0">
                <a:latin typeface="FlandersArtSans-Light" panose="00000400000000000000" pitchFamily="2" charset="0"/>
              </a:rPr>
              <a:t>heerder’ in een organisatie of praktijk zelf aanvullen. </a:t>
            </a:r>
          </a:p>
          <a:p>
            <a:pPr marL="287655" lvl="1" indent="0">
              <a:buNone/>
            </a:pPr>
            <a:endParaRPr lang="nl-BE" sz="2200" dirty="0">
              <a:latin typeface="FlandersArtSans-Light" panose="00000400000000000000" pitchFamily="2" charset="0"/>
            </a:endParaRPr>
          </a:p>
          <a:p>
            <a:pPr marL="575945" lvl="1" indent="-287655"/>
            <a:r>
              <a:rPr lang="nl-BE" sz="2200" dirty="0">
                <a:latin typeface="FlandersArtSans-Light" panose="00000400000000000000" pitchFamily="2" charset="0"/>
              </a:rPr>
              <a:t>Aangemelde gebruikers kunnen een suggestie tot wijziging doen. </a:t>
            </a:r>
          </a:p>
          <a:p>
            <a:pPr marL="287655" lvl="1" indent="0">
              <a:buNone/>
            </a:pPr>
            <a:endParaRPr lang="nl-BE" sz="2200" dirty="0">
              <a:latin typeface="FlandersArtSans-Light" panose="00000400000000000000" pitchFamily="2" charset="0"/>
            </a:endParaRPr>
          </a:p>
          <a:p>
            <a:pPr marL="575945" lvl="1" indent="-287655"/>
            <a:r>
              <a:rPr lang="nl-BE" sz="2200" b="0" dirty="0">
                <a:latin typeface="FlandersArtSans-Light"/>
                <a:cs typeface="Calibri"/>
              </a:rPr>
              <a:t>Team Sociale Kaart en Rechtenverkenner </a:t>
            </a:r>
            <a:r>
              <a:rPr lang="nl-BE" sz="2200" dirty="0">
                <a:latin typeface="FlandersArtSans-Light"/>
                <a:cs typeface="Calibri"/>
              </a:rPr>
              <a:t>controleert de gegevens en doet zelf actief beheer.</a:t>
            </a:r>
            <a:endParaRPr lang="nl-BE" sz="2200" b="0" dirty="0">
              <a:latin typeface="FlandersArtSans-Light"/>
              <a:cs typeface="Calibri"/>
            </a:endParaRPr>
          </a:p>
          <a:p>
            <a:pPr marL="0" indent="0">
              <a:buNone/>
            </a:pPr>
            <a:endParaRPr lang="nl-BE" sz="1800" b="0" dirty="0">
              <a:latin typeface="FlandersArtSans-Light" panose="00000400000000000000" pitchFamily="2" charset="0"/>
            </a:endParaRP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11</a:t>
            </a:fld>
            <a:endParaRPr lang="nl-BE"/>
          </a:p>
        </p:txBody>
      </p:sp>
    </p:spTree>
    <p:extLst>
      <p:ext uri="{BB962C8B-B14F-4D97-AF65-F5344CB8AC3E}">
        <p14:creationId xmlns:p14="http://schemas.microsoft.com/office/powerpoint/2010/main" val="344939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E3A520D0-815F-66A7-5D72-9B337F72108C}"/>
              </a:ext>
            </a:extLst>
          </p:cNvPr>
          <p:cNvGraphicFramePr>
            <a:graphicFrameLocks noGrp="1"/>
          </p:cNvGraphicFramePr>
          <p:nvPr>
            <p:ph sz="half" idx="1"/>
            <p:extLst>
              <p:ext uri="{D42A27DB-BD31-4B8C-83A1-F6EECF244321}">
                <p14:modId xmlns:p14="http://schemas.microsoft.com/office/powerpoint/2010/main" val="484316207"/>
              </p:ext>
            </p:extLst>
          </p:nvPr>
        </p:nvGraphicFramePr>
        <p:xfrm>
          <a:off x="207056" y="1173344"/>
          <a:ext cx="8936944"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dianummer 3">
            <a:extLst>
              <a:ext uri="{FF2B5EF4-FFF2-40B4-BE49-F238E27FC236}">
                <a16:creationId xmlns:a16="http://schemas.microsoft.com/office/drawing/2014/main" id="{E7174F03-6235-DE9C-93B1-81F80FD59C97}"/>
              </a:ext>
            </a:extLst>
          </p:cNvPr>
          <p:cNvSpPr>
            <a:spLocks noGrp="1"/>
          </p:cNvSpPr>
          <p:nvPr>
            <p:ph type="sldNum" sz="quarter" idx="12"/>
          </p:nvPr>
        </p:nvSpPr>
        <p:spPr/>
        <p:txBody>
          <a:bodyPr/>
          <a:lstStyle/>
          <a:p>
            <a:fld id="{7749CDD0-7D77-4D23-9A27-F361E39BA472}" type="datetime1">
              <a:rPr lang="nl-BE" smtClean="0"/>
              <a:pPr/>
              <a:t>4/10/2024</a:t>
            </a:fld>
            <a:r>
              <a:rPr lang="nl-BE"/>
              <a:t> </a:t>
            </a:r>
            <a:r>
              <a:rPr lang="nl-BE" b="1"/>
              <a:t>│</a:t>
            </a:r>
            <a:fld id="{B263F6C6-2226-4286-8995-C42CB1E7C290}" type="slidenum">
              <a:rPr lang="nl-BE" smtClean="0"/>
              <a:pPr/>
              <a:t>12</a:t>
            </a:fld>
            <a:endParaRPr lang="nl-BE"/>
          </a:p>
        </p:txBody>
      </p:sp>
      <p:sp>
        <p:nvSpPr>
          <p:cNvPr id="7" name="Titel 1">
            <a:extLst>
              <a:ext uri="{FF2B5EF4-FFF2-40B4-BE49-F238E27FC236}">
                <a16:creationId xmlns:a16="http://schemas.microsoft.com/office/drawing/2014/main" id="{8F6F22FF-CD5D-940C-E6E2-5E56FC9D9B42}"/>
              </a:ext>
            </a:extLst>
          </p:cNvPr>
          <p:cNvSpPr txBox="1">
            <a:spLocks/>
          </p:cNvSpPr>
          <p:nvPr/>
        </p:nvSpPr>
        <p:spPr>
          <a:xfrm>
            <a:off x="1092600" y="441675"/>
            <a:ext cx="7416000" cy="653700"/>
          </a:xfrm>
          <a:prstGeom prst="rect">
            <a:avLst/>
          </a:prstGeom>
        </p:spPr>
        <p:txBody>
          <a:bodyPr vert="horz" lIns="0" tIns="0" rIns="0" bIns="0" rtlCol="0" anchor="t" anchorCtr="0">
            <a:normAutofit fontScale="90000"/>
          </a:bodyPr>
          <a:lstStyle>
            <a:lvl1pPr algn="l" defTabSz="914400" rtl="0" eaLnBrk="1" latinLnBrk="0" hangingPunct="1">
              <a:lnSpc>
                <a:spcPts val="3800"/>
              </a:lnSpc>
              <a:spcBef>
                <a:spcPts val="0"/>
              </a:spcBef>
              <a:buNone/>
              <a:defRPr sz="3700" b="1" i="0" kern="1200">
                <a:solidFill>
                  <a:srgbClr val="373736"/>
                </a:solidFill>
                <a:latin typeface="+mj-lt"/>
                <a:ea typeface="+mj-ea"/>
                <a:cs typeface="Calibri" panose="020F0502020204030204" pitchFamily="34" charset="0"/>
              </a:defRPr>
            </a:lvl1pPr>
          </a:lstStyle>
          <a:p>
            <a:r>
              <a:rPr lang="nl-BE"/>
              <a:t>Hoe komen de gegevens in de websites? </a:t>
            </a:r>
            <a:endParaRPr lang="nl-BE" dirty="0"/>
          </a:p>
        </p:txBody>
      </p:sp>
      <p:sp>
        <p:nvSpPr>
          <p:cNvPr id="9" name="Tekstvak 8">
            <a:extLst>
              <a:ext uri="{FF2B5EF4-FFF2-40B4-BE49-F238E27FC236}">
                <a16:creationId xmlns:a16="http://schemas.microsoft.com/office/drawing/2014/main" id="{0CF2E6D3-8358-0955-761A-9B8B67819BF8}"/>
              </a:ext>
            </a:extLst>
          </p:cNvPr>
          <p:cNvSpPr txBox="1"/>
          <p:nvPr/>
        </p:nvSpPr>
        <p:spPr>
          <a:xfrm>
            <a:off x="1092600" y="1930438"/>
            <a:ext cx="5172075" cy="369332"/>
          </a:xfrm>
          <a:prstGeom prst="rect">
            <a:avLst/>
          </a:prstGeom>
          <a:noFill/>
        </p:spPr>
        <p:txBody>
          <a:bodyPr wrap="square">
            <a:spAutoFit/>
          </a:bodyPr>
          <a:lstStyle/>
          <a:p>
            <a:r>
              <a:rPr lang="nl-BE" sz="1800" dirty="0">
                <a:latin typeface="FlandersArtSans-Light" panose="00000400000000000000" pitchFamily="2" charset="0"/>
              </a:rPr>
              <a:t>De Sociale Kaart</a:t>
            </a:r>
          </a:p>
        </p:txBody>
      </p:sp>
    </p:spTree>
    <p:extLst>
      <p:ext uri="{BB962C8B-B14F-4D97-AF65-F5344CB8AC3E}">
        <p14:creationId xmlns:p14="http://schemas.microsoft.com/office/powerpoint/2010/main" val="336152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2600" y="441675"/>
            <a:ext cx="7416000" cy="653700"/>
          </a:xfrm>
        </p:spPr>
        <p:txBody>
          <a:bodyPr anchor="t">
            <a:normAutofit fontScale="90000"/>
          </a:bodyPr>
          <a:lstStyle/>
          <a:p>
            <a:r>
              <a:rPr lang="nl-BE" b="1" dirty="0"/>
              <a:t>Hoe komen de gegevens in de websites? </a:t>
            </a:r>
          </a:p>
        </p:txBody>
      </p:sp>
      <p:sp>
        <p:nvSpPr>
          <p:cNvPr id="3" name="Tijdelijke aanduiding voor inhoud 2"/>
          <p:cNvSpPr>
            <a:spLocks noGrp="1"/>
          </p:cNvSpPr>
          <p:nvPr>
            <p:ph sz="half" idx="13"/>
          </p:nvPr>
        </p:nvSpPr>
        <p:spPr>
          <a:xfrm>
            <a:off x="885825" y="1095376"/>
            <a:ext cx="8039100" cy="4832956"/>
          </a:xfrm>
        </p:spPr>
        <p:txBody>
          <a:bodyPr vert="horz" lIns="0" tIns="0" rIns="0" bIns="0" rtlCol="0" anchor="t">
            <a:normAutofit fontScale="70000" lnSpcReduction="20000"/>
          </a:bodyPr>
          <a:lstStyle/>
          <a:p>
            <a:pPr marL="287655" indent="-287655"/>
            <a:r>
              <a:rPr lang="nl-BE" sz="2900" dirty="0">
                <a:latin typeface="FlandersArtSans-Light" panose="00000400000000000000" pitchFamily="2" charset="0"/>
              </a:rPr>
              <a:t>Rechtenverkenner</a:t>
            </a:r>
            <a:endParaRPr lang="nl-NL"/>
          </a:p>
          <a:p>
            <a:pPr marL="0" indent="0">
              <a:buNone/>
            </a:pPr>
            <a:endParaRPr lang="nl-BE" sz="2900" dirty="0">
              <a:latin typeface="FlandersArtSans-Light" panose="00000400000000000000" pitchFamily="2" charset="0"/>
            </a:endParaRPr>
          </a:p>
          <a:p>
            <a:pPr marL="575945" lvl="1" indent="-287655">
              <a:lnSpc>
                <a:spcPct val="120000"/>
              </a:lnSpc>
            </a:pPr>
            <a:r>
              <a:rPr lang="nl-BE" sz="2900" dirty="0">
                <a:latin typeface="FlandersArtSans-Light" panose="00000400000000000000" pitchFamily="2" charset="0"/>
              </a:rPr>
              <a:t>Alle gegevens stromen door uit de Interbestuurlijke Producten- en </a:t>
            </a:r>
            <a:r>
              <a:rPr lang="nl-BE" sz="2900" dirty="0" err="1">
                <a:latin typeface="FlandersArtSans-Light" panose="00000400000000000000" pitchFamily="2" charset="0"/>
              </a:rPr>
              <a:t>DienstenCatalogus</a:t>
            </a:r>
            <a:r>
              <a:rPr lang="nl-BE" sz="2900" dirty="0">
                <a:latin typeface="FlandersArtSans-Light" panose="00000400000000000000" pitchFamily="2" charset="0"/>
              </a:rPr>
              <a:t> IPDC</a:t>
            </a:r>
            <a:endParaRPr lang="nl-BE" sz="2900">
              <a:latin typeface="FlandersArtSans-Light" panose="00000400000000000000" pitchFamily="2" charset="0"/>
            </a:endParaRPr>
          </a:p>
          <a:p>
            <a:pPr marL="863600" lvl="2" indent="-287655">
              <a:lnSpc>
                <a:spcPct val="120000"/>
              </a:lnSpc>
            </a:pPr>
            <a:r>
              <a:rPr lang="nl-BE" sz="2900" dirty="0">
                <a:latin typeface="FlandersArtSans-Light" panose="00000400000000000000" pitchFamily="2" charset="0"/>
              </a:rPr>
              <a:t>Vlaamse en federale rechten worden door Vlaamse overheid ingevoerd in de IPDC</a:t>
            </a:r>
            <a:endParaRPr lang="nl-BE" sz="2900">
              <a:latin typeface="FlandersArtSans-Light" panose="00000400000000000000" pitchFamily="2" charset="0"/>
            </a:endParaRPr>
          </a:p>
          <a:p>
            <a:pPr marL="863600" lvl="2" indent="-287655">
              <a:lnSpc>
                <a:spcPct val="120000"/>
              </a:lnSpc>
            </a:pPr>
            <a:r>
              <a:rPr lang="nl-BE" sz="2900" dirty="0">
                <a:latin typeface="FlandersArtSans-Light" panose="00000400000000000000" pitchFamily="2" charset="0"/>
              </a:rPr>
              <a:t>Lokale rechten worden door lokale besturen ingevoerd in de Lokale Producten- en </a:t>
            </a:r>
            <a:r>
              <a:rPr lang="nl-BE" sz="2900" dirty="0" err="1">
                <a:latin typeface="FlandersArtSans-Light" panose="00000400000000000000" pitchFamily="2" charset="0"/>
              </a:rPr>
              <a:t>DienstenCatalogus</a:t>
            </a:r>
            <a:r>
              <a:rPr lang="nl-BE" sz="2900" dirty="0">
                <a:latin typeface="FlandersArtSans-Light" panose="00000400000000000000" pitchFamily="2" charset="0"/>
              </a:rPr>
              <a:t> LPDC, vanwaar ze automatisch doorstromen naar de IPDC. </a:t>
            </a:r>
            <a:endParaRPr lang="nl-BE" sz="2900">
              <a:latin typeface="FlandersArtSans-Light" panose="00000400000000000000" pitchFamily="2" charset="0"/>
            </a:endParaRPr>
          </a:p>
          <a:p>
            <a:pPr marL="575945" lvl="2" indent="0">
              <a:lnSpc>
                <a:spcPct val="120000"/>
              </a:lnSpc>
              <a:buNone/>
            </a:pPr>
            <a:endParaRPr lang="nl-BE" sz="2900">
              <a:latin typeface="FlandersArtSans-Light" panose="00000400000000000000" pitchFamily="2" charset="0"/>
            </a:endParaRPr>
          </a:p>
          <a:p>
            <a:pPr marL="575945" lvl="1" indent="-287655">
              <a:lnSpc>
                <a:spcPct val="120000"/>
              </a:lnSpc>
            </a:pPr>
            <a:r>
              <a:rPr lang="nl-BE" sz="2900">
                <a:latin typeface="FlandersArtSans-Light"/>
                <a:cs typeface="Calibri"/>
              </a:rPr>
              <a:t>Team Sociale Kaart en Rechtenverkenner selecteert in een kwaliteitsdashboard de sociale rechten uit de volledige verzameling producten en diensten in de IPDC en controleert op kwaliteit en volledigheid – team kan zelf niet actief beheren, dus dit gebeurt via feedback aan de invoerder.</a:t>
            </a:r>
          </a:p>
          <a:p>
            <a:pPr marL="0" indent="0">
              <a:buNone/>
            </a:pPr>
            <a:endParaRPr lang="nl-BE" sz="1800" b="0" dirty="0">
              <a:latin typeface="FlandersArtSans-Light" panose="00000400000000000000" pitchFamily="2" charset="0"/>
            </a:endParaRP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13</a:t>
            </a:fld>
            <a:endParaRPr lang="nl-BE"/>
          </a:p>
        </p:txBody>
      </p:sp>
    </p:spTree>
    <p:extLst>
      <p:ext uri="{BB962C8B-B14F-4D97-AF65-F5344CB8AC3E}">
        <p14:creationId xmlns:p14="http://schemas.microsoft.com/office/powerpoint/2010/main" val="380740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14</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1A93CB9D-F7DB-CABA-BDC7-71E07F5E9A59}"/>
              </a:ext>
            </a:extLst>
          </p:cNvPr>
          <p:cNvSpPr txBox="1">
            <a:spLocks/>
          </p:cNvSpPr>
          <p:nvPr/>
        </p:nvSpPr>
        <p:spPr>
          <a:xfrm>
            <a:off x="1317901" y="1523551"/>
            <a:ext cx="7570612" cy="3672000"/>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None/>
            </a:pPr>
            <a:endParaRPr lang="nl-BE" dirty="0">
              <a:latin typeface="FlandersArtSans-Light" panose="00000400000000000000" pitchFamily="2" charset="0"/>
            </a:endParaRPr>
          </a:p>
        </p:txBody>
      </p:sp>
      <p:pic>
        <p:nvPicPr>
          <p:cNvPr id="8" name="Afbeelding 7" descr="Afbeelding met tekst, schermopname, diagram&#10;&#10;Automatisch gegenereerde beschrijving">
            <a:extLst>
              <a:ext uri="{FF2B5EF4-FFF2-40B4-BE49-F238E27FC236}">
                <a16:creationId xmlns:a16="http://schemas.microsoft.com/office/drawing/2014/main" id="{247F8FD3-3545-B953-BB42-85573FB0FD29}"/>
              </a:ext>
            </a:extLst>
          </p:cNvPr>
          <p:cNvPicPr>
            <a:picLocks noChangeAspect="1"/>
          </p:cNvPicPr>
          <p:nvPr/>
        </p:nvPicPr>
        <p:blipFill rotWithShape="1">
          <a:blip r:embed="rId7">
            <a:extLst>
              <a:ext uri="{28A0092B-C50C-407E-A947-70E740481C1C}">
                <a14:useLocalDpi xmlns:a14="http://schemas.microsoft.com/office/drawing/2010/main" val="0"/>
              </a:ext>
            </a:extLst>
          </a:blip>
          <a:srcRect l="6935" t="21886" r="9575" b="21394"/>
          <a:stretch/>
        </p:blipFill>
        <p:spPr>
          <a:xfrm>
            <a:off x="347911" y="1662449"/>
            <a:ext cx="8821213" cy="3370903"/>
          </a:xfrm>
          <a:prstGeom prst="rect">
            <a:avLst/>
          </a:prstGeom>
        </p:spPr>
      </p:pic>
      <p:sp>
        <p:nvSpPr>
          <p:cNvPr id="11" name="Titel 1">
            <a:extLst>
              <a:ext uri="{FF2B5EF4-FFF2-40B4-BE49-F238E27FC236}">
                <a16:creationId xmlns:a16="http://schemas.microsoft.com/office/drawing/2014/main" id="{49CC39B8-0396-BAAF-BD26-9C9E4350013A}"/>
              </a:ext>
            </a:extLst>
          </p:cNvPr>
          <p:cNvSpPr>
            <a:spLocks noGrp="1"/>
          </p:cNvSpPr>
          <p:nvPr>
            <p:ph type="title"/>
          </p:nvPr>
        </p:nvSpPr>
        <p:spPr>
          <a:xfrm>
            <a:off x="1092600" y="441675"/>
            <a:ext cx="7416000" cy="653700"/>
          </a:xfrm>
        </p:spPr>
        <p:txBody>
          <a:bodyPr anchor="t">
            <a:normAutofit fontScale="90000"/>
          </a:bodyPr>
          <a:lstStyle/>
          <a:p>
            <a:r>
              <a:rPr lang="nl-BE" b="1" dirty="0"/>
              <a:t>Hoe komen de gegevens in de websites? </a:t>
            </a:r>
          </a:p>
        </p:txBody>
      </p:sp>
      <p:sp>
        <p:nvSpPr>
          <p:cNvPr id="12" name="Tekstvak 11">
            <a:extLst>
              <a:ext uri="{FF2B5EF4-FFF2-40B4-BE49-F238E27FC236}">
                <a16:creationId xmlns:a16="http://schemas.microsoft.com/office/drawing/2014/main" id="{8A8F508C-CD94-39C9-3C66-C4E51C226BD1}"/>
              </a:ext>
            </a:extLst>
          </p:cNvPr>
          <p:cNvSpPr txBox="1"/>
          <p:nvPr/>
        </p:nvSpPr>
        <p:spPr>
          <a:xfrm>
            <a:off x="1016400" y="1039002"/>
            <a:ext cx="5172075" cy="369332"/>
          </a:xfrm>
          <a:prstGeom prst="rect">
            <a:avLst/>
          </a:prstGeom>
          <a:noFill/>
        </p:spPr>
        <p:txBody>
          <a:bodyPr wrap="square">
            <a:spAutoFit/>
          </a:bodyPr>
          <a:lstStyle/>
          <a:p>
            <a:r>
              <a:rPr lang="nl-BE" dirty="0">
                <a:latin typeface="FlandersArtSans-Light" panose="00000400000000000000" pitchFamily="2" charset="0"/>
              </a:rPr>
              <a:t>Rechtenverkenner</a:t>
            </a:r>
            <a:endParaRPr lang="nl-BE" sz="1800" dirty="0">
              <a:latin typeface="FlandersArtSans-Light" panose="00000400000000000000" pitchFamily="2" charset="0"/>
            </a:endParaRPr>
          </a:p>
        </p:txBody>
      </p:sp>
    </p:spTree>
    <p:extLst>
      <p:ext uri="{BB962C8B-B14F-4D97-AF65-F5344CB8AC3E}">
        <p14:creationId xmlns:p14="http://schemas.microsoft.com/office/powerpoint/2010/main" val="168843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2000" y="1619567"/>
            <a:ext cx="3816000" cy="1943999"/>
          </a:xfrm>
        </p:spPr>
        <p:txBody>
          <a:bodyPr/>
          <a:lstStyle/>
          <a:p>
            <a:r>
              <a:rPr lang="nl-BE" dirty="0"/>
              <a:t>Meer informatie of extra vragen? </a:t>
            </a:r>
          </a:p>
        </p:txBody>
      </p:sp>
      <p:sp>
        <p:nvSpPr>
          <p:cNvPr id="3" name="Ondertitel 2"/>
          <p:cNvSpPr>
            <a:spLocks noGrp="1"/>
          </p:cNvSpPr>
          <p:nvPr>
            <p:ph type="subTitle" idx="1"/>
          </p:nvPr>
        </p:nvSpPr>
        <p:spPr>
          <a:xfrm>
            <a:off x="1333577" y="4650972"/>
            <a:ext cx="3816000" cy="1353902"/>
          </a:xfrm>
        </p:spPr>
        <p:txBody>
          <a:bodyPr/>
          <a:lstStyle/>
          <a:p>
            <a:r>
              <a:rPr lang="nl-BE" dirty="0">
                <a:hlinkClick r:id="rId2"/>
              </a:rPr>
              <a:t>Rechtenverkenner 2.0 | Departement Zorg</a:t>
            </a:r>
            <a:endParaRPr lang="nl-BE" dirty="0"/>
          </a:p>
          <a:p>
            <a:endParaRPr lang="nl-BE" dirty="0"/>
          </a:p>
          <a:p>
            <a:endParaRPr lang="nl-BE" dirty="0"/>
          </a:p>
          <a:p>
            <a:r>
              <a:rPr lang="nl-BE" dirty="0">
                <a:hlinkClick r:id="rId3"/>
              </a:rPr>
              <a:t>rechtenverkenner@vlaanderen.be</a:t>
            </a:r>
            <a:endParaRPr lang="nl-BE" dirty="0"/>
          </a:p>
          <a:p>
            <a:r>
              <a:rPr lang="nl-BE">
                <a:hlinkClick r:id="rId4"/>
              </a:rPr>
              <a:t>desocialekaart@vlaanderen.be</a:t>
            </a:r>
            <a:endParaRPr lang="nl-BE" dirty="0"/>
          </a:p>
        </p:txBody>
      </p:sp>
    </p:spTree>
    <p:extLst>
      <p:ext uri="{BB962C8B-B14F-4D97-AF65-F5344CB8AC3E}">
        <p14:creationId xmlns:p14="http://schemas.microsoft.com/office/powerpoint/2010/main" val="31350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mj-lt"/>
              </a:rPr>
              <a:t>Inhoud</a:t>
            </a:r>
          </a:p>
        </p:txBody>
      </p:sp>
      <p:sp>
        <p:nvSpPr>
          <p:cNvPr id="3" name="Tijdelijke aanduiding voor inhoud 2"/>
          <p:cNvSpPr>
            <a:spLocks noGrp="1"/>
          </p:cNvSpPr>
          <p:nvPr>
            <p:ph sz="half" idx="1"/>
          </p:nvPr>
        </p:nvSpPr>
        <p:spPr>
          <a:xfrm>
            <a:off x="1296000" y="1593000"/>
            <a:ext cx="7416000" cy="3672000"/>
          </a:xfrm>
        </p:spPr>
        <p:txBody>
          <a:bodyPr vert="horz" lIns="0" tIns="0" rIns="0" bIns="0" rtlCol="0" anchor="t">
            <a:noAutofit/>
          </a:bodyPr>
          <a:lstStyle/>
          <a:p>
            <a:r>
              <a:rPr lang="nl-BE" dirty="0">
                <a:latin typeface="FlandersArtSans-Light"/>
                <a:cs typeface="Calibri"/>
              </a:rPr>
              <a:t>Twee websites van de Vlaamse overheid</a:t>
            </a:r>
          </a:p>
          <a:p>
            <a:endParaRPr lang="nl-BE" dirty="0">
              <a:latin typeface="FlandersArtSans-Light"/>
              <a:cs typeface="Calibri"/>
            </a:endParaRPr>
          </a:p>
          <a:p>
            <a:r>
              <a:rPr lang="nl-BE" dirty="0">
                <a:latin typeface="FlandersArtSans-Light"/>
                <a:cs typeface="Calibri"/>
              </a:rPr>
              <a:t>Wat zijn de Sociale Kaart en Rechtenverkenner? </a:t>
            </a:r>
            <a:endParaRPr lang="nl-BE" dirty="0">
              <a:latin typeface="FlandersArtSans-Light" panose="00000400000000000000" pitchFamily="2" charset="0"/>
            </a:endParaRPr>
          </a:p>
          <a:p>
            <a:pPr>
              <a:buNone/>
            </a:pPr>
            <a:endParaRPr lang="nl-BE" dirty="0">
              <a:latin typeface="FlandersArtSans-Light" panose="00000400000000000000" pitchFamily="2" charset="0"/>
            </a:endParaRPr>
          </a:p>
          <a:p>
            <a:r>
              <a:rPr lang="nl-BE" dirty="0">
                <a:latin typeface="FlandersArtSans-Light"/>
                <a:cs typeface="Calibri"/>
              </a:rPr>
              <a:t>Verhouding tussen de Sociale Kaart en Rechtenverkenner</a:t>
            </a:r>
          </a:p>
          <a:p>
            <a:endParaRPr lang="nl-BE" dirty="0">
              <a:latin typeface="FlandersArtSans-Light"/>
              <a:cs typeface="Calibri"/>
            </a:endParaRPr>
          </a:p>
          <a:p>
            <a:r>
              <a:rPr lang="nl-BE" dirty="0">
                <a:latin typeface="FlandersArtSans-Light" panose="00000400000000000000" pitchFamily="2" charset="0"/>
              </a:rPr>
              <a:t>Hoe komen de gegevens in de websites? </a:t>
            </a:r>
          </a:p>
          <a:p>
            <a:pPr>
              <a:buNone/>
            </a:pPr>
            <a:endParaRPr lang="nl-BE" dirty="0">
              <a:latin typeface="FlandersArtSans-Light" panose="00000400000000000000" pitchFamily="2" charset="0"/>
            </a:endParaRPr>
          </a:p>
          <a:p>
            <a:pPr>
              <a:buNone/>
            </a:pPr>
            <a:endParaRPr lang="nl-BE" dirty="0">
              <a:latin typeface="FlandersArtSans-Light" panose="00000400000000000000" pitchFamily="2" charset="0"/>
            </a:endParaRPr>
          </a:p>
          <a:p>
            <a:endParaRPr lang="nl-BE" dirty="0">
              <a:latin typeface="FlandersArtSans-Light" panose="00000400000000000000" pitchFamily="2" charset="0"/>
            </a:endParaRPr>
          </a:p>
          <a:p>
            <a:pPr>
              <a:buNone/>
            </a:pPr>
            <a:endParaRPr lang="nl-BE" dirty="0">
              <a:latin typeface="+mj-lt"/>
            </a:endParaRPr>
          </a:p>
        </p:txBody>
      </p:sp>
      <p:sp>
        <p:nvSpPr>
          <p:cNvPr id="4" name="Tijdelijke aanduiding voor dianummer 3"/>
          <p:cNvSpPr>
            <a:spLocks noGrp="1"/>
          </p:cNvSpPr>
          <p:nvPr>
            <p:ph type="sldNum" sz="quarter" idx="12"/>
          </p:nvPr>
        </p:nvSpPr>
        <p:spPr/>
        <p:txBody>
          <a:bodyPr/>
          <a:lstStyle/>
          <a:p>
            <a:fld id="{7749CDD0-7D77-4D23-9A27-F361E39BA472}" type="datetime1">
              <a:rPr lang="nl-BE" smtClean="0"/>
              <a:pPr/>
              <a:t>4/10/2024</a:t>
            </a:fld>
            <a:r>
              <a:rPr lang="nl-BE"/>
              <a:t> </a:t>
            </a:r>
            <a:r>
              <a:rPr lang="nl-BE" b="1"/>
              <a:t>│</a:t>
            </a:r>
            <a:fld id="{B263F6C6-2226-4286-8995-C42CB1E7C290}" type="slidenum">
              <a:rPr lang="nl-BE" smtClean="0"/>
              <a:pPr/>
              <a:t>2</a:t>
            </a:fld>
            <a:endParaRPr lang="nl-BE" dirty="0"/>
          </a:p>
        </p:txBody>
      </p:sp>
    </p:spTree>
    <p:extLst>
      <p:ext uri="{BB962C8B-B14F-4D97-AF65-F5344CB8AC3E}">
        <p14:creationId xmlns:p14="http://schemas.microsoft.com/office/powerpoint/2010/main" val="94563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dirty="0">
                <a:cs typeface="Calibri"/>
              </a:rPr>
              <a:t>Twee websites vanuit de </a:t>
            </a:r>
            <a:r>
              <a:rPr lang="nl-BE" dirty="0">
                <a:cs typeface="Calibri"/>
              </a:rPr>
              <a:t>Vlaamse overheid: wettelijke basis</a:t>
            </a:r>
            <a:endParaRPr lang="nl-BE" b="1" dirty="0"/>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3</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a:latin typeface="FlandersArtSans-Light" panose="00000400000000000000" pitchFamily="2" charset="0"/>
            </a:endParaRPr>
          </a:p>
        </p:txBody>
      </p:sp>
      <p:sp>
        <p:nvSpPr>
          <p:cNvPr id="3" name="Tijdelijke aanduiding voor inhoud 2">
            <a:extLst>
              <a:ext uri="{FF2B5EF4-FFF2-40B4-BE49-F238E27FC236}">
                <a16:creationId xmlns:a16="http://schemas.microsoft.com/office/drawing/2014/main" id="{409BBFEE-FC65-09D8-71D0-750D803476DF}"/>
              </a:ext>
            </a:extLst>
          </p:cNvPr>
          <p:cNvSpPr txBox="1">
            <a:spLocks/>
          </p:cNvSpPr>
          <p:nvPr/>
        </p:nvSpPr>
        <p:spPr>
          <a:xfrm>
            <a:off x="1364010" y="2018984"/>
            <a:ext cx="7570439"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nl-NL" sz="2000" dirty="0">
                <a:latin typeface="FlandersArtSans-Light" panose="00000400000000000000" pitchFamily="2" charset="0"/>
              </a:rPr>
              <a:t>De Sociale Kaart: </a:t>
            </a:r>
            <a:r>
              <a:rPr lang="nl-BE" sz="2000" b="0" i="0" u="sng" strike="noStrike" dirty="0">
                <a:solidFill>
                  <a:srgbClr val="3C96BE"/>
                </a:solidFill>
                <a:effectLst/>
                <a:latin typeface="FlandersArtSans-Light" panose="00000400000000000000" pitchFamily="2" charset="0"/>
                <a:hlinkClick r:id="rId7"/>
              </a:rPr>
              <a:t>Decreet houdende de Sociale Kaart van 3 mei 2019</a:t>
            </a:r>
            <a:r>
              <a:rPr lang="nl-BE" sz="2000" b="0" i="0" u="none" strike="noStrike" dirty="0">
                <a:solidFill>
                  <a:srgbClr val="373736"/>
                </a:solidFill>
                <a:effectLst/>
                <a:latin typeface="FlandersArtSans-Light" panose="00000400000000000000" pitchFamily="2" charset="0"/>
              </a:rPr>
              <a:t> (B.S. 26/06/2019)</a:t>
            </a:r>
            <a:endParaRPr lang="nl-NL" sz="2000" b="0" i="0" u="none" strike="noStrike" dirty="0">
              <a:solidFill>
                <a:srgbClr val="80B6E4"/>
              </a:solidFill>
              <a:effectLst/>
              <a:latin typeface="FlandersArtSans-Light" panose="00000400000000000000" pitchFamily="2" charset="0"/>
            </a:endParaRPr>
          </a:p>
          <a:p>
            <a:pPr fontAlgn="base"/>
            <a:endParaRPr lang="nl-NL" sz="2000" b="0" dirty="0">
              <a:solidFill>
                <a:srgbClr val="80B6E4"/>
              </a:solidFill>
              <a:latin typeface="FlandersArtSans-Light" panose="00000400000000000000" pitchFamily="2" charset="0"/>
            </a:endParaRPr>
          </a:p>
          <a:p>
            <a:pPr fontAlgn="base"/>
            <a:endParaRPr lang="nl-NL" sz="2000" b="0" dirty="0">
              <a:solidFill>
                <a:srgbClr val="80B6E4"/>
              </a:solidFill>
              <a:latin typeface="FlandersArtSans-Light" panose="00000400000000000000" pitchFamily="2" charset="0"/>
            </a:endParaRPr>
          </a:p>
          <a:p>
            <a:pPr fontAlgn="base"/>
            <a:endParaRPr lang="nl-NL" sz="2000" b="0" dirty="0">
              <a:solidFill>
                <a:srgbClr val="80B6E4"/>
              </a:solidFill>
              <a:latin typeface="FlandersArtSans-Light" panose="00000400000000000000" pitchFamily="2" charset="0"/>
            </a:endParaRPr>
          </a:p>
          <a:p>
            <a:pPr fontAlgn="base"/>
            <a:endParaRPr lang="nl-NL" sz="2000" b="0" dirty="0">
              <a:solidFill>
                <a:srgbClr val="80B6E4"/>
              </a:solidFill>
              <a:latin typeface="FlandersArtSans-Light" panose="00000400000000000000" pitchFamily="2" charset="0"/>
            </a:endParaRPr>
          </a:p>
          <a:p>
            <a:pPr fontAlgn="base"/>
            <a:endParaRPr lang="nl-NL" sz="2000" b="0" dirty="0">
              <a:solidFill>
                <a:srgbClr val="80B6E4"/>
              </a:solidFill>
              <a:latin typeface="FlandersArtSans-Light" panose="00000400000000000000" pitchFamily="2" charset="0"/>
            </a:endParaRPr>
          </a:p>
          <a:p>
            <a:pPr fontAlgn="base"/>
            <a:endParaRPr lang="nl-NL" sz="2000" b="0" dirty="0">
              <a:solidFill>
                <a:srgbClr val="80B6E4"/>
              </a:solidFill>
              <a:latin typeface="FlandersArtSans-Light" panose="00000400000000000000" pitchFamily="2" charset="0"/>
            </a:endParaRPr>
          </a:p>
          <a:p>
            <a:pPr fontAlgn="base"/>
            <a:r>
              <a:rPr lang="nl-NL" sz="2000" dirty="0">
                <a:latin typeface="FlandersArtSans-Light" panose="00000400000000000000" pitchFamily="2" charset="0"/>
              </a:rPr>
              <a:t>Rechtenverkenner: </a:t>
            </a:r>
            <a:r>
              <a:rPr lang="nl-NL" sz="2000" b="0" dirty="0">
                <a:latin typeface="FlandersArtSans-Light" panose="00000400000000000000" pitchFamily="2" charset="0"/>
              </a:rPr>
              <a:t>ontwikkelen van Rechtenverkenner 2.0 was opgenomen in de </a:t>
            </a:r>
            <a:r>
              <a:rPr lang="nl-NL" sz="2000" b="0" dirty="0">
                <a:latin typeface="FlandersArtSans-Light" panose="00000400000000000000" pitchFamily="2" charset="0"/>
                <a:hlinkClick r:id="rId8"/>
              </a:rPr>
              <a:t>bijgestuurde versie van het Vlaams Actieplan Armoedebestrijding 2020-2024</a:t>
            </a:r>
            <a:endParaRPr lang="nl-NL" sz="2000" b="0" dirty="0">
              <a:latin typeface="FlandersArtSans-Light" panose="00000400000000000000" pitchFamily="2" charset="0"/>
            </a:endParaRPr>
          </a:p>
          <a:p>
            <a:pPr fontAlgn="base">
              <a:buFontTx/>
              <a:buNone/>
            </a:pPr>
            <a:endParaRPr lang="nl-NL" sz="2000" dirty="0">
              <a:solidFill>
                <a:srgbClr val="80B6E4"/>
              </a:solidFill>
              <a:latin typeface="FlandersArtSans-Light" panose="00000400000000000000" pitchFamily="2" charset="0"/>
            </a:endParaRPr>
          </a:p>
          <a:p>
            <a:pPr>
              <a:lnSpc>
                <a:spcPct val="100000"/>
              </a:lnSpc>
              <a:buFontTx/>
              <a:buNone/>
            </a:pPr>
            <a:endParaRPr lang="nl-BE" dirty="0">
              <a:latin typeface="FlandersArtSans-Light" panose="00000400000000000000" pitchFamily="2" charset="0"/>
            </a:endParaRPr>
          </a:p>
        </p:txBody>
      </p:sp>
      <p:pic>
        <p:nvPicPr>
          <p:cNvPr id="8" name="Afbeelding 7">
            <a:extLst>
              <a:ext uri="{FF2B5EF4-FFF2-40B4-BE49-F238E27FC236}">
                <a16:creationId xmlns:a16="http://schemas.microsoft.com/office/drawing/2014/main" id="{C4E9EA3F-9238-0483-E49B-5FD8C87AB329}"/>
              </a:ext>
            </a:extLst>
          </p:cNvPr>
          <p:cNvPicPr>
            <a:picLocks noChangeAspect="1"/>
          </p:cNvPicPr>
          <p:nvPr/>
        </p:nvPicPr>
        <p:blipFill>
          <a:blip r:embed="rId9"/>
          <a:stretch>
            <a:fillRect/>
          </a:stretch>
        </p:blipFill>
        <p:spPr>
          <a:xfrm>
            <a:off x="2019300" y="2667000"/>
            <a:ext cx="5105400" cy="1524000"/>
          </a:xfrm>
          <a:prstGeom prst="rect">
            <a:avLst/>
          </a:prstGeom>
        </p:spPr>
      </p:pic>
    </p:spTree>
    <p:extLst>
      <p:ext uri="{BB962C8B-B14F-4D97-AF65-F5344CB8AC3E}">
        <p14:creationId xmlns:p14="http://schemas.microsoft.com/office/powerpoint/2010/main" val="400489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379270"/>
            <a:ext cx="7416000" cy="1116000"/>
          </a:xfrm>
        </p:spPr>
        <p:txBody>
          <a:bodyPr anchor="t">
            <a:normAutofit/>
          </a:bodyPr>
          <a:lstStyle/>
          <a:p>
            <a:r>
              <a:rPr lang="nl-BE" b="1">
                <a:cs typeface="Calibri"/>
              </a:rPr>
              <a:t>Wat is </a:t>
            </a:r>
            <a:r>
              <a:rPr lang="nl-BE">
                <a:cs typeface="Calibri"/>
              </a:rPr>
              <a:t>de Sociale Kaart</a:t>
            </a:r>
            <a:r>
              <a:rPr lang="nl-BE" b="1">
                <a:cs typeface="Calibri"/>
              </a:rPr>
              <a:t>?</a:t>
            </a:r>
            <a:r>
              <a:rPr lang="nl-BE">
                <a:cs typeface="Calibri"/>
              </a:rPr>
              <a:t> </a:t>
            </a:r>
            <a:endParaRPr lang="nl-BE" b="1"/>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4</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a:latin typeface="FlandersArtSans-Light" panose="00000400000000000000" pitchFamily="2" charset="0"/>
            </a:endParaRPr>
          </a:p>
        </p:txBody>
      </p:sp>
      <p:sp>
        <p:nvSpPr>
          <p:cNvPr id="10" name="Tijdelijke aanduiding voor inhoud 2">
            <a:extLst>
              <a:ext uri="{FF2B5EF4-FFF2-40B4-BE49-F238E27FC236}">
                <a16:creationId xmlns:a16="http://schemas.microsoft.com/office/drawing/2014/main" id="{88B1675A-3972-6058-E191-1AF6248153D3}"/>
              </a:ext>
            </a:extLst>
          </p:cNvPr>
          <p:cNvSpPr txBox="1">
            <a:spLocks/>
          </p:cNvSpPr>
          <p:nvPr/>
        </p:nvSpPr>
        <p:spPr>
          <a:xfrm>
            <a:off x="352425" y="1176485"/>
            <a:ext cx="8096250" cy="4826956"/>
          </a:xfrm>
          <a:prstGeom prst="rect">
            <a:avLst/>
          </a:prstGeom>
        </p:spPr>
        <p:txBody>
          <a:bodyPr lIns="91440" tIns="45720" rIns="91440" bIns="45720" anchor="t">
            <a:normAutofit/>
          </a:bodyPr>
          <a:lstStyle>
            <a:lvl1pPr marL="288000" indent="-28800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BE" sz="1800" b="0" dirty="0">
              <a:latin typeface="FlandersArtSans-Light" panose="00000400000000000000" pitchFamily="2" charset="0"/>
            </a:endParaRPr>
          </a:p>
        </p:txBody>
      </p:sp>
      <p:sp>
        <p:nvSpPr>
          <p:cNvPr id="4" name="Tekstvak 3">
            <a:extLst>
              <a:ext uri="{FF2B5EF4-FFF2-40B4-BE49-F238E27FC236}">
                <a16:creationId xmlns:a16="http://schemas.microsoft.com/office/drawing/2014/main" id="{AA00B7FE-E079-E311-BEBB-F94018F3C471}"/>
              </a:ext>
            </a:extLst>
          </p:cNvPr>
          <p:cNvSpPr txBox="1"/>
          <p:nvPr/>
        </p:nvSpPr>
        <p:spPr>
          <a:xfrm>
            <a:off x="1279302" y="3200400"/>
            <a:ext cx="46642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De Sociale Kaart (youtube.com)</a:t>
            </a:r>
            <a:endParaRPr lang="en-US"/>
          </a:p>
        </p:txBody>
      </p:sp>
    </p:spTree>
    <p:extLst>
      <p:ext uri="{BB962C8B-B14F-4D97-AF65-F5344CB8AC3E}">
        <p14:creationId xmlns:p14="http://schemas.microsoft.com/office/powerpoint/2010/main" val="227035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379270"/>
            <a:ext cx="7416000" cy="1116000"/>
          </a:xfrm>
        </p:spPr>
        <p:txBody>
          <a:bodyPr anchor="t">
            <a:normAutofit/>
          </a:bodyPr>
          <a:lstStyle/>
          <a:p>
            <a:r>
              <a:rPr lang="nl-BE" b="1">
                <a:cs typeface="Calibri"/>
              </a:rPr>
              <a:t>Wat is </a:t>
            </a:r>
            <a:r>
              <a:rPr lang="nl-BE">
                <a:cs typeface="Calibri"/>
              </a:rPr>
              <a:t>de Sociale Kaart</a:t>
            </a:r>
            <a:r>
              <a:rPr lang="nl-BE" b="1">
                <a:cs typeface="Calibri"/>
              </a:rPr>
              <a:t>?</a:t>
            </a:r>
            <a:r>
              <a:rPr lang="nl-BE">
                <a:cs typeface="Calibri"/>
              </a:rPr>
              <a:t> </a:t>
            </a:r>
            <a:endParaRPr lang="nl-BE" b="1"/>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5</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a:latin typeface="FlandersArtSans-Light" panose="00000400000000000000" pitchFamily="2" charset="0"/>
            </a:endParaRPr>
          </a:p>
        </p:txBody>
      </p:sp>
      <p:sp>
        <p:nvSpPr>
          <p:cNvPr id="10" name="Tijdelijke aanduiding voor inhoud 2">
            <a:extLst>
              <a:ext uri="{FF2B5EF4-FFF2-40B4-BE49-F238E27FC236}">
                <a16:creationId xmlns:a16="http://schemas.microsoft.com/office/drawing/2014/main" id="{88B1675A-3972-6058-E191-1AF6248153D3}"/>
              </a:ext>
            </a:extLst>
          </p:cNvPr>
          <p:cNvSpPr txBox="1">
            <a:spLocks/>
          </p:cNvSpPr>
          <p:nvPr/>
        </p:nvSpPr>
        <p:spPr>
          <a:xfrm>
            <a:off x="352425" y="1176485"/>
            <a:ext cx="4333875" cy="4826956"/>
          </a:xfrm>
          <a:prstGeom prst="rect">
            <a:avLst/>
          </a:prstGeom>
        </p:spPr>
        <p:txBody>
          <a:bodyPr>
            <a:normAutofit lnSpcReduction="10000"/>
          </a:bodyPr>
          <a:lstStyle>
            <a:lvl1pPr marL="288000" indent="-288000" algn="l" defTabSz="914400" rtl="0" eaLnBrk="1" latinLnBrk="0" hangingPunct="1">
              <a:lnSpc>
                <a:spcPct val="90000"/>
              </a:lnSpc>
              <a:spcBef>
                <a:spcPts val="300"/>
              </a:spcBef>
              <a:buSzPct val="90000"/>
              <a:buFontTx/>
              <a:buBlip>
                <a:blip r:embed="rId3"/>
              </a:buBlip>
              <a:defRPr sz="2200" b="1"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1800" b="0" dirty="0">
                <a:latin typeface="FlandersArtSans-Light" panose="00000400000000000000" pitchFamily="2" charset="0"/>
              </a:rPr>
              <a:t>Verzameling van gegevens van zorg- en hulpverlening vanuit het Departement Zorg (Vlaamse overheid) te bereiken via www.desocialekaart.be</a:t>
            </a:r>
          </a:p>
          <a:p>
            <a:pPr marL="0" indent="0">
              <a:buFontTx/>
              <a:buNone/>
            </a:pPr>
            <a:endParaRPr lang="nl-BE" sz="1800" b="0" dirty="0">
              <a:latin typeface="FlandersArtSans-Light" panose="00000400000000000000" pitchFamily="2" charset="0"/>
            </a:endParaRPr>
          </a:p>
          <a:p>
            <a:r>
              <a:rPr lang="nl-BE" sz="1800" b="0" dirty="0">
                <a:latin typeface="FlandersArtSans-Light" panose="00000400000000000000" pitchFamily="2" charset="0"/>
              </a:rPr>
              <a:t>Actuele en kwalitatieve informatie over het zorgaanbod in Vlaanderen en </a:t>
            </a:r>
            <a:r>
              <a:rPr lang="nl-BE" sz="1800" b="0" dirty="0" err="1">
                <a:latin typeface="FlandersArtSans-Light" panose="00000400000000000000" pitchFamily="2" charset="0"/>
              </a:rPr>
              <a:t>Nederlandskundig</a:t>
            </a:r>
            <a:r>
              <a:rPr lang="nl-BE" sz="1800" b="0" dirty="0">
                <a:latin typeface="FlandersArtSans-Light" panose="00000400000000000000" pitchFamily="2" charset="0"/>
              </a:rPr>
              <a:t> aanbod in Brussels Hoofdstedelijk Gewest. </a:t>
            </a:r>
          </a:p>
          <a:p>
            <a:pPr marL="0" indent="0">
              <a:buNone/>
            </a:pPr>
            <a:endParaRPr lang="nl-BE" sz="1800" b="0" dirty="0">
              <a:latin typeface="FlandersArtSans-Light" panose="00000400000000000000" pitchFamily="2" charset="0"/>
            </a:endParaRPr>
          </a:p>
          <a:p>
            <a:r>
              <a:rPr lang="nl-BE" sz="1800" b="0" dirty="0">
                <a:solidFill>
                  <a:srgbClr val="373736"/>
                </a:solidFill>
                <a:latin typeface="FlandersArtSans-Light" panose="00000400000000000000" pitchFamily="2" charset="0"/>
              </a:rPr>
              <a:t>Doelgroep: hulp- en zorgverleners, doorverwijzers, maar ook burgers</a:t>
            </a:r>
            <a:endParaRPr lang="nl-BE" sz="1800" dirty="0">
              <a:solidFill>
                <a:srgbClr val="373736"/>
              </a:solidFill>
              <a:latin typeface="FlandersArtSans-Light" panose="00000400000000000000" pitchFamily="2" charset="0"/>
            </a:endParaRPr>
          </a:p>
          <a:p>
            <a:pPr marL="288000" lvl="1" indent="0">
              <a:buFontTx/>
              <a:buNone/>
            </a:pPr>
            <a:endParaRPr lang="nl-BE" sz="1800" dirty="0">
              <a:solidFill>
                <a:srgbClr val="373736"/>
              </a:solidFill>
              <a:latin typeface="FlandersArtSans-Light" panose="00000400000000000000" pitchFamily="2" charset="0"/>
            </a:endParaRPr>
          </a:p>
          <a:p>
            <a:r>
              <a:rPr lang="nl-BE" sz="1800" b="0" dirty="0">
                <a:latin typeface="FlandersArtSans-Light" panose="00000400000000000000" pitchFamily="2" charset="0"/>
              </a:rPr>
              <a:t>Adres- en contactgegevens van zorg- en hulpverlening, maar ook de beschrijving van hun dienstverleningsaanbod, de doelgroep, openingsuren, erkenningsgegevens, …</a:t>
            </a:r>
          </a:p>
          <a:p>
            <a:pPr marL="0" indent="0">
              <a:buNone/>
            </a:pPr>
            <a:endParaRPr lang="nl-BE" sz="1800" b="0" dirty="0">
              <a:latin typeface="FlandersArtSans-Light" panose="00000400000000000000" pitchFamily="2" charset="0"/>
            </a:endParaRPr>
          </a:p>
          <a:p>
            <a:r>
              <a:rPr lang="nl-BE" sz="1800" b="0" dirty="0">
                <a:latin typeface="FlandersArtSans-Light" panose="00000400000000000000" pitchFamily="2" charset="0"/>
              </a:rPr>
              <a:t>Meer dan een ‘Gouden Gids’!</a:t>
            </a:r>
          </a:p>
        </p:txBody>
      </p:sp>
      <p:pic>
        <p:nvPicPr>
          <p:cNvPr id="12" name="Afbeelding 11">
            <a:extLst>
              <a:ext uri="{FF2B5EF4-FFF2-40B4-BE49-F238E27FC236}">
                <a16:creationId xmlns:a16="http://schemas.microsoft.com/office/drawing/2014/main" id="{70912CFA-F109-10D3-A4B8-60D24662F35C}"/>
              </a:ext>
            </a:extLst>
          </p:cNvPr>
          <p:cNvPicPr>
            <a:picLocks noChangeAspect="1"/>
          </p:cNvPicPr>
          <p:nvPr/>
        </p:nvPicPr>
        <p:blipFill>
          <a:blip r:embed="rId7"/>
          <a:stretch>
            <a:fillRect/>
          </a:stretch>
        </p:blipFill>
        <p:spPr>
          <a:xfrm>
            <a:off x="4864122" y="1872000"/>
            <a:ext cx="3847878" cy="2659640"/>
          </a:xfrm>
          <a:prstGeom prst="rect">
            <a:avLst/>
          </a:prstGeom>
        </p:spPr>
      </p:pic>
    </p:spTree>
    <p:extLst>
      <p:ext uri="{BB962C8B-B14F-4D97-AF65-F5344CB8AC3E}">
        <p14:creationId xmlns:p14="http://schemas.microsoft.com/office/powerpoint/2010/main" val="83643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2000" y="429955"/>
            <a:ext cx="7416000" cy="1116000"/>
          </a:xfrm>
        </p:spPr>
        <p:txBody>
          <a:bodyPr anchor="t">
            <a:normAutofit/>
          </a:bodyPr>
          <a:lstStyle/>
          <a:p>
            <a:r>
              <a:rPr lang="nl-BE" b="1" dirty="0"/>
              <a:t>Wat is Rechtenverkenner?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6</a:t>
            </a:fld>
            <a:endParaRPr lang="nl-BE"/>
          </a:p>
        </p:txBody>
      </p:sp>
      <p:sp>
        <p:nvSpPr>
          <p:cNvPr id="6" name="Tijdelijke aanduiding voor inhoud 2">
            <a:extLst>
              <a:ext uri="{FF2B5EF4-FFF2-40B4-BE49-F238E27FC236}">
                <a16:creationId xmlns:a16="http://schemas.microsoft.com/office/drawing/2014/main" id="{EE493793-2A08-A5A8-20CB-1C42F0690908}"/>
              </a:ext>
            </a:extLst>
          </p:cNvPr>
          <p:cNvSpPr>
            <a:spLocks noGrp="1"/>
          </p:cNvSpPr>
          <p:nvPr/>
        </p:nvSpPr>
        <p:spPr>
          <a:xfrm>
            <a:off x="1296000" y="5195551"/>
            <a:ext cx="8576869" cy="4064923"/>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sz="1800" dirty="0">
              <a:latin typeface="FlandersArtSans-Light" panose="00000400000000000000" pitchFamily="2" charset="0"/>
            </a:endParaRPr>
          </a:p>
        </p:txBody>
      </p:sp>
      <p:sp>
        <p:nvSpPr>
          <p:cNvPr id="7" name="Tijdelijke aanduiding voor inhoud 2">
            <a:extLst>
              <a:ext uri="{FF2B5EF4-FFF2-40B4-BE49-F238E27FC236}">
                <a16:creationId xmlns:a16="http://schemas.microsoft.com/office/drawing/2014/main" id="{EE493793-2A08-A5A8-20CB-1C42F0690908}"/>
              </a:ext>
            </a:extLst>
          </p:cNvPr>
          <p:cNvSpPr>
            <a:spLocks noGrp="1"/>
          </p:cNvSpPr>
          <p:nvPr>
            <p:ph sz="half" idx="1"/>
          </p:nvPr>
        </p:nvSpPr>
        <p:spPr>
          <a:xfrm>
            <a:off x="807375" y="1824647"/>
            <a:ext cx="8022300" cy="3370904"/>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3"/>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4"/>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5"/>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fontAlgn="base">
              <a:buNone/>
            </a:pPr>
            <a:endParaRPr lang="nl-NL" sz="2000" b="1" i="0" u="none" strike="noStrike" dirty="0">
              <a:solidFill>
                <a:srgbClr val="80B6E4"/>
              </a:solidFill>
              <a:effectLst/>
              <a:latin typeface="FlandersArtSans-Light" panose="00000400000000000000" pitchFamily="2" charset="0"/>
            </a:endParaRPr>
          </a:p>
          <a:p>
            <a:pPr>
              <a:lnSpc>
                <a:spcPct val="100000"/>
              </a:lnSpc>
              <a:buNone/>
            </a:pPr>
            <a:endParaRPr lang="nl-BE" dirty="0">
              <a:latin typeface="FlandersArtSans-Light" panose="00000400000000000000" pitchFamily="2" charset="0"/>
            </a:endParaRPr>
          </a:p>
        </p:txBody>
      </p:sp>
      <p:sp>
        <p:nvSpPr>
          <p:cNvPr id="4" name="Tekstvak 3">
            <a:extLst>
              <a:ext uri="{FF2B5EF4-FFF2-40B4-BE49-F238E27FC236}">
                <a16:creationId xmlns:a16="http://schemas.microsoft.com/office/drawing/2014/main" id="{9EA469F7-AE49-7BA0-E4A6-E7C0F3A3BA78}"/>
              </a:ext>
            </a:extLst>
          </p:cNvPr>
          <p:cNvSpPr txBox="1"/>
          <p:nvPr/>
        </p:nvSpPr>
        <p:spPr>
          <a:xfrm>
            <a:off x="1161245" y="1547611"/>
            <a:ext cx="4653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Rechtenverkenner (youtube.com)</a:t>
            </a:r>
            <a:endParaRPr lang="en-US"/>
          </a:p>
        </p:txBody>
      </p:sp>
    </p:spTree>
    <p:extLst>
      <p:ext uri="{BB962C8B-B14F-4D97-AF65-F5344CB8AC3E}">
        <p14:creationId xmlns:p14="http://schemas.microsoft.com/office/powerpoint/2010/main" val="346926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ormAutofit/>
          </a:bodyPr>
          <a:lstStyle/>
          <a:p>
            <a:r>
              <a:rPr lang="nl-BE" b="1"/>
              <a:t>Wat is Rechtenverkenner? </a:t>
            </a:r>
          </a:p>
        </p:txBody>
      </p:sp>
      <p:sp>
        <p:nvSpPr>
          <p:cNvPr id="3" name="Tijdelijke aanduiding voor inhoud 2"/>
          <p:cNvSpPr>
            <a:spLocks noGrp="1"/>
          </p:cNvSpPr>
          <p:nvPr>
            <p:ph sz="half" idx="13"/>
          </p:nvPr>
        </p:nvSpPr>
        <p:spPr>
          <a:xfrm>
            <a:off x="4748205" y="1415700"/>
            <a:ext cx="3963795" cy="4826956"/>
          </a:xfrm>
        </p:spPr>
        <p:txBody>
          <a:bodyPr>
            <a:normAutofit fontScale="92500" lnSpcReduction="10000"/>
          </a:bodyPr>
          <a:lstStyle/>
          <a:p>
            <a:r>
              <a:rPr lang="nl-BE" sz="1800" b="0" dirty="0">
                <a:latin typeface="FlandersArtSans-Light" panose="00000400000000000000" pitchFamily="2" charset="0"/>
              </a:rPr>
              <a:t>Online zoekmachine om rechten van een cliënt te verkennen vanuit de Departement Zorg (Vlaamse overheid) te bereiken via www.rechtenverkenner.be. </a:t>
            </a:r>
          </a:p>
          <a:p>
            <a:pPr marL="0" indent="0">
              <a:buNone/>
            </a:pPr>
            <a:endParaRPr lang="nl-BE" sz="1800" b="0" dirty="0">
              <a:latin typeface="FlandersArtSans-Light" panose="00000400000000000000" pitchFamily="2" charset="0"/>
            </a:endParaRPr>
          </a:p>
          <a:p>
            <a:r>
              <a:rPr lang="nl-BE" sz="1800" b="0" dirty="0">
                <a:latin typeface="FlandersArtSans-Light" panose="00000400000000000000" pitchFamily="2" charset="0"/>
              </a:rPr>
              <a:t>Doelgroep: maatschappelijk werkers en andere hulpverleners</a:t>
            </a:r>
          </a:p>
          <a:p>
            <a:pPr lvl="1"/>
            <a:r>
              <a:rPr lang="nl-BE" sz="1800" b="0" dirty="0">
                <a:solidFill>
                  <a:srgbClr val="373736"/>
                </a:solidFill>
                <a:latin typeface="FlandersArtSans-Light" panose="00000400000000000000" pitchFamily="2" charset="0"/>
              </a:rPr>
              <a:t>In de eerste plaats gericht op de meest kwetsbaren in de samenleving</a:t>
            </a:r>
          </a:p>
          <a:p>
            <a:pPr lvl="1"/>
            <a:r>
              <a:rPr lang="nl-BE" sz="1800" b="0" dirty="0">
                <a:solidFill>
                  <a:srgbClr val="373736"/>
                </a:solidFill>
                <a:latin typeface="FlandersArtSans-Light" panose="00000400000000000000" pitchFamily="2" charset="0"/>
              </a:rPr>
              <a:t>belangrijk om juist te informeren en geen valse verwachtingen te scheppen: nog steeds bepalen of voorgestelde resultaten wel of niet van toepassing zijn</a:t>
            </a:r>
          </a:p>
          <a:p>
            <a:pPr lvl="1"/>
            <a:r>
              <a:rPr lang="nl-BE" sz="1800" b="0" dirty="0">
                <a:solidFill>
                  <a:srgbClr val="373736"/>
                </a:solidFill>
                <a:latin typeface="FlandersArtSans-Light" panose="00000400000000000000" pitchFamily="2" charset="0"/>
              </a:rPr>
              <a:t>Hulp bij begrijpen en uitvoeren rechten (voorwaarden, procedure)</a:t>
            </a:r>
          </a:p>
          <a:p>
            <a:pPr marL="288000" lvl="1" indent="0">
              <a:buNone/>
            </a:pPr>
            <a:endParaRPr lang="nl-BE" sz="1800" b="0" dirty="0">
              <a:solidFill>
                <a:srgbClr val="373736"/>
              </a:solidFill>
              <a:latin typeface="FlandersArtSans-Light" panose="00000400000000000000" pitchFamily="2" charset="0"/>
            </a:endParaRPr>
          </a:p>
          <a:p>
            <a:r>
              <a:rPr lang="nl-BE" sz="1800" b="0" dirty="0">
                <a:latin typeface="FlandersArtSans-Light" panose="00000400000000000000" pitchFamily="2" charset="0"/>
              </a:rPr>
              <a:t>Maar zal voor iedereen toegankelijk zijn.</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7</a:t>
            </a:fld>
            <a:endParaRPr lang="nl-BE"/>
          </a:p>
        </p:txBody>
      </p:sp>
      <p:pic>
        <p:nvPicPr>
          <p:cNvPr id="7" name="Afbeelding 6">
            <a:extLst>
              <a:ext uri="{FF2B5EF4-FFF2-40B4-BE49-F238E27FC236}">
                <a16:creationId xmlns:a16="http://schemas.microsoft.com/office/drawing/2014/main" id="{C74F6F69-F855-6A0C-1F59-DD07A46ACF11}"/>
              </a:ext>
            </a:extLst>
          </p:cNvPr>
          <p:cNvPicPr>
            <a:picLocks noChangeAspect="1"/>
          </p:cNvPicPr>
          <p:nvPr/>
        </p:nvPicPr>
        <p:blipFill>
          <a:blip r:embed="rId3"/>
          <a:stretch>
            <a:fillRect/>
          </a:stretch>
        </p:blipFill>
        <p:spPr>
          <a:xfrm>
            <a:off x="1119795" y="1415700"/>
            <a:ext cx="3452205" cy="4686300"/>
          </a:xfrm>
          <a:prstGeom prst="rect">
            <a:avLst/>
          </a:prstGeom>
        </p:spPr>
      </p:pic>
    </p:spTree>
    <p:extLst>
      <p:ext uri="{BB962C8B-B14F-4D97-AF65-F5344CB8AC3E}">
        <p14:creationId xmlns:p14="http://schemas.microsoft.com/office/powerpoint/2010/main" val="110348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2600" y="441675"/>
            <a:ext cx="7416000" cy="653700"/>
          </a:xfrm>
        </p:spPr>
        <p:txBody>
          <a:bodyPr anchor="t">
            <a:normAutofit/>
          </a:bodyPr>
          <a:lstStyle/>
          <a:p>
            <a:r>
              <a:rPr lang="nl-BE" b="1" dirty="0"/>
              <a:t>Gelijkenissen tussen beide websites? </a:t>
            </a:r>
          </a:p>
        </p:txBody>
      </p:sp>
      <p:sp>
        <p:nvSpPr>
          <p:cNvPr id="3" name="Tijdelijke aanduiding voor inhoud 2"/>
          <p:cNvSpPr>
            <a:spLocks noGrp="1"/>
          </p:cNvSpPr>
          <p:nvPr>
            <p:ph sz="half" idx="13"/>
          </p:nvPr>
        </p:nvSpPr>
        <p:spPr>
          <a:xfrm>
            <a:off x="885825" y="1409700"/>
            <a:ext cx="8039100" cy="4518631"/>
          </a:xfrm>
        </p:spPr>
        <p:txBody>
          <a:bodyPr vert="horz" lIns="0" tIns="0" rIns="0" bIns="0" rtlCol="0" anchor="t">
            <a:normAutofit/>
          </a:bodyPr>
          <a:lstStyle/>
          <a:p>
            <a:pPr marL="287655" indent="-287655"/>
            <a:r>
              <a:rPr lang="nl-BE" b="0" dirty="0">
                <a:latin typeface="FlandersArtSans-Light" panose="00000400000000000000" pitchFamily="2" charset="0"/>
              </a:rPr>
              <a:t>Gratis te gebruiken zoekmachines.</a:t>
            </a:r>
          </a:p>
          <a:p>
            <a:pPr marL="0" indent="0">
              <a:buNone/>
            </a:pPr>
            <a:endParaRPr lang="nl-NL" dirty="0"/>
          </a:p>
          <a:p>
            <a:pPr marL="287655" indent="-287655"/>
            <a:r>
              <a:rPr lang="nl-BE" b="0" dirty="0">
                <a:latin typeface="FlandersArtSans-Light"/>
                <a:cs typeface="Calibri"/>
              </a:rPr>
              <a:t>Gegevens zijn gratis te hergebruiken op andere websites, te delen enz.</a:t>
            </a:r>
          </a:p>
          <a:p>
            <a:pPr marL="0" indent="0">
              <a:buNone/>
            </a:pPr>
            <a:endParaRPr lang="nl-BE" b="0" dirty="0">
              <a:latin typeface="FlandersArtSans-Light"/>
              <a:ea typeface="+mj-lt"/>
              <a:cs typeface="+mj-lt"/>
            </a:endParaRPr>
          </a:p>
          <a:p>
            <a:pPr marL="287655" indent="-287655"/>
            <a:r>
              <a:rPr lang="nl-BE" b="0" dirty="0">
                <a:ea typeface="+mj-lt"/>
                <a:cs typeface="+mj-lt"/>
              </a:rPr>
              <a:t>Voordeel: gegevens op 1 plaats invoeren, actueel houden en maximaal hergebruiken = aandacht voor efficiënt werken</a:t>
            </a:r>
            <a:endParaRPr lang="nl-BE" dirty="0"/>
          </a:p>
          <a:p>
            <a:pPr marL="0" indent="0">
              <a:buNone/>
            </a:pPr>
            <a:endParaRPr lang="nl-BE" b="0" dirty="0">
              <a:latin typeface="FlandersArtSans-Light" panose="00000400000000000000" pitchFamily="2" charset="0"/>
            </a:endParaRPr>
          </a:p>
          <a:p>
            <a:pPr marL="287655" indent="-287655"/>
            <a:r>
              <a:rPr lang="nl-BE" b="0" dirty="0">
                <a:latin typeface="FlandersArtSans-Light"/>
                <a:cs typeface="Calibri"/>
              </a:rPr>
              <a:t>Maken gebruik van data uit andere bronnen (Sociale Kaart: deels)</a:t>
            </a:r>
          </a:p>
          <a:p>
            <a:pPr marL="287655" indent="-287655"/>
            <a:endParaRPr lang="nl-BE" b="0" dirty="0">
              <a:latin typeface="FlandersArtSans-Light" panose="00000400000000000000" pitchFamily="2" charset="0"/>
            </a:endParaRPr>
          </a:p>
          <a:p>
            <a:pPr marL="287655" indent="-287655"/>
            <a:r>
              <a:rPr lang="nl-BE" b="0" dirty="0">
                <a:latin typeface="FlandersArtSans-Light" panose="00000400000000000000" pitchFamily="2" charset="0"/>
              </a:rPr>
              <a:t>‘Gedeelde verantwoordelijkheid’ leidt tot meest kwalitatieve, correcte informatie: gegevens worden door de bron ingegeven. </a:t>
            </a:r>
          </a:p>
          <a:p>
            <a:pPr marL="0" indent="0">
              <a:buNone/>
            </a:pPr>
            <a:endParaRPr lang="nl-BE" sz="1800" b="0" dirty="0">
              <a:latin typeface="FlandersArtSans-Light" panose="00000400000000000000" pitchFamily="2" charset="0"/>
            </a:endParaRP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8</a:t>
            </a:fld>
            <a:endParaRPr lang="nl-BE"/>
          </a:p>
        </p:txBody>
      </p:sp>
    </p:spTree>
    <p:extLst>
      <p:ext uri="{BB962C8B-B14F-4D97-AF65-F5344CB8AC3E}">
        <p14:creationId xmlns:p14="http://schemas.microsoft.com/office/powerpoint/2010/main" val="269155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2600" y="441675"/>
            <a:ext cx="7416000" cy="653700"/>
          </a:xfrm>
        </p:spPr>
        <p:txBody>
          <a:bodyPr anchor="t">
            <a:normAutofit/>
          </a:bodyPr>
          <a:lstStyle/>
          <a:p>
            <a:r>
              <a:rPr lang="nl-BE" b="1" dirty="0"/>
              <a:t>Samenhang tussen beide websites? </a:t>
            </a:r>
          </a:p>
        </p:txBody>
      </p:sp>
      <p:sp>
        <p:nvSpPr>
          <p:cNvPr id="5" name="Tijdelijke aanduiding voor dianummer 4"/>
          <p:cNvSpPr>
            <a:spLocks noGrp="1"/>
          </p:cNvSpPr>
          <p:nvPr>
            <p:ph type="sldNum" sz="quarter" idx="12"/>
          </p:nvPr>
        </p:nvSpPr>
        <p:spPr>
          <a:xfrm>
            <a:off x="3960000" y="6242656"/>
            <a:ext cx="1080000" cy="365125"/>
          </a:xfrm>
        </p:spPr>
        <p:txBody>
          <a:bodyPr anchor="ctr">
            <a:normAutofit/>
          </a:bodyPr>
          <a:lstStyle/>
          <a:p>
            <a:pPr>
              <a:spcAft>
                <a:spcPts val="600"/>
              </a:spcAft>
            </a:pPr>
            <a:fld id="{7749CDD0-7D77-4D23-9A27-F361E39BA472}" type="datetime1">
              <a:rPr lang="nl-BE" smtClean="0"/>
              <a:pPr>
                <a:spcAft>
                  <a:spcPts val="600"/>
                </a:spcAft>
              </a:pPr>
              <a:t>4/10/2024</a:t>
            </a:fld>
            <a:r>
              <a:rPr lang="nl-BE"/>
              <a:t> </a:t>
            </a:r>
            <a:r>
              <a:rPr lang="nl-BE" b="1"/>
              <a:t>│</a:t>
            </a:r>
            <a:fld id="{B263F6C6-2226-4286-8995-C42CB1E7C290}" type="slidenum">
              <a:rPr lang="nl-BE" smtClean="0"/>
              <a:pPr>
                <a:spcAft>
                  <a:spcPts val="600"/>
                </a:spcAft>
              </a:pPr>
              <a:t>9</a:t>
            </a:fld>
            <a:endParaRPr lang="nl-BE"/>
          </a:p>
        </p:txBody>
      </p:sp>
      <p:sp>
        <p:nvSpPr>
          <p:cNvPr id="4" name="Tijdelijke aanduiding voor inhoud 2">
            <a:extLst>
              <a:ext uri="{FF2B5EF4-FFF2-40B4-BE49-F238E27FC236}">
                <a16:creationId xmlns:a16="http://schemas.microsoft.com/office/drawing/2014/main" id="{22F2017E-A871-2C2D-24A1-31A541EFE49F}"/>
              </a:ext>
            </a:extLst>
          </p:cNvPr>
          <p:cNvSpPr txBox="1">
            <a:spLocks/>
          </p:cNvSpPr>
          <p:nvPr/>
        </p:nvSpPr>
        <p:spPr>
          <a:xfrm>
            <a:off x="1092599" y="1415700"/>
            <a:ext cx="7619401" cy="4826956"/>
          </a:xfrm>
          <a:prstGeom prst="rect">
            <a:avLst/>
          </a:prstGeom>
        </p:spPr>
        <p:txBody>
          <a:bodyPr vert="horz" lIns="0" tIns="0" rIns="0" bIns="0" rtlCol="0">
            <a:normAutofit/>
          </a:bodyPr>
          <a:lstStyle>
            <a:lvl1pPr marL="288000" indent="-288000" algn="l" defTabSz="914400" rtl="0" eaLnBrk="1" latinLnBrk="0" hangingPunct="1">
              <a:lnSpc>
                <a:spcPct val="90000"/>
              </a:lnSpc>
              <a:spcBef>
                <a:spcPts val="300"/>
              </a:spcBef>
              <a:buSzPct val="90000"/>
              <a:buFontTx/>
              <a:buBlip>
                <a:blip r:embed="rId3"/>
              </a:buBlip>
              <a:defRPr sz="2000" b="1" kern="1200" spc="0">
                <a:solidFill>
                  <a:srgbClr val="373736"/>
                </a:solidFill>
                <a:latin typeface="+mj-lt"/>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4"/>
              </a:buBlip>
              <a:defRPr sz="2000" kern="1200" spc="0">
                <a:solidFill>
                  <a:schemeClr val="bg1">
                    <a:lumMod val="50000"/>
                  </a:schemeClr>
                </a:solidFill>
                <a:latin typeface="+mj-lt"/>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5"/>
              </a:buBlip>
              <a:defRPr sz="1800" kern="1200" spc="0">
                <a:solidFill>
                  <a:schemeClr val="tx1"/>
                </a:solidFill>
                <a:latin typeface="+mj-lt"/>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6"/>
              </a:buBlip>
              <a:defRPr sz="1800" kern="1200" spc="0">
                <a:solidFill>
                  <a:schemeClr val="tx1"/>
                </a:solidFill>
                <a:latin typeface="+mj-lt"/>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3"/>
              </a:buBlip>
              <a:defRPr sz="1800" kern="1200" spc="0" baseline="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1800" b="0" dirty="0">
              <a:latin typeface="FlandersArtSans-Light" panose="00000400000000000000" pitchFamily="2" charset="0"/>
            </a:endParaRPr>
          </a:p>
          <a:p>
            <a:r>
              <a:rPr lang="nl-NL" sz="1800" b="0" dirty="0">
                <a:latin typeface="FlandersArtSans-Light" panose="00000400000000000000" pitchFamily="2" charset="0"/>
              </a:rPr>
              <a:t>Rechtenverkenner: opzoeken van sociale rechten voor een persoon aan de hand van zoekcriteria (werksituatie, woonsituatie, doelgroep, uitkering of niet enz.)​</a:t>
            </a:r>
          </a:p>
          <a:p>
            <a:pPr marL="0" indent="0">
              <a:buNone/>
            </a:pPr>
            <a:endParaRPr lang="nl-NL" sz="1800" b="0" dirty="0">
              <a:latin typeface="FlandersArtSans-Light" panose="00000400000000000000" pitchFamily="2" charset="0"/>
            </a:endParaRPr>
          </a:p>
          <a:p>
            <a:r>
              <a:rPr lang="nl-NL" sz="1800" b="0" dirty="0">
                <a:latin typeface="FlandersArtSans-Light" panose="00000400000000000000" pitchFamily="2" charset="0"/>
              </a:rPr>
              <a:t>Rechten worden aangeboden door organisaties die in de Sociale Kaart zitten: ​</a:t>
            </a:r>
          </a:p>
          <a:p>
            <a:pPr lvl="1"/>
            <a:r>
              <a:rPr lang="nl-NL" sz="1800" b="0" dirty="0">
                <a:latin typeface="FlandersArtSans-Light" panose="00000400000000000000" pitchFamily="2" charset="0"/>
              </a:rPr>
              <a:t>Leefloon = via OCMW​</a:t>
            </a:r>
          </a:p>
          <a:p>
            <a:pPr lvl="1"/>
            <a:r>
              <a:rPr lang="nl-NL" sz="1800" b="0" dirty="0">
                <a:latin typeface="FlandersArtSans-Light" panose="00000400000000000000" pitchFamily="2" charset="0"/>
              </a:rPr>
              <a:t>Maaltijdbedeling = via vzw voor mensen in armoede​</a:t>
            </a:r>
          </a:p>
          <a:p>
            <a:pPr lvl="1"/>
            <a:r>
              <a:rPr lang="nl-BE" sz="1800" dirty="0">
                <a:solidFill>
                  <a:srgbClr val="373736"/>
                </a:solidFill>
                <a:latin typeface="FlandersArtSans-Light" panose="00000400000000000000" pitchFamily="2" charset="0"/>
              </a:rPr>
              <a:t>….</a:t>
            </a:r>
          </a:p>
          <a:p>
            <a:pPr marL="288000" lvl="1" indent="0">
              <a:buNone/>
            </a:pPr>
            <a:endParaRPr lang="nl-BE" sz="1800" dirty="0">
              <a:solidFill>
                <a:srgbClr val="373736"/>
              </a:solidFill>
              <a:latin typeface="FlandersArtSans-Light" panose="00000400000000000000" pitchFamily="2" charset="0"/>
            </a:endParaRPr>
          </a:p>
          <a:p>
            <a:r>
              <a:rPr lang="nl-NL" sz="1800" b="0" dirty="0">
                <a:latin typeface="FlandersArtSans-Light"/>
                <a:cs typeface="Calibri"/>
              </a:rPr>
              <a:t>Contactgegevens in de Rechtenverkenner zullen uit de Sociale Kaart komen, als de gegevens daar correct zijn</a:t>
            </a:r>
            <a:r>
              <a:rPr lang="nl-BE" sz="1800" b="0" dirty="0">
                <a:latin typeface="FlandersArtSans-Light" panose="00000400000000000000" pitchFamily="2" charset="0"/>
              </a:rPr>
              <a:t>.</a:t>
            </a:r>
          </a:p>
        </p:txBody>
      </p:sp>
    </p:spTree>
    <p:extLst>
      <p:ext uri="{BB962C8B-B14F-4D97-AF65-F5344CB8AC3E}">
        <p14:creationId xmlns:p14="http://schemas.microsoft.com/office/powerpoint/2010/main" val="535131158"/>
      </p:ext>
    </p:extLst>
  </p:cSld>
  <p:clrMapOvr>
    <a:masterClrMapping/>
  </p:clrMapOvr>
</p:sld>
</file>

<file path=ppt/theme/theme1.xml><?xml version="1.0" encoding="utf-8"?>
<a:theme xmlns:a="http://schemas.openxmlformats.org/drawingml/2006/main" name="Presentatie_De Sociale Kaart">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30E6A433-F635-4488-B755-5B1E5B56DE5E}"/>
    </a:ext>
  </a:extLst>
</a:theme>
</file>

<file path=ppt/theme/theme2.xml><?xml version="1.0" encoding="utf-8"?>
<a:theme xmlns:a="http://schemas.openxmlformats.org/drawingml/2006/main" name="Sociale kaart_aanpassing">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ocialeKaart_presentatie.potx" id="{E24C9062-BDF9-4811-833B-CFB4B3282C5D}" vid="{8727971E-EA85-47D6-92D1-30BBCF84884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3fd3f4-35a2-4c1a-9f29-3c626ce188ab">
      <Terms xmlns="http://schemas.microsoft.com/office/infopath/2007/PartnerControls"/>
    </lcf76f155ced4ddcb4097134ff3c332f>
    <Auteur xmlns="fb3fd3f4-35a2-4c1a-9f29-3c626ce188ab" xsi:nil="true"/>
    <TaxCatchAll xmlns="9a9ec0f0-7796-43d0-ac1f-4c8c46ee0bd1"/>
    <Projectfase xmlns="fb3fd3f4-35a2-4c1a-9f29-3c626ce188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3444DADC998D4FBCB392A060881883" ma:contentTypeVersion="16" ma:contentTypeDescription="Een nieuw document maken." ma:contentTypeScope="" ma:versionID="7770f4dfd161fc1a05ae5a8fb5d3bb0d">
  <xsd:schema xmlns:xsd="http://www.w3.org/2001/XMLSchema" xmlns:xs="http://www.w3.org/2001/XMLSchema" xmlns:p="http://schemas.microsoft.com/office/2006/metadata/properties" xmlns:ns2="fb3fd3f4-35a2-4c1a-9f29-3c626ce188ab" xmlns:ns3="c7b8191b-2162-4518-aaff-a2766517776f" xmlns:ns4="9a9ec0f0-7796-43d0-ac1f-4c8c46ee0bd1" targetNamespace="http://schemas.microsoft.com/office/2006/metadata/properties" ma:root="true" ma:fieldsID="ee506831a0d94268ce743485902ce8d7" ns2:_="" ns3:_="" ns4:_="">
    <xsd:import namespace="fb3fd3f4-35a2-4c1a-9f29-3c626ce188ab"/>
    <xsd:import namespace="c7b8191b-2162-4518-aaff-a2766517776f"/>
    <xsd:import namespace="9a9ec0f0-7796-43d0-ac1f-4c8c46ee0bd1"/>
    <xsd:element name="properties">
      <xsd:complexType>
        <xsd:sequence>
          <xsd:element name="documentManagement">
            <xsd:complexType>
              <xsd:all>
                <xsd:element ref="ns2:Projectfase" minOccurs="0"/>
                <xsd:element ref="ns2:Auteur"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3fd3f4-35a2-4c1a-9f29-3c626ce188ab" elementFormDefault="qualified">
    <xsd:import namespace="http://schemas.microsoft.com/office/2006/documentManagement/types"/>
    <xsd:import namespace="http://schemas.microsoft.com/office/infopath/2007/PartnerControls"/>
    <xsd:element name="Projectfase" ma:index="8" nillable="true" ma:displayName="Projectfase" ma:format="Dropdown" ma:internalName="Projectfase">
      <xsd:simpleType>
        <xsd:restriction base="dms:Text">
          <xsd:maxLength value="255"/>
        </xsd:restriction>
      </xsd:simpleType>
    </xsd:element>
    <xsd:element name="Auteur" ma:index="9" nillable="true" ma:displayName="Auteur" ma:format="Dropdown" ma:internalName="Auteur">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8191b-2162-4518-aaff-a2766517776f"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f5bd88d-0170-43dc-b48f-ba592e265f11}" ma:internalName="TaxCatchAll" ma:showField="CatchAllData" ma:web="75e81734-efe7-4f9e-b6ba-196a27e8db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EBA11B-56C8-46F6-B2B4-7FB01BE67996}">
  <ds:schemaRefs>
    <ds:schemaRef ds:uri="http://schemas.microsoft.com/sharepoint/v3/contenttype/forms"/>
  </ds:schemaRefs>
</ds:datastoreItem>
</file>

<file path=customXml/itemProps2.xml><?xml version="1.0" encoding="utf-8"?>
<ds:datastoreItem xmlns:ds="http://schemas.openxmlformats.org/officeDocument/2006/customXml" ds:itemID="{E542417C-1B2B-43E3-9850-BD5AC0818BBB}">
  <ds:schemaRefs>
    <ds:schemaRef ds:uri="http://schemas.microsoft.com/office/infopath/2007/PartnerControls"/>
    <ds:schemaRef ds:uri="http://purl.org/dc/elements/1.1/"/>
    <ds:schemaRef ds:uri="http://schemas.microsoft.com/office/2006/metadata/properties"/>
    <ds:schemaRef ds:uri="fb3fd3f4-35a2-4c1a-9f29-3c626ce188ab"/>
    <ds:schemaRef ds:uri="http://purl.org/dc/terms/"/>
    <ds:schemaRef ds:uri="http://schemas.microsoft.com/office/2006/documentManagement/types"/>
    <ds:schemaRef ds:uri="http://schemas.openxmlformats.org/package/2006/metadata/core-properties"/>
    <ds:schemaRef ds:uri="9a9ec0f0-7796-43d0-ac1f-4c8c46ee0bd1"/>
    <ds:schemaRef ds:uri="c7b8191b-2162-4518-aaff-a2766517776f"/>
    <ds:schemaRef ds:uri="http://www.w3.org/XML/1998/namespace"/>
    <ds:schemaRef ds:uri="http://purl.org/dc/dcmitype/"/>
  </ds:schemaRefs>
</ds:datastoreItem>
</file>

<file path=customXml/itemProps3.xml><?xml version="1.0" encoding="utf-8"?>
<ds:datastoreItem xmlns:ds="http://schemas.openxmlformats.org/officeDocument/2006/customXml" ds:itemID="{8CAC0A7D-5289-4667-82BE-CC4333F79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3fd3f4-35a2-4c1a-9f29-3c626ce188ab"/>
    <ds:schemaRef ds:uri="c7b8191b-2162-4518-aaff-a2766517776f"/>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Rechtenverkenner_presentatie</Template>
  <TotalTime>1832</TotalTime>
  <Words>2127</Words>
  <Application>Microsoft Office PowerPoint</Application>
  <PresentationFormat>Diavoorstelling (4:3)</PresentationFormat>
  <Paragraphs>151</Paragraphs>
  <Slides>15</Slides>
  <Notes>14</Notes>
  <HiddenSlides>0</HiddenSlides>
  <MMClips>2</MMClips>
  <ScaleCrop>false</ScaleCrop>
  <HeadingPairs>
    <vt:vector size="4" baseType="variant">
      <vt:variant>
        <vt:lpstr>Thema</vt:lpstr>
      </vt:variant>
      <vt:variant>
        <vt:i4>2</vt:i4>
      </vt:variant>
      <vt:variant>
        <vt:lpstr>Diatitels</vt:lpstr>
      </vt:variant>
      <vt:variant>
        <vt:i4>15</vt:i4>
      </vt:variant>
    </vt:vector>
  </HeadingPairs>
  <TitlesOfParts>
    <vt:vector size="17" baseType="lpstr">
      <vt:lpstr>Presentatie_De Sociale Kaart</vt:lpstr>
      <vt:lpstr>Sociale kaart_aanpassing</vt:lpstr>
      <vt:lpstr>PowerPoint-presentatie</vt:lpstr>
      <vt:lpstr>Inhoud</vt:lpstr>
      <vt:lpstr>Twee websites vanuit de Vlaamse overheid: wettelijke basis</vt:lpstr>
      <vt:lpstr>Wat is de Sociale Kaart? </vt:lpstr>
      <vt:lpstr>Wat is de Sociale Kaart? </vt:lpstr>
      <vt:lpstr>Wat is Rechtenverkenner? </vt:lpstr>
      <vt:lpstr>Wat is Rechtenverkenner? </vt:lpstr>
      <vt:lpstr>Gelijkenissen tussen beide websites? </vt:lpstr>
      <vt:lpstr>Samenhang tussen beide websites? </vt:lpstr>
      <vt:lpstr>Link met Rechtenverkenner</vt:lpstr>
      <vt:lpstr>Hoe komen de gegevens in de websites? </vt:lpstr>
      <vt:lpstr>PowerPoint-presentatie</vt:lpstr>
      <vt:lpstr>Hoe komen de gegevens in de websites? </vt:lpstr>
      <vt:lpstr>Hoe komen de gegevens in de websites? </vt:lpstr>
      <vt:lpstr>Meer informatie of extra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www.rechtenverkenner.be</dc:title>
  <dc:creator>Lauwers Leen</dc:creator>
  <cp:lastModifiedBy>Lauwers Leen</cp:lastModifiedBy>
  <cp:revision>12</cp:revision>
  <dcterms:created xsi:type="dcterms:W3CDTF">2024-07-23T12:26:26Z</dcterms:created>
  <dcterms:modified xsi:type="dcterms:W3CDTF">2024-10-04T07:06:15Z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0x010100CF3444DADC998D4FBCB392A060881883</vt:lpwstr>
  </property>
  <property fmtid="{D5CDD505-2E9C-101B-9397-08002B2CF9AE}" pid="3" name="_dlc_DocIdItemGuid">
    <vt:lpwstr>c1c4a40f-6084-40ca-a5f8-7d52bc2b814c</vt:lpwstr>
  </property>
  <property fmtid="{D5CDD505-2E9C-101B-9397-08002B2CF9AE}" pid="4" name="MediaServiceImageTags">
    <vt:lpwstr/>
  </property>
</Properties>
</file>