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7"/>
  </p:notesMasterIdLst>
  <p:handoutMasterIdLst>
    <p:handoutMasterId r:id="rId28"/>
  </p:handoutMasterIdLst>
  <p:sldIdLst>
    <p:sldId id="256" r:id="rId6"/>
    <p:sldId id="263" r:id="rId7"/>
    <p:sldId id="262" r:id="rId8"/>
    <p:sldId id="276" r:id="rId9"/>
    <p:sldId id="277" r:id="rId10"/>
    <p:sldId id="279" r:id="rId11"/>
    <p:sldId id="278" r:id="rId12"/>
    <p:sldId id="290" r:id="rId13"/>
    <p:sldId id="281" r:id="rId14"/>
    <p:sldId id="283" r:id="rId15"/>
    <p:sldId id="2997" r:id="rId16"/>
    <p:sldId id="2998" r:id="rId17"/>
    <p:sldId id="2999" r:id="rId18"/>
    <p:sldId id="3004" r:id="rId19"/>
    <p:sldId id="3005" r:id="rId20"/>
    <p:sldId id="299" r:id="rId21"/>
    <p:sldId id="282" r:id="rId22"/>
    <p:sldId id="295" r:id="rId23"/>
    <p:sldId id="298" r:id="rId24"/>
    <p:sldId id="297" r:id="rId25"/>
    <p:sldId id="269" r:id="rId2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7F00"/>
    <a:srgbClr val="8BAE00"/>
    <a:srgbClr val="912D2D"/>
    <a:srgbClr val="373736"/>
    <a:srgbClr val="646464"/>
    <a:srgbClr val="FFFF00"/>
    <a:srgbClr val="717171"/>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99BAF-A431-ACBE-A47D-2FDA410DFEC7}" v="5" dt="2024-10-08T11:56:55.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4" autoAdjust="0"/>
  </p:normalViewPr>
  <p:slideViewPr>
    <p:cSldViewPr snapToGrid="0" showGuides="1">
      <p:cViewPr varScale="1">
        <p:scale>
          <a:sx n="98" d="100"/>
          <a:sy n="98" d="100"/>
        </p:scale>
        <p:origin x="1956" y="-366"/>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8-10-2024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8/10/2024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In deze presentatie vertellen we wat de Rechtenverkenner is, waarom dit instrument een belangrijk hulpmiddel kan zijn en wat je rol als lokaal bestuur is om rechten in te voeren. We lichten ook toe hoe de informatie vanaf de LPDC doorstroomt naar Rechtenverkenner.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36838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komt sociale rechten nu in Rechtenverkenner terecht? Wat is de rol van de LPDC, de IPDC en Rechtenverkenner zelf? Hoe gaan met andere woorden de informatiestromen?</a:t>
            </a:r>
          </a:p>
          <a:p>
            <a:r>
              <a:rPr lang="nl-NL" b="0" i="0" dirty="0">
                <a:solidFill>
                  <a:srgbClr val="000000"/>
                </a:solidFill>
                <a:effectLst/>
                <a:highlight>
                  <a:srgbClr val="FFFFFF"/>
                </a:highlight>
                <a:latin typeface="Calibri" panose="020F0502020204030204" pitchFamily="34" charset="0"/>
              </a:rPr>
              <a:t>We beginnen bij de Lokale Producten- en </a:t>
            </a:r>
            <a:r>
              <a:rPr lang="nl-NL" b="0" i="0" dirty="0" err="1">
                <a:solidFill>
                  <a:srgbClr val="000000"/>
                </a:solidFill>
                <a:effectLst/>
                <a:highlight>
                  <a:srgbClr val="FFFFFF"/>
                </a:highlight>
                <a:latin typeface="Calibri" panose="020F0502020204030204" pitchFamily="34" charset="0"/>
              </a:rPr>
              <a:t>DienstenCatalogus</a:t>
            </a:r>
            <a:r>
              <a:rPr lang="nl-NL" b="0" i="0" dirty="0">
                <a:solidFill>
                  <a:srgbClr val="000000"/>
                </a:solidFill>
                <a:effectLst/>
                <a:highlight>
                  <a:srgbClr val="FFFFFF"/>
                </a:highlight>
                <a:latin typeface="Calibri" panose="020F0502020204030204" pitchFamily="34" charset="0"/>
              </a:rPr>
              <a:t> en dus de lokale producten en diensten. Hierbij heeft het lokale bestuur een uitvoerende en of bevoegde rol. Dit zijn bijvoorbeeld het internationaal paspoort uitgeven, antireclamestickers voorzien, een tijdelijk parkeerverbod en ook sociale rechten die het lokale bestuur voorziet, zoals het leefloon, budgetbegeleiding, gratis huisvuilzakken, een goedkope warme maaltijd enzovoort. Ook een deel van de sociale rechten zitten volledig of deels op lokaal niveau, denk maar aan het leefloon, budgetbegeleiding enzovoort.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25588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highlight>
                  <a:srgbClr val="FFFFFF"/>
                </a:highlight>
                <a:latin typeface="Calibri" panose="020F0502020204030204" pitchFamily="34" charset="0"/>
              </a:rPr>
              <a:t>Elk lokaal bestuur heeft een eigen verzameling van producten en diensten en kan deze invoeren in de Lokale Producten- en dienstencatalogus LPDC.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Calibri" panose="020F0502020204030204" pitchFamily="34" charset="0"/>
              </a:rPr>
              <a:t>De LPDC is dus een verzameling van de producten en diensten van verschillende lokale besturen.  </a:t>
            </a:r>
            <a:endParaRPr lang="nl-NL"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237507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dirty="0">
                <a:solidFill>
                  <a:srgbClr val="000000"/>
                </a:solidFill>
                <a:effectLst/>
                <a:latin typeface="WordVisi_MSFontService"/>
              </a:rPr>
              <a:t>De gegevens uit die LPDC stromen automatisch door naar de IPDC of de Interbestuurlijke Producten- en </a:t>
            </a:r>
            <a:r>
              <a:rPr lang="nl-BE" b="0" i="0" dirty="0" err="1">
                <a:solidFill>
                  <a:srgbClr val="000000"/>
                </a:solidFill>
                <a:effectLst/>
                <a:latin typeface="WordVisi_MSFontService"/>
              </a:rPr>
              <a:t>DienstenCatalogus</a:t>
            </a:r>
            <a:r>
              <a:rPr lang="nl-BE" b="0" i="0" dirty="0">
                <a:solidFill>
                  <a:srgbClr val="000000"/>
                </a:solidFill>
                <a:effectLst/>
                <a:latin typeface="WordVisi_MSFontService"/>
              </a:rPr>
              <a:t>. In die IPDC voert de Vlaamse overheid rechtstreeks Vlaamse en federale producten en diensten in. Gezien de gegevens uit LPDC doorstromen naar de IPDC, wordt die IPDC een soort verzamelbak van alle producten en diensten voor burgers, verenigingen, ondernemingen enzovoort in Vlaanderen, zowel lokaal als bovenlokaal.</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62037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Die IPDC is dus een openbare databank, wat wil zeggen dat de verzameling van gegevens hierin gratis ter beschikking staat van </a:t>
            </a:r>
            <a:r>
              <a:rPr lang="nl-NL" sz="1800" b="0" i="0" dirty="0" err="1">
                <a:solidFill>
                  <a:srgbClr val="000000"/>
                </a:solidFill>
                <a:effectLst/>
                <a:highlight>
                  <a:srgbClr val="FFFFFF"/>
                </a:highlight>
                <a:latin typeface="Calibri" panose="020F0502020204030204" pitchFamily="34" charset="0"/>
              </a:rPr>
              <a:t>hergebruikers</a:t>
            </a:r>
            <a:r>
              <a:rPr lang="nl-NL" sz="1800" b="0" i="0" dirty="0">
                <a:solidFill>
                  <a:srgbClr val="000000"/>
                </a:solidFill>
                <a:effectLst/>
                <a:highlight>
                  <a:srgbClr val="FFFFFF"/>
                </a:highlight>
                <a:latin typeface="Calibri" panose="020F0502020204030204" pitchFamily="34" charset="0"/>
              </a:rPr>
              <a:t>. Dit zijn websites. Elke </a:t>
            </a:r>
            <a:r>
              <a:rPr lang="nl-NL" sz="1800" b="0" i="0" dirty="0" err="1">
                <a:solidFill>
                  <a:srgbClr val="000000"/>
                </a:solidFill>
                <a:effectLst/>
                <a:highlight>
                  <a:srgbClr val="FFFFFF"/>
                </a:highlight>
                <a:latin typeface="Calibri" panose="020F0502020204030204" pitchFamily="34" charset="0"/>
              </a:rPr>
              <a:t>hergebruiker</a:t>
            </a:r>
            <a:r>
              <a:rPr lang="nl-NL" sz="1800" b="0" i="0" dirty="0">
                <a:solidFill>
                  <a:srgbClr val="000000"/>
                </a:solidFill>
                <a:effectLst/>
                <a:highlight>
                  <a:srgbClr val="FFFFFF"/>
                </a:highlight>
                <a:latin typeface="Calibri" panose="020F0502020204030204" pitchFamily="34" charset="0"/>
              </a:rPr>
              <a:t> kan uit de verzameling van federale, Vlaamse en lokale producten een selectie maken volgens het doel van die </a:t>
            </a:r>
            <a:r>
              <a:rPr lang="nl-NL" sz="1800" b="0" i="0" dirty="0" err="1">
                <a:solidFill>
                  <a:srgbClr val="000000"/>
                </a:solidFill>
                <a:effectLst/>
                <a:highlight>
                  <a:srgbClr val="FFFFFF"/>
                </a:highlight>
                <a:latin typeface="Calibri" panose="020F0502020204030204" pitchFamily="34" charset="0"/>
              </a:rPr>
              <a:t>hergebruiker</a:t>
            </a:r>
            <a:r>
              <a:rPr lang="nl-NL" sz="1800" b="0" i="0" dirty="0">
                <a:solidFill>
                  <a:srgbClr val="000000"/>
                </a:solidFill>
                <a:effectLst/>
                <a:highlight>
                  <a:srgbClr val="FFFFFF"/>
                </a:highlight>
                <a:latin typeface="Calibri" panose="020F0502020204030204" pitchFamily="34" charset="0"/>
              </a:rPr>
              <a:t>. De websites van lokale besturen kunnen dus een </a:t>
            </a:r>
            <a:r>
              <a:rPr lang="nl-NL" sz="1800" b="0" i="0" dirty="0" err="1">
                <a:solidFill>
                  <a:srgbClr val="000000"/>
                </a:solidFill>
                <a:effectLst/>
                <a:highlight>
                  <a:srgbClr val="FFFFFF"/>
                </a:highlight>
                <a:latin typeface="Calibri" panose="020F0502020204030204" pitchFamily="34" charset="0"/>
              </a:rPr>
              <a:t>hergebruiker</a:t>
            </a:r>
            <a:r>
              <a:rPr lang="nl-NL" sz="1800" b="0" i="0" dirty="0">
                <a:solidFill>
                  <a:srgbClr val="000000"/>
                </a:solidFill>
                <a:effectLst/>
                <a:highlight>
                  <a:srgbClr val="FFFFFF"/>
                </a:highlight>
                <a:latin typeface="Calibri" panose="020F0502020204030204" pitchFamily="34" charset="0"/>
              </a:rPr>
              <a:t> zijn van de IPDC.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02702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Maar ook Rechtenverkenner is een van de </a:t>
            </a:r>
            <a:r>
              <a:rPr lang="nl-NL" sz="1800" b="0" i="0" dirty="0" err="1">
                <a:solidFill>
                  <a:srgbClr val="000000"/>
                </a:solidFill>
                <a:effectLst/>
                <a:highlight>
                  <a:srgbClr val="FFFFFF"/>
                </a:highlight>
                <a:latin typeface="Calibri" panose="020F0502020204030204" pitchFamily="34" charset="0"/>
              </a:rPr>
              <a:t>hergebruikers</a:t>
            </a:r>
            <a:r>
              <a:rPr lang="nl-NL" sz="1800" b="0" i="0" dirty="0">
                <a:solidFill>
                  <a:srgbClr val="000000"/>
                </a:solidFill>
                <a:effectLst/>
                <a:highlight>
                  <a:srgbClr val="FFFFFF"/>
                </a:highlight>
                <a:latin typeface="Calibri" panose="020F0502020204030204" pitchFamily="34" charset="0"/>
              </a:rPr>
              <a:t> van de IPDC. En ook Rechtenverkenner maakt een selectie, namelijk de producten en diensten die sociale rechten voor burgers zijn. Dit is de scope van Rechtenverkenner. Meer informatie daarover vind je op de website van het Departement Zorg.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2265694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 deze slide zie je nog even schematisch voorgesteld waar Rechtenverkenner de sociale rechten haalt.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252653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highlight>
                  <a:srgbClr val="FFFFFF"/>
                </a:highlight>
                <a:latin typeface="Aptos" panose="020B0004020202020204" pitchFamily="34" charset="0"/>
              </a:rPr>
              <a:t>Waarom zou je als lokaal bestuur in de LPDC invoeren voor Rechtenverkenner? </a:t>
            </a:r>
            <a:r>
              <a:rPr lang="en-US" b="0" i="0" dirty="0">
                <a:solidFill>
                  <a:srgbClr val="444444"/>
                </a:solidFill>
                <a:effectLst/>
                <a:highlight>
                  <a:srgbClr val="F5F5F5"/>
                </a:highlight>
                <a:latin typeface="Aptos" panose="020B0004020202020204" pitchFamily="34" charset="0"/>
              </a:rPr>
              <a:t>​</a:t>
            </a:r>
            <a:endParaRPr lang="en-US" b="0" i="0" dirty="0">
              <a:solidFill>
                <a:srgbClr val="444444"/>
              </a:solidFill>
              <a:effectLst/>
              <a:highlight>
                <a:srgbClr val="F5F5F5"/>
              </a:highlight>
              <a:latin typeface="Calibri" panose="020F0502020204030204" pitchFamily="34" charset="0"/>
            </a:endParaRPr>
          </a:p>
          <a:p>
            <a:pPr algn="l" rtl="0" fontAlgn="base"/>
            <a:r>
              <a:rPr lang="nl-NL" b="0" i="0" u="none" strike="noStrike" dirty="0">
                <a:solidFill>
                  <a:srgbClr val="000000"/>
                </a:solidFill>
                <a:effectLst/>
                <a:highlight>
                  <a:srgbClr val="FFFFFF"/>
                </a:highlight>
                <a:latin typeface="Aptos" panose="020B0004020202020204" pitchFamily="34" charset="0"/>
              </a:rPr>
              <a:t>Al je ingevoerde producten en diensten zijn zichtbaar en bruikbaar voor jezelf, maar ook voor andere </a:t>
            </a:r>
            <a:r>
              <a:rPr lang="nl-NL" b="0" i="0" u="none" strike="noStrike" dirty="0" err="1">
                <a:solidFill>
                  <a:srgbClr val="000000"/>
                </a:solidFill>
                <a:effectLst/>
                <a:highlight>
                  <a:srgbClr val="FFFFFF"/>
                </a:highlight>
                <a:latin typeface="Aptos" panose="020B0004020202020204" pitchFamily="34" charset="0"/>
              </a:rPr>
              <a:t>hergebruikers</a:t>
            </a:r>
            <a:r>
              <a:rPr lang="nl-NL" b="0" i="0" u="none" strike="noStrike" dirty="0">
                <a:solidFill>
                  <a:srgbClr val="000000"/>
                </a:solidFill>
                <a:effectLst/>
                <a:highlight>
                  <a:srgbClr val="FFFFFF"/>
                </a:highlight>
                <a:latin typeface="Aptos" panose="020B0004020202020204" pitchFamily="34" charset="0"/>
              </a:rPr>
              <a:t> van de IPDC, de bron waaruit Rechtenverkenner informatie haalt. Niet enkel kunnen ze getoond worden, maar telkens je wijzigingen aan een ingevoerd product of dienst doet, krijgt de </a:t>
            </a:r>
            <a:r>
              <a:rPr lang="nl-NL" b="0" i="0" u="none" strike="noStrike" dirty="0" err="1">
                <a:solidFill>
                  <a:srgbClr val="000000"/>
                </a:solidFill>
                <a:effectLst/>
                <a:highlight>
                  <a:srgbClr val="FFFFFF"/>
                </a:highlight>
                <a:latin typeface="Aptos" panose="020B0004020202020204" pitchFamily="34" charset="0"/>
              </a:rPr>
              <a:t>hergebruiker</a:t>
            </a:r>
            <a:r>
              <a:rPr lang="nl-NL" b="0" i="0" u="none" strike="noStrike" dirty="0">
                <a:solidFill>
                  <a:srgbClr val="000000"/>
                </a:solidFill>
                <a:effectLst/>
                <a:highlight>
                  <a:srgbClr val="FFFFFF"/>
                </a:highlight>
                <a:latin typeface="Aptos" panose="020B0004020202020204" pitchFamily="34" charset="0"/>
              </a:rPr>
              <a:t> ook dezelfde wijzigingen te zien. Je kunt de informatie dus heel efficiënt op 1 plaats up-to-date houden en moet er niet aan denken op welke plekken er allemaal veranderingen nodig zijn.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pPr algn="l" rtl="0" fontAlgn="base"/>
            <a:r>
              <a:rPr lang="nl-NL" b="0" i="0" u="none" strike="noStrike" dirty="0">
                <a:solidFill>
                  <a:srgbClr val="000000"/>
                </a:solidFill>
                <a:effectLst/>
                <a:highlight>
                  <a:srgbClr val="FFFFFF"/>
                </a:highlight>
                <a:latin typeface="Aptos" panose="020B0004020202020204" pitchFamily="34" charset="0"/>
              </a:rPr>
              <a:t>Je eigen website kan ook </a:t>
            </a:r>
            <a:r>
              <a:rPr lang="nl-NL" b="0" i="0" u="none" strike="noStrike" dirty="0" err="1">
                <a:solidFill>
                  <a:srgbClr val="000000"/>
                </a:solidFill>
                <a:effectLst/>
                <a:highlight>
                  <a:srgbClr val="FFFFFF"/>
                </a:highlight>
                <a:latin typeface="Aptos" panose="020B0004020202020204" pitchFamily="34" charset="0"/>
              </a:rPr>
              <a:t>hergebruiker</a:t>
            </a:r>
            <a:r>
              <a:rPr lang="nl-NL" b="0" i="0" u="none" strike="noStrike" dirty="0">
                <a:solidFill>
                  <a:srgbClr val="000000"/>
                </a:solidFill>
                <a:effectLst/>
                <a:highlight>
                  <a:srgbClr val="FFFFFF"/>
                </a:highlight>
                <a:latin typeface="Aptos" panose="020B0004020202020204" pitchFamily="34" charset="0"/>
              </a:rPr>
              <a:t> zijn van de LPDC en IPDC en zo bijvoorbeeld een volledig actueel overzicht van de rechten voor een inwoner publiceren, of een overzicht geven van alle administratieve dienstverlening, attesten enzovoort in het lokaal bestuur. Mooi meegenomen is dat je dus niet enkel de meest recente lokale producten kunt hergebruiken, maar zonder enige moeite voor je lokaal bestuur ook de geactualiseerde federale en Vlaamse producten kunt presenteren. Je hoeft dus zelf geen enkel zuiver bovenlokaal product aan te maken.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259104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b="0" i="0" u="none" strike="noStrike" dirty="0">
                <a:solidFill>
                  <a:srgbClr val="000000"/>
                </a:solidFill>
                <a:effectLst/>
                <a:highlight>
                  <a:srgbClr val="F5F5F5"/>
                </a:highlight>
                <a:latin typeface="Calibri" panose="020F0502020204030204" pitchFamily="34" charset="0"/>
              </a:rPr>
              <a:t>Daarnaast kan het invoeren ook vlot gaan dankzij zogenaamde concepten of fiches die al klaargezet zijn en die basisinformatie bevatten. Deze concepten komen als product in meerdere lokale besturen voor en hebben een gemeenschappelijk wettelijk kader, zoals bijvoorbeeld leefloon, referentie-adres enzovoort. Niet elk lokaal bestuur moet die wettelijke informatie apart ingeven, want het concept met de informatie staat al klaar. Als lokaal bestuur moet je enkel nog aanvullen en specifiëren voor jouw lokale situatie. </a:t>
            </a:r>
            <a:r>
              <a:rPr lang="en-US" b="0" i="0" dirty="0">
                <a:solidFill>
                  <a:srgbClr val="444444"/>
                </a:solidFill>
                <a:effectLst/>
                <a:highlight>
                  <a:srgbClr val="F5F5F5"/>
                </a:highlight>
                <a:latin typeface="Calibri" panose="020F0502020204030204" pitchFamily="34" charset="0"/>
              </a:rPr>
              <a:t>​</a:t>
            </a:r>
          </a:p>
          <a:p>
            <a:pPr algn="l" rtl="0" fontAlgn="base"/>
            <a:r>
              <a:rPr lang="nl-BE" b="0" i="0" dirty="0">
                <a:solidFill>
                  <a:srgbClr val="444444"/>
                </a:solidFill>
                <a:effectLst/>
                <a:highlight>
                  <a:srgbClr val="F5F5F5"/>
                </a:highlight>
                <a:latin typeface="Calibri" panose="020F0502020204030204" pitchFamily="34" charset="0"/>
              </a:rPr>
              <a:t>​</a:t>
            </a:r>
          </a:p>
          <a:p>
            <a:pPr algn="l" rtl="0" fontAlgn="base"/>
            <a:r>
              <a:rPr lang="nl-BE" b="0" i="0" u="none" strike="noStrike" dirty="0">
                <a:solidFill>
                  <a:srgbClr val="000000"/>
                </a:solidFill>
                <a:effectLst/>
                <a:highlight>
                  <a:srgbClr val="F5F5F5"/>
                </a:highlight>
                <a:latin typeface="Calibri" panose="020F0502020204030204" pitchFamily="34" charset="0"/>
              </a:rPr>
              <a:t>En dan eigenlijk de hoofdreden waarom het belangrijk is om als lokaal bestuur vindbaar te zijn in Rechtenverkenner: </a:t>
            </a:r>
            <a:r>
              <a:rPr lang="nl-BE" b="0" i="0" u="none" strike="noStrike" dirty="0">
                <a:solidFill>
                  <a:srgbClr val="000000"/>
                </a:solidFill>
                <a:effectLst/>
                <a:highlight>
                  <a:srgbClr val="F5F5F5"/>
                </a:highlight>
                <a:latin typeface="WordVisi_MSFontService"/>
              </a:rPr>
              <a:t>voor maatschappelijk werkers en burgers is er een vollediger beeld van mogelijke rechten zodat de aanvraag kan gebeuren. Er was een grote nood in het werkveld aan een tool die kan helpen aan rechtenverkenning te doen.</a:t>
            </a:r>
            <a:r>
              <a:rPr lang="nl-BE" b="0" i="0" dirty="0">
                <a:solidFill>
                  <a:srgbClr val="444444"/>
                </a:solidFill>
                <a:effectLst/>
                <a:highlight>
                  <a:srgbClr val="F5F5F5"/>
                </a:highlight>
                <a:latin typeface="WordVisi_MSFontService"/>
              </a:rPr>
              <a:t>​</a:t>
            </a:r>
            <a:endParaRPr lang="nl-BE" b="0" i="0" dirty="0">
              <a:solidFill>
                <a:srgbClr val="444444"/>
              </a:solidFill>
              <a:effectLst/>
              <a:highlight>
                <a:srgbClr val="F5F5F5"/>
              </a:highlight>
              <a:latin typeface="Calibri" panose="020F050202020403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140684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highlight>
                  <a:srgbClr val="F5F5F5"/>
                </a:highlight>
                <a:latin typeface="Calibri" panose="020F0502020204030204" pitchFamily="34" charset="0"/>
              </a:rPr>
              <a:t>Zorg ervoor dat je je beperkt tot het invoeren van de rechten waar het lokale bestuur een belangrijke rol in speelt. Rechten waar het lokaal bestuur enkel in helpt om aan te vragen, zullen op bovenlokaal niveau gepubliceerd zijn en deze hoef je dus zelf niet meer in te voeren. </a:t>
            </a:r>
            <a:r>
              <a:rPr lang="nl-NL" b="0" i="0" dirty="0">
                <a:solidFill>
                  <a:srgbClr val="000000"/>
                </a:solidFill>
                <a:effectLst/>
                <a:highlight>
                  <a:srgbClr val="F5F5F5"/>
                </a:highlight>
                <a:latin typeface="Calibri" panose="020F0502020204030204" pitchFamily="34" charset="0"/>
              </a:rPr>
              <a:t>​Vanaf je hebt ingevoerd, gaan de gegevens door naar IPDC en dus ook naar Rechtenverkenner. Departement Zorg selecteert welke producten en diensten in aanmerking komen voor publicatie op Rechtenverkenner. Zijn de rechten volledig en leesbaar genoeg, dan worden ze gepubliceerd. Soms is het ook mogelijk dat er nog aanpassingen nodig zijn. In dat geval volgt er feedback.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226254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Wil je eraan beginnen, start dan met het lezen van de handleiding op de informatiepagina van het Departement Zorg. Je kunt ook de YouTube-</a:t>
            </a:r>
            <a:r>
              <a:rPr lang="nl-BE" dirty="0" err="1"/>
              <a:t>tutorials</a:t>
            </a:r>
            <a:r>
              <a:rPr lang="nl-BE" dirty="0"/>
              <a:t> van Agentschap Binnenlands Bestuur over de LPDC doornemen.</a:t>
            </a:r>
          </a:p>
          <a:p>
            <a:r>
              <a:rPr lang="nl-BE" dirty="0"/>
              <a:t>Het Departement Zorg organiseert op verschillende momenten informatiesessies voor lokale besturen die starten met informatie in te voeren. Op de informatiepagina van Rechtenverkenner van het Departement Zorg worden deze informatiemomenten aangekondigd.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342786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b="0" i="0" u="none" strike="noStrike" dirty="0">
                <a:solidFill>
                  <a:srgbClr val="000000"/>
                </a:solidFill>
                <a:effectLst/>
                <a:highlight>
                  <a:srgbClr val="F5F5F5"/>
                </a:highlight>
                <a:latin typeface="Calibri" panose="020F0502020204030204" pitchFamily="34" charset="0"/>
              </a:rPr>
              <a:t>Enige tijd geleden bevestigde het TAKE-onderzoek de hoge mate van non-take-up voor sociale rechten. Ook al is dit onderzoek even geleden, de resultaten blijven actueel. Er zijn heel wat rechten die mensen in een kwetsbare positie kunnen opnemen, maar die opname gebeurt nog te weinig. De non-take-up en hierdoor ook de </a:t>
            </a:r>
            <a:r>
              <a:rPr lang="nl-BE" b="0" i="0" u="none" strike="noStrike" dirty="0" err="1">
                <a:solidFill>
                  <a:srgbClr val="000000"/>
                </a:solidFill>
                <a:effectLst/>
                <a:highlight>
                  <a:srgbClr val="F5F5F5"/>
                </a:highlight>
                <a:latin typeface="Calibri" panose="020F0502020204030204" pitchFamily="34" charset="0"/>
              </a:rPr>
              <a:t>onderbescherming</a:t>
            </a:r>
            <a:r>
              <a:rPr lang="nl-BE" b="0" i="0" u="none" strike="noStrike" dirty="0">
                <a:solidFill>
                  <a:srgbClr val="000000"/>
                </a:solidFill>
                <a:effectLst/>
                <a:highlight>
                  <a:srgbClr val="F5F5F5"/>
                </a:highlight>
                <a:latin typeface="Calibri" panose="020F0502020204030204" pitchFamily="34" charset="0"/>
              </a:rPr>
              <a:t> blijft hoog. </a:t>
            </a:r>
            <a:r>
              <a:rPr lang="en-US" b="0" i="0" dirty="0">
                <a:solidFill>
                  <a:srgbClr val="444444"/>
                </a:solidFill>
                <a:effectLst/>
                <a:highlight>
                  <a:srgbClr val="F5F5F5"/>
                </a:highlight>
                <a:latin typeface="Calibri" panose="020F0502020204030204" pitchFamily="34" charset="0"/>
              </a:rPr>
              <a:t>​</a:t>
            </a:r>
          </a:p>
          <a:p>
            <a:pPr algn="l" rtl="0" fontAlgn="base"/>
            <a:r>
              <a:rPr lang="nl-BE" b="0" i="0" dirty="0">
                <a:solidFill>
                  <a:srgbClr val="444444"/>
                </a:solidFill>
                <a:effectLst/>
                <a:highlight>
                  <a:srgbClr val="F5F5F5"/>
                </a:highlight>
                <a:latin typeface="Calibri" panose="020F0502020204030204" pitchFamily="34" charset="0"/>
              </a:rPr>
              <a:t>​</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63912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b="0" i="0" u="none" strike="noStrike" dirty="0">
                <a:solidFill>
                  <a:srgbClr val="000000"/>
                </a:solidFill>
                <a:effectLst/>
                <a:highlight>
                  <a:srgbClr val="F5F5F5"/>
                </a:highlight>
                <a:latin typeface="Calibri" panose="020F0502020204030204" pitchFamily="34" charset="0"/>
              </a:rPr>
              <a:t>Hoewel er een sterk sociaal beleid is, waarbij zeker ook op lokaal niveau heel wat initiatieven genomen worden, blijft </a:t>
            </a:r>
            <a:r>
              <a:rPr lang="nl-BE" b="0" i="0" u="none" strike="noStrike" dirty="0" err="1">
                <a:solidFill>
                  <a:srgbClr val="000000"/>
                </a:solidFill>
                <a:effectLst/>
                <a:highlight>
                  <a:srgbClr val="F5F5F5"/>
                </a:highlight>
                <a:latin typeface="Calibri" panose="020F0502020204030204" pitchFamily="34" charset="0"/>
              </a:rPr>
              <a:t>onderbescherming</a:t>
            </a:r>
            <a:r>
              <a:rPr lang="nl-BE" b="0" i="0" u="none" strike="noStrike" dirty="0">
                <a:solidFill>
                  <a:srgbClr val="000000"/>
                </a:solidFill>
                <a:effectLst/>
                <a:highlight>
                  <a:srgbClr val="F5F5F5"/>
                </a:highlight>
                <a:latin typeface="Calibri" panose="020F0502020204030204" pitchFamily="34" charset="0"/>
              </a:rPr>
              <a:t> een belangrijk probleem. Dit heeft verschillende oorzaken. </a:t>
            </a:r>
            <a:r>
              <a:rPr lang="en-US" b="0" i="0" dirty="0">
                <a:solidFill>
                  <a:srgbClr val="444444"/>
                </a:solidFill>
                <a:effectLst/>
                <a:highlight>
                  <a:srgbClr val="F5F5F5"/>
                </a:highlight>
                <a:latin typeface="Calibri" panose="020F0502020204030204" pitchFamily="34" charset="0"/>
              </a:rPr>
              <a:t>​</a:t>
            </a:r>
          </a:p>
          <a:p>
            <a:pPr algn="l" rtl="0" fontAlgn="base"/>
            <a:r>
              <a:rPr lang="nl-BE" b="0" i="0" u="none" strike="noStrike" dirty="0">
                <a:solidFill>
                  <a:srgbClr val="000000"/>
                </a:solidFill>
                <a:effectLst/>
                <a:highlight>
                  <a:srgbClr val="F5F5F5"/>
                </a:highlight>
                <a:latin typeface="Calibri" panose="020F0502020204030204" pitchFamily="34" charset="0"/>
              </a:rPr>
              <a:t>De aanvraag van rechten blijkt vaak ingewikkeld: er zijn verschillende administratieve drempels die de aanvraag bemoeilijken, waardoor de last soms te groot is in vergelijking met het voordeel. </a:t>
            </a:r>
            <a:r>
              <a:rPr lang="en-US" b="0" i="0" dirty="0">
                <a:solidFill>
                  <a:srgbClr val="444444"/>
                </a:solidFill>
                <a:effectLst/>
                <a:highlight>
                  <a:srgbClr val="F5F5F5"/>
                </a:highlight>
                <a:latin typeface="Calibri" panose="020F0502020204030204" pitchFamily="34" charset="0"/>
              </a:rPr>
              <a:t>​</a:t>
            </a:r>
          </a:p>
          <a:p>
            <a:pPr algn="l" rtl="0" fontAlgn="base"/>
            <a:r>
              <a:rPr lang="nl-BE" b="0" i="0" u="none" strike="noStrike" dirty="0">
                <a:solidFill>
                  <a:srgbClr val="000000"/>
                </a:solidFill>
                <a:effectLst/>
                <a:highlight>
                  <a:srgbClr val="F5F5F5"/>
                </a:highlight>
                <a:latin typeface="Calibri" panose="020F0502020204030204" pitchFamily="34" charset="0"/>
              </a:rPr>
              <a:t>Daarnaast is het niet altijd duidelijk welke voorwaarden per </a:t>
            </a:r>
            <a:r>
              <a:rPr lang="nl-BE" b="0" i="0" u="none" strike="noStrike" dirty="0" err="1">
                <a:solidFill>
                  <a:srgbClr val="000000"/>
                </a:solidFill>
                <a:effectLst/>
                <a:highlight>
                  <a:srgbClr val="F5F5F5"/>
                </a:highlight>
                <a:latin typeface="Calibri" panose="020F0502020204030204" pitchFamily="34" charset="0"/>
              </a:rPr>
              <a:t>rech</a:t>
            </a:r>
            <a:endParaRPr lang="en-US" b="0" i="0" dirty="0">
              <a:solidFill>
                <a:srgbClr val="444444"/>
              </a:solidFill>
              <a:effectLst/>
              <a:highlight>
                <a:srgbClr val="F5F5F5"/>
              </a:highlight>
              <a:latin typeface="Calibri" panose="020F050202020403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37307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b="0" i="0" u="none" strike="noStrike" dirty="0">
                <a:solidFill>
                  <a:srgbClr val="000000"/>
                </a:solidFill>
                <a:effectLst/>
                <a:highlight>
                  <a:srgbClr val="F5F5F5"/>
                </a:highlight>
                <a:latin typeface="Calibri" panose="020F0502020204030204" pitchFamily="34" charset="0"/>
              </a:rPr>
              <a:t>Een getuigenis van een hulpverlener bevestigt dat er nog heel wat rechten ongekend zijn, omdat een duidelijk overzicht ontbreekt. </a:t>
            </a:r>
            <a:r>
              <a:rPr lang="en-US" b="0" i="0" dirty="0">
                <a:solidFill>
                  <a:srgbClr val="444444"/>
                </a:solidFill>
                <a:effectLst/>
                <a:highlight>
                  <a:srgbClr val="F5F5F5"/>
                </a:highlight>
                <a:latin typeface="Calibri" panose="020F0502020204030204" pitchFamily="34" charset="0"/>
              </a:rPr>
              <a:t>​</a:t>
            </a:r>
          </a:p>
          <a:p>
            <a:pPr algn="l" rtl="0" fontAlgn="base"/>
            <a:r>
              <a:rPr lang="nl-BE" b="0" i="0" dirty="0">
                <a:solidFill>
                  <a:srgbClr val="444444"/>
                </a:solidFill>
                <a:effectLst/>
                <a:highlight>
                  <a:srgbClr val="F5F5F5"/>
                </a:highlight>
                <a:latin typeface="Calibri" panose="020F0502020204030204" pitchFamily="34" charset="0"/>
              </a:rPr>
              <a:t>​</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9384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Dat dit overzicht ontbreekt en er zo rechten gemist worden, is niet onlogisch. Er zijn meer dan 100 sociale rechten waarvoor de Vlaamse overheid bevoegd is, meer dan 75 waarvoor de federale overheid bevoegd is en dan heeft elk lokaal bestuur zelf ook nog tientallen rechten. Welke hulpverlener kan hierover altijd een actueel overzicht hebben voor cliënten die soms uit verschillende steden of gemeenten komen, ook hun eigen leefsituatie.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258883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De vernieuwde Rechtenverkenner biedt hulp om het overzicht te krijgen en te verkennen welke rechten er mogelijk zijn voor een cliënt. We bekijken even samen het promofilmpje.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08036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highlight>
                  <a:srgbClr val="FFFFFF"/>
                </a:highlight>
                <a:latin typeface="Aptos" panose="020B0004020202020204" pitchFamily="34" charset="0"/>
              </a:rPr>
              <a:t>Rechtenverkenner is een online zoekmachine om de rechten van een cliënt te verkennen. We spreken echt van de rechten van een cliënt omdat de primaire doelgroep in deze eerste fase maatschappelijk werkers en andere hulpverleners zijn en niet de burger zelf.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pPr algn="l" rtl="0" fontAlgn="base"/>
            <a:r>
              <a:rPr lang="nl-NL" b="0" i="0" u="none" strike="noStrike" dirty="0">
                <a:solidFill>
                  <a:srgbClr val="000000"/>
                </a:solidFill>
                <a:effectLst/>
                <a:highlight>
                  <a:srgbClr val="FFFFFF"/>
                </a:highlight>
                <a:latin typeface="Aptos" panose="020B0004020202020204" pitchFamily="34" charset="0"/>
              </a:rPr>
              <a:t>Nu, waarom is de nieuwe Rechtenverkenner volgens dit uitgangspunt gebouwd? Enerzijds omdat de vraag naar een hulpmiddel voor rechtenverkenning vanuit de hulpverleners heel groot was en anderzijds omdat een Rechtenverkenner in de eerste plaats gericht is op de meest kwetsbaren in de samenleving, waarvoor hulpverleners de belangrijkste tussenpersonen zijn om rechten te verkennen en aan te vragen.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pPr algn="l" rtl="0" fontAlgn="base"/>
            <a:r>
              <a:rPr lang="nl-NL" b="0" i="0" u="none" strike="noStrike" dirty="0">
                <a:solidFill>
                  <a:srgbClr val="000000"/>
                </a:solidFill>
                <a:effectLst/>
                <a:highlight>
                  <a:srgbClr val="FFFFFF"/>
                </a:highlight>
                <a:latin typeface="Aptos" panose="020B0004020202020204" pitchFamily="34" charset="0"/>
              </a:rPr>
              <a:t>Daarnaast is het ook zo dat het om rechtenverkenning gaat, dit wil zeggen dat de resultaten die je na het zoeken krijgt, niet sluitend zijn. Je moet zelf nog de voorwaarden lezen en bepalen of je cliënt effectief in aanmerking komt. Hoewel burgers niet de prioritaire doelgroep zijn van Rechtenverkenner, zal hij toch openbaar staan en kan dus elke burger er ook gratis op terecht. Wat je invoert, is dus openbaar beschikbaar.  Weet dus dat je ingevoerde informatie beschikbaar en herbruikbaar is.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pPr algn="l" rtl="0" fontAlgn="base"/>
            <a:r>
              <a:rPr lang="nl-NL" b="0" i="0" u="none" strike="noStrike" dirty="0">
                <a:solidFill>
                  <a:srgbClr val="000000"/>
                </a:solidFill>
                <a:effectLst/>
                <a:highlight>
                  <a:srgbClr val="FFFFFF"/>
                </a:highlight>
                <a:latin typeface="Aptos" panose="020B0004020202020204" pitchFamily="34" charset="0"/>
              </a:rPr>
              <a:t>Jullie zien op deze slide hoe de startpagina eruitziet. Deze is tot stand gekomen door het denkwerk van enkele werkgroepen, maar ook door de feedback van 130 personen uit het werkveld in twee testfasen.  </a:t>
            </a:r>
            <a:r>
              <a:rPr lang="nl-NL" b="0" i="0" dirty="0">
                <a:solidFill>
                  <a:srgbClr val="444444"/>
                </a:solidFill>
                <a:effectLst/>
                <a:highlight>
                  <a:srgbClr val="F5F5F5"/>
                </a:highlight>
                <a:latin typeface="Aptos" panose="020B0004020202020204" pitchFamily="34" charset="0"/>
              </a:rPr>
              <a:t>​</a:t>
            </a:r>
            <a:endParaRPr lang="nl-NL" b="0" i="0" dirty="0">
              <a:solidFill>
                <a:srgbClr val="444444"/>
              </a:solidFill>
              <a:effectLst/>
              <a:highlight>
                <a:srgbClr val="F5F5F5"/>
              </a:highlight>
              <a:latin typeface="Calibri" panose="020F0502020204030204" pitchFamily="34" charset="0"/>
            </a:endParaRPr>
          </a:p>
          <a:p>
            <a:pPr algn="l" rtl="0" fontAlgn="base"/>
            <a:r>
              <a:rPr lang="nl-BE" b="0" i="0" dirty="0">
                <a:solidFill>
                  <a:srgbClr val="444444"/>
                </a:solidFill>
                <a:effectLst/>
                <a:highlight>
                  <a:srgbClr val="F5F5F5"/>
                </a:highlight>
                <a:latin typeface="Calibri" panose="020F0502020204030204" pitchFamily="34" charset="0"/>
              </a:rPr>
              <a:t>​</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3048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000000"/>
                </a:solidFill>
                <a:effectLst/>
                <a:highlight>
                  <a:srgbClr val="F5F5F5"/>
                </a:highlight>
                <a:latin typeface="Calibri" panose="020F0502020204030204" pitchFamily="34" charset="0"/>
              </a:rPr>
              <a:t>Rechtenverkenner vertrekt vanuit het aanbieden van informatie. Dit is de start om rechten gekend te maken. Pas als er overzicht is en rechten gekend zijn, kunnen ze ook aangevraagd worden. De informatie beschikbaar in Rechtenverkenner maakt de rechten niet alleen bekend, maar geeft ook voldoende handvaten om het recht aan te vragen: welke voorwaarden zijn er van toepassing, wat is de procedure om het aan te vragen en wie kan je contacteren? </a:t>
            </a:r>
            <a:r>
              <a:rPr lang="nl-NL" b="0" i="0" dirty="0">
                <a:solidFill>
                  <a:srgbClr val="000000"/>
                </a:solidFill>
                <a:effectLst/>
                <a:highlight>
                  <a:srgbClr val="F5F5F5"/>
                </a:highlight>
                <a:latin typeface="Calibri" panose="020F0502020204030204" pitchFamily="34" charset="0"/>
              </a:rPr>
              <a:t>​</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30021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u="none" strike="noStrike" dirty="0">
                <a:solidFill>
                  <a:srgbClr val="000000"/>
                </a:solidFill>
                <a:effectLst/>
                <a:latin typeface="Calibri" panose="020F0502020204030204" pitchFamily="34" charset="0"/>
              </a:rPr>
              <a:t>Je vindt er duizenden rechten terug, waarvan dit er maar enkele voorbeelden zijn.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61184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2" name="Ondertitel 2"/>
          <p:cNvSpPr>
            <a:spLocks noGrp="1"/>
          </p:cNvSpPr>
          <p:nvPr>
            <p:ph type="subTitle" idx="1"/>
          </p:nvPr>
        </p:nvSpPr>
        <p:spPr>
          <a:xfrm>
            <a:off x="5176691" y="3971836"/>
            <a:ext cx="3408509" cy="2112905"/>
          </a:xfrm>
        </p:spPr>
        <p:txBody>
          <a:bodyPr lIns="0" tIns="0" rIns="0" bIns="0">
            <a:noAutofit/>
          </a:bodyPr>
          <a:lstStyle>
            <a:lvl1pPr marL="0" indent="0" algn="l">
              <a:lnSpc>
                <a:spcPts val="2500"/>
              </a:lnSpc>
              <a:spcBef>
                <a:spcPts val="0"/>
              </a:spcBef>
              <a:buNone/>
              <a:defRPr sz="2100" b="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jdelijke aanduiding voor dianummer 6"/>
          <p:cNvSpPr>
            <a:spLocks noGrp="1"/>
          </p:cNvSpPr>
          <p:nvPr>
            <p:ph type="sldNum" sz="quarter" idx="12"/>
          </p:nvPr>
        </p:nvSpPr>
        <p:spPr>
          <a:xfrm>
            <a:off x="3960000" y="6242656"/>
            <a:ext cx="1080000" cy="365125"/>
          </a:xfrm>
        </p:spPr>
        <p:txBody>
          <a:bodyPr/>
          <a:lstStyle>
            <a:lvl1pPr>
              <a:defRPr sz="900">
                <a:latin typeface="+mn-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635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oud_3">
    <p:spTree>
      <p:nvGrpSpPr>
        <p:cNvPr id="1" name=""/>
        <p:cNvGrpSpPr/>
        <p:nvPr/>
      </p:nvGrpSpPr>
      <p:grpSpPr>
        <a:xfrm>
          <a:off x="0" y="0"/>
          <a:ext cx="0" cy="0"/>
          <a:chOff x="0" y="0"/>
          <a:chExt cx="0" cy="0"/>
        </a:xfrm>
      </p:grpSpPr>
      <p:sp>
        <p:nvSpPr>
          <p:cNvPr id="8" name="Titel 1"/>
          <p:cNvSpPr>
            <a:spLocks noGrp="1"/>
          </p:cNvSpPr>
          <p:nvPr>
            <p:ph type="title"/>
          </p:nvPr>
        </p:nvSpPr>
        <p:spPr>
          <a:xfrm>
            <a:off x="731519" y="531554"/>
            <a:ext cx="7980481" cy="948111"/>
          </a:xfrm>
        </p:spPr>
        <p:txBody>
          <a:bodyPr anchor="t" anchorCtr="0"/>
          <a:lstStyle>
            <a:lvl1pPr>
              <a:defRPr sz="240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9" name="Tijdelijke aanduiding voor inhoud 2"/>
          <p:cNvSpPr>
            <a:spLocks noGrp="1"/>
          </p:cNvSpPr>
          <p:nvPr>
            <p:ph sz="half" idx="1"/>
          </p:nvPr>
        </p:nvSpPr>
        <p:spPr>
          <a:xfrm>
            <a:off x="731518" y="1687483"/>
            <a:ext cx="7980482" cy="4064923"/>
          </a:xfrm>
        </p:spPr>
        <p:txBody>
          <a:bodyPr bIns="0"/>
          <a:lstStyle>
            <a:lvl1pPr marL="0" indent="0">
              <a:lnSpc>
                <a:spcPct val="90000"/>
              </a:lnSpc>
              <a:buFontTx/>
              <a:buBlip>
                <a:blip r:embed="rId2"/>
              </a:buBlip>
              <a:defRPr sz="1650">
                <a:latin typeface="Calibri" panose="020F0502020204030204" pitchFamily="34" charset="0"/>
                <a:cs typeface="Calibri" panose="020F0502020204030204" pitchFamily="34" charset="0"/>
              </a:defRPr>
            </a:lvl1pPr>
            <a:lvl2pPr>
              <a:lnSpc>
                <a:spcPct val="90000"/>
              </a:lnSpc>
              <a:buSzPct val="75000"/>
              <a:buFontTx/>
              <a:buBlip>
                <a:blip r:embed="rId3"/>
              </a:buBlip>
              <a:defRPr sz="1650">
                <a:solidFill>
                  <a:schemeClr val="bg1">
                    <a:lumMod val="50000"/>
                  </a:schemeClr>
                </a:solidFill>
                <a:latin typeface="Calibri" panose="020F0502020204030204" pitchFamily="34" charset="0"/>
                <a:cs typeface="Calibri" panose="020F0502020204030204" pitchFamily="34" charset="0"/>
              </a:defRPr>
            </a:lvl2pPr>
            <a:lvl3pPr>
              <a:lnSpc>
                <a:spcPct val="90000"/>
              </a:lnSpc>
              <a:buSzPct val="85000"/>
              <a:defRPr>
                <a:latin typeface="Calibri" panose="020F0502020204030204" pitchFamily="34" charset="0"/>
                <a:cs typeface="Calibri" panose="020F0502020204030204" pitchFamily="34" charset="0"/>
              </a:defRPr>
            </a:lvl3pPr>
            <a:lvl4pPr>
              <a:lnSpc>
                <a:spcPct val="90000"/>
              </a:lnSpc>
              <a:defRPr>
                <a:latin typeface="Calibri" panose="020F0502020204030204" pitchFamily="34" charset="0"/>
                <a:cs typeface="Calibri" panose="020F0502020204030204" pitchFamily="34" charset="0"/>
              </a:defRPr>
            </a:lvl4pPr>
            <a:lvl5pPr>
              <a:lnSpc>
                <a:spcPct val="90000"/>
              </a:lnSpc>
              <a:defRPr>
                <a:latin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5">
            <a:extLst>
              <a:ext uri="{FF2B5EF4-FFF2-40B4-BE49-F238E27FC236}">
                <a16:creationId xmlns:a16="http://schemas.microsoft.com/office/drawing/2014/main" id="{B25C12E0-ACCB-40CF-A466-BA46592D95E4}"/>
              </a:ext>
            </a:extLst>
          </p:cNvPr>
          <p:cNvSpPr txBox="1">
            <a:spLocks/>
          </p:cNvSpPr>
          <p:nvPr userDrawn="1"/>
        </p:nvSpPr>
        <p:spPr>
          <a:xfrm>
            <a:off x="4226906" y="6332399"/>
            <a:ext cx="540000" cy="360000"/>
          </a:xfrm>
          <a:prstGeom prst="rect">
            <a:avLst/>
          </a:prstGeom>
        </p:spPr>
        <p:txBody>
          <a:bodyPr vert="horz" lIns="68580" tIns="34290" rIns="68580" bIns="3429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z="900" smtClean="0"/>
              <a:pPr/>
              <a:t>‹nr.›</a:t>
            </a:fld>
            <a:endParaRPr lang="nl-BE" sz="900"/>
          </a:p>
        </p:txBody>
      </p:sp>
    </p:spTree>
    <p:extLst>
      <p:ext uri="{BB962C8B-B14F-4D97-AF65-F5344CB8AC3E}">
        <p14:creationId xmlns:p14="http://schemas.microsoft.com/office/powerpoint/2010/main" val="17509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p:cNvGrpSpPr/>
          <p:nvPr userDrawn="1"/>
        </p:nvGrpSpPr>
        <p:grpSpPr>
          <a:xfrm>
            <a:off x="288001" y="252000"/>
            <a:ext cx="6033506" cy="6265475"/>
            <a:chOff x="288001" y="252000"/>
            <a:chExt cx="6033506" cy="6265475"/>
          </a:xfrm>
          <a:solidFill>
            <a:schemeClr val="accent1"/>
          </a:solidFill>
        </p:grpSpPr>
        <p:sp>
          <p:nvSpPr>
            <p:cNvPr id="12" name="Rechthoek 11"/>
            <p:cNvSpPr>
              <a:spLocks/>
            </p:cNvSpPr>
            <p:nvPr userDrawn="1"/>
          </p:nvSpPr>
          <p:spPr>
            <a:xfrm>
              <a:off x="288001" y="252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1" y="252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2" name="Titel 1"/>
          <p:cNvSpPr>
            <a:spLocks noGrp="1"/>
          </p:cNvSpPr>
          <p:nvPr userDrawn="1">
            <p:ph type="ctrTitle"/>
          </p:nvPr>
        </p:nvSpPr>
        <p:spPr>
          <a:xfrm>
            <a:off x="1332000" y="2556001"/>
            <a:ext cx="3816000" cy="1943999"/>
          </a:xfrm>
        </p:spPr>
        <p:txBody>
          <a:bodyPr wrap="square" anchor="t" anchorCtr="0">
            <a:noAutofit/>
          </a:bodyPr>
          <a:lstStyle>
            <a:lvl1pPr algn="l">
              <a:lnSpc>
                <a:spcPts val="5200"/>
              </a:lnSpc>
              <a:defRPr sz="5200" b="1" i="0">
                <a:solidFill>
                  <a:schemeClr val="bg1"/>
                </a:solidFill>
                <a:latin typeface="+mn-lt"/>
                <a:cs typeface="Arial" panose="020B0604020202020204" pitchFamily="34" charset="0"/>
              </a:defRPr>
            </a:lvl1pPr>
          </a:lstStyle>
          <a:p>
            <a:r>
              <a:rPr lang="nl-NL" dirty="0"/>
              <a:t>Klik om de stijl te bewerken</a:t>
            </a:r>
            <a:endParaRPr lang="nl-BE" dirty="0"/>
          </a:p>
        </p:txBody>
      </p:sp>
      <p:sp>
        <p:nvSpPr>
          <p:cNvPr id="3" name="Ondertitel 2"/>
          <p:cNvSpPr>
            <a:spLocks noGrp="1"/>
          </p:cNvSpPr>
          <p:nvPr userDrawn="1">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5" name="Afbeelding 4" descr="Afbeelding met Lettertype, tekst, Graphics, schermopname&#10;&#10;Automatisch gegenereerde beschrijving">
            <a:extLst>
              <a:ext uri="{FF2B5EF4-FFF2-40B4-BE49-F238E27FC236}">
                <a16:creationId xmlns:a16="http://schemas.microsoft.com/office/drawing/2014/main" id="{804BA3EF-1EB8-3C1E-4ABD-BCCE957F6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7" name="Afbeelding 6">
            <a:extLst>
              <a:ext uri="{FF2B5EF4-FFF2-40B4-BE49-F238E27FC236}">
                <a16:creationId xmlns:a16="http://schemas.microsoft.com/office/drawing/2014/main" id="{9453D0E8-9EE9-5428-23AC-6EF92EE485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85019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2215375" y="252000"/>
            <a:ext cx="6640625"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6308435"/>
            <a:ext cx="1828800" cy="130009"/>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55934B5F-A704-38A9-8752-B9FD251A1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840" y="252000"/>
            <a:ext cx="1425725" cy="604800"/>
          </a:xfrm>
          <a:prstGeom prst="rect">
            <a:avLst/>
          </a:prstGeom>
        </p:spPr>
      </p:pic>
    </p:spTree>
    <p:extLst>
      <p:ext uri="{BB962C8B-B14F-4D97-AF65-F5344CB8AC3E}">
        <p14:creationId xmlns:p14="http://schemas.microsoft.com/office/powerpoint/2010/main" val="3777138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1" i="0">
                <a:solidFill>
                  <a:schemeClr val="bg1"/>
                </a:solidFill>
                <a:latin typeface="+mn-lt"/>
                <a:cs typeface="Arial" panose="020B0604020202020204" pitchFamily="34" charset="0"/>
              </a:defRPr>
            </a:lvl1pPr>
          </a:lstStyle>
          <a:p>
            <a:endParaRPr lang="nl-NL"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mn-lt"/>
                <a:cs typeface="Arial" panose="020B0604020202020204" pitchFamily="34" charset="0"/>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2" name="Afbeelding 1" descr="Afbeelding met Lettertype, tekst, Graphics, schermopname&#10;&#10;Automatisch gegenereerde beschrijving">
            <a:extLst>
              <a:ext uri="{FF2B5EF4-FFF2-40B4-BE49-F238E27FC236}">
                <a16:creationId xmlns:a16="http://schemas.microsoft.com/office/drawing/2014/main" id="{ECDA5A76-C962-6B21-816B-1196944701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3" name="Afbeelding 2">
            <a:extLst>
              <a:ext uri="{FF2B5EF4-FFF2-40B4-BE49-F238E27FC236}">
                <a16:creationId xmlns:a16="http://schemas.microsoft.com/office/drawing/2014/main" id="{BDDD521C-1D1F-0EA8-C44D-8F9987DB1B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5942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6000" y="3885027"/>
            <a:ext cx="7416000" cy="1346396"/>
          </a:xfrm>
        </p:spPr>
        <p:txBody>
          <a:bodyPr bIns="0">
            <a:noAutofit/>
          </a:bodyPr>
          <a:lstStyle>
            <a:lvl1pPr marL="0" indent="0" algn="l">
              <a:lnSpc>
                <a:spcPts val="1760"/>
              </a:lnSpc>
              <a:buNone/>
              <a:defRPr sz="2000" b="1">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9" name="Tijdelijke aanduiding voor tekst 10"/>
          <p:cNvSpPr>
            <a:spLocks noGrp="1"/>
          </p:cNvSpPr>
          <p:nvPr>
            <p:ph type="body" sz="quarter" idx="15" hasCustomPrompt="1"/>
          </p:nvPr>
        </p:nvSpPr>
        <p:spPr>
          <a:xfrm>
            <a:off x="4320619" y="5306531"/>
            <a:ext cx="4391381" cy="352800"/>
          </a:xfrm>
        </p:spPr>
        <p:txBody>
          <a:bodyPr/>
          <a:lstStyle>
            <a:lvl1pPr marL="0" indent="0" algn="r">
              <a:buNone/>
              <a:defRPr sz="1700">
                <a:solidFill>
                  <a:schemeClr val="tx1"/>
                </a:solidFill>
                <a:latin typeface="+mj-lt"/>
              </a:defRPr>
            </a:lvl1pPr>
          </a:lstStyle>
          <a:p>
            <a:pPr lvl="0"/>
            <a:r>
              <a:rPr lang="nl-NL" dirty="0"/>
              <a:t>KLIK OM DE TEKST TE BEWERKEN</a:t>
            </a:r>
          </a:p>
        </p:txBody>
      </p:sp>
      <p:sp>
        <p:nvSpPr>
          <p:cNvPr id="5" name="Titel 1"/>
          <p:cNvSpPr>
            <a:spLocks noGrp="1"/>
          </p:cNvSpPr>
          <p:nvPr>
            <p:ph type="title"/>
          </p:nvPr>
        </p:nvSpPr>
        <p:spPr>
          <a:xfrm>
            <a:off x="1296000" y="1915297"/>
            <a:ext cx="7416000" cy="1865871"/>
          </a:xfrm>
        </p:spPr>
        <p:txBody>
          <a:bodyPr anchor="t" anchorCtr="0"/>
          <a:lstStyle>
            <a:lvl1pPr>
              <a:lnSpc>
                <a:spcPts val="5400"/>
              </a:lnSpc>
              <a:defRPr sz="5400" b="1" i="0">
                <a:solidFill>
                  <a:srgbClr val="373736"/>
                </a:solidFill>
                <a:latin typeface="+mj-lt"/>
                <a:cs typeface="FlandersArtSans-Bold" panose="00000800000000000000" pitchFamily="2" charset="0"/>
              </a:defRPr>
            </a:lvl1pPr>
          </a:lstStyle>
          <a:p>
            <a:r>
              <a:rPr lang="nl-NL"/>
              <a:t>Klik om stijl te bewerken</a:t>
            </a:r>
            <a:endParaRPr lang="nl-BE" dirty="0"/>
          </a:p>
        </p:txBody>
      </p:sp>
    </p:spTree>
    <p:extLst>
      <p:ext uri="{BB962C8B-B14F-4D97-AF65-F5344CB8AC3E}">
        <p14:creationId xmlns:p14="http://schemas.microsoft.com/office/powerpoint/2010/main" val="11290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14375" y="0"/>
            <a:ext cx="8820000" cy="6012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1">
                <a:solidFill>
                  <a:srgbClr val="373736"/>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5" name="Tijdelijke aanduiding voor dianummer 6">
            <a:extLst>
              <a:ext uri="{FF2B5EF4-FFF2-40B4-BE49-F238E27FC236}">
                <a16:creationId xmlns:a16="http://schemas.microsoft.com/office/drawing/2014/main" id="{9B42E7EB-9A17-4924-B872-9C111592C7F7}"/>
              </a:ext>
            </a:extLst>
          </p:cNvPr>
          <p:cNvSpPr>
            <a:spLocks noGrp="1"/>
          </p:cNvSpPr>
          <p:nvPr>
            <p:ph type="sldNum" sz="quarter" idx="13"/>
          </p:nvPr>
        </p:nvSpPr>
        <p:spPr>
          <a:xfrm>
            <a:off x="3960000" y="6242656"/>
            <a:ext cx="1080000" cy="365125"/>
          </a:xfrm>
        </p:spPr>
        <p:txBody>
          <a:bodyPr/>
          <a:lstStyle>
            <a:lvl1pPr>
              <a:defRPr sz="900">
                <a:latin typeface="Calibri" panose="020F0502020204030204" pitchFamily="34" charset="0"/>
                <a:cs typeface="Calibri" panose="020F0502020204030204" pitchFamily="34" charset="0"/>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3200" y="-26377"/>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grpSp>
        <p:nvGrpSpPr>
          <p:cNvPr id="11" name="Groeperen 10"/>
          <p:cNvGrpSpPr/>
          <p:nvPr userDrawn="1"/>
        </p:nvGrpSpPr>
        <p:grpSpPr>
          <a:xfrm>
            <a:off x="296792" y="3498715"/>
            <a:ext cx="8856000" cy="3359285"/>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10"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pic>
        <p:nvPicPr>
          <p:cNvPr id="3" name="Afbeelding 2" descr="Afbeelding met Lettertype, tekst, Graphics, schermopname&#10;&#10;Automatisch gegenereerde beschrijving">
            <a:extLst>
              <a:ext uri="{FF2B5EF4-FFF2-40B4-BE49-F238E27FC236}">
                <a16:creationId xmlns:a16="http://schemas.microsoft.com/office/drawing/2014/main" id="{E7363EEA-FA23-FBED-0136-82C1FEB180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pic>
        <p:nvPicPr>
          <p:cNvPr id="4" name="Afbeelding 3">
            <a:extLst>
              <a:ext uri="{FF2B5EF4-FFF2-40B4-BE49-F238E27FC236}">
                <a16:creationId xmlns:a16="http://schemas.microsoft.com/office/drawing/2014/main" id="{E08B9547-5F15-DBD1-9274-F37598681F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solidFill>
                  <a:srgbClr val="373736"/>
                </a:solidFill>
              </a:defRPr>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solidFill>
                  <a:srgbClr val="373736"/>
                </a:solidFill>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solidFill>
                  <a:srgbClr val="373736"/>
                </a:solidFill>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8/10/2024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309220" y="0"/>
            <a:ext cx="8847137" cy="6858000"/>
          </a:xfrm>
        </p:spPr>
        <p:txBody>
          <a:bodyPr/>
          <a:lstStyle/>
          <a:p>
            <a:r>
              <a:rPr lang="nl-NL"/>
              <a:t>Klik op het pictogram als u een afbeelding wilt toevoegen</a:t>
            </a:r>
            <a:endParaRPr lang="nl-BE" dirty="0"/>
          </a:p>
        </p:txBody>
      </p:sp>
      <p:sp>
        <p:nvSpPr>
          <p:cNvPr id="7" name="Titel 4"/>
          <p:cNvSpPr>
            <a:spLocks noGrp="1"/>
          </p:cNvSpPr>
          <p:nvPr>
            <p:ph type="ctrTitle"/>
          </p:nvPr>
        </p:nvSpPr>
        <p:spPr>
          <a:xfrm>
            <a:off x="1296000" y="756000"/>
            <a:ext cx="3686547" cy="2196000"/>
          </a:xfrm>
        </p:spPr>
        <p:txBody>
          <a:bodyPr/>
          <a:lstStyle/>
          <a:p>
            <a:r>
              <a:rPr lang="nl-NL"/>
              <a:t>Klik om stijl te bewerken</a:t>
            </a:r>
            <a:endParaRPr lang="nl-BE" dirty="0"/>
          </a:p>
        </p:txBody>
      </p:sp>
      <p:sp>
        <p:nvSpPr>
          <p:cNvPr id="8" name="Ondertitel 5"/>
          <p:cNvSpPr>
            <a:spLocks noGrp="1"/>
          </p:cNvSpPr>
          <p:nvPr>
            <p:ph type="subTitle" idx="4294967295"/>
          </p:nvPr>
        </p:nvSpPr>
        <p:spPr>
          <a:xfrm>
            <a:off x="5176691" y="4191642"/>
            <a:ext cx="3408509" cy="1731171"/>
          </a:xfrm>
        </p:spPr>
        <p:txBody>
          <a:bodyPr/>
          <a:lstStyle/>
          <a:p>
            <a:r>
              <a:rPr lang="nl-NL"/>
              <a:t>Klikken om de ondertitelstijl van het model te bewerken</a:t>
            </a:r>
            <a:endParaRPr lang="nl-BE" dirty="0"/>
          </a:p>
        </p:txBody>
      </p:sp>
    </p:spTree>
    <p:extLst>
      <p:ext uri="{BB962C8B-B14F-4D97-AF65-F5344CB8AC3E}">
        <p14:creationId xmlns:p14="http://schemas.microsoft.com/office/powerpoint/2010/main" val="18233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248079"/>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78E01FDF-814C-414C-A981-DB97E46D0926}" type="datetime1">
              <a:rPr lang="nl-BE" smtClean="0"/>
              <a:pPr/>
              <a:t>8/10/2024</a:t>
            </a:fld>
            <a:endParaRPr lang="nl-BE" dirty="0"/>
          </a:p>
        </p:txBody>
      </p:sp>
      <p:sp>
        <p:nvSpPr>
          <p:cNvPr id="5" name="Tijdelijke aanduiding voor voettekst 4"/>
          <p:cNvSpPr>
            <a:spLocks noGrp="1"/>
          </p:cNvSpPr>
          <p:nvPr>
            <p:ph type="ftr" sz="quarter" idx="3"/>
          </p:nvPr>
        </p:nvSpPr>
        <p:spPr>
          <a:xfrm>
            <a:off x="3993393" y="6248079"/>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dirty="0"/>
          </a:p>
        </p:txBody>
      </p:sp>
      <p:sp>
        <p:nvSpPr>
          <p:cNvPr id="6" name="Tijdelijke aanduiding voor dianummer 5"/>
          <p:cNvSpPr>
            <a:spLocks noGrp="1"/>
          </p:cNvSpPr>
          <p:nvPr>
            <p:ph type="sldNum" sz="quarter" idx="4"/>
          </p:nvPr>
        </p:nvSpPr>
        <p:spPr>
          <a:xfrm>
            <a:off x="5944611" y="6248079"/>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dirty="0"/>
          </a:p>
        </p:txBody>
      </p:sp>
      <p:sp>
        <p:nvSpPr>
          <p:cNvPr id="7" name="Rechthoek 6"/>
          <p:cNvSpPr/>
          <p:nvPr userDrawn="1"/>
        </p:nvSpPr>
        <p:spPr>
          <a:xfrm>
            <a:off x="0"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76EE1044-D218-5F18-BA22-6673D9FB15C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2" r:id="rId4"/>
    <p:sldLayoutId id="2147483678" r:id="rId5"/>
    <p:sldLayoutId id="2147483650" r:id="rId6"/>
    <p:sldLayoutId id="2147483652" r:id="rId7"/>
    <p:sldLayoutId id="2147483655" r:id="rId8"/>
    <p:sldLayoutId id="2147483681" r:id="rId9"/>
    <p:sldLayoutId id="2147483687" r:id="rId10"/>
  </p:sldLayoutIdLst>
  <p:hf hdr="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4"/>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5"/>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6"/>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7"/>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4"/>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03395" y="6339600"/>
            <a:ext cx="947480" cy="360000"/>
          </a:xfrm>
          <a:prstGeom prst="rect">
            <a:avLst/>
          </a:prstGeom>
        </p:spPr>
        <p:txBody>
          <a:bodyPr vert="horz" lIns="91440" tIns="45720" rIns="91440" bIns="45720" rtlCol="0" anchor="ctr"/>
          <a:lstStyle>
            <a:lvl1pPr algn="l">
              <a:defRPr sz="1200">
                <a:solidFill>
                  <a:schemeClr val="tx1">
                    <a:tint val="75000"/>
                  </a:schemeClr>
                </a:solidFill>
                <a:latin typeface="+mj-lt"/>
                <a:cs typeface="Arial" panose="020B0604020202020204" pitchFamily="34" charset="0"/>
              </a:defRPr>
            </a:lvl1pPr>
          </a:lstStyle>
          <a:p>
            <a:fld id="{0E616D67-9FA4-4D58-8F88-7E5585C76E10}" type="datetime1">
              <a:rPr lang="nl-BE" smtClean="0"/>
              <a:t>8/10/2024</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mj-lt"/>
                <a:cs typeface="Arial" panose="020B0604020202020204" pitchFamily="34"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mj-lt"/>
                <a:cs typeface="Arial" panose="020B0604020202020204" pitchFamily="34"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423211203"/>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Lst>
  <p:hf hdr="0"/>
  <p:txStyles>
    <p:titleStyle>
      <a:lvl1pPr algn="l" defTabSz="914400" rtl="0" eaLnBrk="1" latinLnBrk="0" hangingPunct="1">
        <a:lnSpc>
          <a:spcPts val="3800"/>
        </a:lnSpc>
        <a:spcBef>
          <a:spcPct val="0"/>
        </a:spcBef>
        <a:buNone/>
        <a:defRPr sz="3700" b="1" kern="1200">
          <a:solidFill>
            <a:schemeClr val="tx1"/>
          </a:solidFill>
          <a:latin typeface="+mn-lt"/>
          <a:ea typeface="+mj-ea"/>
          <a:cs typeface="Arial" panose="020B060402020202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b="1" kern="1200" spc="0" baseline="0">
          <a:solidFill>
            <a:schemeClr val="tx1"/>
          </a:solidFill>
          <a:latin typeface="+mn-lt"/>
          <a:ea typeface="+mn-ea"/>
          <a:cs typeface="Arial" panose="020B060402020202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b="0" kern="1200" spc="0" baseline="0">
          <a:solidFill>
            <a:srgbClr val="9B9B9B"/>
          </a:solidFill>
          <a:latin typeface="+mn-lt"/>
          <a:ea typeface="+mn-ea"/>
          <a:cs typeface="Arial" panose="020B060402020202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mn-lt"/>
          <a:ea typeface="+mn-ea"/>
          <a:cs typeface="Arial" panose="020B060402020202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mn-lt"/>
          <a:ea typeface="+mn-ea"/>
          <a:cs typeface="Arial" panose="020B060402020202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hyperlink" Target="https://www.departementwvg.be/sites/default/files/RV-Praktische%20handleiding%20lokale%20besturen%20%20%281%29.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partementwvg.be/rechtenverkenner-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youtube.com/watch?v=mCpvXUhHTeM&amp;list=PL4lITq-CVBnvOviFyFGot4mmhFi_Prjz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departementwvg.be/rechtenverkenner-2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s://www.belspo.be/belspo/brain-be/projects/FinalReports/TAKE_FinRep.pdf" TargetMode="External"/><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FJNQki4By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kleding, persoon, overdekt, Menselijk gezicht&#10;&#10;Automatisch gegenereerde beschrijving">
            <a:extLst>
              <a:ext uri="{FF2B5EF4-FFF2-40B4-BE49-F238E27FC236}">
                <a16:creationId xmlns:a16="http://schemas.microsoft.com/office/drawing/2014/main" id="{98C46648-9356-8BF5-62D8-AAC8F2800AA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946" r="12943" b="-1"/>
          <a:stretch/>
        </p:blipFill>
        <p:spPr>
          <a:xfrm>
            <a:off x="296863" y="10"/>
            <a:ext cx="8847137" cy="6857990"/>
          </a:xfrm>
          <a:prstGeom prst="rect">
            <a:avLst/>
          </a:prstGeom>
          <a:noFill/>
        </p:spPr>
      </p:pic>
      <p:sp>
        <p:nvSpPr>
          <p:cNvPr id="2" name="Titel 1"/>
          <p:cNvSpPr>
            <a:spLocks noGrp="1"/>
          </p:cNvSpPr>
          <p:nvPr>
            <p:ph type="ctrTitle"/>
          </p:nvPr>
        </p:nvSpPr>
        <p:spPr>
          <a:xfrm>
            <a:off x="705450" y="355950"/>
            <a:ext cx="7467000" cy="2196000"/>
          </a:xfrm>
        </p:spPr>
        <p:txBody>
          <a:bodyPr anchor="t">
            <a:normAutofit/>
          </a:bodyPr>
          <a:lstStyle/>
          <a:p>
            <a:r>
              <a:rPr lang="nl-BE" sz="4800" b="1" dirty="0">
                <a:solidFill>
                  <a:schemeClr val="bg1"/>
                </a:solidFill>
              </a:rPr>
              <a:t>www.rechtenverkenner.be</a:t>
            </a:r>
          </a:p>
        </p:txBody>
      </p:sp>
      <p:sp>
        <p:nvSpPr>
          <p:cNvPr id="3" name="Ondertitel 2"/>
          <p:cNvSpPr>
            <a:spLocks noGrp="1"/>
          </p:cNvSpPr>
          <p:nvPr>
            <p:ph type="subTitle" idx="4294967295"/>
          </p:nvPr>
        </p:nvSpPr>
        <p:spPr>
          <a:xfrm>
            <a:off x="705450" y="935079"/>
            <a:ext cx="7981350" cy="1731171"/>
          </a:xfrm>
        </p:spPr>
        <p:txBody>
          <a:bodyPr>
            <a:normAutofit/>
          </a:bodyPr>
          <a:lstStyle/>
          <a:p>
            <a:pPr marL="0" indent="0">
              <a:buNone/>
            </a:pPr>
            <a:r>
              <a:rPr lang="nl-BE" dirty="0">
                <a:solidFill>
                  <a:srgbClr val="D7D6D6"/>
                </a:solidFill>
              </a:rPr>
              <a:t>Wat is Rechtenverkenner en wat betekent het voor lokale besturen? </a:t>
            </a:r>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10</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941436" y="2297984"/>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419047"/>
            <a:ext cx="778916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dirty="0">
              <a:latin typeface="FlandersArtSans-Light" panose="00000400000000000000" pitchFamily="2" charset="0"/>
            </a:endParaRPr>
          </a:p>
        </p:txBody>
      </p:sp>
      <p:pic>
        <p:nvPicPr>
          <p:cNvPr id="8" name="Afbeelding 7">
            <a:extLst>
              <a:ext uri="{FF2B5EF4-FFF2-40B4-BE49-F238E27FC236}">
                <a16:creationId xmlns:a16="http://schemas.microsoft.com/office/drawing/2014/main" id="{C2517AF6-3941-262D-D07A-D4811995D2ED}"/>
              </a:ext>
            </a:extLst>
          </p:cNvPr>
          <p:cNvPicPr>
            <a:picLocks noChangeAspect="1"/>
          </p:cNvPicPr>
          <p:nvPr/>
        </p:nvPicPr>
        <p:blipFill>
          <a:blip r:embed="rId7"/>
          <a:stretch>
            <a:fillRect/>
          </a:stretch>
        </p:blipFill>
        <p:spPr>
          <a:xfrm>
            <a:off x="3015165" y="2819276"/>
            <a:ext cx="2910008" cy="1051810"/>
          </a:xfrm>
          <a:prstGeom prst="rect">
            <a:avLst/>
          </a:prstGeom>
        </p:spPr>
      </p:pic>
      <p:pic>
        <p:nvPicPr>
          <p:cNvPr id="14" name="Afbeelding 13">
            <a:extLst>
              <a:ext uri="{FF2B5EF4-FFF2-40B4-BE49-F238E27FC236}">
                <a16:creationId xmlns:a16="http://schemas.microsoft.com/office/drawing/2014/main" id="{BD7DA070-7A3D-CB85-E031-95318AFEE4F7}"/>
              </a:ext>
            </a:extLst>
          </p:cNvPr>
          <p:cNvPicPr>
            <a:picLocks noChangeAspect="1"/>
          </p:cNvPicPr>
          <p:nvPr/>
        </p:nvPicPr>
        <p:blipFill>
          <a:blip r:embed="rId8"/>
          <a:stretch>
            <a:fillRect/>
          </a:stretch>
        </p:blipFill>
        <p:spPr>
          <a:xfrm>
            <a:off x="432779" y="2716185"/>
            <a:ext cx="8711221" cy="1115999"/>
          </a:xfrm>
          <a:prstGeom prst="rect">
            <a:avLst/>
          </a:prstGeom>
        </p:spPr>
      </p:pic>
      <p:pic>
        <p:nvPicPr>
          <p:cNvPr id="22" name="Afbeelding 21">
            <a:extLst>
              <a:ext uri="{FF2B5EF4-FFF2-40B4-BE49-F238E27FC236}">
                <a16:creationId xmlns:a16="http://schemas.microsoft.com/office/drawing/2014/main" id="{7F254840-0BBE-5B62-AB65-F8775F3E8048}"/>
              </a:ext>
            </a:extLst>
          </p:cNvPr>
          <p:cNvPicPr>
            <a:picLocks noChangeAspect="1"/>
          </p:cNvPicPr>
          <p:nvPr/>
        </p:nvPicPr>
        <p:blipFill>
          <a:blip r:embed="rId9"/>
          <a:stretch>
            <a:fillRect/>
          </a:stretch>
        </p:blipFill>
        <p:spPr>
          <a:xfrm>
            <a:off x="2987397" y="2695029"/>
            <a:ext cx="3836198" cy="1059073"/>
          </a:xfrm>
          <a:prstGeom prst="rect">
            <a:avLst/>
          </a:prstGeom>
        </p:spPr>
      </p:pic>
      <p:pic>
        <p:nvPicPr>
          <p:cNvPr id="12" name="Afbeelding 11">
            <a:extLst>
              <a:ext uri="{FF2B5EF4-FFF2-40B4-BE49-F238E27FC236}">
                <a16:creationId xmlns:a16="http://schemas.microsoft.com/office/drawing/2014/main" id="{2AB7871B-4470-248E-9C1C-A3A429249B40}"/>
              </a:ext>
            </a:extLst>
          </p:cNvPr>
          <p:cNvPicPr>
            <a:picLocks noChangeAspect="1"/>
          </p:cNvPicPr>
          <p:nvPr/>
        </p:nvPicPr>
        <p:blipFill>
          <a:blip r:embed="rId10"/>
          <a:stretch>
            <a:fillRect/>
          </a:stretch>
        </p:blipFill>
        <p:spPr>
          <a:xfrm>
            <a:off x="529426" y="2975342"/>
            <a:ext cx="8528267" cy="939110"/>
          </a:xfrm>
          <a:prstGeom prst="rect">
            <a:avLst/>
          </a:prstGeom>
        </p:spPr>
      </p:pic>
      <p:pic>
        <p:nvPicPr>
          <p:cNvPr id="16" name="Afbeelding 15">
            <a:extLst>
              <a:ext uri="{FF2B5EF4-FFF2-40B4-BE49-F238E27FC236}">
                <a16:creationId xmlns:a16="http://schemas.microsoft.com/office/drawing/2014/main" id="{5B4AB1F4-5F27-A271-0641-77D1BC5412AA}"/>
              </a:ext>
            </a:extLst>
          </p:cNvPr>
          <p:cNvPicPr>
            <a:picLocks noChangeAspect="1"/>
          </p:cNvPicPr>
          <p:nvPr/>
        </p:nvPicPr>
        <p:blipFill>
          <a:blip r:embed="rId11"/>
          <a:stretch>
            <a:fillRect/>
          </a:stretch>
        </p:blipFill>
        <p:spPr>
          <a:xfrm>
            <a:off x="632316" y="3040471"/>
            <a:ext cx="8743368" cy="730353"/>
          </a:xfrm>
          <a:prstGeom prst="rect">
            <a:avLst/>
          </a:prstGeom>
        </p:spPr>
      </p:pic>
      <p:pic>
        <p:nvPicPr>
          <p:cNvPr id="18" name="Afbeelding 17">
            <a:extLst>
              <a:ext uri="{FF2B5EF4-FFF2-40B4-BE49-F238E27FC236}">
                <a16:creationId xmlns:a16="http://schemas.microsoft.com/office/drawing/2014/main" id="{BF4F4029-7291-8016-C473-610A5601F9D0}"/>
              </a:ext>
            </a:extLst>
          </p:cNvPr>
          <p:cNvPicPr>
            <a:picLocks noChangeAspect="1"/>
          </p:cNvPicPr>
          <p:nvPr/>
        </p:nvPicPr>
        <p:blipFill>
          <a:blip r:embed="rId12"/>
          <a:stretch>
            <a:fillRect/>
          </a:stretch>
        </p:blipFill>
        <p:spPr>
          <a:xfrm>
            <a:off x="1123154" y="3086708"/>
            <a:ext cx="7112708" cy="567755"/>
          </a:xfrm>
          <a:prstGeom prst="rect">
            <a:avLst/>
          </a:prstGeom>
        </p:spPr>
      </p:pic>
      <p:pic>
        <p:nvPicPr>
          <p:cNvPr id="26" name="Afbeelding 25">
            <a:extLst>
              <a:ext uri="{FF2B5EF4-FFF2-40B4-BE49-F238E27FC236}">
                <a16:creationId xmlns:a16="http://schemas.microsoft.com/office/drawing/2014/main" id="{1A2A03E7-87DC-ED6E-2E9F-BDA11C1CA852}"/>
              </a:ext>
            </a:extLst>
          </p:cNvPr>
          <p:cNvPicPr>
            <a:picLocks noChangeAspect="1"/>
          </p:cNvPicPr>
          <p:nvPr/>
        </p:nvPicPr>
        <p:blipFill>
          <a:blip r:embed="rId13"/>
          <a:stretch>
            <a:fillRect/>
          </a:stretch>
        </p:blipFill>
        <p:spPr>
          <a:xfrm>
            <a:off x="2797269" y="2208013"/>
            <a:ext cx="3752345" cy="1431816"/>
          </a:xfrm>
          <a:prstGeom prst="rect">
            <a:avLst/>
          </a:prstGeom>
        </p:spPr>
      </p:pic>
      <p:pic>
        <p:nvPicPr>
          <p:cNvPr id="20" name="Afbeelding 19">
            <a:extLst>
              <a:ext uri="{FF2B5EF4-FFF2-40B4-BE49-F238E27FC236}">
                <a16:creationId xmlns:a16="http://schemas.microsoft.com/office/drawing/2014/main" id="{320FA703-948B-2FA3-2322-795C59EA5462}"/>
              </a:ext>
            </a:extLst>
          </p:cNvPr>
          <p:cNvPicPr>
            <a:picLocks noChangeAspect="1"/>
          </p:cNvPicPr>
          <p:nvPr/>
        </p:nvPicPr>
        <p:blipFill>
          <a:blip r:embed="rId14"/>
          <a:stretch>
            <a:fillRect/>
          </a:stretch>
        </p:blipFill>
        <p:spPr>
          <a:xfrm>
            <a:off x="314325" y="2623380"/>
            <a:ext cx="8743368" cy="876475"/>
          </a:xfrm>
          <a:prstGeom prst="rect">
            <a:avLst/>
          </a:prstGeom>
        </p:spPr>
      </p:pic>
      <p:pic>
        <p:nvPicPr>
          <p:cNvPr id="30" name="Afbeelding 29">
            <a:extLst>
              <a:ext uri="{FF2B5EF4-FFF2-40B4-BE49-F238E27FC236}">
                <a16:creationId xmlns:a16="http://schemas.microsoft.com/office/drawing/2014/main" id="{20224781-9363-098F-9913-A97FC85E1E07}"/>
              </a:ext>
            </a:extLst>
          </p:cNvPr>
          <p:cNvPicPr>
            <a:picLocks noChangeAspect="1"/>
          </p:cNvPicPr>
          <p:nvPr/>
        </p:nvPicPr>
        <p:blipFill>
          <a:blip r:embed="rId15"/>
          <a:stretch>
            <a:fillRect/>
          </a:stretch>
        </p:blipFill>
        <p:spPr>
          <a:xfrm>
            <a:off x="1422980" y="2714861"/>
            <a:ext cx="6726436" cy="876475"/>
          </a:xfrm>
          <a:prstGeom prst="rect">
            <a:avLst/>
          </a:prstGeom>
        </p:spPr>
      </p:pic>
      <p:pic>
        <p:nvPicPr>
          <p:cNvPr id="32" name="Afbeelding 31">
            <a:extLst>
              <a:ext uri="{FF2B5EF4-FFF2-40B4-BE49-F238E27FC236}">
                <a16:creationId xmlns:a16="http://schemas.microsoft.com/office/drawing/2014/main" id="{943F9589-40EA-EB25-52EF-1D2ADB7ACAD6}"/>
              </a:ext>
            </a:extLst>
          </p:cNvPr>
          <p:cNvPicPr>
            <a:picLocks noChangeAspect="1"/>
          </p:cNvPicPr>
          <p:nvPr/>
        </p:nvPicPr>
        <p:blipFill>
          <a:blip r:embed="rId16"/>
          <a:stretch>
            <a:fillRect/>
          </a:stretch>
        </p:blipFill>
        <p:spPr>
          <a:xfrm>
            <a:off x="2320977" y="2819971"/>
            <a:ext cx="4624688" cy="790051"/>
          </a:xfrm>
          <a:prstGeom prst="rect">
            <a:avLst/>
          </a:prstGeom>
        </p:spPr>
      </p:pic>
      <p:pic>
        <p:nvPicPr>
          <p:cNvPr id="28" name="Afbeelding 27">
            <a:extLst>
              <a:ext uri="{FF2B5EF4-FFF2-40B4-BE49-F238E27FC236}">
                <a16:creationId xmlns:a16="http://schemas.microsoft.com/office/drawing/2014/main" id="{DADD2E03-AE28-3606-749A-C63F04799D02}"/>
              </a:ext>
            </a:extLst>
          </p:cNvPr>
          <p:cNvPicPr>
            <a:picLocks noChangeAspect="1"/>
          </p:cNvPicPr>
          <p:nvPr/>
        </p:nvPicPr>
        <p:blipFill>
          <a:blip r:embed="rId17"/>
          <a:stretch>
            <a:fillRect/>
          </a:stretch>
        </p:blipFill>
        <p:spPr>
          <a:xfrm>
            <a:off x="1296000" y="2783652"/>
            <a:ext cx="6989243" cy="962082"/>
          </a:xfrm>
          <a:prstGeom prst="rect">
            <a:avLst/>
          </a:prstGeom>
        </p:spPr>
      </p:pic>
      <p:pic>
        <p:nvPicPr>
          <p:cNvPr id="34" name="Afbeelding 33">
            <a:extLst>
              <a:ext uri="{FF2B5EF4-FFF2-40B4-BE49-F238E27FC236}">
                <a16:creationId xmlns:a16="http://schemas.microsoft.com/office/drawing/2014/main" id="{6F07B33A-CE64-29A9-8E17-8457ADEA3B22}"/>
              </a:ext>
            </a:extLst>
          </p:cNvPr>
          <p:cNvPicPr>
            <a:picLocks noChangeAspect="1"/>
          </p:cNvPicPr>
          <p:nvPr/>
        </p:nvPicPr>
        <p:blipFill>
          <a:blip r:embed="rId18"/>
          <a:stretch>
            <a:fillRect/>
          </a:stretch>
        </p:blipFill>
        <p:spPr>
          <a:xfrm>
            <a:off x="2145254" y="2726757"/>
            <a:ext cx="5453142" cy="776886"/>
          </a:xfrm>
          <a:prstGeom prst="rect">
            <a:avLst/>
          </a:prstGeom>
        </p:spPr>
      </p:pic>
      <p:pic>
        <p:nvPicPr>
          <p:cNvPr id="24" name="Afbeelding 23">
            <a:extLst>
              <a:ext uri="{FF2B5EF4-FFF2-40B4-BE49-F238E27FC236}">
                <a16:creationId xmlns:a16="http://schemas.microsoft.com/office/drawing/2014/main" id="{16064232-07B8-DE84-4A6F-12BF897A5480}"/>
              </a:ext>
            </a:extLst>
          </p:cNvPr>
          <p:cNvPicPr>
            <a:picLocks noChangeAspect="1"/>
          </p:cNvPicPr>
          <p:nvPr/>
        </p:nvPicPr>
        <p:blipFill>
          <a:blip r:embed="rId19"/>
          <a:stretch>
            <a:fillRect/>
          </a:stretch>
        </p:blipFill>
        <p:spPr>
          <a:xfrm>
            <a:off x="2552925" y="2685317"/>
            <a:ext cx="4101818" cy="1073150"/>
          </a:xfrm>
          <a:prstGeom prst="rect">
            <a:avLst/>
          </a:prstGeom>
        </p:spPr>
      </p:pic>
      <p:sp>
        <p:nvSpPr>
          <p:cNvPr id="35" name="Tekstvak 34">
            <a:extLst>
              <a:ext uri="{FF2B5EF4-FFF2-40B4-BE49-F238E27FC236}">
                <a16:creationId xmlns:a16="http://schemas.microsoft.com/office/drawing/2014/main" id="{E548BB58-200E-B7BC-C8B6-194AB0BD0662}"/>
              </a:ext>
            </a:extLst>
          </p:cNvPr>
          <p:cNvSpPr txBox="1"/>
          <p:nvPr/>
        </p:nvSpPr>
        <p:spPr>
          <a:xfrm>
            <a:off x="1123154" y="2483305"/>
            <a:ext cx="6897692" cy="1246495"/>
          </a:xfrm>
          <a:prstGeom prst="rect">
            <a:avLst/>
          </a:prstGeom>
          <a:noFill/>
        </p:spPr>
        <p:txBody>
          <a:bodyPr wrap="square" rtlCol="0">
            <a:spAutoFit/>
          </a:bodyPr>
          <a:lstStyle/>
          <a:p>
            <a:r>
              <a:rPr lang="nl-BE" sz="7500" b="1" dirty="0">
                <a:solidFill>
                  <a:schemeClr val="accent1"/>
                </a:solidFill>
                <a:latin typeface="FlandersArtSans-Light" panose="00000400000000000000" pitchFamily="2" charset="0"/>
              </a:rPr>
              <a:t>En zoveel meer…</a:t>
            </a:r>
          </a:p>
        </p:txBody>
      </p:sp>
    </p:spTree>
    <p:extLst>
      <p:ext uri="{BB962C8B-B14F-4D97-AF65-F5344CB8AC3E}">
        <p14:creationId xmlns:p14="http://schemas.microsoft.com/office/powerpoint/2010/main" val="57228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xit" presetSubtype="4" fill="hold" nodeType="afterEffect">
                                  <p:stCondLst>
                                    <p:cond delay="0"/>
                                  </p:stCondLst>
                                  <p:childTnLst>
                                    <p:anim calcmode="lin" valueType="num">
                                      <p:cBhvr additive="base">
                                        <p:cTn id="71" dur="250"/>
                                        <p:tgtEl>
                                          <p:spTgt spid="8"/>
                                        </p:tgtEl>
                                        <p:attrNameLst>
                                          <p:attrName>ppt_x</p:attrName>
                                        </p:attrNameLst>
                                      </p:cBhvr>
                                      <p:tavLst>
                                        <p:tav tm="0">
                                          <p:val>
                                            <p:strVal val="ppt_x"/>
                                          </p:val>
                                        </p:tav>
                                        <p:tav tm="100000">
                                          <p:val>
                                            <p:strVal val="ppt_x"/>
                                          </p:val>
                                        </p:tav>
                                      </p:tavLst>
                                    </p:anim>
                                    <p:anim calcmode="lin" valueType="num">
                                      <p:cBhvr additive="base">
                                        <p:cTn id="72" dur="250"/>
                                        <p:tgtEl>
                                          <p:spTgt spid="8"/>
                                        </p:tgtEl>
                                        <p:attrNameLst>
                                          <p:attrName>ppt_y</p:attrName>
                                        </p:attrNameLst>
                                      </p:cBhvr>
                                      <p:tavLst>
                                        <p:tav tm="0">
                                          <p:val>
                                            <p:strVal val="ppt_y"/>
                                          </p:val>
                                        </p:tav>
                                        <p:tav tm="100000">
                                          <p:val>
                                            <p:strVal val="1+ppt_h/2"/>
                                          </p:val>
                                        </p:tav>
                                      </p:tavLst>
                                    </p:anim>
                                    <p:set>
                                      <p:cBhvr>
                                        <p:cTn id="73" dur="1" fill="hold">
                                          <p:stCondLst>
                                            <p:cond delay="249"/>
                                          </p:stCondLst>
                                        </p:cTn>
                                        <p:tgtEl>
                                          <p:spTgt spid="8"/>
                                        </p:tgtEl>
                                        <p:attrNameLst>
                                          <p:attrName>style.visibility</p:attrName>
                                        </p:attrNameLst>
                                      </p:cBhvr>
                                      <p:to>
                                        <p:strVal val="hidden"/>
                                      </p:to>
                                    </p:set>
                                  </p:childTnLst>
                                </p:cTn>
                              </p:par>
                            </p:childTnLst>
                          </p:cTn>
                        </p:par>
                        <p:par>
                          <p:cTn id="74" fill="hold">
                            <p:stCondLst>
                              <p:cond delay="6750"/>
                            </p:stCondLst>
                            <p:childTnLst>
                              <p:par>
                                <p:cTn id="75" presetID="2" presetClass="exit" presetSubtype="4" fill="hold" nodeType="afterEffect">
                                  <p:stCondLst>
                                    <p:cond delay="0"/>
                                  </p:stCondLst>
                                  <p:childTnLst>
                                    <p:anim calcmode="lin" valueType="num">
                                      <p:cBhvr additive="base">
                                        <p:cTn id="76" dur="250"/>
                                        <p:tgtEl>
                                          <p:spTgt spid="14"/>
                                        </p:tgtEl>
                                        <p:attrNameLst>
                                          <p:attrName>ppt_x</p:attrName>
                                        </p:attrNameLst>
                                      </p:cBhvr>
                                      <p:tavLst>
                                        <p:tav tm="0">
                                          <p:val>
                                            <p:strVal val="ppt_x"/>
                                          </p:val>
                                        </p:tav>
                                        <p:tav tm="100000">
                                          <p:val>
                                            <p:strVal val="ppt_x"/>
                                          </p:val>
                                        </p:tav>
                                      </p:tavLst>
                                    </p:anim>
                                    <p:anim calcmode="lin" valueType="num">
                                      <p:cBhvr additive="base">
                                        <p:cTn id="77" dur="250"/>
                                        <p:tgtEl>
                                          <p:spTgt spid="14"/>
                                        </p:tgtEl>
                                        <p:attrNameLst>
                                          <p:attrName>ppt_y</p:attrName>
                                        </p:attrNameLst>
                                      </p:cBhvr>
                                      <p:tavLst>
                                        <p:tav tm="0">
                                          <p:val>
                                            <p:strVal val="ppt_y"/>
                                          </p:val>
                                        </p:tav>
                                        <p:tav tm="100000">
                                          <p:val>
                                            <p:strVal val="1+ppt_h/2"/>
                                          </p:val>
                                        </p:tav>
                                      </p:tavLst>
                                    </p:anim>
                                    <p:set>
                                      <p:cBhvr>
                                        <p:cTn id="78" dur="1" fill="hold">
                                          <p:stCondLst>
                                            <p:cond delay="249"/>
                                          </p:stCondLst>
                                        </p:cTn>
                                        <p:tgtEl>
                                          <p:spTgt spid="14"/>
                                        </p:tgtEl>
                                        <p:attrNameLst>
                                          <p:attrName>style.visibility</p:attrName>
                                        </p:attrNameLst>
                                      </p:cBhvr>
                                      <p:to>
                                        <p:strVal val="hidden"/>
                                      </p:to>
                                    </p:set>
                                  </p:childTnLst>
                                </p:cTn>
                              </p:par>
                            </p:childTnLst>
                          </p:cTn>
                        </p:par>
                        <p:par>
                          <p:cTn id="79" fill="hold">
                            <p:stCondLst>
                              <p:cond delay="7000"/>
                            </p:stCondLst>
                            <p:childTnLst>
                              <p:par>
                                <p:cTn id="80" presetID="2" presetClass="exit" presetSubtype="4" fill="hold" nodeType="afterEffect">
                                  <p:stCondLst>
                                    <p:cond delay="0"/>
                                  </p:stCondLst>
                                  <p:childTnLst>
                                    <p:anim calcmode="lin" valueType="num">
                                      <p:cBhvr additive="base">
                                        <p:cTn id="81" dur="250"/>
                                        <p:tgtEl>
                                          <p:spTgt spid="22"/>
                                        </p:tgtEl>
                                        <p:attrNameLst>
                                          <p:attrName>ppt_x</p:attrName>
                                        </p:attrNameLst>
                                      </p:cBhvr>
                                      <p:tavLst>
                                        <p:tav tm="0">
                                          <p:val>
                                            <p:strVal val="ppt_x"/>
                                          </p:val>
                                        </p:tav>
                                        <p:tav tm="100000">
                                          <p:val>
                                            <p:strVal val="ppt_x"/>
                                          </p:val>
                                        </p:tav>
                                      </p:tavLst>
                                    </p:anim>
                                    <p:anim calcmode="lin" valueType="num">
                                      <p:cBhvr additive="base">
                                        <p:cTn id="82" dur="250"/>
                                        <p:tgtEl>
                                          <p:spTgt spid="22"/>
                                        </p:tgtEl>
                                        <p:attrNameLst>
                                          <p:attrName>ppt_y</p:attrName>
                                        </p:attrNameLst>
                                      </p:cBhvr>
                                      <p:tavLst>
                                        <p:tav tm="0">
                                          <p:val>
                                            <p:strVal val="ppt_y"/>
                                          </p:val>
                                        </p:tav>
                                        <p:tav tm="100000">
                                          <p:val>
                                            <p:strVal val="1+ppt_h/2"/>
                                          </p:val>
                                        </p:tav>
                                      </p:tavLst>
                                    </p:anim>
                                    <p:set>
                                      <p:cBhvr>
                                        <p:cTn id="83" dur="1" fill="hold">
                                          <p:stCondLst>
                                            <p:cond delay="249"/>
                                          </p:stCondLst>
                                        </p:cTn>
                                        <p:tgtEl>
                                          <p:spTgt spid="22"/>
                                        </p:tgtEl>
                                        <p:attrNameLst>
                                          <p:attrName>style.visibility</p:attrName>
                                        </p:attrNameLst>
                                      </p:cBhvr>
                                      <p:to>
                                        <p:strVal val="hidden"/>
                                      </p:to>
                                    </p:set>
                                  </p:childTnLst>
                                </p:cTn>
                              </p:par>
                            </p:childTnLst>
                          </p:cTn>
                        </p:par>
                        <p:par>
                          <p:cTn id="84" fill="hold">
                            <p:stCondLst>
                              <p:cond delay="7250"/>
                            </p:stCondLst>
                            <p:childTnLst>
                              <p:par>
                                <p:cTn id="85" presetID="2" presetClass="exit" presetSubtype="4" fill="hold" nodeType="afterEffect">
                                  <p:stCondLst>
                                    <p:cond delay="0"/>
                                  </p:stCondLst>
                                  <p:childTnLst>
                                    <p:anim calcmode="lin" valueType="num">
                                      <p:cBhvr additive="base">
                                        <p:cTn id="86" dur="250"/>
                                        <p:tgtEl>
                                          <p:spTgt spid="12"/>
                                        </p:tgtEl>
                                        <p:attrNameLst>
                                          <p:attrName>ppt_x</p:attrName>
                                        </p:attrNameLst>
                                      </p:cBhvr>
                                      <p:tavLst>
                                        <p:tav tm="0">
                                          <p:val>
                                            <p:strVal val="ppt_x"/>
                                          </p:val>
                                        </p:tav>
                                        <p:tav tm="100000">
                                          <p:val>
                                            <p:strVal val="ppt_x"/>
                                          </p:val>
                                        </p:tav>
                                      </p:tavLst>
                                    </p:anim>
                                    <p:anim calcmode="lin" valueType="num">
                                      <p:cBhvr additive="base">
                                        <p:cTn id="87" dur="250"/>
                                        <p:tgtEl>
                                          <p:spTgt spid="12"/>
                                        </p:tgtEl>
                                        <p:attrNameLst>
                                          <p:attrName>ppt_y</p:attrName>
                                        </p:attrNameLst>
                                      </p:cBhvr>
                                      <p:tavLst>
                                        <p:tav tm="0">
                                          <p:val>
                                            <p:strVal val="ppt_y"/>
                                          </p:val>
                                        </p:tav>
                                        <p:tav tm="100000">
                                          <p:val>
                                            <p:strVal val="1+ppt_h/2"/>
                                          </p:val>
                                        </p:tav>
                                      </p:tavLst>
                                    </p:anim>
                                    <p:set>
                                      <p:cBhvr>
                                        <p:cTn id="88" dur="1" fill="hold">
                                          <p:stCondLst>
                                            <p:cond delay="249"/>
                                          </p:stCondLst>
                                        </p:cTn>
                                        <p:tgtEl>
                                          <p:spTgt spid="12"/>
                                        </p:tgtEl>
                                        <p:attrNameLst>
                                          <p:attrName>style.visibility</p:attrName>
                                        </p:attrNameLst>
                                      </p:cBhvr>
                                      <p:to>
                                        <p:strVal val="hidden"/>
                                      </p:to>
                                    </p:set>
                                  </p:childTnLst>
                                </p:cTn>
                              </p:par>
                            </p:childTnLst>
                          </p:cTn>
                        </p:par>
                        <p:par>
                          <p:cTn id="89" fill="hold">
                            <p:stCondLst>
                              <p:cond delay="7500"/>
                            </p:stCondLst>
                            <p:childTnLst>
                              <p:par>
                                <p:cTn id="90" presetID="2" presetClass="exit" presetSubtype="4" fill="hold" nodeType="afterEffect">
                                  <p:stCondLst>
                                    <p:cond delay="0"/>
                                  </p:stCondLst>
                                  <p:childTnLst>
                                    <p:anim calcmode="lin" valueType="num">
                                      <p:cBhvr additive="base">
                                        <p:cTn id="91" dur="250"/>
                                        <p:tgtEl>
                                          <p:spTgt spid="16"/>
                                        </p:tgtEl>
                                        <p:attrNameLst>
                                          <p:attrName>ppt_x</p:attrName>
                                        </p:attrNameLst>
                                      </p:cBhvr>
                                      <p:tavLst>
                                        <p:tav tm="0">
                                          <p:val>
                                            <p:strVal val="ppt_x"/>
                                          </p:val>
                                        </p:tav>
                                        <p:tav tm="100000">
                                          <p:val>
                                            <p:strVal val="ppt_x"/>
                                          </p:val>
                                        </p:tav>
                                      </p:tavLst>
                                    </p:anim>
                                    <p:anim calcmode="lin" valueType="num">
                                      <p:cBhvr additive="base">
                                        <p:cTn id="92" dur="250"/>
                                        <p:tgtEl>
                                          <p:spTgt spid="16"/>
                                        </p:tgtEl>
                                        <p:attrNameLst>
                                          <p:attrName>ppt_y</p:attrName>
                                        </p:attrNameLst>
                                      </p:cBhvr>
                                      <p:tavLst>
                                        <p:tav tm="0">
                                          <p:val>
                                            <p:strVal val="ppt_y"/>
                                          </p:val>
                                        </p:tav>
                                        <p:tav tm="100000">
                                          <p:val>
                                            <p:strVal val="1+ppt_h/2"/>
                                          </p:val>
                                        </p:tav>
                                      </p:tavLst>
                                    </p:anim>
                                    <p:set>
                                      <p:cBhvr>
                                        <p:cTn id="93" dur="1" fill="hold">
                                          <p:stCondLst>
                                            <p:cond delay="249"/>
                                          </p:stCondLst>
                                        </p:cTn>
                                        <p:tgtEl>
                                          <p:spTgt spid="16"/>
                                        </p:tgtEl>
                                        <p:attrNameLst>
                                          <p:attrName>style.visibility</p:attrName>
                                        </p:attrNameLst>
                                      </p:cBhvr>
                                      <p:to>
                                        <p:strVal val="hidden"/>
                                      </p:to>
                                    </p:set>
                                  </p:childTnLst>
                                </p:cTn>
                              </p:par>
                            </p:childTnLst>
                          </p:cTn>
                        </p:par>
                        <p:par>
                          <p:cTn id="94" fill="hold">
                            <p:stCondLst>
                              <p:cond delay="7750"/>
                            </p:stCondLst>
                            <p:childTnLst>
                              <p:par>
                                <p:cTn id="95" presetID="2" presetClass="exit" presetSubtype="4" fill="hold" nodeType="afterEffect">
                                  <p:stCondLst>
                                    <p:cond delay="0"/>
                                  </p:stCondLst>
                                  <p:childTnLst>
                                    <p:anim calcmode="lin" valueType="num">
                                      <p:cBhvr additive="base">
                                        <p:cTn id="96" dur="250"/>
                                        <p:tgtEl>
                                          <p:spTgt spid="18"/>
                                        </p:tgtEl>
                                        <p:attrNameLst>
                                          <p:attrName>ppt_x</p:attrName>
                                        </p:attrNameLst>
                                      </p:cBhvr>
                                      <p:tavLst>
                                        <p:tav tm="0">
                                          <p:val>
                                            <p:strVal val="ppt_x"/>
                                          </p:val>
                                        </p:tav>
                                        <p:tav tm="100000">
                                          <p:val>
                                            <p:strVal val="ppt_x"/>
                                          </p:val>
                                        </p:tav>
                                      </p:tavLst>
                                    </p:anim>
                                    <p:anim calcmode="lin" valueType="num">
                                      <p:cBhvr additive="base">
                                        <p:cTn id="97" dur="250"/>
                                        <p:tgtEl>
                                          <p:spTgt spid="18"/>
                                        </p:tgtEl>
                                        <p:attrNameLst>
                                          <p:attrName>ppt_y</p:attrName>
                                        </p:attrNameLst>
                                      </p:cBhvr>
                                      <p:tavLst>
                                        <p:tav tm="0">
                                          <p:val>
                                            <p:strVal val="ppt_y"/>
                                          </p:val>
                                        </p:tav>
                                        <p:tav tm="100000">
                                          <p:val>
                                            <p:strVal val="1+ppt_h/2"/>
                                          </p:val>
                                        </p:tav>
                                      </p:tavLst>
                                    </p:anim>
                                    <p:set>
                                      <p:cBhvr>
                                        <p:cTn id="98" dur="1" fill="hold">
                                          <p:stCondLst>
                                            <p:cond delay="249"/>
                                          </p:stCondLst>
                                        </p:cTn>
                                        <p:tgtEl>
                                          <p:spTgt spid="18"/>
                                        </p:tgtEl>
                                        <p:attrNameLst>
                                          <p:attrName>style.visibility</p:attrName>
                                        </p:attrNameLst>
                                      </p:cBhvr>
                                      <p:to>
                                        <p:strVal val="hidden"/>
                                      </p:to>
                                    </p:set>
                                  </p:childTnLst>
                                </p:cTn>
                              </p:par>
                            </p:childTnLst>
                          </p:cTn>
                        </p:par>
                        <p:par>
                          <p:cTn id="99" fill="hold">
                            <p:stCondLst>
                              <p:cond delay="8000"/>
                            </p:stCondLst>
                            <p:childTnLst>
                              <p:par>
                                <p:cTn id="100" presetID="2" presetClass="exit" presetSubtype="4" fill="hold" nodeType="afterEffect">
                                  <p:stCondLst>
                                    <p:cond delay="0"/>
                                  </p:stCondLst>
                                  <p:childTnLst>
                                    <p:anim calcmode="lin" valueType="num">
                                      <p:cBhvr additive="base">
                                        <p:cTn id="101" dur="250"/>
                                        <p:tgtEl>
                                          <p:spTgt spid="26"/>
                                        </p:tgtEl>
                                        <p:attrNameLst>
                                          <p:attrName>ppt_x</p:attrName>
                                        </p:attrNameLst>
                                      </p:cBhvr>
                                      <p:tavLst>
                                        <p:tav tm="0">
                                          <p:val>
                                            <p:strVal val="ppt_x"/>
                                          </p:val>
                                        </p:tav>
                                        <p:tav tm="100000">
                                          <p:val>
                                            <p:strVal val="ppt_x"/>
                                          </p:val>
                                        </p:tav>
                                      </p:tavLst>
                                    </p:anim>
                                    <p:anim calcmode="lin" valueType="num">
                                      <p:cBhvr additive="base">
                                        <p:cTn id="102" dur="250"/>
                                        <p:tgtEl>
                                          <p:spTgt spid="26"/>
                                        </p:tgtEl>
                                        <p:attrNameLst>
                                          <p:attrName>ppt_y</p:attrName>
                                        </p:attrNameLst>
                                      </p:cBhvr>
                                      <p:tavLst>
                                        <p:tav tm="0">
                                          <p:val>
                                            <p:strVal val="ppt_y"/>
                                          </p:val>
                                        </p:tav>
                                        <p:tav tm="100000">
                                          <p:val>
                                            <p:strVal val="1+ppt_h/2"/>
                                          </p:val>
                                        </p:tav>
                                      </p:tavLst>
                                    </p:anim>
                                    <p:set>
                                      <p:cBhvr>
                                        <p:cTn id="103" dur="1" fill="hold">
                                          <p:stCondLst>
                                            <p:cond delay="249"/>
                                          </p:stCondLst>
                                        </p:cTn>
                                        <p:tgtEl>
                                          <p:spTgt spid="26"/>
                                        </p:tgtEl>
                                        <p:attrNameLst>
                                          <p:attrName>style.visibility</p:attrName>
                                        </p:attrNameLst>
                                      </p:cBhvr>
                                      <p:to>
                                        <p:strVal val="hidden"/>
                                      </p:to>
                                    </p:set>
                                  </p:childTnLst>
                                </p:cTn>
                              </p:par>
                            </p:childTnLst>
                          </p:cTn>
                        </p:par>
                        <p:par>
                          <p:cTn id="104" fill="hold">
                            <p:stCondLst>
                              <p:cond delay="8250"/>
                            </p:stCondLst>
                            <p:childTnLst>
                              <p:par>
                                <p:cTn id="105" presetID="2" presetClass="exit" presetSubtype="4" fill="hold" nodeType="afterEffect">
                                  <p:stCondLst>
                                    <p:cond delay="0"/>
                                  </p:stCondLst>
                                  <p:childTnLst>
                                    <p:anim calcmode="lin" valueType="num">
                                      <p:cBhvr additive="base">
                                        <p:cTn id="106" dur="250"/>
                                        <p:tgtEl>
                                          <p:spTgt spid="20"/>
                                        </p:tgtEl>
                                        <p:attrNameLst>
                                          <p:attrName>ppt_x</p:attrName>
                                        </p:attrNameLst>
                                      </p:cBhvr>
                                      <p:tavLst>
                                        <p:tav tm="0">
                                          <p:val>
                                            <p:strVal val="ppt_x"/>
                                          </p:val>
                                        </p:tav>
                                        <p:tav tm="100000">
                                          <p:val>
                                            <p:strVal val="ppt_x"/>
                                          </p:val>
                                        </p:tav>
                                      </p:tavLst>
                                    </p:anim>
                                    <p:anim calcmode="lin" valueType="num">
                                      <p:cBhvr additive="base">
                                        <p:cTn id="107" dur="250"/>
                                        <p:tgtEl>
                                          <p:spTgt spid="20"/>
                                        </p:tgtEl>
                                        <p:attrNameLst>
                                          <p:attrName>ppt_y</p:attrName>
                                        </p:attrNameLst>
                                      </p:cBhvr>
                                      <p:tavLst>
                                        <p:tav tm="0">
                                          <p:val>
                                            <p:strVal val="ppt_y"/>
                                          </p:val>
                                        </p:tav>
                                        <p:tav tm="100000">
                                          <p:val>
                                            <p:strVal val="1+ppt_h/2"/>
                                          </p:val>
                                        </p:tav>
                                      </p:tavLst>
                                    </p:anim>
                                    <p:set>
                                      <p:cBhvr>
                                        <p:cTn id="108" dur="1" fill="hold">
                                          <p:stCondLst>
                                            <p:cond delay="249"/>
                                          </p:stCondLst>
                                        </p:cTn>
                                        <p:tgtEl>
                                          <p:spTgt spid="20"/>
                                        </p:tgtEl>
                                        <p:attrNameLst>
                                          <p:attrName>style.visibility</p:attrName>
                                        </p:attrNameLst>
                                      </p:cBhvr>
                                      <p:to>
                                        <p:strVal val="hidden"/>
                                      </p:to>
                                    </p:set>
                                  </p:childTnLst>
                                </p:cTn>
                              </p:par>
                            </p:childTnLst>
                          </p:cTn>
                        </p:par>
                        <p:par>
                          <p:cTn id="109" fill="hold">
                            <p:stCondLst>
                              <p:cond delay="8500"/>
                            </p:stCondLst>
                            <p:childTnLst>
                              <p:par>
                                <p:cTn id="110" presetID="2" presetClass="exit" presetSubtype="4" fill="hold" nodeType="afterEffect">
                                  <p:stCondLst>
                                    <p:cond delay="0"/>
                                  </p:stCondLst>
                                  <p:childTnLst>
                                    <p:anim calcmode="lin" valueType="num">
                                      <p:cBhvr additive="base">
                                        <p:cTn id="111" dur="250"/>
                                        <p:tgtEl>
                                          <p:spTgt spid="30"/>
                                        </p:tgtEl>
                                        <p:attrNameLst>
                                          <p:attrName>ppt_x</p:attrName>
                                        </p:attrNameLst>
                                      </p:cBhvr>
                                      <p:tavLst>
                                        <p:tav tm="0">
                                          <p:val>
                                            <p:strVal val="ppt_x"/>
                                          </p:val>
                                        </p:tav>
                                        <p:tav tm="100000">
                                          <p:val>
                                            <p:strVal val="ppt_x"/>
                                          </p:val>
                                        </p:tav>
                                      </p:tavLst>
                                    </p:anim>
                                    <p:anim calcmode="lin" valueType="num">
                                      <p:cBhvr additive="base">
                                        <p:cTn id="112" dur="250"/>
                                        <p:tgtEl>
                                          <p:spTgt spid="30"/>
                                        </p:tgtEl>
                                        <p:attrNameLst>
                                          <p:attrName>ppt_y</p:attrName>
                                        </p:attrNameLst>
                                      </p:cBhvr>
                                      <p:tavLst>
                                        <p:tav tm="0">
                                          <p:val>
                                            <p:strVal val="ppt_y"/>
                                          </p:val>
                                        </p:tav>
                                        <p:tav tm="100000">
                                          <p:val>
                                            <p:strVal val="1+ppt_h/2"/>
                                          </p:val>
                                        </p:tav>
                                      </p:tavLst>
                                    </p:anim>
                                    <p:set>
                                      <p:cBhvr>
                                        <p:cTn id="113" dur="1" fill="hold">
                                          <p:stCondLst>
                                            <p:cond delay="249"/>
                                          </p:stCondLst>
                                        </p:cTn>
                                        <p:tgtEl>
                                          <p:spTgt spid="30"/>
                                        </p:tgtEl>
                                        <p:attrNameLst>
                                          <p:attrName>style.visibility</p:attrName>
                                        </p:attrNameLst>
                                      </p:cBhvr>
                                      <p:to>
                                        <p:strVal val="hidden"/>
                                      </p:to>
                                    </p:set>
                                  </p:childTnLst>
                                </p:cTn>
                              </p:par>
                            </p:childTnLst>
                          </p:cTn>
                        </p:par>
                        <p:par>
                          <p:cTn id="114" fill="hold">
                            <p:stCondLst>
                              <p:cond delay="8750"/>
                            </p:stCondLst>
                            <p:childTnLst>
                              <p:par>
                                <p:cTn id="115" presetID="2" presetClass="exit" presetSubtype="4" fill="hold" nodeType="afterEffect">
                                  <p:stCondLst>
                                    <p:cond delay="0"/>
                                  </p:stCondLst>
                                  <p:childTnLst>
                                    <p:anim calcmode="lin" valueType="num">
                                      <p:cBhvr additive="base">
                                        <p:cTn id="116" dur="250"/>
                                        <p:tgtEl>
                                          <p:spTgt spid="32"/>
                                        </p:tgtEl>
                                        <p:attrNameLst>
                                          <p:attrName>ppt_x</p:attrName>
                                        </p:attrNameLst>
                                      </p:cBhvr>
                                      <p:tavLst>
                                        <p:tav tm="0">
                                          <p:val>
                                            <p:strVal val="ppt_x"/>
                                          </p:val>
                                        </p:tav>
                                        <p:tav tm="100000">
                                          <p:val>
                                            <p:strVal val="ppt_x"/>
                                          </p:val>
                                        </p:tav>
                                      </p:tavLst>
                                    </p:anim>
                                    <p:anim calcmode="lin" valueType="num">
                                      <p:cBhvr additive="base">
                                        <p:cTn id="117" dur="250"/>
                                        <p:tgtEl>
                                          <p:spTgt spid="32"/>
                                        </p:tgtEl>
                                        <p:attrNameLst>
                                          <p:attrName>ppt_y</p:attrName>
                                        </p:attrNameLst>
                                      </p:cBhvr>
                                      <p:tavLst>
                                        <p:tav tm="0">
                                          <p:val>
                                            <p:strVal val="ppt_y"/>
                                          </p:val>
                                        </p:tav>
                                        <p:tav tm="100000">
                                          <p:val>
                                            <p:strVal val="1+ppt_h/2"/>
                                          </p:val>
                                        </p:tav>
                                      </p:tavLst>
                                    </p:anim>
                                    <p:set>
                                      <p:cBhvr>
                                        <p:cTn id="118" dur="1" fill="hold">
                                          <p:stCondLst>
                                            <p:cond delay="249"/>
                                          </p:stCondLst>
                                        </p:cTn>
                                        <p:tgtEl>
                                          <p:spTgt spid="32"/>
                                        </p:tgtEl>
                                        <p:attrNameLst>
                                          <p:attrName>style.visibility</p:attrName>
                                        </p:attrNameLst>
                                      </p:cBhvr>
                                      <p:to>
                                        <p:strVal val="hidden"/>
                                      </p:to>
                                    </p:set>
                                  </p:childTnLst>
                                </p:cTn>
                              </p:par>
                            </p:childTnLst>
                          </p:cTn>
                        </p:par>
                        <p:par>
                          <p:cTn id="119" fill="hold">
                            <p:stCondLst>
                              <p:cond delay="9000"/>
                            </p:stCondLst>
                            <p:childTnLst>
                              <p:par>
                                <p:cTn id="120" presetID="2" presetClass="exit" presetSubtype="4" fill="hold" nodeType="afterEffect">
                                  <p:stCondLst>
                                    <p:cond delay="0"/>
                                  </p:stCondLst>
                                  <p:childTnLst>
                                    <p:anim calcmode="lin" valueType="num">
                                      <p:cBhvr additive="base">
                                        <p:cTn id="121" dur="250"/>
                                        <p:tgtEl>
                                          <p:spTgt spid="28"/>
                                        </p:tgtEl>
                                        <p:attrNameLst>
                                          <p:attrName>ppt_x</p:attrName>
                                        </p:attrNameLst>
                                      </p:cBhvr>
                                      <p:tavLst>
                                        <p:tav tm="0">
                                          <p:val>
                                            <p:strVal val="ppt_x"/>
                                          </p:val>
                                        </p:tav>
                                        <p:tav tm="100000">
                                          <p:val>
                                            <p:strVal val="ppt_x"/>
                                          </p:val>
                                        </p:tav>
                                      </p:tavLst>
                                    </p:anim>
                                    <p:anim calcmode="lin" valueType="num">
                                      <p:cBhvr additive="base">
                                        <p:cTn id="122" dur="250"/>
                                        <p:tgtEl>
                                          <p:spTgt spid="28"/>
                                        </p:tgtEl>
                                        <p:attrNameLst>
                                          <p:attrName>ppt_y</p:attrName>
                                        </p:attrNameLst>
                                      </p:cBhvr>
                                      <p:tavLst>
                                        <p:tav tm="0">
                                          <p:val>
                                            <p:strVal val="ppt_y"/>
                                          </p:val>
                                        </p:tav>
                                        <p:tav tm="100000">
                                          <p:val>
                                            <p:strVal val="1+ppt_h/2"/>
                                          </p:val>
                                        </p:tav>
                                      </p:tavLst>
                                    </p:anim>
                                    <p:set>
                                      <p:cBhvr>
                                        <p:cTn id="123" dur="1" fill="hold">
                                          <p:stCondLst>
                                            <p:cond delay="249"/>
                                          </p:stCondLst>
                                        </p:cTn>
                                        <p:tgtEl>
                                          <p:spTgt spid="28"/>
                                        </p:tgtEl>
                                        <p:attrNameLst>
                                          <p:attrName>style.visibility</p:attrName>
                                        </p:attrNameLst>
                                      </p:cBhvr>
                                      <p:to>
                                        <p:strVal val="hidden"/>
                                      </p:to>
                                    </p:set>
                                  </p:childTnLst>
                                </p:cTn>
                              </p:par>
                            </p:childTnLst>
                          </p:cTn>
                        </p:par>
                        <p:par>
                          <p:cTn id="124" fill="hold">
                            <p:stCondLst>
                              <p:cond delay="9250"/>
                            </p:stCondLst>
                            <p:childTnLst>
                              <p:par>
                                <p:cTn id="125" presetID="2" presetClass="exit" presetSubtype="4" fill="hold" nodeType="afterEffect">
                                  <p:stCondLst>
                                    <p:cond delay="0"/>
                                  </p:stCondLst>
                                  <p:childTnLst>
                                    <p:anim calcmode="lin" valueType="num">
                                      <p:cBhvr additive="base">
                                        <p:cTn id="126" dur="250"/>
                                        <p:tgtEl>
                                          <p:spTgt spid="34"/>
                                        </p:tgtEl>
                                        <p:attrNameLst>
                                          <p:attrName>ppt_x</p:attrName>
                                        </p:attrNameLst>
                                      </p:cBhvr>
                                      <p:tavLst>
                                        <p:tav tm="0">
                                          <p:val>
                                            <p:strVal val="ppt_x"/>
                                          </p:val>
                                        </p:tav>
                                        <p:tav tm="100000">
                                          <p:val>
                                            <p:strVal val="ppt_x"/>
                                          </p:val>
                                        </p:tav>
                                      </p:tavLst>
                                    </p:anim>
                                    <p:anim calcmode="lin" valueType="num">
                                      <p:cBhvr additive="base">
                                        <p:cTn id="127" dur="250"/>
                                        <p:tgtEl>
                                          <p:spTgt spid="34"/>
                                        </p:tgtEl>
                                        <p:attrNameLst>
                                          <p:attrName>ppt_y</p:attrName>
                                        </p:attrNameLst>
                                      </p:cBhvr>
                                      <p:tavLst>
                                        <p:tav tm="0">
                                          <p:val>
                                            <p:strVal val="ppt_y"/>
                                          </p:val>
                                        </p:tav>
                                        <p:tav tm="100000">
                                          <p:val>
                                            <p:strVal val="1+ppt_h/2"/>
                                          </p:val>
                                        </p:tav>
                                      </p:tavLst>
                                    </p:anim>
                                    <p:set>
                                      <p:cBhvr>
                                        <p:cTn id="128" dur="1" fill="hold">
                                          <p:stCondLst>
                                            <p:cond delay="249"/>
                                          </p:stCondLst>
                                        </p:cTn>
                                        <p:tgtEl>
                                          <p:spTgt spid="34"/>
                                        </p:tgtEl>
                                        <p:attrNameLst>
                                          <p:attrName>style.visibility</p:attrName>
                                        </p:attrNameLst>
                                      </p:cBhvr>
                                      <p:to>
                                        <p:strVal val="hidden"/>
                                      </p:to>
                                    </p:set>
                                  </p:childTnLst>
                                </p:cTn>
                              </p:par>
                            </p:childTnLst>
                          </p:cTn>
                        </p:par>
                        <p:par>
                          <p:cTn id="129" fill="hold">
                            <p:stCondLst>
                              <p:cond delay="9500"/>
                            </p:stCondLst>
                            <p:childTnLst>
                              <p:par>
                                <p:cTn id="130" presetID="2" presetClass="exit" presetSubtype="4" fill="hold" nodeType="afterEffect">
                                  <p:stCondLst>
                                    <p:cond delay="0"/>
                                  </p:stCondLst>
                                  <p:childTnLst>
                                    <p:anim calcmode="lin" valueType="num">
                                      <p:cBhvr additive="base">
                                        <p:cTn id="131" dur="250"/>
                                        <p:tgtEl>
                                          <p:spTgt spid="24"/>
                                        </p:tgtEl>
                                        <p:attrNameLst>
                                          <p:attrName>ppt_x</p:attrName>
                                        </p:attrNameLst>
                                      </p:cBhvr>
                                      <p:tavLst>
                                        <p:tav tm="0">
                                          <p:val>
                                            <p:strVal val="ppt_x"/>
                                          </p:val>
                                        </p:tav>
                                        <p:tav tm="100000">
                                          <p:val>
                                            <p:strVal val="ppt_x"/>
                                          </p:val>
                                        </p:tav>
                                      </p:tavLst>
                                    </p:anim>
                                    <p:anim calcmode="lin" valueType="num">
                                      <p:cBhvr additive="base">
                                        <p:cTn id="132" dur="250"/>
                                        <p:tgtEl>
                                          <p:spTgt spid="24"/>
                                        </p:tgtEl>
                                        <p:attrNameLst>
                                          <p:attrName>ppt_y</p:attrName>
                                        </p:attrNameLst>
                                      </p:cBhvr>
                                      <p:tavLst>
                                        <p:tav tm="0">
                                          <p:val>
                                            <p:strVal val="ppt_y"/>
                                          </p:val>
                                        </p:tav>
                                        <p:tav tm="100000">
                                          <p:val>
                                            <p:strVal val="1+ppt_h/2"/>
                                          </p:val>
                                        </p:tav>
                                      </p:tavLst>
                                    </p:anim>
                                    <p:set>
                                      <p:cBhvr>
                                        <p:cTn id="133" dur="1" fill="hold">
                                          <p:stCondLst>
                                            <p:cond delay="249"/>
                                          </p:stCondLst>
                                        </p:cTn>
                                        <p:tgtEl>
                                          <p:spTgt spid="24"/>
                                        </p:tgtEl>
                                        <p:attrNameLst>
                                          <p:attrName>style.visibility</p:attrName>
                                        </p:attrNameLst>
                                      </p:cBhvr>
                                      <p:to>
                                        <p:strVal val="hidden"/>
                                      </p:to>
                                    </p:set>
                                  </p:childTnLst>
                                </p:cTn>
                              </p:par>
                            </p:childTnLst>
                          </p:cTn>
                        </p:par>
                        <p:par>
                          <p:cTn id="134" fill="hold">
                            <p:stCondLst>
                              <p:cond delay="9750"/>
                            </p:stCondLst>
                            <p:childTnLst>
                              <p:par>
                                <p:cTn id="135" presetID="1" presetClass="entr" presetSubtype="0" fill="hold" grpId="0" nodeType="afterEffect">
                                  <p:stCondLst>
                                    <p:cond delay="0"/>
                                  </p:stCondLst>
                                  <p:childTnLst>
                                    <p:set>
                                      <p:cBhvr>
                                        <p:cTn id="136"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21B16-179B-16A1-9A43-8081F202F651}"/>
              </a:ext>
            </a:extLst>
          </p:cNvPr>
          <p:cNvSpPr>
            <a:spLocks noGrp="1"/>
          </p:cNvSpPr>
          <p:nvPr>
            <p:ph type="title"/>
          </p:nvPr>
        </p:nvSpPr>
        <p:spPr>
          <a:xfrm>
            <a:off x="1624448" y="438170"/>
            <a:ext cx="6622244" cy="1900408"/>
          </a:xfrm>
        </p:spPr>
        <p:txBody>
          <a:bodyPr/>
          <a:lstStyle/>
          <a:p>
            <a:pPr>
              <a:lnSpc>
                <a:spcPct val="100000"/>
              </a:lnSpc>
            </a:pPr>
            <a:r>
              <a:rPr lang="nl-BE" sz="3700" dirty="0">
                <a:solidFill>
                  <a:schemeClr val="tx1"/>
                </a:solidFill>
                <a:latin typeface="+mn-lt"/>
              </a:rPr>
              <a:t>Verhouding LPDC - IPDC – Rechtenverkenner</a:t>
            </a:r>
            <a:br>
              <a:rPr lang="nl-BE" sz="2100" dirty="0">
                <a:latin typeface="+mj-lt"/>
              </a:rPr>
            </a:br>
            <a:br>
              <a:rPr lang="nl-BE" sz="1500" dirty="0">
                <a:latin typeface="+mj-lt"/>
              </a:rPr>
            </a:br>
            <a:br>
              <a:rPr lang="nl-BE" sz="2100" dirty="0">
                <a:latin typeface="FlandersArtSans-Light"/>
                <a:cs typeface="Calibri"/>
              </a:rPr>
            </a:br>
            <a:endParaRPr lang="nl-BE" sz="2100" dirty="0">
              <a:latin typeface="+mj-lt"/>
            </a:endParaRPr>
          </a:p>
        </p:txBody>
      </p:sp>
      <p:sp>
        <p:nvSpPr>
          <p:cNvPr id="3" name="Tijdelijke aanduiding voor inhoud 2">
            <a:extLst>
              <a:ext uri="{FF2B5EF4-FFF2-40B4-BE49-F238E27FC236}">
                <a16:creationId xmlns:a16="http://schemas.microsoft.com/office/drawing/2014/main" id="{18711651-7159-7BD1-E2DD-CD8F7882C91F}"/>
              </a:ext>
            </a:extLst>
          </p:cNvPr>
          <p:cNvSpPr>
            <a:spLocks noGrp="1"/>
          </p:cNvSpPr>
          <p:nvPr>
            <p:ph sz="half" idx="1"/>
          </p:nvPr>
        </p:nvSpPr>
        <p:spPr>
          <a:xfrm>
            <a:off x="1513186" y="1595363"/>
            <a:ext cx="6244451" cy="1022190"/>
          </a:xfrm>
        </p:spPr>
        <p:txBody>
          <a:bodyPr vert="horz" lIns="0" tIns="0" rIns="0" bIns="0" rtlCol="0" anchor="t">
            <a:noAutofit/>
          </a:bodyPr>
          <a:lstStyle/>
          <a:p>
            <a:pPr>
              <a:lnSpc>
                <a:spcPct val="200000"/>
              </a:lnSpc>
              <a:buNone/>
            </a:pPr>
            <a:endParaRPr lang="nl-BE" sz="2100">
              <a:latin typeface="FlandersArtSans-Light" panose="00000400000000000000" pitchFamily="2" charset="0"/>
            </a:endParaRPr>
          </a:p>
          <a:p>
            <a:pPr>
              <a:lnSpc>
                <a:spcPct val="200000"/>
              </a:lnSpc>
              <a:buNone/>
            </a:pPr>
            <a:endParaRPr lang="nl-BE" sz="2100">
              <a:latin typeface="FlandersArtSans-Light" panose="00000400000000000000" pitchFamily="2" charset="0"/>
            </a:endParaRPr>
          </a:p>
          <a:p>
            <a:endParaRPr lang="nl-BE"/>
          </a:p>
        </p:txBody>
      </p:sp>
      <p:sp>
        <p:nvSpPr>
          <p:cNvPr id="5" name="Tijdelijke aanduiding voor inhoud 2">
            <a:extLst>
              <a:ext uri="{FF2B5EF4-FFF2-40B4-BE49-F238E27FC236}">
                <a16:creationId xmlns:a16="http://schemas.microsoft.com/office/drawing/2014/main" id="{10374DCF-BDFE-AD3B-6C74-EE12B61D0F34}"/>
              </a:ext>
            </a:extLst>
          </p:cNvPr>
          <p:cNvSpPr txBox="1">
            <a:spLocks/>
          </p:cNvSpPr>
          <p:nvPr/>
        </p:nvSpPr>
        <p:spPr>
          <a:xfrm>
            <a:off x="1624448" y="2074066"/>
            <a:ext cx="6244451" cy="234520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BE" sz="1800">
                <a:latin typeface="FlandersArtSans-Light"/>
                <a:cs typeface="Calibri"/>
              </a:rPr>
              <a:t>Lokaal bestuur biedt verschillende producten en diensten aan. </a:t>
            </a:r>
          </a:p>
          <a:p>
            <a:pPr>
              <a:lnSpc>
                <a:spcPct val="200000"/>
              </a:lnSpc>
              <a:buFontTx/>
              <a:buNone/>
            </a:pPr>
            <a:endParaRPr lang="nl-BE" sz="2100">
              <a:latin typeface="FlandersArtSans-Light" panose="00000400000000000000" pitchFamily="2" charset="0"/>
            </a:endParaRPr>
          </a:p>
          <a:p>
            <a:pPr>
              <a:lnSpc>
                <a:spcPct val="200000"/>
              </a:lnSpc>
              <a:buFontTx/>
              <a:buNone/>
            </a:pPr>
            <a:endParaRPr lang="nl-BE" sz="2100">
              <a:latin typeface="FlandersArtSans-Light" panose="00000400000000000000" pitchFamily="2" charset="0"/>
            </a:endParaRPr>
          </a:p>
          <a:p>
            <a:endParaRPr lang="nl-BE" sz="1650"/>
          </a:p>
        </p:txBody>
      </p:sp>
      <p:pic>
        <p:nvPicPr>
          <p:cNvPr id="7" name="Afbeelding 6">
            <a:extLst>
              <a:ext uri="{FF2B5EF4-FFF2-40B4-BE49-F238E27FC236}">
                <a16:creationId xmlns:a16="http://schemas.microsoft.com/office/drawing/2014/main" id="{982F6FD0-555B-B069-75DD-177753ADC420}"/>
              </a:ext>
            </a:extLst>
          </p:cNvPr>
          <p:cNvPicPr>
            <a:picLocks noChangeAspect="1"/>
          </p:cNvPicPr>
          <p:nvPr/>
        </p:nvPicPr>
        <p:blipFill>
          <a:blip r:embed="rId7"/>
          <a:stretch>
            <a:fillRect/>
          </a:stretch>
        </p:blipFill>
        <p:spPr>
          <a:xfrm>
            <a:off x="1547927" y="2728771"/>
            <a:ext cx="1948600" cy="2670303"/>
          </a:xfrm>
          <a:prstGeom prst="rect">
            <a:avLst/>
          </a:prstGeom>
        </p:spPr>
      </p:pic>
      <p:sp>
        <p:nvSpPr>
          <p:cNvPr id="8" name="Tekstvak 7">
            <a:extLst>
              <a:ext uri="{FF2B5EF4-FFF2-40B4-BE49-F238E27FC236}">
                <a16:creationId xmlns:a16="http://schemas.microsoft.com/office/drawing/2014/main" id="{AF2C5E1B-DABE-631E-3693-137E1E78D3E6}"/>
              </a:ext>
            </a:extLst>
          </p:cNvPr>
          <p:cNvSpPr txBox="1"/>
          <p:nvPr/>
        </p:nvSpPr>
        <p:spPr>
          <a:xfrm>
            <a:off x="4059453" y="4692361"/>
            <a:ext cx="3760340" cy="715581"/>
          </a:xfrm>
          <a:prstGeom prst="rect">
            <a:avLst/>
          </a:prstGeom>
          <a:noFill/>
        </p:spPr>
        <p:txBody>
          <a:bodyPr wrap="square" rtlCol="0">
            <a:spAutoFit/>
          </a:bodyPr>
          <a:lstStyle/>
          <a:p>
            <a:r>
              <a:rPr lang="nl-BE" sz="1350">
                <a:latin typeface="FlandersArtSans-Light" panose="00000400000000000000" pitchFamily="2" charset="0"/>
              </a:rPr>
              <a:t>Sociale rechten zoals leefloon, budgetbegeleiding, goedkope warme maaltijd, gratis huisvuilzakken, enz. </a:t>
            </a:r>
          </a:p>
        </p:txBody>
      </p:sp>
      <p:cxnSp>
        <p:nvCxnSpPr>
          <p:cNvPr id="10" name="Rechte verbindingslijn met pijl 9">
            <a:extLst>
              <a:ext uri="{FF2B5EF4-FFF2-40B4-BE49-F238E27FC236}">
                <a16:creationId xmlns:a16="http://schemas.microsoft.com/office/drawing/2014/main" id="{4B20BC97-78C6-CBE7-0BB2-0E6E373E0AC2}"/>
              </a:ext>
            </a:extLst>
          </p:cNvPr>
          <p:cNvCxnSpPr>
            <a:cxnSpLocks/>
          </p:cNvCxnSpPr>
          <p:nvPr/>
        </p:nvCxnSpPr>
        <p:spPr>
          <a:xfrm flipV="1">
            <a:off x="3144037" y="4145888"/>
            <a:ext cx="909014" cy="7391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3" name="Tekstvak 12">
            <a:extLst>
              <a:ext uri="{FF2B5EF4-FFF2-40B4-BE49-F238E27FC236}">
                <a16:creationId xmlns:a16="http://schemas.microsoft.com/office/drawing/2014/main" id="{FC222A96-6322-452E-E3FB-3EF604B79FDB}"/>
              </a:ext>
            </a:extLst>
          </p:cNvPr>
          <p:cNvSpPr txBox="1"/>
          <p:nvPr/>
        </p:nvSpPr>
        <p:spPr>
          <a:xfrm>
            <a:off x="5454167" y="4364532"/>
            <a:ext cx="485454" cy="461665"/>
          </a:xfrm>
          <a:prstGeom prst="rect">
            <a:avLst/>
          </a:prstGeom>
          <a:noFill/>
        </p:spPr>
        <p:txBody>
          <a:bodyPr wrap="square" rtlCol="0">
            <a:spAutoFit/>
          </a:bodyPr>
          <a:lstStyle/>
          <a:p>
            <a:r>
              <a:rPr lang="nl-BE" sz="2400"/>
              <a:t>+</a:t>
            </a:r>
          </a:p>
        </p:txBody>
      </p:sp>
      <p:sp>
        <p:nvSpPr>
          <p:cNvPr id="14" name="Tekstvak 13">
            <a:extLst>
              <a:ext uri="{FF2B5EF4-FFF2-40B4-BE49-F238E27FC236}">
                <a16:creationId xmlns:a16="http://schemas.microsoft.com/office/drawing/2014/main" id="{B6160317-602C-6726-82A5-F07C3CFED8E7}"/>
              </a:ext>
            </a:extLst>
          </p:cNvPr>
          <p:cNvSpPr txBox="1"/>
          <p:nvPr/>
        </p:nvSpPr>
        <p:spPr>
          <a:xfrm>
            <a:off x="4086101" y="3818344"/>
            <a:ext cx="3721338" cy="715581"/>
          </a:xfrm>
          <a:prstGeom prst="rect">
            <a:avLst/>
          </a:prstGeom>
          <a:noFill/>
        </p:spPr>
        <p:txBody>
          <a:bodyPr wrap="square" rtlCol="0">
            <a:spAutoFit/>
          </a:bodyPr>
          <a:lstStyle/>
          <a:p>
            <a:r>
              <a:rPr lang="nl-BE" sz="1350">
                <a:latin typeface="FlandersArtSans-Light" panose="00000400000000000000" pitchFamily="2" charset="0"/>
              </a:rPr>
              <a:t>Lokale producten en diensten zoals internationaal paspoort, antireclamestickers, aanvraag tijdelijk parkeerverbod, enz.</a:t>
            </a:r>
          </a:p>
        </p:txBody>
      </p:sp>
      <p:cxnSp>
        <p:nvCxnSpPr>
          <p:cNvPr id="15" name="Rechte verbindingslijn met pijl 14">
            <a:extLst>
              <a:ext uri="{FF2B5EF4-FFF2-40B4-BE49-F238E27FC236}">
                <a16:creationId xmlns:a16="http://schemas.microsoft.com/office/drawing/2014/main" id="{812A40B0-0DF3-863B-EDD8-39783107F6B7}"/>
              </a:ext>
            </a:extLst>
          </p:cNvPr>
          <p:cNvCxnSpPr>
            <a:cxnSpLocks/>
          </p:cNvCxnSpPr>
          <p:nvPr/>
        </p:nvCxnSpPr>
        <p:spPr>
          <a:xfrm flipV="1">
            <a:off x="3087244" y="4246810"/>
            <a:ext cx="933467" cy="46630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7" name="Rechte verbindingslijn met pijl 16">
            <a:extLst>
              <a:ext uri="{FF2B5EF4-FFF2-40B4-BE49-F238E27FC236}">
                <a16:creationId xmlns:a16="http://schemas.microsoft.com/office/drawing/2014/main" id="{A34BACCF-FD41-4E88-42BE-98B1DA535BB8}"/>
              </a:ext>
            </a:extLst>
          </p:cNvPr>
          <p:cNvCxnSpPr>
            <a:cxnSpLocks/>
          </p:cNvCxnSpPr>
          <p:nvPr/>
        </p:nvCxnSpPr>
        <p:spPr>
          <a:xfrm>
            <a:off x="3041941" y="5076959"/>
            <a:ext cx="898199"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0" name="Tekstvak 19">
            <a:extLst>
              <a:ext uri="{FF2B5EF4-FFF2-40B4-BE49-F238E27FC236}">
                <a16:creationId xmlns:a16="http://schemas.microsoft.com/office/drawing/2014/main" id="{A57C24C6-FA62-EDCC-A4A6-8C337BA572C6}"/>
              </a:ext>
            </a:extLst>
          </p:cNvPr>
          <p:cNvSpPr txBox="1"/>
          <p:nvPr/>
        </p:nvSpPr>
        <p:spPr>
          <a:xfrm>
            <a:off x="1779706" y="3133066"/>
            <a:ext cx="1505918" cy="78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500">
                <a:ln w="0"/>
                <a:solidFill>
                  <a:schemeClr val="accent1"/>
                </a:solidFill>
                <a:effectLst>
                  <a:outerShdw blurRad="38100" dist="25400" dir="5400000" algn="ctr" rotWithShape="0">
                    <a:srgbClr val="6E747A">
                      <a:alpha val="43000"/>
                    </a:srgbClr>
                  </a:outerShdw>
                </a:effectLst>
              </a:rPr>
              <a:t>Lokale producten en diensten</a:t>
            </a:r>
          </a:p>
        </p:txBody>
      </p:sp>
      <p:pic>
        <p:nvPicPr>
          <p:cNvPr id="22" name="Afbeelding 21">
            <a:extLst>
              <a:ext uri="{FF2B5EF4-FFF2-40B4-BE49-F238E27FC236}">
                <a16:creationId xmlns:a16="http://schemas.microsoft.com/office/drawing/2014/main" id="{6210FAAD-83ED-6526-FA2E-AC512809A08B}"/>
              </a:ext>
            </a:extLst>
          </p:cNvPr>
          <p:cNvPicPr>
            <a:picLocks noChangeAspect="1"/>
          </p:cNvPicPr>
          <p:nvPr/>
        </p:nvPicPr>
        <p:blipFill>
          <a:blip r:embed="rId7"/>
          <a:stretch>
            <a:fillRect/>
          </a:stretch>
        </p:blipFill>
        <p:spPr>
          <a:xfrm>
            <a:off x="-2512775" y="911190"/>
            <a:ext cx="696431" cy="954368"/>
          </a:xfrm>
          <a:prstGeom prst="rect">
            <a:avLst/>
          </a:prstGeom>
        </p:spPr>
      </p:pic>
      <p:pic>
        <p:nvPicPr>
          <p:cNvPr id="23" name="Afbeelding 22">
            <a:extLst>
              <a:ext uri="{FF2B5EF4-FFF2-40B4-BE49-F238E27FC236}">
                <a16:creationId xmlns:a16="http://schemas.microsoft.com/office/drawing/2014/main" id="{44ADAD56-FE1B-CD5E-CFF4-27989CBA2865}"/>
              </a:ext>
            </a:extLst>
          </p:cNvPr>
          <p:cNvPicPr>
            <a:picLocks noChangeAspect="1"/>
          </p:cNvPicPr>
          <p:nvPr/>
        </p:nvPicPr>
        <p:blipFill>
          <a:blip r:embed="rId7"/>
          <a:stretch>
            <a:fillRect/>
          </a:stretch>
        </p:blipFill>
        <p:spPr>
          <a:xfrm>
            <a:off x="-1204175" y="1637872"/>
            <a:ext cx="1015487" cy="1391592"/>
          </a:xfrm>
          <a:prstGeom prst="rect">
            <a:avLst/>
          </a:prstGeom>
        </p:spPr>
      </p:pic>
      <p:pic>
        <p:nvPicPr>
          <p:cNvPr id="24" name="Afbeelding 23">
            <a:extLst>
              <a:ext uri="{FF2B5EF4-FFF2-40B4-BE49-F238E27FC236}">
                <a16:creationId xmlns:a16="http://schemas.microsoft.com/office/drawing/2014/main" id="{E3D5D287-5AEC-047A-4EF4-6F5515D9E80C}"/>
              </a:ext>
            </a:extLst>
          </p:cNvPr>
          <p:cNvPicPr>
            <a:picLocks noChangeAspect="1"/>
          </p:cNvPicPr>
          <p:nvPr/>
        </p:nvPicPr>
        <p:blipFill>
          <a:blip r:embed="rId7"/>
          <a:stretch>
            <a:fillRect/>
          </a:stretch>
        </p:blipFill>
        <p:spPr>
          <a:xfrm>
            <a:off x="9370230" y="3330449"/>
            <a:ext cx="435366" cy="596612"/>
          </a:xfrm>
          <a:prstGeom prst="rect">
            <a:avLst/>
          </a:prstGeom>
        </p:spPr>
      </p:pic>
      <p:pic>
        <p:nvPicPr>
          <p:cNvPr id="25" name="Afbeelding 24">
            <a:extLst>
              <a:ext uri="{FF2B5EF4-FFF2-40B4-BE49-F238E27FC236}">
                <a16:creationId xmlns:a16="http://schemas.microsoft.com/office/drawing/2014/main" id="{7FE83116-0498-63A1-3DBD-35AC05D717B0}"/>
              </a:ext>
            </a:extLst>
          </p:cNvPr>
          <p:cNvPicPr>
            <a:picLocks noChangeAspect="1"/>
          </p:cNvPicPr>
          <p:nvPr/>
        </p:nvPicPr>
        <p:blipFill>
          <a:blip r:embed="rId7"/>
          <a:stretch>
            <a:fillRect/>
          </a:stretch>
        </p:blipFill>
        <p:spPr>
          <a:xfrm>
            <a:off x="-1823331" y="3724935"/>
            <a:ext cx="1393637" cy="1909799"/>
          </a:xfrm>
          <a:prstGeom prst="rect">
            <a:avLst/>
          </a:prstGeom>
        </p:spPr>
      </p:pic>
      <p:pic>
        <p:nvPicPr>
          <p:cNvPr id="26" name="Afbeelding 25">
            <a:extLst>
              <a:ext uri="{FF2B5EF4-FFF2-40B4-BE49-F238E27FC236}">
                <a16:creationId xmlns:a16="http://schemas.microsoft.com/office/drawing/2014/main" id="{021037E7-1589-F5B1-54B4-3D5A0EDFF559}"/>
              </a:ext>
            </a:extLst>
          </p:cNvPr>
          <p:cNvPicPr>
            <a:picLocks noChangeAspect="1"/>
          </p:cNvPicPr>
          <p:nvPr/>
        </p:nvPicPr>
        <p:blipFill>
          <a:blip r:embed="rId7"/>
          <a:stretch>
            <a:fillRect/>
          </a:stretch>
        </p:blipFill>
        <p:spPr>
          <a:xfrm>
            <a:off x="-476349" y="3133066"/>
            <a:ext cx="324749" cy="445027"/>
          </a:xfrm>
          <a:prstGeom prst="rect">
            <a:avLst/>
          </a:prstGeom>
        </p:spPr>
      </p:pic>
    </p:spTree>
    <p:extLst>
      <p:ext uri="{BB962C8B-B14F-4D97-AF65-F5344CB8AC3E}">
        <p14:creationId xmlns:p14="http://schemas.microsoft.com/office/powerpoint/2010/main" val="112547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711651-7159-7BD1-E2DD-CD8F7882C91F}"/>
              </a:ext>
            </a:extLst>
          </p:cNvPr>
          <p:cNvSpPr>
            <a:spLocks noGrp="1"/>
          </p:cNvSpPr>
          <p:nvPr>
            <p:ph sz="half" idx="1"/>
          </p:nvPr>
        </p:nvSpPr>
        <p:spPr>
          <a:xfrm>
            <a:off x="1563910" y="1280117"/>
            <a:ext cx="6244451" cy="2431793"/>
          </a:xfrm>
        </p:spPr>
        <p:txBody>
          <a:bodyPr vert="horz" lIns="0" tIns="0" rIns="0" bIns="0" rtlCol="0" anchor="t">
            <a:noAutofit/>
          </a:bodyPr>
          <a:lstStyle/>
          <a:p>
            <a:pPr>
              <a:lnSpc>
                <a:spcPct val="200000"/>
              </a:lnSpc>
              <a:buNone/>
            </a:pPr>
            <a:endParaRPr lang="nl-BE" sz="2100">
              <a:latin typeface="FlandersArtSans-Light" panose="00000400000000000000" pitchFamily="2" charset="0"/>
            </a:endParaRPr>
          </a:p>
          <a:p>
            <a:pPr>
              <a:lnSpc>
                <a:spcPct val="200000"/>
              </a:lnSpc>
              <a:buNone/>
            </a:pPr>
            <a:endParaRPr lang="nl-BE" sz="2100">
              <a:latin typeface="FlandersArtSans-Light" panose="00000400000000000000" pitchFamily="2" charset="0"/>
            </a:endParaRPr>
          </a:p>
          <a:p>
            <a:endParaRPr lang="nl-BE"/>
          </a:p>
        </p:txBody>
      </p:sp>
      <p:sp>
        <p:nvSpPr>
          <p:cNvPr id="5" name="Tijdelijke aanduiding voor inhoud 2">
            <a:extLst>
              <a:ext uri="{FF2B5EF4-FFF2-40B4-BE49-F238E27FC236}">
                <a16:creationId xmlns:a16="http://schemas.microsoft.com/office/drawing/2014/main" id="{10374DCF-BDFE-AD3B-6C74-EE12B61D0F34}"/>
              </a:ext>
            </a:extLst>
          </p:cNvPr>
          <p:cNvSpPr txBox="1">
            <a:spLocks/>
          </p:cNvSpPr>
          <p:nvPr/>
        </p:nvSpPr>
        <p:spPr>
          <a:xfrm>
            <a:off x="1655734" y="1622715"/>
            <a:ext cx="6244451" cy="234520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BE" sz="1800">
                <a:latin typeface="FlandersArtSans-Light"/>
                <a:cs typeface="Calibri"/>
              </a:rPr>
              <a:t>Elk lokaal bestuur kan zijn producten en diensten invoeren in de Lokale Producten- en </a:t>
            </a:r>
            <a:r>
              <a:rPr lang="nl-BE" sz="1800" err="1">
                <a:latin typeface="FlandersArtSans-Light"/>
                <a:cs typeface="Calibri"/>
              </a:rPr>
              <a:t>DienstenCatalogus</a:t>
            </a:r>
            <a:r>
              <a:rPr lang="nl-BE" sz="1800">
                <a:latin typeface="FlandersArtSans-Light"/>
                <a:cs typeface="Calibri"/>
              </a:rPr>
              <a:t> (LPDC)</a:t>
            </a:r>
          </a:p>
          <a:p>
            <a:pPr lvl="1">
              <a:lnSpc>
                <a:spcPct val="200000"/>
              </a:lnSpc>
            </a:pPr>
            <a:r>
              <a:rPr lang="nl-BE" sz="1800">
                <a:latin typeface="FlandersArtSans-Light"/>
                <a:cs typeface="Calibri"/>
              </a:rPr>
              <a:t>Ingevoerde producten en diensten = ‘Instanties’</a:t>
            </a:r>
          </a:p>
          <a:p>
            <a:pPr>
              <a:lnSpc>
                <a:spcPct val="200000"/>
              </a:lnSpc>
              <a:buFontTx/>
              <a:buNone/>
            </a:pPr>
            <a:endParaRPr lang="nl-BE" sz="2100">
              <a:latin typeface="FlandersArtSans-Light" panose="00000400000000000000" pitchFamily="2" charset="0"/>
            </a:endParaRPr>
          </a:p>
          <a:p>
            <a:pPr>
              <a:lnSpc>
                <a:spcPct val="200000"/>
              </a:lnSpc>
              <a:buFontTx/>
              <a:buNone/>
            </a:pPr>
            <a:endParaRPr lang="nl-BE" sz="2100">
              <a:latin typeface="FlandersArtSans-Light" panose="00000400000000000000" pitchFamily="2" charset="0"/>
            </a:endParaRPr>
          </a:p>
          <a:p>
            <a:endParaRPr lang="nl-BE" sz="1650"/>
          </a:p>
        </p:txBody>
      </p:sp>
      <p:pic>
        <p:nvPicPr>
          <p:cNvPr id="7" name="Afbeelding 6">
            <a:extLst>
              <a:ext uri="{FF2B5EF4-FFF2-40B4-BE49-F238E27FC236}">
                <a16:creationId xmlns:a16="http://schemas.microsoft.com/office/drawing/2014/main" id="{982F6FD0-555B-B069-75DD-177753ADC420}"/>
              </a:ext>
            </a:extLst>
          </p:cNvPr>
          <p:cNvPicPr>
            <a:picLocks noChangeAspect="1"/>
          </p:cNvPicPr>
          <p:nvPr/>
        </p:nvPicPr>
        <p:blipFill>
          <a:blip r:embed="rId7"/>
          <a:stretch>
            <a:fillRect/>
          </a:stretch>
        </p:blipFill>
        <p:spPr>
          <a:xfrm>
            <a:off x="1596487" y="2796865"/>
            <a:ext cx="1925885" cy="2639175"/>
          </a:xfrm>
          <a:prstGeom prst="rect">
            <a:avLst/>
          </a:prstGeom>
        </p:spPr>
      </p:pic>
      <p:pic>
        <p:nvPicPr>
          <p:cNvPr id="22" name="Afbeelding 21">
            <a:extLst>
              <a:ext uri="{FF2B5EF4-FFF2-40B4-BE49-F238E27FC236}">
                <a16:creationId xmlns:a16="http://schemas.microsoft.com/office/drawing/2014/main" id="{6210FAAD-83ED-6526-FA2E-AC512809A08B}"/>
              </a:ext>
            </a:extLst>
          </p:cNvPr>
          <p:cNvPicPr>
            <a:picLocks noChangeAspect="1"/>
          </p:cNvPicPr>
          <p:nvPr/>
        </p:nvPicPr>
        <p:blipFill>
          <a:blip r:embed="rId7"/>
          <a:stretch>
            <a:fillRect/>
          </a:stretch>
        </p:blipFill>
        <p:spPr>
          <a:xfrm>
            <a:off x="1882318" y="4600405"/>
            <a:ext cx="685643" cy="939585"/>
          </a:xfrm>
          <a:prstGeom prst="rect">
            <a:avLst/>
          </a:prstGeom>
        </p:spPr>
      </p:pic>
      <p:pic>
        <p:nvPicPr>
          <p:cNvPr id="23" name="Afbeelding 22">
            <a:extLst>
              <a:ext uri="{FF2B5EF4-FFF2-40B4-BE49-F238E27FC236}">
                <a16:creationId xmlns:a16="http://schemas.microsoft.com/office/drawing/2014/main" id="{44ADAD56-FE1B-CD5E-CFF4-27989CBA2865}"/>
              </a:ext>
            </a:extLst>
          </p:cNvPr>
          <p:cNvPicPr>
            <a:picLocks noChangeAspect="1"/>
          </p:cNvPicPr>
          <p:nvPr/>
        </p:nvPicPr>
        <p:blipFill>
          <a:blip r:embed="rId7"/>
          <a:stretch>
            <a:fillRect/>
          </a:stretch>
        </p:blipFill>
        <p:spPr>
          <a:xfrm>
            <a:off x="1887756" y="3126199"/>
            <a:ext cx="784697" cy="1075325"/>
          </a:xfrm>
          <a:prstGeom prst="rect">
            <a:avLst/>
          </a:prstGeom>
        </p:spPr>
      </p:pic>
      <p:pic>
        <p:nvPicPr>
          <p:cNvPr id="24" name="Afbeelding 23">
            <a:extLst>
              <a:ext uri="{FF2B5EF4-FFF2-40B4-BE49-F238E27FC236}">
                <a16:creationId xmlns:a16="http://schemas.microsoft.com/office/drawing/2014/main" id="{E3D5D287-5AEC-047A-4EF4-6F5515D9E80C}"/>
              </a:ext>
            </a:extLst>
          </p:cNvPr>
          <p:cNvPicPr>
            <a:picLocks noChangeAspect="1"/>
          </p:cNvPicPr>
          <p:nvPr/>
        </p:nvPicPr>
        <p:blipFill>
          <a:blip r:embed="rId7"/>
          <a:stretch>
            <a:fillRect/>
          </a:stretch>
        </p:blipFill>
        <p:spPr>
          <a:xfrm>
            <a:off x="2719852" y="2916340"/>
            <a:ext cx="830397" cy="1137950"/>
          </a:xfrm>
          <a:prstGeom prst="rect">
            <a:avLst/>
          </a:prstGeom>
        </p:spPr>
      </p:pic>
      <p:pic>
        <p:nvPicPr>
          <p:cNvPr id="25" name="Afbeelding 24">
            <a:extLst>
              <a:ext uri="{FF2B5EF4-FFF2-40B4-BE49-F238E27FC236}">
                <a16:creationId xmlns:a16="http://schemas.microsoft.com/office/drawing/2014/main" id="{7FE83116-0498-63A1-3DBD-35AC05D717B0}"/>
              </a:ext>
            </a:extLst>
          </p:cNvPr>
          <p:cNvPicPr>
            <a:picLocks noChangeAspect="1"/>
          </p:cNvPicPr>
          <p:nvPr/>
        </p:nvPicPr>
        <p:blipFill>
          <a:blip r:embed="rId7"/>
          <a:stretch>
            <a:fillRect/>
          </a:stretch>
        </p:blipFill>
        <p:spPr>
          <a:xfrm>
            <a:off x="1438821" y="3771150"/>
            <a:ext cx="820138" cy="1123892"/>
          </a:xfrm>
          <a:prstGeom prst="rect">
            <a:avLst/>
          </a:prstGeom>
        </p:spPr>
      </p:pic>
      <p:pic>
        <p:nvPicPr>
          <p:cNvPr id="26" name="Afbeelding 25">
            <a:extLst>
              <a:ext uri="{FF2B5EF4-FFF2-40B4-BE49-F238E27FC236}">
                <a16:creationId xmlns:a16="http://schemas.microsoft.com/office/drawing/2014/main" id="{021037E7-1589-F5B1-54B4-3D5A0EDFF559}"/>
              </a:ext>
            </a:extLst>
          </p:cNvPr>
          <p:cNvPicPr>
            <a:picLocks noChangeAspect="1"/>
          </p:cNvPicPr>
          <p:nvPr/>
        </p:nvPicPr>
        <p:blipFill>
          <a:blip r:embed="rId7"/>
          <a:stretch>
            <a:fillRect/>
          </a:stretch>
        </p:blipFill>
        <p:spPr>
          <a:xfrm>
            <a:off x="2398141" y="4116452"/>
            <a:ext cx="784697" cy="1075325"/>
          </a:xfrm>
          <a:prstGeom prst="rect">
            <a:avLst/>
          </a:prstGeom>
        </p:spPr>
      </p:pic>
      <p:sp>
        <p:nvSpPr>
          <p:cNvPr id="4" name="Tekstvak 3">
            <a:extLst>
              <a:ext uri="{FF2B5EF4-FFF2-40B4-BE49-F238E27FC236}">
                <a16:creationId xmlns:a16="http://schemas.microsoft.com/office/drawing/2014/main" id="{04FA8B7C-FEC5-578C-3E33-8726B41E15BC}"/>
              </a:ext>
            </a:extLst>
          </p:cNvPr>
          <p:cNvSpPr txBox="1"/>
          <p:nvPr/>
        </p:nvSpPr>
        <p:spPr>
          <a:xfrm>
            <a:off x="1597203" y="3989495"/>
            <a:ext cx="52389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Halle</a:t>
            </a:r>
          </a:p>
        </p:txBody>
      </p:sp>
      <p:sp>
        <p:nvSpPr>
          <p:cNvPr id="6" name="Tekstvak 5">
            <a:extLst>
              <a:ext uri="{FF2B5EF4-FFF2-40B4-BE49-F238E27FC236}">
                <a16:creationId xmlns:a16="http://schemas.microsoft.com/office/drawing/2014/main" id="{1056CFC7-964B-DAD2-1E10-A9047DE4F5ED}"/>
              </a:ext>
            </a:extLst>
          </p:cNvPr>
          <p:cNvSpPr txBox="1"/>
          <p:nvPr/>
        </p:nvSpPr>
        <p:spPr>
          <a:xfrm>
            <a:off x="1973665" y="3330218"/>
            <a:ext cx="685643"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Herent</a:t>
            </a:r>
          </a:p>
        </p:txBody>
      </p:sp>
      <p:sp>
        <p:nvSpPr>
          <p:cNvPr id="9" name="Tekstvak 8">
            <a:extLst>
              <a:ext uri="{FF2B5EF4-FFF2-40B4-BE49-F238E27FC236}">
                <a16:creationId xmlns:a16="http://schemas.microsoft.com/office/drawing/2014/main" id="{74E6675E-F168-142B-A55E-F7497CCC769B}"/>
              </a:ext>
            </a:extLst>
          </p:cNvPr>
          <p:cNvSpPr txBox="1"/>
          <p:nvPr/>
        </p:nvSpPr>
        <p:spPr>
          <a:xfrm>
            <a:off x="2520904" y="4305392"/>
            <a:ext cx="52389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Peer</a:t>
            </a:r>
          </a:p>
        </p:txBody>
      </p:sp>
      <p:sp>
        <p:nvSpPr>
          <p:cNvPr id="11" name="Tekstvak 10">
            <a:extLst>
              <a:ext uri="{FF2B5EF4-FFF2-40B4-BE49-F238E27FC236}">
                <a16:creationId xmlns:a16="http://schemas.microsoft.com/office/drawing/2014/main" id="{5217E407-15AF-6181-4CBF-FE8176DCECE9}"/>
              </a:ext>
            </a:extLst>
          </p:cNvPr>
          <p:cNvSpPr txBox="1"/>
          <p:nvPr/>
        </p:nvSpPr>
        <p:spPr>
          <a:xfrm>
            <a:off x="2824664" y="3102368"/>
            <a:ext cx="62618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Schilde</a:t>
            </a:r>
          </a:p>
        </p:txBody>
      </p:sp>
      <p:pic>
        <p:nvPicPr>
          <p:cNvPr id="12" name="Afbeelding 11">
            <a:extLst>
              <a:ext uri="{FF2B5EF4-FFF2-40B4-BE49-F238E27FC236}">
                <a16:creationId xmlns:a16="http://schemas.microsoft.com/office/drawing/2014/main" id="{139BA8CB-57FA-F751-3EEA-F7EBCA930EEC}"/>
              </a:ext>
            </a:extLst>
          </p:cNvPr>
          <p:cNvPicPr>
            <a:picLocks noChangeAspect="1"/>
          </p:cNvPicPr>
          <p:nvPr/>
        </p:nvPicPr>
        <p:blipFill>
          <a:blip r:embed="rId7"/>
          <a:stretch>
            <a:fillRect/>
          </a:stretch>
        </p:blipFill>
        <p:spPr>
          <a:xfrm>
            <a:off x="-1513390" y="1280116"/>
            <a:ext cx="981702" cy="1345295"/>
          </a:xfrm>
          <a:prstGeom prst="rect">
            <a:avLst/>
          </a:prstGeom>
        </p:spPr>
      </p:pic>
      <p:pic>
        <p:nvPicPr>
          <p:cNvPr id="16" name="Afbeelding 15">
            <a:extLst>
              <a:ext uri="{FF2B5EF4-FFF2-40B4-BE49-F238E27FC236}">
                <a16:creationId xmlns:a16="http://schemas.microsoft.com/office/drawing/2014/main" id="{C69BB8B0-ADBD-4DC0-15F6-EB25F0D4FFB2}"/>
              </a:ext>
            </a:extLst>
          </p:cNvPr>
          <p:cNvPicPr>
            <a:picLocks noChangeAspect="1"/>
          </p:cNvPicPr>
          <p:nvPr/>
        </p:nvPicPr>
        <p:blipFill>
          <a:blip r:embed="rId7"/>
          <a:stretch>
            <a:fillRect/>
          </a:stretch>
        </p:blipFill>
        <p:spPr>
          <a:xfrm>
            <a:off x="-1459743" y="2850612"/>
            <a:ext cx="928054" cy="1271778"/>
          </a:xfrm>
          <a:prstGeom prst="rect">
            <a:avLst/>
          </a:prstGeom>
        </p:spPr>
      </p:pic>
      <p:pic>
        <p:nvPicPr>
          <p:cNvPr id="19" name="Afbeelding 18">
            <a:extLst>
              <a:ext uri="{FF2B5EF4-FFF2-40B4-BE49-F238E27FC236}">
                <a16:creationId xmlns:a16="http://schemas.microsoft.com/office/drawing/2014/main" id="{96EC642E-202D-E69C-D851-B07B18FCAD66}"/>
              </a:ext>
            </a:extLst>
          </p:cNvPr>
          <p:cNvPicPr>
            <a:picLocks noChangeAspect="1"/>
          </p:cNvPicPr>
          <p:nvPr/>
        </p:nvPicPr>
        <p:blipFill>
          <a:blip r:embed="rId8"/>
          <a:stretch>
            <a:fillRect/>
          </a:stretch>
        </p:blipFill>
        <p:spPr>
          <a:xfrm>
            <a:off x="5061491" y="3238815"/>
            <a:ext cx="2087516" cy="1780528"/>
          </a:xfrm>
          <a:prstGeom prst="rect">
            <a:avLst/>
          </a:prstGeom>
        </p:spPr>
      </p:pic>
      <p:sp>
        <p:nvSpPr>
          <p:cNvPr id="21" name="Tekstvak 20">
            <a:extLst>
              <a:ext uri="{FF2B5EF4-FFF2-40B4-BE49-F238E27FC236}">
                <a16:creationId xmlns:a16="http://schemas.microsoft.com/office/drawing/2014/main" id="{65EBBDE1-89A9-E795-50C4-ABA5B7C73DC9}"/>
              </a:ext>
            </a:extLst>
          </p:cNvPr>
          <p:cNvSpPr txBox="1"/>
          <p:nvPr/>
        </p:nvSpPr>
        <p:spPr>
          <a:xfrm>
            <a:off x="5664328" y="4102308"/>
            <a:ext cx="1019012" cy="5078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2700">
                <a:solidFill>
                  <a:srgbClr val="FF0000"/>
                </a:solidFill>
              </a:rPr>
              <a:t>LPDC</a:t>
            </a:r>
          </a:p>
        </p:txBody>
      </p:sp>
      <p:cxnSp>
        <p:nvCxnSpPr>
          <p:cNvPr id="27" name="Rechte verbindingslijn met pijl 26">
            <a:extLst>
              <a:ext uri="{FF2B5EF4-FFF2-40B4-BE49-F238E27FC236}">
                <a16:creationId xmlns:a16="http://schemas.microsoft.com/office/drawing/2014/main" id="{942A6913-0B12-BD4B-271B-0D39295CCF22}"/>
              </a:ext>
            </a:extLst>
          </p:cNvPr>
          <p:cNvCxnSpPr>
            <a:cxnSpLocks/>
          </p:cNvCxnSpPr>
          <p:nvPr/>
        </p:nvCxnSpPr>
        <p:spPr>
          <a:xfrm flipV="1">
            <a:off x="3179662" y="4045427"/>
            <a:ext cx="1877387" cy="62312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9" name="Rechte verbindingslijn met pijl 28">
            <a:extLst>
              <a:ext uri="{FF2B5EF4-FFF2-40B4-BE49-F238E27FC236}">
                <a16:creationId xmlns:a16="http://schemas.microsoft.com/office/drawing/2014/main" id="{E381AB29-2B79-BF9F-AC60-EEDDD1C6A5DC}"/>
              </a:ext>
            </a:extLst>
          </p:cNvPr>
          <p:cNvCxnSpPr>
            <a:cxnSpLocks/>
          </p:cNvCxnSpPr>
          <p:nvPr/>
        </p:nvCxnSpPr>
        <p:spPr>
          <a:xfrm flipV="1">
            <a:off x="3210574" y="3910915"/>
            <a:ext cx="1846475" cy="41525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1" name="Rechte verbindingslijn met pijl 30">
            <a:extLst>
              <a:ext uri="{FF2B5EF4-FFF2-40B4-BE49-F238E27FC236}">
                <a16:creationId xmlns:a16="http://schemas.microsoft.com/office/drawing/2014/main" id="{E42786A3-86C4-07D7-FB04-AD008FCCBA81}"/>
              </a:ext>
            </a:extLst>
          </p:cNvPr>
          <p:cNvCxnSpPr>
            <a:cxnSpLocks/>
          </p:cNvCxnSpPr>
          <p:nvPr/>
        </p:nvCxnSpPr>
        <p:spPr>
          <a:xfrm flipV="1">
            <a:off x="2520308" y="3723354"/>
            <a:ext cx="2536740" cy="14889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4" name="Rechte verbindingslijn met pijl 33">
            <a:extLst>
              <a:ext uri="{FF2B5EF4-FFF2-40B4-BE49-F238E27FC236}">
                <a16:creationId xmlns:a16="http://schemas.microsoft.com/office/drawing/2014/main" id="{2CA6BE1F-F8DB-3437-C96C-205CBA65B2A0}"/>
              </a:ext>
            </a:extLst>
          </p:cNvPr>
          <p:cNvCxnSpPr>
            <a:cxnSpLocks/>
          </p:cNvCxnSpPr>
          <p:nvPr/>
        </p:nvCxnSpPr>
        <p:spPr>
          <a:xfrm>
            <a:off x="3218783" y="3428575"/>
            <a:ext cx="1838265" cy="11954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7" name="Rechte verbindingslijn met pijl 36">
            <a:extLst>
              <a:ext uri="{FF2B5EF4-FFF2-40B4-BE49-F238E27FC236}">
                <a16:creationId xmlns:a16="http://schemas.microsoft.com/office/drawing/2014/main" id="{A541BA3B-7D97-DF46-D55F-25464B382EE1}"/>
              </a:ext>
            </a:extLst>
          </p:cNvPr>
          <p:cNvCxnSpPr>
            <a:cxnSpLocks/>
          </p:cNvCxnSpPr>
          <p:nvPr/>
        </p:nvCxnSpPr>
        <p:spPr>
          <a:xfrm flipV="1">
            <a:off x="2029949" y="3808750"/>
            <a:ext cx="3027100" cy="473357"/>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0" name="Rechte verbindingslijn met pijl 39">
            <a:extLst>
              <a:ext uri="{FF2B5EF4-FFF2-40B4-BE49-F238E27FC236}">
                <a16:creationId xmlns:a16="http://schemas.microsoft.com/office/drawing/2014/main" id="{3AD1AAB9-E119-458B-6AA0-F2AE1BCE9160}"/>
              </a:ext>
            </a:extLst>
          </p:cNvPr>
          <p:cNvCxnSpPr>
            <a:cxnSpLocks/>
          </p:cNvCxnSpPr>
          <p:nvPr/>
        </p:nvCxnSpPr>
        <p:spPr>
          <a:xfrm flipV="1">
            <a:off x="2451625" y="4121544"/>
            <a:ext cx="2605424" cy="128258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3" name="Rechte verbindingslijn met pijl 42">
            <a:extLst>
              <a:ext uri="{FF2B5EF4-FFF2-40B4-BE49-F238E27FC236}">
                <a16:creationId xmlns:a16="http://schemas.microsoft.com/office/drawing/2014/main" id="{12A81131-351F-D017-6A00-9AE97DB53A11}"/>
              </a:ext>
            </a:extLst>
          </p:cNvPr>
          <p:cNvCxnSpPr>
            <a:cxnSpLocks/>
            <a:stCxn id="24" idx="1"/>
          </p:cNvCxnSpPr>
          <p:nvPr/>
        </p:nvCxnSpPr>
        <p:spPr>
          <a:xfrm>
            <a:off x="2719852" y="3485314"/>
            <a:ext cx="2344292" cy="17235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8" name="Titel 7">
            <a:extLst>
              <a:ext uri="{FF2B5EF4-FFF2-40B4-BE49-F238E27FC236}">
                <a16:creationId xmlns:a16="http://schemas.microsoft.com/office/drawing/2014/main" id="{55541FBF-7C96-F040-F6F0-116FD1DE2D6F}"/>
              </a:ext>
            </a:extLst>
          </p:cNvPr>
          <p:cNvSpPr>
            <a:spLocks noGrp="1"/>
          </p:cNvSpPr>
          <p:nvPr>
            <p:ph type="title"/>
          </p:nvPr>
        </p:nvSpPr>
        <p:spPr/>
        <p:txBody>
          <a:bodyPr/>
          <a:lstStyle/>
          <a:p>
            <a:endParaRPr lang="nl-BE" dirty="0"/>
          </a:p>
        </p:txBody>
      </p:sp>
      <p:sp>
        <p:nvSpPr>
          <p:cNvPr id="10" name="Titel 1">
            <a:extLst>
              <a:ext uri="{FF2B5EF4-FFF2-40B4-BE49-F238E27FC236}">
                <a16:creationId xmlns:a16="http://schemas.microsoft.com/office/drawing/2014/main" id="{3BA51F0E-F6B3-72F6-5E9E-175EC8472640}"/>
              </a:ext>
            </a:extLst>
          </p:cNvPr>
          <p:cNvSpPr txBox="1">
            <a:spLocks/>
          </p:cNvSpPr>
          <p:nvPr/>
        </p:nvSpPr>
        <p:spPr>
          <a:xfrm>
            <a:off x="1624448" y="438170"/>
            <a:ext cx="6622244" cy="1900408"/>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2400" b="1" i="0" kern="1200">
                <a:solidFill>
                  <a:schemeClr val="accent1"/>
                </a:solidFill>
                <a:latin typeface="Calibri" panose="020F0502020204030204" pitchFamily="34" charset="0"/>
                <a:ea typeface="+mj-ea"/>
                <a:cs typeface="Calibri" panose="020F0502020204030204" pitchFamily="34" charset="0"/>
              </a:defRPr>
            </a:lvl1pPr>
          </a:lstStyle>
          <a:p>
            <a:pPr>
              <a:lnSpc>
                <a:spcPct val="100000"/>
              </a:lnSpc>
            </a:pPr>
            <a:r>
              <a:rPr lang="nl-BE" sz="3700">
                <a:solidFill>
                  <a:schemeClr val="tx1"/>
                </a:solidFill>
                <a:latin typeface="+mn-lt"/>
              </a:rPr>
              <a:t>Verhouding LPDC - IPDC – Rechtenverkenner</a:t>
            </a:r>
            <a:br>
              <a:rPr lang="nl-BE" sz="2100">
                <a:latin typeface="+mj-lt"/>
              </a:rPr>
            </a:br>
            <a:br>
              <a:rPr lang="nl-BE" sz="1500">
                <a:latin typeface="+mj-lt"/>
              </a:rPr>
            </a:br>
            <a:br>
              <a:rPr lang="nl-BE" sz="2100">
                <a:latin typeface="FlandersArtSans-Light"/>
                <a:cs typeface="Calibri"/>
              </a:rPr>
            </a:br>
            <a:endParaRPr lang="nl-BE" sz="2100" dirty="0">
              <a:latin typeface="+mj-lt"/>
            </a:endParaRPr>
          </a:p>
        </p:txBody>
      </p:sp>
    </p:spTree>
    <p:extLst>
      <p:ext uri="{BB962C8B-B14F-4D97-AF65-F5344CB8AC3E}">
        <p14:creationId xmlns:p14="http://schemas.microsoft.com/office/powerpoint/2010/main" val="1677722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711651-7159-7BD1-E2DD-CD8F7882C91F}"/>
              </a:ext>
            </a:extLst>
          </p:cNvPr>
          <p:cNvSpPr>
            <a:spLocks noGrp="1"/>
          </p:cNvSpPr>
          <p:nvPr>
            <p:ph sz="half" idx="1"/>
          </p:nvPr>
        </p:nvSpPr>
        <p:spPr>
          <a:xfrm>
            <a:off x="1563910" y="1280117"/>
            <a:ext cx="6244451" cy="2431793"/>
          </a:xfrm>
        </p:spPr>
        <p:txBody>
          <a:bodyPr vert="horz" lIns="0" tIns="0" rIns="0" bIns="0" rtlCol="0" anchor="t">
            <a:noAutofit/>
          </a:bodyPr>
          <a:lstStyle/>
          <a:p>
            <a:pPr>
              <a:lnSpc>
                <a:spcPct val="200000"/>
              </a:lnSpc>
              <a:buNone/>
            </a:pPr>
            <a:endParaRPr lang="nl-BE" sz="2100">
              <a:latin typeface="FlandersArtSans-Light" panose="00000400000000000000" pitchFamily="2" charset="0"/>
            </a:endParaRPr>
          </a:p>
          <a:p>
            <a:pPr>
              <a:lnSpc>
                <a:spcPct val="200000"/>
              </a:lnSpc>
              <a:buNone/>
            </a:pPr>
            <a:endParaRPr lang="nl-BE" sz="2100">
              <a:latin typeface="FlandersArtSans-Light" panose="00000400000000000000" pitchFamily="2" charset="0"/>
            </a:endParaRPr>
          </a:p>
          <a:p>
            <a:endParaRPr lang="nl-BE"/>
          </a:p>
        </p:txBody>
      </p:sp>
      <p:sp>
        <p:nvSpPr>
          <p:cNvPr id="5" name="Tijdelijke aanduiding voor inhoud 2">
            <a:extLst>
              <a:ext uri="{FF2B5EF4-FFF2-40B4-BE49-F238E27FC236}">
                <a16:creationId xmlns:a16="http://schemas.microsoft.com/office/drawing/2014/main" id="{10374DCF-BDFE-AD3B-6C74-EE12B61D0F34}"/>
              </a:ext>
            </a:extLst>
          </p:cNvPr>
          <p:cNvSpPr txBox="1">
            <a:spLocks/>
          </p:cNvSpPr>
          <p:nvPr/>
        </p:nvSpPr>
        <p:spPr>
          <a:xfrm>
            <a:off x="1643661" y="1579823"/>
            <a:ext cx="6357340" cy="234520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BE" sz="1800" dirty="0">
                <a:latin typeface="FlandersArtSans-Light"/>
                <a:cs typeface="Calibri"/>
              </a:rPr>
              <a:t>De gegevens die lokale besturen in de LPDC hebben gezet, stromen door naar de IPDC. </a:t>
            </a:r>
          </a:p>
          <a:p>
            <a:pPr>
              <a:lnSpc>
                <a:spcPct val="100000"/>
              </a:lnSpc>
            </a:pPr>
            <a:r>
              <a:rPr lang="nl-BE" sz="1800" dirty="0">
                <a:latin typeface="FlandersArtSans-Light"/>
                <a:cs typeface="Calibri"/>
              </a:rPr>
              <a:t>Daar komen al deze lokale instanties samen met producten en diensten waarvoor de Vlaamse en federale overheid volledig bevoegd en uitvoerend zijn. </a:t>
            </a:r>
            <a:endParaRPr lang="nl-BE" sz="2100" dirty="0">
              <a:latin typeface="FlandersArtSans-Light" panose="00000400000000000000" pitchFamily="2" charset="0"/>
            </a:endParaRPr>
          </a:p>
          <a:p>
            <a:pPr>
              <a:lnSpc>
                <a:spcPct val="200000"/>
              </a:lnSpc>
              <a:buFontTx/>
              <a:buNone/>
            </a:pPr>
            <a:endParaRPr lang="nl-BE" sz="2100" dirty="0">
              <a:latin typeface="FlandersArtSans-Light" panose="00000400000000000000" pitchFamily="2" charset="0"/>
            </a:endParaRPr>
          </a:p>
        </p:txBody>
      </p:sp>
      <p:pic>
        <p:nvPicPr>
          <p:cNvPr id="12" name="Afbeelding 11">
            <a:extLst>
              <a:ext uri="{FF2B5EF4-FFF2-40B4-BE49-F238E27FC236}">
                <a16:creationId xmlns:a16="http://schemas.microsoft.com/office/drawing/2014/main" id="{139BA8CB-57FA-F751-3EEA-F7EBCA930EEC}"/>
              </a:ext>
            </a:extLst>
          </p:cNvPr>
          <p:cNvPicPr>
            <a:picLocks noChangeAspect="1"/>
          </p:cNvPicPr>
          <p:nvPr/>
        </p:nvPicPr>
        <p:blipFill>
          <a:blip r:embed="rId7"/>
          <a:stretch>
            <a:fillRect/>
          </a:stretch>
        </p:blipFill>
        <p:spPr>
          <a:xfrm>
            <a:off x="6698949" y="2760940"/>
            <a:ext cx="857612" cy="1175246"/>
          </a:xfrm>
          <a:prstGeom prst="rect">
            <a:avLst/>
          </a:prstGeom>
        </p:spPr>
      </p:pic>
      <p:pic>
        <p:nvPicPr>
          <p:cNvPr id="16" name="Afbeelding 15">
            <a:extLst>
              <a:ext uri="{FF2B5EF4-FFF2-40B4-BE49-F238E27FC236}">
                <a16:creationId xmlns:a16="http://schemas.microsoft.com/office/drawing/2014/main" id="{C69BB8B0-ADBD-4DC0-15F6-EB25F0D4FFB2}"/>
              </a:ext>
            </a:extLst>
          </p:cNvPr>
          <p:cNvPicPr>
            <a:picLocks noChangeAspect="1"/>
          </p:cNvPicPr>
          <p:nvPr/>
        </p:nvPicPr>
        <p:blipFill>
          <a:blip r:embed="rId7"/>
          <a:stretch>
            <a:fillRect/>
          </a:stretch>
        </p:blipFill>
        <p:spPr>
          <a:xfrm>
            <a:off x="6666851" y="4089577"/>
            <a:ext cx="857611" cy="1175246"/>
          </a:xfrm>
          <a:prstGeom prst="rect">
            <a:avLst/>
          </a:prstGeom>
        </p:spPr>
      </p:pic>
      <p:pic>
        <p:nvPicPr>
          <p:cNvPr id="19" name="Afbeelding 18">
            <a:extLst>
              <a:ext uri="{FF2B5EF4-FFF2-40B4-BE49-F238E27FC236}">
                <a16:creationId xmlns:a16="http://schemas.microsoft.com/office/drawing/2014/main" id="{96EC642E-202D-E69C-D851-B07B18FCAD66}"/>
              </a:ext>
            </a:extLst>
          </p:cNvPr>
          <p:cNvPicPr>
            <a:picLocks noChangeAspect="1"/>
          </p:cNvPicPr>
          <p:nvPr/>
        </p:nvPicPr>
        <p:blipFill>
          <a:blip r:embed="rId8"/>
          <a:stretch>
            <a:fillRect/>
          </a:stretch>
        </p:blipFill>
        <p:spPr>
          <a:xfrm>
            <a:off x="1712198" y="3236360"/>
            <a:ext cx="1473601" cy="1256894"/>
          </a:xfrm>
          <a:prstGeom prst="rect">
            <a:avLst/>
          </a:prstGeom>
        </p:spPr>
      </p:pic>
      <p:sp>
        <p:nvSpPr>
          <p:cNvPr id="21" name="Tekstvak 20">
            <a:extLst>
              <a:ext uri="{FF2B5EF4-FFF2-40B4-BE49-F238E27FC236}">
                <a16:creationId xmlns:a16="http://schemas.microsoft.com/office/drawing/2014/main" id="{65EBBDE1-89A9-E795-50C4-ABA5B7C73DC9}"/>
              </a:ext>
            </a:extLst>
          </p:cNvPr>
          <p:cNvSpPr txBox="1"/>
          <p:nvPr/>
        </p:nvSpPr>
        <p:spPr>
          <a:xfrm>
            <a:off x="2007394" y="3797415"/>
            <a:ext cx="85761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2400">
                <a:solidFill>
                  <a:srgbClr val="FF0000"/>
                </a:solidFill>
              </a:rPr>
              <a:t>LPDC</a:t>
            </a:r>
          </a:p>
        </p:txBody>
      </p:sp>
      <p:sp>
        <p:nvSpPr>
          <p:cNvPr id="10" name="Tekstvak 9">
            <a:extLst>
              <a:ext uri="{FF2B5EF4-FFF2-40B4-BE49-F238E27FC236}">
                <a16:creationId xmlns:a16="http://schemas.microsoft.com/office/drawing/2014/main" id="{1D4A982C-5336-2AE8-D776-E9E98C330E74}"/>
              </a:ext>
            </a:extLst>
          </p:cNvPr>
          <p:cNvSpPr txBox="1"/>
          <p:nvPr/>
        </p:nvSpPr>
        <p:spPr>
          <a:xfrm>
            <a:off x="6959616" y="3779241"/>
            <a:ext cx="485455" cy="461665"/>
          </a:xfrm>
          <a:prstGeom prst="rect">
            <a:avLst/>
          </a:prstGeom>
          <a:noFill/>
        </p:spPr>
        <p:txBody>
          <a:bodyPr wrap="square" rtlCol="0">
            <a:spAutoFit/>
          </a:bodyPr>
          <a:lstStyle/>
          <a:p>
            <a:r>
              <a:rPr lang="nl-BE" sz="2400"/>
              <a:t>+</a:t>
            </a:r>
          </a:p>
        </p:txBody>
      </p:sp>
      <p:sp>
        <p:nvSpPr>
          <p:cNvPr id="14" name="Tekstvak 13">
            <a:extLst>
              <a:ext uri="{FF2B5EF4-FFF2-40B4-BE49-F238E27FC236}">
                <a16:creationId xmlns:a16="http://schemas.microsoft.com/office/drawing/2014/main" id="{636566DF-3ADC-D560-9F98-D741C0AD62B0}"/>
              </a:ext>
            </a:extLst>
          </p:cNvPr>
          <p:cNvSpPr txBox="1"/>
          <p:nvPr/>
        </p:nvSpPr>
        <p:spPr>
          <a:xfrm>
            <a:off x="6723623" y="3009567"/>
            <a:ext cx="800838" cy="5078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350">
                <a:solidFill>
                  <a:srgbClr val="FF0000"/>
                </a:solidFill>
                <a:latin typeface="+mj-lt"/>
              </a:rPr>
              <a:t>Vlaamse p en d</a:t>
            </a:r>
          </a:p>
        </p:txBody>
      </p:sp>
      <p:sp>
        <p:nvSpPr>
          <p:cNvPr id="17" name="Tekstvak 16">
            <a:extLst>
              <a:ext uri="{FF2B5EF4-FFF2-40B4-BE49-F238E27FC236}">
                <a16:creationId xmlns:a16="http://schemas.microsoft.com/office/drawing/2014/main" id="{D8A0F2C2-D8F6-52D5-6EBC-6A81A3AE8234}"/>
              </a:ext>
            </a:extLst>
          </p:cNvPr>
          <p:cNvSpPr txBox="1"/>
          <p:nvPr/>
        </p:nvSpPr>
        <p:spPr>
          <a:xfrm>
            <a:off x="6682877" y="4330763"/>
            <a:ext cx="801740" cy="5078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BE" sz="1350">
                <a:solidFill>
                  <a:srgbClr val="FF0000"/>
                </a:solidFill>
                <a:latin typeface="+mj-lt"/>
              </a:rPr>
              <a:t>federale p en d</a:t>
            </a:r>
          </a:p>
        </p:txBody>
      </p:sp>
      <p:pic>
        <p:nvPicPr>
          <p:cNvPr id="33" name="Afbeelding 32">
            <a:extLst>
              <a:ext uri="{FF2B5EF4-FFF2-40B4-BE49-F238E27FC236}">
                <a16:creationId xmlns:a16="http://schemas.microsoft.com/office/drawing/2014/main" id="{CE41E69E-3813-C882-E809-49272971249F}"/>
              </a:ext>
            </a:extLst>
          </p:cNvPr>
          <p:cNvPicPr>
            <a:picLocks noChangeAspect="1"/>
          </p:cNvPicPr>
          <p:nvPr/>
        </p:nvPicPr>
        <p:blipFill>
          <a:blip r:embed="rId9"/>
          <a:stretch>
            <a:fillRect/>
          </a:stretch>
        </p:blipFill>
        <p:spPr>
          <a:xfrm>
            <a:off x="3373921" y="3045333"/>
            <a:ext cx="3171779" cy="2518766"/>
          </a:xfrm>
          <a:prstGeom prst="rect">
            <a:avLst/>
          </a:prstGeom>
        </p:spPr>
      </p:pic>
      <p:sp>
        <p:nvSpPr>
          <p:cNvPr id="35" name="Tekstvak 34">
            <a:extLst>
              <a:ext uri="{FF2B5EF4-FFF2-40B4-BE49-F238E27FC236}">
                <a16:creationId xmlns:a16="http://schemas.microsoft.com/office/drawing/2014/main" id="{9140BA67-279D-FD32-DC26-0DDDC28BA678}"/>
              </a:ext>
            </a:extLst>
          </p:cNvPr>
          <p:cNvSpPr txBox="1"/>
          <p:nvPr/>
        </p:nvSpPr>
        <p:spPr>
          <a:xfrm>
            <a:off x="4362657" y="4457910"/>
            <a:ext cx="11532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2400">
                <a:solidFill>
                  <a:schemeClr val="accent2"/>
                </a:solidFill>
              </a:rPr>
              <a:t>IPDC</a:t>
            </a:r>
          </a:p>
        </p:txBody>
      </p:sp>
      <p:cxnSp>
        <p:nvCxnSpPr>
          <p:cNvPr id="20" name="Rechte verbindingslijn met pijl 19">
            <a:extLst>
              <a:ext uri="{FF2B5EF4-FFF2-40B4-BE49-F238E27FC236}">
                <a16:creationId xmlns:a16="http://schemas.microsoft.com/office/drawing/2014/main" id="{5D439CFD-0511-B912-93FD-90DDC13CC923}"/>
              </a:ext>
            </a:extLst>
          </p:cNvPr>
          <p:cNvCxnSpPr>
            <a:cxnSpLocks/>
          </p:cNvCxnSpPr>
          <p:nvPr/>
        </p:nvCxnSpPr>
        <p:spPr>
          <a:xfrm>
            <a:off x="3185799" y="3936186"/>
            <a:ext cx="553996"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 name="Rechte verbindingslijn met pijl 3">
            <a:extLst>
              <a:ext uri="{FF2B5EF4-FFF2-40B4-BE49-F238E27FC236}">
                <a16:creationId xmlns:a16="http://schemas.microsoft.com/office/drawing/2014/main" id="{56A78BCD-3118-CBB7-FEBA-59D9ABB01EF8}"/>
              </a:ext>
            </a:extLst>
          </p:cNvPr>
          <p:cNvCxnSpPr>
            <a:cxnSpLocks/>
          </p:cNvCxnSpPr>
          <p:nvPr/>
        </p:nvCxnSpPr>
        <p:spPr>
          <a:xfrm flipH="1">
            <a:off x="6172184" y="4016705"/>
            <a:ext cx="634183"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2" name="Titel 1">
            <a:extLst>
              <a:ext uri="{FF2B5EF4-FFF2-40B4-BE49-F238E27FC236}">
                <a16:creationId xmlns:a16="http://schemas.microsoft.com/office/drawing/2014/main" id="{E5EDC4D7-7042-F0AD-D243-7582BFBA7B3C}"/>
              </a:ext>
            </a:extLst>
          </p:cNvPr>
          <p:cNvSpPr>
            <a:spLocks noGrp="1"/>
          </p:cNvSpPr>
          <p:nvPr>
            <p:ph type="title"/>
          </p:nvPr>
        </p:nvSpPr>
        <p:spPr>
          <a:xfrm>
            <a:off x="1624448" y="438170"/>
            <a:ext cx="6622244" cy="1900408"/>
          </a:xfrm>
        </p:spPr>
        <p:txBody>
          <a:bodyPr/>
          <a:lstStyle/>
          <a:p>
            <a:pPr>
              <a:lnSpc>
                <a:spcPct val="100000"/>
              </a:lnSpc>
            </a:pPr>
            <a:r>
              <a:rPr lang="nl-BE" sz="3700" dirty="0">
                <a:solidFill>
                  <a:schemeClr val="tx1"/>
                </a:solidFill>
                <a:latin typeface="+mn-lt"/>
              </a:rPr>
              <a:t>Verhouding LPDC - IPDC – Rechtenverkenner</a:t>
            </a:r>
            <a:br>
              <a:rPr lang="nl-BE" sz="2100" dirty="0">
                <a:latin typeface="+mj-lt"/>
              </a:rPr>
            </a:br>
            <a:br>
              <a:rPr lang="nl-BE" sz="1500" dirty="0">
                <a:latin typeface="+mj-lt"/>
              </a:rPr>
            </a:br>
            <a:br>
              <a:rPr lang="nl-BE" sz="2100" dirty="0">
                <a:latin typeface="FlandersArtSans-Light"/>
                <a:cs typeface="Calibri"/>
              </a:rPr>
            </a:br>
            <a:endParaRPr lang="nl-BE" sz="2100" dirty="0">
              <a:latin typeface="+mj-lt"/>
            </a:endParaRPr>
          </a:p>
        </p:txBody>
      </p:sp>
    </p:spTree>
    <p:extLst>
      <p:ext uri="{BB962C8B-B14F-4D97-AF65-F5344CB8AC3E}">
        <p14:creationId xmlns:p14="http://schemas.microsoft.com/office/powerpoint/2010/main" val="159329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711651-7159-7BD1-E2DD-CD8F7882C91F}"/>
              </a:ext>
            </a:extLst>
          </p:cNvPr>
          <p:cNvSpPr>
            <a:spLocks noGrp="1"/>
          </p:cNvSpPr>
          <p:nvPr>
            <p:ph sz="half" idx="1"/>
          </p:nvPr>
        </p:nvSpPr>
        <p:spPr>
          <a:xfrm>
            <a:off x="1563910" y="1280117"/>
            <a:ext cx="6244451" cy="2431793"/>
          </a:xfrm>
        </p:spPr>
        <p:txBody>
          <a:bodyPr vert="horz" lIns="0" tIns="0" rIns="0" bIns="0" rtlCol="0" anchor="t">
            <a:noAutofit/>
          </a:bodyPr>
          <a:lstStyle/>
          <a:p>
            <a:pPr>
              <a:lnSpc>
                <a:spcPct val="200000"/>
              </a:lnSpc>
              <a:buNone/>
            </a:pPr>
            <a:endParaRPr lang="nl-BE" sz="2100">
              <a:latin typeface="FlandersArtSans-Light" panose="00000400000000000000" pitchFamily="2" charset="0"/>
            </a:endParaRPr>
          </a:p>
          <a:p>
            <a:pPr>
              <a:lnSpc>
                <a:spcPct val="200000"/>
              </a:lnSpc>
              <a:buNone/>
            </a:pPr>
            <a:endParaRPr lang="nl-BE" sz="2100">
              <a:latin typeface="FlandersArtSans-Light" panose="00000400000000000000" pitchFamily="2" charset="0"/>
            </a:endParaRPr>
          </a:p>
          <a:p>
            <a:endParaRPr lang="nl-BE"/>
          </a:p>
        </p:txBody>
      </p:sp>
      <p:sp>
        <p:nvSpPr>
          <p:cNvPr id="5" name="Tijdelijke aanduiding voor inhoud 2">
            <a:extLst>
              <a:ext uri="{FF2B5EF4-FFF2-40B4-BE49-F238E27FC236}">
                <a16:creationId xmlns:a16="http://schemas.microsoft.com/office/drawing/2014/main" id="{10374DCF-BDFE-AD3B-6C74-EE12B61D0F34}"/>
              </a:ext>
            </a:extLst>
          </p:cNvPr>
          <p:cNvSpPr txBox="1">
            <a:spLocks/>
          </p:cNvSpPr>
          <p:nvPr/>
        </p:nvSpPr>
        <p:spPr>
          <a:xfrm>
            <a:off x="1624448" y="1362077"/>
            <a:ext cx="6244451" cy="234520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1350" dirty="0"/>
          </a:p>
          <a:p>
            <a:pPr>
              <a:lnSpc>
                <a:spcPct val="100000"/>
              </a:lnSpc>
            </a:pPr>
            <a:r>
              <a:rPr lang="nl-BE" sz="1800" dirty="0">
                <a:latin typeface="FlandersArtSans-Light"/>
                <a:cs typeface="Calibri"/>
              </a:rPr>
              <a:t>IPDC staat gratis ter beschikking van ‘</a:t>
            </a:r>
            <a:r>
              <a:rPr lang="nl-BE" sz="1800" dirty="0" err="1">
                <a:latin typeface="FlandersArtSans-Light"/>
                <a:cs typeface="Calibri"/>
              </a:rPr>
              <a:t>hergebruikers</a:t>
            </a:r>
            <a:r>
              <a:rPr lang="nl-BE" sz="1800" dirty="0">
                <a:latin typeface="FlandersArtSans-Light"/>
                <a:cs typeface="Calibri"/>
              </a:rPr>
              <a:t>’ = websites. </a:t>
            </a:r>
          </a:p>
          <a:p>
            <a:pPr>
              <a:lnSpc>
                <a:spcPct val="100000"/>
              </a:lnSpc>
            </a:pPr>
            <a:r>
              <a:rPr lang="nl-BE" sz="1800" dirty="0" err="1">
                <a:latin typeface="FlandersArtSans-Light"/>
                <a:cs typeface="Calibri"/>
              </a:rPr>
              <a:t>Hergebruiker</a:t>
            </a:r>
            <a:r>
              <a:rPr lang="nl-BE" sz="1800" dirty="0">
                <a:latin typeface="FlandersArtSans-Light"/>
                <a:cs typeface="Calibri"/>
              </a:rPr>
              <a:t> selecteert nuttige producten en diensten die verzameld zitten in de IPDC. </a:t>
            </a:r>
          </a:p>
          <a:p>
            <a:pPr>
              <a:lnSpc>
                <a:spcPct val="100000"/>
              </a:lnSpc>
            </a:pPr>
            <a:r>
              <a:rPr lang="nl-BE" sz="1800" dirty="0">
                <a:latin typeface="FlandersArtSans-Light"/>
                <a:cs typeface="Calibri"/>
              </a:rPr>
              <a:t>Een </a:t>
            </a:r>
            <a:r>
              <a:rPr lang="nl-BE" sz="1800" dirty="0" err="1">
                <a:latin typeface="FlandersArtSans-Light"/>
                <a:cs typeface="Calibri"/>
              </a:rPr>
              <a:t>hergebruiker</a:t>
            </a:r>
            <a:r>
              <a:rPr lang="nl-BE" sz="1800" dirty="0">
                <a:latin typeface="FlandersArtSans-Light"/>
                <a:cs typeface="Calibri"/>
              </a:rPr>
              <a:t> kan de website van een lokaal bestuur zijn.</a:t>
            </a:r>
          </a:p>
          <a:p>
            <a:pPr>
              <a:lnSpc>
                <a:spcPct val="200000"/>
              </a:lnSpc>
              <a:buFontTx/>
              <a:buNone/>
            </a:pPr>
            <a:endParaRPr lang="nl-BE" sz="2100" dirty="0">
              <a:latin typeface="FlandersArtSans-Light" panose="00000400000000000000" pitchFamily="2" charset="0"/>
            </a:endParaRPr>
          </a:p>
        </p:txBody>
      </p:sp>
      <p:pic>
        <p:nvPicPr>
          <p:cNvPr id="33" name="Afbeelding 32">
            <a:extLst>
              <a:ext uri="{FF2B5EF4-FFF2-40B4-BE49-F238E27FC236}">
                <a16:creationId xmlns:a16="http://schemas.microsoft.com/office/drawing/2014/main" id="{CE41E69E-3813-C882-E809-49272971249F}"/>
              </a:ext>
            </a:extLst>
          </p:cNvPr>
          <p:cNvPicPr>
            <a:picLocks noChangeAspect="1"/>
          </p:cNvPicPr>
          <p:nvPr/>
        </p:nvPicPr>
        <p:blipFill>
          <a:blip r:embed="rId7"/>
          <a:stretch>
            <a:fillRect/>
          </a:stretch>
        </p:blipFill>
        <p:spPr>
          <a:xfrm>
            <a:off x="1569517" y="3602348"/>
            <a:ext cx="2828921" cy="2246496"/>
          </a:xfrm>
          <a:prstGeom prst="rect">
            <a:avLst/>
          </a:prstGeom>
        </p:spPr>
      </p:pic>
      <p:sp>
        <p:nvSpPr>
          <p:cNvPr id="35" name="Tekstvak 34">
            <a:extLst>
              <a:ext uri="{FF2B5EF4-FFF2-40B4-BE49-F238E27FC236}">
                <a16:creationId xmlns:a16="http://schemas.microsoft.com/office/drawing/2014/main" id="{9140BA67-279D-FD32-DC26-0DDDC28BA678}"/>
              </a:ext>
            </a:extLst>
          </p:cNvPr>
          <p:cNvSpPr txBox="1"/>
          <p:nvPr/>
        </p:nvSpPr>
        <p:spPr>
          <a:xfrm>
            <a:off x="2409353" y="5077302"/>
            <a:ext cx="11532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2400">
                <a:solidFill>
                  <a:schemeClr val="accent2"/>
                </a:solidFill>
              </a:rPr>
              <a:t>IPDC</a:t>
            </a:r>
          </a:p>
        </p:txBody>
      </p:sp>
      <p:pic>
        <p:nvPicPr>
          <p:cNvPr id="10" name="Afbeelding 9">
            <a:extLst>
              <a:ext uri="{FF2B5EF4-FFF2-40B4-BE49-F238E27FC236}">
                <a16:creationId xmlns:a16="http://schemas.microsoft.com/office/drawing/2014/main" id="{1485A671-6C9D-B85D-A2DE-C5AF142155A1}"/>
              </a:ext>
            </a:extLst>
          </p:cNvPr>
          <p:cNvPicPr>
            <a:picLocks noChangeAspect="1"/>
          </p:cNvPicPr>
          <p:nvPr/>
        </p:nvPicPr>
        <p:blipFill>
          <a:blip r:embed="rId8"/>
          <a:stretch>
            <a:fillRect/>
          </a:stretch>
        </p:blipFill>
        <p:spPr>
          <a:xfrm>
            <a:off x="4661655" y="3260791"/>
            <a:ext cx="1407319" cy="1221581"/>
          </a:xfrm>
          <a:prstGeom prst="rect">
            <a:avLst/>
          </a:prstGeom>
        </p:spPr>
      </p:pic>
      <p:pic>
        <p:nvPicPr>
          <p:cNvPr id="30" name="Afbeelding 29">
            <a:extLst>
              <a:ext uri="{FF2B5EF4-FFF2-40B4-BE49-F238E27FC236}">
                <a16:creationId xmlns:a16="http://schemas.microsoft.com/office/drawing/2014/main" id="{30833282-4F60-E666-059F-17EB5BE20DF2}"/>
              </a:ext>
            </a:extLst>
          </p:cNvPr>
          <p:cNvPicPr>
            <a:picLocks noChangeAspect="1"/>
          </p:cNvPicPr>
          <p:nvPr/>
        </p:nvPicPr>
        <p:blipFill>
          <a:blip r:embed="rId8"/>
          <a:stretch>
            <a:fillRect/>
          </a:stretch>
        </p:blipFill>
        <p:spPr>
          <a:xfrm>
            <a:off x="5666436" y="3318106"/>
            <a:ext cx="1407319" cy="1221581"/>
          </a:xfrm>
          <a:prstGeom prst="rect">
            <a:avLst/>
          </a:prstGeom>
        </p:spPr>
      </p:pic>
      <p:pic>
        <p:nvPicPr>
          <p:cNvPr id="41" name="Afbeelding 40">
            <a:extLst>
              <a:ext uri="{FF2B5EF4-FFF2-40B4-BE49-F238E27FC236}">
                <a16:creationId xmlns:a16="http://schemas.microsoft.com/office/drawing/2014/main" id="{3E36E4AA-29BE-927A-55FC-F73494111F6C}"/>
              </a:ext>
            </a:extLst>
          </p:cNvPr>
          <p:cNvPicPr>
            <a:picLocks noChangeAspect="1"/>
          </p:cNvPicPr>
          <p:nvPr/>
        </p:nvPicPr>
        <p:blipFill>
          <a:blip r:embed="rId8"/>
          <a:stretch>
            <a:fillRect/>
          </a:stretch>
        </p:blipFill>
        <p:spPr>
          <a:xfrm>
            <a:off x="5028958" y="3633853"/>
            <a:ext cx="1407319" cy="1221581"/>
          </a:xfrm>
          <a:prstGeom prst="rect">
            <a:avLst/>
          </a:prstGeom>
        </p:spPr>
      </p:pic>
      <p:pic>
        <p:nvPicPr>
          <p:cNvPr id="44" name="Afbeelding 43">
            <a:extLst>
              <a:ext uri="{FF2B5EF4-FFF2-40B4-BE49-F238E27FC236}">
                <a16:creationId xmlns:a16="http://schemas.microsoft.com/office/drawing/2014/main" id="{DC841338-AEC5-2CE7-7B45-2DD1B668D3BA}"/>
              </a:ext>
            </a:extLst>
          </p:cNvPr>
          <p:cNvPicPr>
            <a:picLocks noChangeAspect="1"/>
          </p:cNvPicPr>
          <p:nvPr/>
        </p:nvPicPr>
        <p:blipFill>
          <a:blip r:embed="rId8"/>
          <a:stretch>
            <a:fillRect/>
          </a:stretch>
        </p:blipFill>
        <p:spPr>
          <a:xfrm>
            <a:off x="5455137" y="3956592"/>
            <a:ext cx="1407319" cy="1221581"/>
          </a:xfrm>
          <a:prstGeom prst="rect">
            <a:avLst/>
          </a:prstGeom>
        </p:spPr>
      </p:pic>
      <p:pic>
        <p:nvPicPr>
          <p:cNvPr id="46" name="Afbeelding 45">
            <a:extLst>
              <a:ext uri="{FF2B5EF4-FFF2-40B4-BE49-F238E27FC236}">
                <a16:creationId xmlns:a16="http://schemas.microsoft.com/office/drawing/2014/main" id="{DA1CD51C-B005-3800-C0F3-4007C97EA0F5}"/>
              </a:ext>
            </a:extLst>
          </p:cNvPr>
          <p:cNvPicPr>
            <a:picLocks noChangeAspect="1"/>
          </p:cNvPicPr>
          <p:nvPr/>
        </p:nvPicPr>
        <p:blipFill>
          <a:blip r:embed="rId9"/>
          <a:stretch>
            <a:fillRect/>
          </a:stretch>
        </p:blipFill>
        <p:spPr>
          <a:xfrm>
            <a:off x="9467297" y="4757708"/>
            <a:ext cx="1614488" cy="1314450"/>
          </a:xfrm>
          <a:prstGeom prst="rect">
            <a:avLst/>
          </a:prstGeom>
        </p:spPr>
      </p:pic>
      <p:sp>
        <p:nvSpPr>
          <p:cNvPr id="47" name="Tekstvak 46">
            <a:extLst>
              <a:ext uri="{FF2B5EF4-FFF2-40B4-BE49-F238E27FC236}">
                <a16:creationId xmlns:a16="http://schemas.microsoft.com/office/drawing/2014/main" id="{571324CD-FBF6-1A75-3359-870359B2990B}"/>
              </a:ext>
            </a:extLst>
          </p:cNvPr>
          <p:cNvSpPr txBox="1"/>
          <p:nvPr/>
        </p:nvSpPr>
        <p:spPr>
          <a:xfrm>
            <a:off x="9580159" y="4999541"/>
            <a:ext cx="1382762" cy="2192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825"/>
              <a:t>www.rechtenverkenner.be</a:t>
            </a:r>
          </a:p>
        </p:txBody>
      </p:sp>
      <p:cxnSp>
        <p:nvCxnSpPr>
          <p:cNvPr id="42" name="Rechte verbindingslijn met pijl 41">
            <a:extLst>
              <a:ext uri="{FF2B5EF4-FFF2-40B4-BE49-F238E27FC236}">
                <a16:creationId xmlns:a16="http://schemas.microsoft.com/office/drawing/2014/main" id="{0B571239-3CAF-41D8-4DBE-20F1368F8D38}"/>
              </a:ext>
            </a:extLst>
          </p:cNvPr>
          <p:cNvCxnSpPr>
            <a:cxnSpLocks/>
          </p:cNvCxnSpPr>
          <p:nvPr/>
        </p:nvCxnSpPr>
        <p:spPr>
          <a:xfrm flipV="1">
            <a:off x="3152554" y="4397893"/>
            <a:ext cx="1751723" cy="14179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 name="Titel 1">
            <a:extLst>
              <a:ext uri="{FF2B5EF4-FFF2-40B4-BE49-F238E27FC236}">
                <a16:creationId xmlns:a16="http://schemas.microsoft.com/office/drawing/2014/main" id="{B8D5A6A2-FC88-4625-5F40-9AA6209C85DC}"/>
              </a:ext>
            </a:extLst>
          </p:cNvPr>
          <p:cNvSpPr>
            <a:spLocks noGrp="1"/>
          </p:cNvSpPr>
          <p:nvPr>
            <p:ph type="title"/>
          </p:nvPr>
        </p:nvSpPr>
        <p:spPr>
          <a:xfrm>
            <a:off x="1624448" y="438170"/>
            <a:ext cx="6622244" cy="1900408"/>
          </a:xfrm>
        </p:spPr>
        <p:txBody>
          <a:bodyPr/>
          <a:lstStyle/>
          <a:p>
            <a:pPr>
              <a:lnSpc>
                <a:spcPct val="100000"/>
              </a:lnSpc>
            </a:pPr>
            <a:r>
              <a:rPr lang="nl-BE" sz="3700" dirty="0">
                <a:solidFill>
                  <a:schemeClr val="tx1"/>
                </a:solidFill>
                <a:latin typeface="+mn-lt"/>
              </a:rPr>
              <a:t>Verhouding LPDC - IPDC – Rechtenverkenner</a:t>
            </a:r>
            <a:br>
              <a:rPr lang="nl-BE" sz="2100" dirty="0">
                <a:latin typeface="+mj-lt"/>
              </a:rPr>
            </a:br>
            <a:br>
              <a:rPr lang="nl-BE" sz="1500" dirty="0">
                <a:latin typeface="+mj-lt"/>
              </a:rPr>
            </a:br>
            <a:br>
              <a:rPr lang="nl-BE" sz="2100" dirty="0">
                <a:latin typeface="FlandersArtSans-Light"/>
                <a:cs typeface="Calibri"/>
              </a:rPr>
            </a:br>
            <a:endParaRPr lang="nl-BE" sz="2100" dirty="0">
              <a:latin typeface="+mj-lt"/>
            </a:endParaRPr>
          </a:p>
        </p:txBody>
      </p:sp>
    </p:spTree>
    <p:extLst>
      <p:ext uri="{BB962C8B-B14F-4D97-AF65-F5344CB8AC3E}">
        <p14:creationId xmlns:p14="http://schemas.microsoft.com/office/powerpoint/2010/main" val="139906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711651-7159-7BD1-E2DD-CD8F7882C91F}"/>
              </a:ext>
            </a:extLst>
          </p:cNvPr>
          <p:cNvSpPr>
            <a:spLocks noGrp="1"/>
          </p:cNvSpPr>
          <p:nvPr>
            <p:ph sz="half" idx="1"/>
          </p:nvPr>
        </p:nvSpPr>
        <p:spPr>
          <a:xfrm>
            <a:off x="1563910" y="1280117"/>
            <a:ext cx="6244451" cy="2431793"/>
          </a:xfrm>
        </p:spPr>
        <p:txBody>
          <a:bodyPr vert="horz" lIns="0" tIns="0" rIns="0" bIns="0" rtlCol="0" anchor="t">
            <a:noAutofit/>
          </a:bodyPr>
          <a:lstStyle/>
          <a:p>
            <a:pPr>
              <a:lnSpc>
                <a:spcPct val="200000"/>
              </a:lnSpc>
              <a:buNone/>
            </a:pPr>
            <a:endParaRPr lang="nl-BE" sz="2100">
              <a:latin typeface="FlandersArtSans-Light" panose="00000400000000000000" pitchFamily="2" charset="0"/>
            </a:endParaRPr>
          </a:p>
          <a:p>
            <a:pPr>
              <a:lnSpc>
                <a:spcPct val="200000"/>
              </a:lnSpc>
              <a:buNone/>
            </a:pPr>
            <a:endParaRPr lang="nl-BE" sz="2100">
              <a:latin typeface="FlandersArtSans-Light" panose="00000400000000000000" pitchFamily="2" charset="0"/>
            </a:endParaRPr>
          </a:p>
          <a:p>
            <a:endParaRPr lang="nl-BE"/>
          </a:p>
        </p:txBody>
      </p:sp>
      <p:sp>
        <p:nvSpPr>
          <p:cNvPr id="5" name="Tijdelijke aanduiding voor inhoud 2">
            <a:extLst>
              <a:ext uri="{FF2B5EF4-FFF2-40B4-BE49-F238E27FC236}">
                <a16:creationId xmlns:a16="http://schemas.microsoft.com/office/drawing/2014/main" id="{10374DCF-BDFE-AD3B-6C74-EE12B61D0F34}"/>
              </a:ext>
            </a:extLst>
          </p:cNvPr>
          <p:cNvSpPr txBox="1">
            <a:spLocks/>
          </p:cNvSpPr>
          <p:nvPr/>
        </p:nvSpPr>
        <p:spPr>
          <a:xfrm>
            <a:off x="1644621" y="1231337"/>
            <a:ext cx="6244451" cy="234520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1650"/>
          </a:p>
          <a:p>
            <a:pPr>
              <a:lnSpc>
                <a:spcPct val="100000"/>
              </a:lnSpc>
            </a:pPr>
            <a:r>
              <a:rPr lang="nl-BE" sz="1800">
                <a:latin typeface="FlandersArtSans-Light"/>
                <a:cs typeface="Calibri"/>
              </a:rPr>
              <a:t>Maar ook Rechtenverkenner is een van de </a:t>
            </a:r>
            <a:r>
              <a:rPr lang="nl-BE" sz="1800" err="1">
                <a:latin typeface="FlandersArtSans-Light"/>
                <a:cs typeface="Calibri"/>
              </a:rPr>
              <a:t>hergebruikers</a:t>
            </a:r>
            <a:r>
              <a:rPr lang="nl-BE" sz="1800">
                <a:latin typeface="FlandersArtSans-Light"/>
                <a:cs typeface="Calibri"/>
              </a:rPr>
              <a:t>.</a:t>
            </a:r>
          </a:p>
          <a:p>
            <a:pPr>
              <a:lnSpc>
                <a:spcPct val="100000"/>
              </a:lnSpc>
              <a:buNone/>
            </a:pPr>
            <a:endParaRPr lang="nl-BE" sz="1800">
              <a:latin typeface="FlandersArtSans-Light"/>
              <a:cs typeface="Calibri"/>
            </a:endParaRPr>
          </a:p>
          <a:p>
            <a:pPr>
              <a:lnSpc>
                <a:spcPct val="100000"/>
              </a:lnSpc>
            </a:pPr>
            <a:r>
              <a:rPr lang="nl-BE" sz="1800">
                <a:latin typeface="FlandersArtSans-Light"/>
                <a:cs typeface="Calibri"/>
              </a:rPr>
              <a:t>Rechtenverkenner selecteert uit de IPDC enkel die producten en diensten die SOCIALE RECHTEN voor BURGERS zijn.</a:t>
            </a:r>
          </a:p>
          <a:p>
            <a:pPr>
              <a:lnSpc>
                <a:spcPct val="100000"/>
              </a:lnSpc>
            </a:pPr>
            <a:r>
              <a:rPr lang="nl-BE" sz="1800">
                <a:latin typeface="FlandersArtSans-Light"/>
                <a:cs typeface="Calibri"/>
              </a:rPr>
              <a:t>Meer uitleg over die scope: zie beslisboom </a:t>
            </a:r>
            <a:r>
              <a:rPr lang="nl-BE" sz="900">
                <a:latin typeface="FlandersArtSans-Light"/>
                <a:cs typeface="Calibri"/>
                <a:hlinkClick r:id="rId7"/>
              </a:rPr>
              <a:t>Handleiding website Departement Zorg</a:t>
            </a:r>
            <a:endParaRPr lang="nl-BE" sz="1800">
              <a:latin typeface="FlandersArtSans-Light"/>
              <a:cs typeface="Calibri"/>
            </a:endParaRPr>
          </a:p>
          <a:p>
            <a:pPr>
              <a:lnSpc>
                <a:spcPct val="100000"/>
              </a:lnSpc>
            </a:pPr>
            <a:endParaRPr lang="nl-BE" sz="1800">
              <a:latin typeface="FlandersArtSans-Light"/>
              <a:cs typeface="Calibri"/>
            </a:endParaRPr>
          </a:p>
          <a:p>
            <a:pPr>
              <a:lnSpc>
                <a:spcPct val="100000"/>
              </a:lnSpc>
              <a:buNone/>
            </a:pPr>
            <a:endParaRPr lang="nl-BE" sz="2100">
              <a:latin typeface="FlandersArtSans-Light" panose="00000400000000000000" pitchFamily="2" charset="0"/>
            </a:endParaRPr>
          </a:p>
        </p:txBody>
      </p:sp>
      <p:pic>
        <p:nvPicPr>
          <p:cNvPr id="33" name="Afbeelding 32">
            <a:extLst>
              <a:ext uri="{FF2B5EF4-FFF2-40B4-BE49-F238E27FC236}">
                <a16:creationId xmlns:a16="http://schemas.microsoft.com/office/drawing/2014/main" id="{CE41E69E-3813-C882-E809-49272971249F}"/>
              </a:ext>
            </a:extLst>
          </p:cNvPr>
          <p:cNvPicPr>
            <a:picLocks noChangeAspect="1"/>
          </p:cNvPicPr>
          <p:nvPr/>
        </p:nvPicPr>
        <p:blipFill>
          <a:blip r:embed="rId8"/>
          <a:stretch>
            <a:fillRect/>
          </a:stretch>
        </p:blipFill>
        <p:spPr>
          <a:xfrm>
            <a:off x="1569517" y="3602348"/>
            <a:ext cx="2828921" cy="2246496"/>
          </a:xfrm>
          <a:prstGeom prst="rect">
            <a:avLst/>
          </a:prstGeom>
        </p:spPr>
      </p:pic>
      <p:sp>
        <p:nvSpPr>
          <p:cNvPr id="35" name="Tekstvak 34">
            <a:extLst>
              <a:ext uri="{FF2B5EF4-FFF2-40B4-BE49-F238E27FC236}">
                <a16:creationId xmlns:a16="http://schemas.microsoft.com/office/drawing/2014/main" id="{9140BA67-279D-FD32-DC26-0DDDC28BA678}"/>
              </a:ext>
            </a:extLst>
          </p:cNvPr>
          <p:cNvSpPr txBox="1"/>
          <p:nvPr/>
        </p:nvSpPr>
        <p:spPr>
          <a:xfrm>
            <a:off x="2409353" y="5077302"/>
            <a:ext cx="11532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2400">
                <a:solidFill>
                  <a:schemeClr val="accent2"/>
                </a:solidFill>
              </a:rPr>
              <a:t>IPDC</a:t>
            </a:r>
          </a:p>
        </p:txBody>
      </p:sp>
      <p:pic>
        <p:nvPicPr>
          <p:cNvPr id="10" name="Afbeelding 9">
            <a:extLst>
              <a:ext uri="{FF2B5EF4-FFF2-40B4-BE49-F238E27FC236}">
                <a16:creationId xmlns:a16="http://schemas.microsoft.com/office/drawing/2014/main" id="{1485A671-6C9D-B85D-A2DE-C5AF142155A1}"/>
              </a:ext>
            </a:extLst>
          </p:cNvPr>
          <p:cNvPicPr>
            <a:picLocks noChangeAspect="1"/>
          </p:cNvPicPr>
          <p:nvPr/>
        </p:nvPicPr>
        <p:blipFill>
          <a:blip r:embed="rId9"/>
          <a:stretch>
            <a:fillRect/>
          </a:stretch>
        </p:blipFill>
        <p:spPr>
          <a:xfrm>
            <a:off x="4661655" y="3260791"/>
            <a:ext cx="1407319" cy="1221581"/>
          </a:xfrm>
          <a:prstGeom prst="rect">
            <a:avLst/>
          </a:prstGeom>
        </p:spPr>
      </p:pic>
      <p:pic>
        <p:nvPicPr>
          <p:cNvPr id="30" name="Afbeelding 29">
            <a:extLst>
              <a:ext uri="{FF2B5EF4-FFF2-40B4-BE49-F238E27FC236}">
                <a16:creationId xmlns:a16="http://schemas.microsoft.com/office/drawing/2014/main" id="{30833282-4F60-E666-059F-17EB5BE20DF2}"/>
              </a:ext>
            </a:extLst>
          </p:cNvPr>
          <p:cNvPicPr>
            <a:picLocks noChangeAspect="1"/>
          </p:cNvPicPr>
          <p:nvPr/>
        </p:nvPicPr>
        <p:blipFill>
          <a:blip r:embed="rId9"/>
          <a:stretch>
            <a:fillRect/>
          </a:stretch>
        </p:blipFill>
        <p:spPr>
          <a:xfrm>
            <a:off x="5666436" y="3318106"/>
            <a:ext cx="1407319" cy="1221581"/>
          </a:xfrm>
          <a:prstGeom prst="rect">
            <a:avLst/>
          </a:prstGeom>
        </p:spPr>
      </p:pic>
      <p:pic>
        <p:nvPicPr>
          <p:cNvPr id="41" name="Afbeelding 40">
            <a:extLst>
              <a:ext uri="{FF2B5EF4-FFF2-40B4-BE49-F238E27FC236}">
                <a16:creationId xmlns:a16="http://schemas.microsoft.com/office/drawing/2014/main" id="{3E36E4AA-29BE-927A-55FC-F73494111F6C}"/>
              </a:ext>
            </a:extLst>
          </p:cNvPr>
          <p:cNvPicPr>
            <a:picLocks noChangeAspect="1"/>
          </p:cNvPicPr>
          <p:nvPr/>
        </p:nvPicPr>
        <p:blipFill>
          <a:blip r:embed="rId9"/>
          <a:stretch>
            <a:fillRect/>
          </a:stretch>
        </p:blipFill>
        <p:spPr>
          <a:xfrm>
            <a:off x="5028958" y="3633853"/>
            <a:ext cx="1407319" cy="1221581"/>
          </a:xfrm>
          <a:prstGeom prst="rect">
            <a:avLst/>
          </a:prstGeom>
        </p:spPr>
      </p:pic>
      <p:pic>
        <p:nvPicPr>
          <p:cNvPr id="44" name="Afbeelding 43">
            <a:extLst>
              <a:ext uri="{FF2B5EF4-FFF2-40B4-BE49-F238E27FC236}">
                <a16:creationId xmlns:a16="http://schemas.microsoft.com/office/drawing/2014/main" id="{DC841338-AEC5-2CE7-7B45-2DD1B668D3BA}"/>
              </a:ext>
            </a:extLst>
          </p:cNvPr>
          <p:cNvPicPr>
            <a:picLocks noChangeAspect="1"/>
          </p:cNvPicPr>
          <p:nvPr/>
        </p:nvPicPr>
        <p:blipFill>
          <a:blip r:embed="rId9"/>
          <a:stretch>
            <a:fillRect/>
          </a:stretch>
        </p:blipFill>
        <p:spPr>
          <a:xfrm>
            <a:off x="5455137" y="3956592"/>
            <a:ext cx="1407319" cy="1221581"/>
          </a:xfrm>
          <a:prstGeom prst="rect">
            <a:avLst/>
          </a:prstGeom>
        </p:spPr>
      </p:pic>
      <p:sp>
        <p:nvSpPr>
          <p:cNvPr id="11" name="Tekstvak 10">
            <a:extLst>
              <a:ext uri="{FF2B5EF4-FFF2-40B4-BE49-F238E27FC236}">
                <a16:creationId xmlns:a16="http://schemas.microsoft.com/office/drawing/2014/main" id="{5217E407-15AF-6181-4CBF-FE8176DCECE9}"/>
              </a:ext>
            </a:extLst>
          </p:cNvPr>
          <p:cNvSpPr txBox="1"/>
          <p:nvPr/>
        </p:nvSpPr>
        <p:spPr>
          <a:xfrm>
            <a:off x="4946757" y="3387838"/>
            <a:ext cx="62618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Schilde</a:t>
            </a:r>
          </a:p>
        </p:txBody>
      </p:sp>
      <p:sp>
        <p:nvSpPr>
          <p:cNvPr id="9" name="Tekstvak 8">
            <a:extLst>
              <a:ext uri="{FF2B5EF4-FFF2-40B4-BE49-F238E27FC236}">
                <a16:creationId xmlns:a16="http://schemas.microsoft.com/office/drawing/2014/main" id="{74E6675E-F168-142B-A55E-F7497CCC769B}"/>
              </a:ext>
            </a:extLst>
          </p:cNvPr>
          <p:cNvSpPr txBox="1"/>
          <p:nvPr/>
        </p:nvSpPr>
        <p:spPr>
          <a:xfrm>
            <a:off x="5496228" y="3720520"/>
            <a:ext cx="52389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Peer</a:t>
            </a:r>
          </a:p>
        </p:txBody>
      </p:sp>
      <p:sp>
        <p:nvSpPr>
          <p:cNvPr id="6" name="Tekstvak 5">
            <a:extLst>
              <a:ext uri="{FF2B5EF4-FFF2-40B4-BE49-F238E27FC236}">
                <a16:creationId xmlns:a16="http://schemas.microsoft.com/office/drawing/2014/main" id="{1056CFC7-964B-DAD2-1E10-A9047DE4F5ED}"/>
              </a:ext>
            </a:extLst>
          </p:cNvPr>
          <p:cNvSpPr txBox="1"/>
          <p:nvPr/>
        </p:nvSpPr>
        <p:spPr>
          <a:xfrm>
            <a:off x="6096963" y="3417844"/>
            <a:ext cx="685643"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Herent</a:t>
            </a:r>
          </a:p>
        </p:txBody>
      </p:sp>
      <p:sp>
        <p:nvSpPr>
          <p:cNvPr id="4" name="Tekstvak 3">
            <a:extLst>
              <a:ext uri="{FF2B5EF4-FFF2-40B4-BE49-F238E27FC236}">
                <a16:creationId xmlns:a16="http://schemas.microsoft.com/office/drawing/2014/main" id="{04FA8B7C-FEC5-578C-3E33-8726B41E15BC}"/>
              </a:ext>
            </a:extLst>
          </p:cNvPr>
          <p:cNvSpPr txBox="1"/>
          <p:nvPr/>
        </p:nvSpPr>
        <p:spPr>
          <a:xfrm>
            <a:off x="5963904" y="4077692"/>
            <a:ext cx="52389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a:solidFill>
                  <a:srgbClr val="FF0000"/>
                </a:solidFill>
              </a:rPr>
              <a:t>Halle</a:t>
            </a:r>
          </a:p>
        </p:txBody>
      </p:sp>
      <p:cxnSp>
        <p:nvCxnSpPr>
          <p:cNvPr id="28" name="Rechte verbindingslijn met pijl 27">
            <a:extLst>
              <a:ext uri="{FF2B5EF4-FFF2-40B4-BE49-F238E27FC236}">
                <a16:creationId xmlns:a16="http://schemas.microsoft.com/office/drawing/2014/main" id="{D22FB1C7-03E7-913D-FC87-5803CAA67AFA}"/>
              </a:ext>
            </a:extLst>
          </p:cNvPr>
          <p:cNvCxnSpPr>
            <a:cxnSpLocks/>
          </p:cNvCxnSpPr>
          <p:nvPr/>
        </p:nvCxnSpPr>
        <p:spPr>
          <a:xfrm flipV="1">
            <a:off x="3199814" y="3928896"/>
            <a:ext cx="1385725" cy="56208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46" name="Afbeelding 45">
            <a:extLst>
              <a:ext uri="{FF2B5EF4-FFF2-40B4-BE49-F238E27FC236}">
                <a16:creationId xmlns:a16="http://schemas.microsoft.com/office/drawing/2014/main" id="{DA1CD51C-B005-3800-C0F3-4007C97EA0F5}"/>
              </a:ext>
            </a:extLst>
          </p:cNvPr>
          <p:cNvPicPr>
            <a:picLocks noChangeAspect="1"/>
          </p:cNvPicPr>
          <p:nvPr/>
        </p:nvPicPr>
        <p:blipFill>
          <a:blip r:embed="rId10"/>
          <a:stretch>
            <a:fillRect/>
          </a:stretch>
        </p:blipFill>
        <p:spPr>
          <a:xfrm>
            <a:off x="4659683" y="3311771"/>
            <a:ext cx="2429073" cy="1977653"/>
          </a:xfrm>
          <a:prstGeom prst="rect">
            <a:avLst/>
          </a:prstGeom>
        </p:spPr>
      </p:pic>
      <p:sp>
        <p:nvSpPr>
          <p:cNvPr id="47" name="Tekstvak 46">
            <a:extLst>
              <a:ext uri="{FF2B5EF4-FFF2-40B4-BE49-F238E27FC236}">
                <a16:creationId xmlns:a16="http://schemas.microsoft.com/office/drawing/2014/main" id="{571324CD-FBF6-1A75-3359-870359B2990B}"/>
              </a:ext>
            </a:extLst>
          </p:cNvPr>
          <p:cNvSpPr txBox="1"/>
          <p:nvPr/>
        </p:nvSpPr>
        <p:spPr>
          <a:xfrm>
            <a:off x="5517002" y="3500374"/>
            <a:ext cx="1490756"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825"/>
              <a:t>www.</a:t>
            </a:r>
            <a:r>
              <a:rPr lang="nl-BE" sz="900"/>
              <a:t>rechtenverkenner</a:t>
            </a:r>
            <a:r>
              <a:rPr lang="nl-BE" sz="825"/>
              <a:t>.be</a:t>
            </a:r>
          </a:p>
        </p:txBody>
      </p:sp>
      <p:sp>
        <p:nvSpPr>
          <p:cNvPr id="2" name="Titel 1">
            <a:extLst>
              <a:ext uri="{FF2B5EF4-FFF2-40B4-BE49-F238E27FC236}">
                <a16:creationId xmlns:a16="http://schemas.microsoft.com/office/drawing/2014/main" id="{D33323BE-80CB-8023-D84B-B0F449E5743E}"/>
              </a:ext>
            </a:extLst>
          </p:cNvPr>
          <p:cNvSpPr>
            <a:spLocks noGrp="1"/>
          </p:cNvSpPr>
          <p:nvPr>
            <p:ph type="title"/>
          </p:nvPr>
        </p:nvSpPr>
        <p:spPr>
          <a:xfrm>
            <a:off x="1624448" y="438170"/>
            <a:ext cx="6622244" cy="1900408"/>
          </a:xfrm>
        </p:spPr>
        <p:txBody>
          <a:bodyPr/>
          <a:lstStyle/>
          <a:p>
            <a:pPr>
              <a:lnSpc>
                <a:spcPct val="100000"/>
              </a:lnSpc>
            </a:pPr>
            <a:r>
              <a:rPr lang="nl-BE" sz="3700" dirty="0">
                <a:solidFill>
                  <a:schemeClr val="tx1"/>
                </a:solidFill>
                <a:latin typeface="+mn-lt"/>
              </a:rPr>
              <a:t>Verhouding LPDC - IPDC – Rechtenverkenner</a:t>
            </a:r>
            <a:br>
              <a:rPr lang="nl-BE" sz="2100" dirty="0">
                <a:latin typeface="+mj-lt"/>
              </a:rPr>
            </a:br>
            <a:br>
              <a:rPr lang="nl-BE" sz="1500" dirty="0">
                <a:latin typeface="+mj-lt"/>
              </a:rPr>
            </a:br>
            <a:br>
              <a:rPr lang="nl-BE" sz="2100" dirty="0">
                <a:latin typeface="FlandersArtSans-Light"/>
                <a:cs typeface="Calibri"/>
              </a:rPr>
            </a:br>
            <a:endParaRPr lang="nl-BE" sz="2100" dirty="0">
              <a:latin typeface="+mj-lt"/>
            </a:endParaRPr>
          </a:p>
        </p:txBody>
      </p:sp>
    </p:spTree>
    <p:extLst>
      <p:ext uri="{BB962C8B-B14F-4D97-AF65-F5344CB8AC3E}">
        <p14:creationId xmlns:p14="http://schemas.microsoft.com/office/powerpoint/2010/main" val="649711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16</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17901" y="1523551"/>
            <a:ext cx="757061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None/>
            </a:pPr>
            <a:endParaRPr lang="nl-BE" dirty="0">
              <a:latin typeface="FlandersArtSans-Light" panose="00000400000000000000" pitchFamily="2" charset="0"/>
            </a:endParaRPr>
          </a:p>
        </p:txBody>
      </p:sp>
      <p:pic>
        <p:nvPicPr>
          <p:cNvPr id="8" name="Afbeelding 7" descr="Afbeelding met tekst, schermopname, diagram&#10;&#10;Automatisch gegenereerde beschrijving">
            <a:extLst>
              <a:ext uri="{FF2B5EF4-FFF2-40B4-BE49-F238E27FC236}">
                <a16:creationId xmlns:a16="http://schemas.microsoft.com/office/drawing/2014/main" id="{247F8FD3-3545-B953-BB42-85573FB0FD29}"/>
              </a:ext>
            </a:extLst>
          </p:cNvPr>
          <p:cNvPicPr>
            <a:picLocks noChangeAspect="1"/>
          </p:cNvPicPr>
          <p:nvPr/>
        </p:nvPicPr>
        <p:blipFill rotWithShape="1">
          <a:blip r:embed="rId7">
            <a:extLst>
              <a:ext uri="{28A0092B-C50C-407E-A947-70E740481C1C}">
                <a14:useLocalDpi xmlns:a14="http://schemas.microsoft.com/office/drawing/2010/main" val="0"/>
              </a:ext>
            </a:extLst>
          </a:blip>
          <a:srcRect l="6935" t="21886" r="9575" b="21394"/>
          <a:stretch/>
        </p:blipFill>
        <p:spPr>
          <a:xfrm>
            <a:off x="347911" y="1662449"/>
            <a:ext cx="8821213" cy="3370903"/>
          </a:xfrm>
          <a:prstGeom prst="rect">
            <a:avLst/>
          </a:prstGeom>
        </p:spPr>
      </p:pic>
      <p:sp>
        <p:nvSpPr>
          <p:cNvPr id="10" name="Titel 1">
            <a:extLst>
              <a:ext uri="{FF2B5EF4-FFF2-40B4-BE49-F238E27FC236}">
                <a16:creationId xmlns:a16="http://schemas.microsoft.com/office/drawing/2014/main" id="{E185C8E9-CF70-1C51-72CD-626C07704829}"/>
              </a:ext>
            </a:extLst>
          </p:cNvPr>
          <p:cNvSpPr txBox="1">
            <a:spLocks/>
          </p:cNvSpPr>
          <p:nvPr/>
        </p:nvSpPr>
        <p:spPr>
          <a:xfrm>
            <a:off x="1624448" y="438170"/>
            <a:ext cx="6622244" cy="1900408"/>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1" i="0" kern="1200">
                <a:solidFill>
                  <a:srgbClr val="373736"/>
                </a:solidFill>
                <a:latin typeface="+mj-lt"/>
                <a:ea typeface="+mj-ea"/>
                <a:cs typeface="Calibri" panose="020F0502020204030204" pitchFamily="34" charset="0"/>
              </a:defRPr>
            </a:lvl1pPr>
          </a:lstStyle>
          <a:p>
            <a:pPr>
              <a:lnSpc>
                <a:spcPct val="100000"/>
              </a:lnSpc>
            </a:pPr>
            <a:r>
              <a:rPr lang="nl-BE">
                <a:solidFill>
                  <a:schemeClr val="tx1"/>
                </a:solidFill>
                <a:latin typeface="+mn-lt"/>
              </a:rPr>
              <a:t>Verhouding LPDC - IPDC – Rechtenverkenner</a:t>
            </a:r>
            <a:br>
              <a:rPr lang="nl-BE" sz="2100"/>
            </a:br>
            <a:br>
              <a:rPr lang="nl-BE" sz="1500"/>
            </a:br>
            <a:br>
              <a:rPr lang="nl-BE" sz="2100">
                <a:latin typeface="FlandersArtSans-Light"/>
                <a:cs typeface="Calibri"/>
              </a:rPr>
            </a:br>
            <a:endParaRPr lang="nl-BE" sz="2100" dirty="0"/>
          </a:p>
        </p:txBody>
      </p:sp>
    </p:spTree>
    <p:extLst>
      <p:ext uri="{BB962C8B-B14F-4D97-AF65-F5344CB8AC3E}">
        <p14:creationId xmlns:p14="http://schemas.microsoft.com/office/powerpoint/2010/main" val="168843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Voordelen voor lokaal bestuur?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17</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17901" y="1523551"/>
            <a:ext cx="7570612" cy="367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dirty="0">
                <a:latin typeface="FlandersArtSans-Light" panose="00000400000000000000" pitchFamily="2" charset="0"/>
              </a:rPr>
              <a:t>Niet enkel Rechtenverkenner maakt gebruik van ingevoerde informatie, maar bv. ook je eigen website kan de informatie gebruiken</a:t>
            </a:r>
          </a:p>
          <a:p>
            <a:pPr marL="575945" lvl="1" indent="-287655" fontAlgn="base"/>
            <a:r>
              <a:rPr lang="nl-NL" dirty="0">
                <a:latin typeface="FlandersArtSans-Light" panose="00000400000000000000" pitchFamily="2" charset="0"/>
              </a:rPr>
              <a:t>Slechts op 1 plaats (LPDC) informatie invoeren en bijhouden, wordt maximaal hergebruikt!</a:t>
            </a:r>
          </a:p>
          <a:p>
            <a:pPr marL="287655" lvl="1" indent="0" fontAlgn="base">
              <a:buNone/>
            </a:pPr>
            <a:r>
              <a:rPr lang="nl-NL" dirty="0">
                <a:latin typeface="FlandersArtSans-Light" panose="00000400000000000000" pitchFamily="2" charset="0"/>
              </a:rPr>
              <a:t>= efficiënt werken, tijdwinst</a:t>
            </a:r>
          </a:p>
          <a:p>
            <a:pPr marL="287655" lvl="1" indent="0" fontAlgn="base">
              <a:buNone/>
            </a:pPr>
            <a:endParaRPr lang="nl-NL" dirty="0">
              <a:latin typeface="FlandersArtSans-Light" panose="00000400000000000000" pitchFamily="2" charset="0"/>
            </a:endParaRPr>
          </a:p>
          <a:p>
            <a:pPr fontAlgn="base"/>
            <a:r>
              <a:rPr lang="nl-NL" b="0" dirty="0">
                <a:latin typeface="FlandersArtSans-Light"/>
                <a:cs typeface="Calibri"/>
              </a:rPr>
              <a:t>Rechten waar je lokaal bestuur niet bevoegd en/of uitvoerend bent, moet je niet invoeren en bijhouden. Je kunt deze ook gratis en zonder moeite hergebruiken vanuit de Interbestuurlijke Producten- en </a:t>
            </a:r>
            <a:r>
              <a:rPr lang="nl-NL" b="0" dirty="0" err="1">
                <a:latin typeface="FlandersArtSans-Light"/>
                <a:cs typeface="Calibri"/>
              </a:rPr>
              <a:t>DienstenCatalogus</a:t>
            </a:r>
            <a:r>
              <a:rPr lang="nl-NL" b="0" dirty="0">
                <a:latin typeface="FlandersArtSans-Light"/>
                <a:cs typeface="Calibri"/>
              </a:rPr>
              <a:t> (IPDC) in je eigen website. </a:t>
            </a:r>
          </a:p>
          <a:p>
            <a:pPr fontAlgn="base"/>
            <a:endParaRPr lang="nl-BE" dirty="0">
              <a:latin typeface="FlandersArtSans-Light" panose="00000400000000000000" pitchFamily="2" charset="0"/>
            </a:endParaRPr>
          </a:p>
        </p:txBody>
      </p:sp>
    </p:spTree>
    <p:extLst>
      <p:ext uri="{BB962C8B-B14F-4D97-AF65-F5344CB8AC3E}">
        <p14:creationId xmlns:p14="http://schemas.microsoft.com/office/powerpoint/2010/main" val="20163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Voordelen lokaal bestuur?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18</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17901" y="1523551"/>
            <a:ext cx="757061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b="0" dirty="0">
                <a:latin typeface="FlandersArtSans-Light" panose="00000400000000000000" pitchFamily="2" charset="0"/>
              </a:rPr>
              <a:t>Rechten die in meerdere lokale besturen voorkomen, zoals leefloon, referentieadres, financiële tegemoetkoming voor incontinentiemateriaal enz. hebben al een ‘concept’ dat je kunt kopiëren en aanvullen met eigen informatie</a:t>
            </a:r>
          </a:p>
          <a:p>
            <a:pPr lvl="1" fontAlgn="base"/>
            <a:r>
              <a:rPr lang="nl-NL" dirty="0">
                <a:latin typeface="FlandersArtSans-Light" panose="00000400000000000000" pitchFamily="2" charset="0"/>
              </a:rPr>
              <a:t>Je hoeft niet meer van ‘0’ te beginnen en invoeren gaat sneller. </a:t>
            </a:r>
          </a:p>
          <a:p>
            <a:pPr lvl="1" fontAlgn="base"/>
            <a:endParaRPr lang="nl-NL" dirty="0">
              <a:latin typeface="FlandersArtSans-Light" panose="00000400000000000000" pitchFamily="2" charset="0"/>
            </a:endParaRPr>
          </a:p>
          <a:p>
            <a:pPr fontAlgn="base"/>
            <a:r>
              <a:rPr lang="nl-NL" b="0" dirty="0">
                <a:latin typeface="FlandersArtSans-Light" panose="00000400000000000000" pitchFamily="2" charset="0"/>
              </a:rPr>
              <a:t>In Rechtenverkenner vindbaar zijn = belangrijke hulp voor maatschappelijk werkers en doelstelling GBO toegankelijke hulpverlening en verhoging opname rechten. </a:t>
            </a:r>
            <a:endParaRPr lang="nl-BE" b="0" dirty="0">
              <a:latin typeface="FlandersArtSans-Light" panose="00000400000000000000" pitchFamily="2" charset="0"/>
            </a:endParaRPr>
          </a:p>
        </p:txBody>
      </p:sp>
    </p:spTree>
    <p:extLst>
      <p:ext uri="{BB962C8B-B14F-4D97-AF65-F5344CB8AC3E}">
        <p14:creationId xmlns:p14="http://schemas.microsoft.com/office/powerpoint/2010/main" val="339716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420441"/>
            <a:ext cx="7416000" cy="1116000"/>
          </a:xfrm>
        </p:spPr>
        <p:txBody>
          <a:bodyPr/>
          <a:lstStyle/>
          <a:p>
            <a:r>
              <a:rPr lang="nl-BE" b="1">
                <a:latin typeface="+mj-lt"/>
              </a:rPr>
              <a:t>Hoe begin je eraan? </a:t>
            </a:r>
          </a:p>
        </p:txBody>
      </p:sp>
      <p:sp>
        <p:nvSpPr>
          <p:cNvPr id="3" name="Tijdelijke aanduiding voor inhoud 2"/>
          <p:cNvSpPr>
            <a:spLocks noGrp="1"/>
          </p:cNvSpPr>
          <p:nvPr>
            <p:ph sz="half" idx="1"/>
          </p:nvPr>
        </p:nvSpPr>
        <p:spPr>
          <a:xfrm>
            <a:off x="1296000" y="1395705"/>
            <a:ext cx="7415999" cy="3780000"/>
          </a:xfrm>
        </p:spPr>
        <p:txBody>
          <a:bodyPr/>
          <a:lstStyle/>
          <a:p>
            <a:r>
              <a:rPr lang="nl-BE" b="0" dirty="0">
                <a:latin typeface="FlandersArtSans-Light" panose="00000400000000000000" pitchFamily="2" charset="0"/>
              </a:rPr>
              <a:t>Je voert enkel lokale rechten in de LPDC in. </a:t>
            </a:r>
          </a:p>
          <a:p>
            <a:pPr marL="0" indent="0">
              <a:buNone/>
            </a:pPr>
            <a:endParaRPr lang="nl-BE" b="0" dirty="0">
              <a:latin typeface="FlandersArtSans-Light" panose="00000400000000000000" pitchFamily="2" charset="0"/>
            </a:endParaRPr>
          </a:p>
          <a:p>
            <a:r>
              <a:rPr lang="nl-BE" b="0" dirty="0">
                <a:latin typeface="FlandersArtSans-Light" panose="00000400000000000000" pitchFamily="2" charset="0"/>
              </a:rPr>
              <a:t>Deze stromen automatisch door naar de Interbestuurlijke Producten- en </a:t>
            </a:r>
            <a:r>
              <a:rPr lang="nl-BE" b="0" dirty="0" err="1">
                <a:latin typeface="FlandersArtSans-Light" panose="00000400000000000000" pitchFamily="2" charset="0"/>
              </a:rPr>
              <a:t>DienstenCatalogus</a:t>
            </a:r>
            <a:r>
              <a:rPr lang="nl-BE" b="0" dirty="0">
                <a:latin typeface="FlandersArtSans-Light" panose="00000400000000000000" pitchFamily="2" charset="0"/>
              </a:rPr>
              <a:t> (IPDC). Jij hoeft ze dus enkel te publiceren. </a:t>
            </a:r>
          </a:p>
          <a:p>
            <a:pPr marL="0" indent="0">
              <a:buNone/>
            </a:pPr>
            <a:endParaRPr lang="nl-BE" b="0" dirty="0">
              <a:latin typeface="FlandersArtSans-Light" panose="00000400000000000000" pitchFamily="2" charset="0"/>
            </a:endParaRPr>
          </a:p>
          <a:p>
            <a:r>
              <a:rPr lang="nl-BE" b="0" dirty="0">
                <a:latin typeface="FlandersArtSans-Light" panose="00000400000000000000" pitchFamily="2" charset="0"/>
              </a:rPr>
              <a:t>Achter de schermen selecteert Rechtenverkenner uit alle producten en diensten in de IPDC de sociale rechten. </a:t>
            </a:r>
          </a:p>
          <a:p>
            <a:pPr marL="0" indent="0">
              <a:buNone/>
            </a:pPr>
            <a:endParaRPr lang="nl-BE" b="0" dirty="0">
              <a:latin typeface="FlandersArtSans-Light" panose="00000400000000000000" pitchFamily="2" charset="0"/>
            </a:endParaRPr>
          </a:p>
          <a:p>
            <a:r>
              <a:rPr lang="nl-BE" b="0" dirty="0">
                <a:latin typeface="FlandersArtSans-Light" panose="00000400000000000000" pitchFamily="2" charset="0"/>
              </a:rPr>
              <a:t>Na controle en eventueel feedback, worden deze gekoppeld aan de criteria voor de zoekmachine en er wordt een link gemaakt naar de bijhorende organisatie in de Sociale Kaart. </a:t>
            </a:r>
          </a:p>
        </p:txBody>
      </p:sp>
      <p:sp>
        <p:nvSpPr>
          <p:cNvPr id="5" name="Tijdelijke aanduiding voor dianummer 4"/>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19</a:t>
            </a:fld>
            <a:endParaRPr lang="nl-BE"/>
          </a:p>
        </p:txBody>
      </p:sp>
    </p:spTree>
    <p:extLst>
      <p:ext uri="{BB962C8B-B14F-4D97-AF65-F5344CB8AC3E}">
        <p14:creationId xmlns:p14="http://schemas.microsoft.com/office/powerpoint/2010/main" val="183593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mj-lt"/>
              </a:rPr>
              <a:t>Inhoud</a:t>
            </a:r>
          </a:p>
        </p:txBody>
      </p:sp>
      <p:sp>
        <p:nvSpPr>
          <p:cNvPr id="3" name="Tijdelijke aanduiding voor inhoud 2"/>
          <p:cNvSpPr>
            <a:spLocks noGrp="1"/>
          </p:cNvSpPr>
          <p:nvPr>
            <p:ph sz="half" idx="1"/>
          </p:nvPr>
        </p:nvSpPr>
        <p:spPr/>
        <p:txBody>
          <a:bodyPr vert="horz" lIns="0" tIns="0" rIns="0" bIns="0" rtlCol="0" anchor="t">
            <a:noAutofit/>
          </a:bodyPr>
          <a:lstStyle/>
          <a:p>
            <a:r>
              <a:rPr lang="nl-BE" dirty="0">
                <a:latin typeface="FlandersArtSans-Light"/>
                <a:cs typeface="Calibri"/>
              </a:rPr>
              <a:t>Waarom een Rechtenverkenner? Enkele belangrijke vaststellingen. </a:t>
            </a:r>
          </a:p>
          <a:p>
            <a:r>
              <a:rPr lang="nl-BE" dirty="0">
                <a:latin typeface="FlandersArtSans-Light" panose="00000400000000000000" pitchFamily="2" charset="0"/>
              </a:rPr>
              <a:t>Wat is Rechtenverkenner? </a:t>
            </a:r>
          </a:p>
          <a:p>
            <a:r>
              <a:rPr lang="nl-BE" dirty="0">
                <a:latin typeface="FlandersArtSans-Light" panose="00000400000000000000" pitchFamily="2" charset="0"/>
              </a:rPr>
              <a:t>Verhouding LPDC-IPDC-Rechtenverkenner</a:t>
            </a:r>
          </a:p>
          <a:p>
            <a:r>
              <a:rPr lang="nl-BE" dirty="0">
                <a:latin typeface="FlandersArtSans-Light" panose="00000400000000000000" pitchFamily="2" charset="0"/>
              </a:rPr>
              <a:t>Waarom interessant voor lokale besturen? </a:t>
            </a:r>
          </a:p>
          <a:p>
            <a:r>
              <a:rPr lang="nl-BE" dirty="0">
                <a:latin typeface="FlandersArtSans-Light" panose="00000400000000000000" pitchFamily="2" charset="0"/>
              </a:rPr>
              <a:t>Hoe begin je eraan? </a:t>
            </a:r>
          </a:p>
          <a:p>
            <a:pPr>
              <a:buNone/>
            </a:pPr>
            <a:endParaRPr lang="nl-BE" dirty="0">
              <a:latin typeface="+mj-lt"/>
            </a:endParaRPr>
          </a:p>
        </p:txBody>
      </p:sp>
      <p:sp>
        <p:nvSpPr>
          <p:cNvPr id="4" name="Tijdelijke aanduiding voor dianummer 3"/>
          <p:cNvSpPr>
            <a:spLocks noGrp="1"/>
          </p:cNvSpPr>
          <p:nvPr>
            <p:ph type="sldNum" sz="quarter" idx="12"/>
          </p:nvPr>
        </p:nvSpPr>
        <p:spPr/>
        <p:txBody>
          <a:bodyPr/>
          <a:lstStyle/>
          <a:p>
            <a:fld id="{7749CDD0-7D77-4D23-9A27-F361E39BA472}" type="datetime1">
              <a:rPr lang="nl-BE" smtClean="0"/>
              <a:pPr/>
              <a:t>8/10/2024</a:t>
            </a:fld>
            <a:r>
              <a:rPr lang="nl-BE"/>
              <a:t> </a:t>
            </a:r>
            <a:r>
              <a:rPr lang="nl-BE" b="1"/>
              <a:t>│</a:t>
            </a:r>
            <a:fld id="{B263F6C6-2226-4286-8995-C42CB1E7C290}" type="slidenum">
              <a:rPr lang="nl-BE" smtClean="0"/>
              <a:pPr/>
              <a:t>2</a:t>
            </a:fld>
            <a:endParaRPr lang="nl-BE" dirty="0"/>
          </a:p>
        </p:txBody>
      </p:sp>
    </p:spTree>
    <p:extLst>
      <p:ext uri="{BB962C8B-B14F-4D97-AF65-F5344CB8AC3E}">
        <p14:creationId xmlns:p14="http://schemas.microsoft.com/office/powerpoint/2010/main" val="94563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420441"/>
            <a:ext cx="7416000" cy="1116000"/>
          </a:xfrm>
        </p:spPr>
        <p:txBody>
          <a:bodyPr/>
          <a:lstStyle/>
          <a:p>
            <a:r>
              <a:rPr lang="nl-BE" b="1">
                <a:latin typeface="+mj-lt"/>
              </a:rPr>
              <a:t>Hoe begin je eraan? </a:t>
            </a:r>
          </a:p>
        </p:txBody>
      </p:sp>
      <p:sp>
        <p:nvSpPr>
          <p:cNvPr id="3" name="Tijdelijke aanduiding voor inhoud 2"/>
          <p:cNvSpPr>
            <a:spLocks noGrp="1"/>
          </p:cNvSpPr>
          <p:nvPr>
            <p:ph sz="half" idx="1"/>
          </p:nvPr>
        </p:nvSpPr>
        <p:spPr>
          <a:xfrm>
            <a:off x="1296000" y="1795755"/>
            <a:ext cx="7415999" cy="3780000"/>
          </a:xfrm>
        </p:spPr>
        <p:txBody>
          <a:bodyPr/>
          <a:lstStyle/>
          <a:p>
            <a:r>
              <a:rPr lang="nl-BE" b="0" dirty="0">
                <a:latin typeface="FlandersArtSans-Light" panose="00000400000000000000" pitchFamily="2" charset="0"/>
              </a:rPr>
              <a:t>Handleiding beschikbaar op </a:t>
            </a:r>
            <a:r>
              <a:rPr lang="nl-BE" dirty="0">
                <a:latin typeface="FlandersArtSans-Light" panose="00000400000000000000" pitchFamily="2" charset="0"/>
                <a:hlinkClick r:id="rId3"/>
              </a:rPr>
              <a:t>Rechtenverkenner 2.0 | Departement Zorg (departementwvg.be)</a:t>
            </a:r>
            <a:endParaRPr lang="nl-BE" dirty="0">
              <a:latin typeface="FlandersArtSans-Light" panose="00000400000000000000" pitchFamily="2" charset="0"/>
            </a:endParaRPr>
          </a:p>
          <a:p>
            <a:pPr marL="0" indent="0">
              <a:buNone/>
            </a:pPr>
            <a:endParaRPr lang="nl-BE" dirty="0">
              <a:latin typeface="FlandersArtSans-Light" panose="00000400000000000000" pitchFamily="2" charset="0"/>
            </a:endParaRPr>
          </a:p>
          <a:p>
            <a:r>
              <a:rPr lang="nl-BE" b="0" dirty="0">
                <a:latin typeface="FlandersArtSans-Light" panose="00000400000000000000" pitchFamily="2" charset="0"/>
              </a:rPr>
              <a:t>Maar alles start in LPDC! </a:t>
            </a:r>
            <a:r>
              <a:rPr lang="nl-BE" dirty="0">
                <a:latin typeface="FlandersArtSans-Light" panose="00000400000000000000" pitchFamily="2" charset="0"/>
                <a:hlinkClick r:id="rId4"/>
              </a:rPr>
              <a:t>Lokale Producten-en </a:t>
            </a:r>
            <a:r>
              <a:rPr lang="nl-BE" dirty="0" err="1">
                <a:latin typeface="FlandersArtSans-Light" panose="00000400000000000000" pitchFamily="2" charset="0"/>
                <a:hlinkClick r:id="rId4"/>
              </a:rPr>
              <a:t>DienstenCatalogus</a:t>
            </a:r>
            <a:r>
              <a:rPr lang="nl-BE" dirty="0">
                <a:latin typeface="FlandersArtSans-Light" panose="00000400000000000000" pitchFamily="2" charset="0"/>
                <a:hlinkClick r:id="rId4"/>
              </a:rPr>
              <a:t> tutorial 1 - Inloggen (youtube.com)</a:t>
            </a:r>
            <a:endParaRPr lang="nl-BE" dirty="0">
              <a:latin typeface="FlandersArtSans-Light" panose="00000400000000000000" pitchFamily="2" charset="0"/>
            </a:endParaRPr>
          </a:p>
          <a:p>
            <a:pPr marL="0" indent="0">
              <a:buNone/>
            </a:pPr>
            <a:endParaRPr lang="nl-BE" dirty="0">
              <a:latin typeface="FlandersArtSans-Light" panose="00000400000000000000" pitchFamily="2" charset="0"/>
            </a:endParaRPr>
          </a:p>
        </p:txBody>
      </p:sp>
      <p:sp>
        <p:nvSpPr>
          <p:cNvPr id="5" name="Tijdelijke aanduiding voor dianummer 4"/>
          <p:cNvSpPr>
            <a:spLocks noGrp="1"/>
          </p:cNvSpPr>
          <p:nvPr>
            <p:ph type="sldNum" sz="quarter" idx="12"/>
          </p:nvPr>
        </p:nvSpPr>
        <p:spPr/>
        <p:txBody>
          <a:bodyPr/>
          <a:lstStyle/>
          <a:p>
            <a:fld id="{7749CDD0-7D77-4D23-9A27-F361E39BA472}" type="datetime1">
              <a:rPr lang="nl-BE" smtClean="0"/>
              <a:pPr/>
              <a:t>8/10/2024</a:t>
            </a:fld>
            <a:r>
              <a:rPr lang="nl-BE" dirty="0"/>
              <a:t> </a:t>
            </a:r>
            <a:r>
              <a:rPr lang="nl-BE" b="1" dirty="0"/>
              <a:t>│</a:t>
            </a:r>
            <a:fld id="{B263F6C6-2226-4286-8995-C42CB1E7C290}" type="slidenum">
              <a:rPr lang="nl-BE" smtClean="0"/>
              <a:pPr/>
              <a:t>20</a:t>
            </a:fld>
            <a:endParaRPr lang="nl-BE" dirty="0"/>
          </a:p>
        </p:txBody>
      </p:sp>
    </p:spTree>
    <p:extLst>
      <p:ext uri="{BB962C8B-B14F-4D97-AF65-F5344CB8AC3E}">
        <p14:creationId xmlns:p14="http://schemas.microsoft.com/office/powerpoint/2010/main" val="346715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Meer informatie of extra vragen? </a:t>
            </a:r>
          </a:p>
        </p:txBody>
      </p:sp>
      <p:sp>
        <p:nvSpPr>
          <p:cNvPr id="3" name="Ondertitel 2"/>
          <p:cNvSpPr>
            <a:spLocks noGrp="1"/>
          </p:cNvSpPr>
          <p:nvPr>
            <p:ph type="subTitle" idx="1"/>
          </p:nvPr>
        </p:nvSpPr>
        <p:spPr/>
        <p:txBody>
          <a:bodyPr/>
          <a:lstStyle/>
          <a:p>
            <a:r>
              <a:rPr lang="nl-BE" dirty="0">
                <a:hlinkClick r:id="rId2"/>
              </a:rPr>
              <a:t>Rechtenverkenner 2.0 | Departement Zorg (departementwvg.be)</a:t>
            </a:r>
            <a:endParaRPr lang="nl-BE" dirty="0"/>
          </a:p>
          <a:p>
            <a:endParaRPr lang="nl-BE" dirty="0"/>
          </a:p>
          <a:p>
            <a:r>
              <a:rPr lang="nl-BE" dirty="0"/>
              <a:t>rechtenverkenner@vlaanderen.be</a:t>
            </a:r>
          </a:p>
        </p:txBody>
      </p:sp>
    </p:spTree>
    <p:extLst>
      <p:ext uri="{BB962C8B-B14F-4D97-AF65-F5344CB8AC3E}">
        <p14:creationId xmlns:p14="http://schemas.microsoft.com/office/powerpoint/2010/main" val="31350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Enkele belangrijke vaststellingen</a:t>
            </a:r>
          </a:p>
        </p:txBody>
      </p:sp>
      <p:pic>
        <p:nvPicPr>
          <p:cNvPr id="1026" name="Picture 2">
            <a:extLst>
              <a:ext uri="{FF2B5EF4-FFF2-40B4-BE49-F238E27FC236}">
                <a16:creationId xmlns:a16="http://schemas.microsoft.com/office/drawing/2014/main" id="{632A7770-AE26-AD32-7149-4378AFAA37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191350" y="1359043"/>
            <a:ext cx="5142144" cy="3715200"/>
          </a:xfrm>
          <a:prstGeom prst="rect">
            <a:avLst/>
          </a:prstGeom>
          <a:solidFill>
            <a:srgbClr val="FFFFFF"/>
          </a:solidFill>
        </p:spPr>
      </p:pic>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3</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224126"/>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4"/>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5"/>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dirty="0">
                <a:latin typeface="FlandersArtSans-Light" panose="00000400000000000000" pitchFamily="2" charset="0"/>
              </a:rPr>
              <a:t>Grootschalig TAKE-onderzoek bevestigt hoge mate van non-take up- voor verschillende rechten (2012-2017): </a:t>
            </a:r>
            <a:r>
              <a:rPr lang="nl-BE" sz="1800" dirty="0">
                <a:latin typeface="FlandersArtSans-Light" panose="00000400000000000000" pitchFamily="2" charset="0"/>
                <a:hlinkClick r:id="rId8"/>
              </a:rPr>
              <a:t>https://www.belspo.be/belspo/brain-be/projects/FinalReports/TAKE_FinRep.pdf</a:t>
            </a:r>
            <a:endParaRPr lang="nl-BE" sz="1800" dirty="0">
              <a:latin typeface="FlandersArtSans-Light" panose="00000400000000000000" pitchFamily="2" charset="0"/>
            </a:endParaRPr>
          </a:p>
          <a:p>
            <a:endParaRPr lang="nl-BE" sz="1800" dirty="0">
              <a:latin typeface="FlandersArtSans-Light" panose="00000400000000000000" pitchFamily="2" charset="0"/>
            </a:endParaRPr>
          </a:p>
        </p:txBody>
      </p:sp>
    </p:spTree>
    <p:extLst>
      <p:ext uri="{BB962C8B-B14F-4D97-AF65-F5344CB8AC3E}">
        <p14:creationId xmlns:p14="http://schemas.microsoft.com/office/powerpoint/2010/main" val="213610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4</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b="1" i="0" u="none" strike="noStrike" dirty="0">
                <a:solidFill>
                  <a:srgbClr val="80B6E4"/>
                </a:solidFill>
                <a:effectLst/>
                <a:latin typeface="FlandersArtSans-Light"/>
                <a:cs typeface="Calibri"/>
              </a:rPr>
              <a:t>Ondanks sterk </a:t>
            </a:r>
            <a:r>
              <a:rPr lang="nl-NL" sz="2400" dirty="0">
                <a:solidFill>
                  <a:srgbClr val="80B6E4"/>
                </a:solidFill>
                <a:latin typeface="Calibri"/>
                <a:cs typeface="Calibri"/>
              </a:rPr>
              <a:t>(lokaal) </a:t>
            </a:r>
            <a:r>
              <a:rPr lang="nl-NL" sz="2400" dirty="0">
                <a:solidFill>
                  <a:srgbClr val="80B6E4"/>
                </a:solidFill>
                <a:latin typeface="FlandersArtSans-Light"/>
                <a:cs typeface="Calibri"/>
              </a:rPr>
              <a:t>sociaal</a:t>
            </a:r>
            <a:r>
              <a:rPr lang="nl-NL" sz="2400" b="1" i="0" u="none" strike="noStrike" dirty="0">
                <a:solidFill>
                  <a:srgbClr val="80B6E4"/>
                </a:solidFill>
                <a:effectLst/>
                <a:latin typeface="FlandersArtSans-Light"/>
                <a:cs typeface="Calibri"/>
              </a:rPr>
              <a:t> </a:t>
            </a:r>
            <a:r>
              <a:rPr lang="nl-NL" sz="2400" dirty="0">
                <a:solidFill>
                  <a:srgbClr val="80B6E4"/>
                </a:solidFill>
                <a:latin typeface="FlandersArtSans-Light"/>
                <a:cs typeface="Calibri"/>
              </a:rPr>
              <a:t>beleid</a:t>
            </a:r>
            <a:r>
              <a:rPr lang="nl-NL" sz="2400" b="1" i="0" u="none" strike="noStrike" dirty="0">
                <a:solidFill>
                  <a:srgbClr val="80B6E4"/>
                </a:solidFill>
                <a:effectLst/>
                <a:latin typeface="FlandersArtSans-Light"/>
                <a:cs typeface="Calibri"/>
              </a:rPr>
              <a:t>, blijft probleem van </a:t>
            </a:r>
            <a:r>
              <a:rPr lang="nl-NL" sz="2400" b="1" i="0" u="none" strike="noStrike" dirty="0" err="1">
                <a:solidFill>
                  <a:srgbClr val="80B6E4"/>
                </a:solidFill>
                <a:effectLst/>
                <a:latin typeface="FlandersArtSans-Light"/>
                <a:cs typeface="Calibri"/>
              </a:rPr>
              <a:t>onderbescherming</a:t>
            </a:r>
            <a:r>
              <a:rPr lang="nl-NL" sz="2400" b="1" i="0" u="none" strike="noStrike" dirty="0">
                <a:solidFill>
                  <a:srgbClr val="80B6E4"/>
                </a:solidFill>
                <a:effectLst/>
                <a:latin typeface="FlandersArtSans-Light"/>
                <a:cs typeface="Calibri"/>
              </a:rPr>
              <a:t> bestaan. </a:t>
            </a:r>
          </a:p>
          <a:p>
            <a:pPr rtl="0" fontAlgn="base">
              <a:buNone/>
            </a:pPr>
            <a:endParaRPr lang="en-US" sz="2400" b="0" i="0" dirty="0">
              <a:solidFill>
                <a:srgbClr val="373636"/>
              </a:solidFill>
              <a:effectLst/>
              <a:latin typeface="Segoe UI" panose="020B0502040204020203" pitchFamily="34" charset="0"/>
            </a:endParaRPr>
          </a:p>
          <a:p>
            <a:r>
              <a:rPr lang="nl-NL" b="0" dirty="0">
                <a:latin typeface="FlandersArtSans-Light" panose="00000400000000000000" pitchFamily="2" charset="0"/>
              </a:rPr>
              <a:t>Verschillende oorzaken: ​</a:t>
            </a:r>
          </a:p>
          <a:p>
            <a:endParaRPr lang="nl-NL" b="0" dirty="0">
              <a:latin typeface="FlandersArtSans-Light" panose="00000400000000000000" pitchFamily="2" charset="0"/>
            </a:endParaRPr>
          </a:p>
          <a:p>
            <a:pPr marL="342900" indent="-342900">
              <a:lnSpc>
                <a:spcPct val="100000"/>
              </a:lnSpc>
              <a:buFont typeface="Arial" panose="020B0604020202020204" pitchFamily="34" charset="0"/>
              <a:buChar char="•"/>
            </a:pPr>
            <a:r>
              <a:rPr lang="nl-NL" b="0" dirty="0">
                <a:latin typeface="FlandersArtSans-Light" panose="00000400000000000000" pitchFamily="2" charset="0"/>
              </a:rPr>
              <a:t>Ingewikkelde aanvraagprocedures​</a:t>
            </a:r>
          </a:p>
          <a:p>
            <a:pPr marL="342900" indent="-342900">
              <a:lnSpc>
                <a:spcPct val="100000"/>
              </a:lnSpc>
              <a:buFont typeface="Arial" panose="020B0604020202020204" pitchFamily="34" charset="0"/>
              <a:buChar char="•"/>
            </a:pPr>
            <a:r>
              <a:rPr lang="nl-NL" b="0" dirty="0">
                <a:latin typeface="FlandersArtSans-Light" panose="00000400000000000000" pitchFamily="2" charset="0"/>
              </a:rPr>
              <a:t>Onduidelijke criteria, soms verschillend per recht​</a:t>
            </a:r>
          </a:p>
          <a:p>
            <a:pPr marL="342900" indent="-342900">
              <a:lnSpc>
                <a:spcPct val="100000"/>
              </a:lnSpc>
              <a:buFont typeface="Arial" panose="020B0604020202020204" pitchFamily="34" charset="0"/>
              <a:buChar char="•"/>
            </a:pPr>
            <a:r>
              <a:rPr lang="nl-NL" b="0" dirty="0">
                <a:latin typeface="FlandersArtSans-Light" panose="00000400000000000000" pitchFamily="2" charset="0"/>
              </a:rPr>
              <a:t>Gevolgen/moeite van aanvraag soms groter dan voordeel​</a:t>
            </a:r>
          </a:p>
          <a:p>
            <a:pPr marL="342900" indent="-342900">
              <a:lnSpc>
                <a:spcPct val="100000"/>
              </a:lnSpc>
              <a:buFont typeface="Arial" panose="020B0604020202020204" pitchFamily="34" charset="0"/>
              <a:buChar char="•"/>
            </a:pPr>
            <a:r>
              <a:rPr lang="nl-NL" b="0" dirty="0">
                <a:latin typeface="FlandersArtSans-Light" panose="00000400000000000000" pitchFamily="2" charset="0"/>
              </a:rPr>
              <a:t>Ongekende rechten, overzicht ontbreekt​</a:t>
            </a:r>
          </a:p>
          <a:p>
            <a:pPr marL="342900" indent="-342900">
              <a:lnSpc>
                <a:spcPct val="100000"/>
              </a:lnSpc>
              <a:buFont typeface="Arial" panose="020B0604020202020204" pitchFamily="34" charset="0"/>
              <a:buChar char="•"/>
            </a:pPr>
            <a:r>
              <a:rPr lang="nl-NL" b="0" dirty="0">
                <a:latin typeface="FlandersArtSans-Light" panose="00000400000000000000" pitchFamily="2" charset="0"/>
              </a:rPr>
              <a:t>Rechthebbenden zijn niet altijd gekend​</a:t>
            </a:r>
          </a:p>
          <a:p>
            <a:pPr marL="342900" indent="-342900">
              <a:lnSpc>
                <a:spcPct val="100000"/>
              </a:lnSpc>
              <a:buFont typeface="Arial" panose="020B0604020202020204" pitchFamily="34" charset="0"/>
              <a:buChar char="•"/>
            </a:pPr>
            <a:r>
              <a:rPr lang="nl-NL" dirty="0">
                <a:latin typeface="FlandersArtSans-Light" panose="00000400000000000000" pitchFamily="2" charset="0"/>
              </a:rPr>
              <a:t>… </a:t>
            </a:r>
            <a:endParaRPr lang="nl-BE" dirty="0">
              <a:latin typeface="FlandersArtSans-Light" panose="00000400000000000000" pitchFamily="2" charset="0"/>
            </a:endParaRPr>
          </a:p>
        </p:txBody>
      </p:sp>
    </p:spTree>
    <p:extLst>
      <p:ext uri="{BB962C8B-B14F-4D97-AF65-F5344CB8AC3E}">
        <p14:creationId xmlns:p14="http://schemas.microsoft.com/office/powerpoint/2010/main" val="382124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5</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4196625"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pPr>
            <a:r>
              <a:rPr lang="nl-BE" sz="2400" i="1" dirty="0">
                <a:latin typeface="FlandersArtSans-Light" panose="00000400000000000000" pitchFamily="2" charset="0"/>
              </a:rPr>
              <a:t>“Ik merk dat ik in de begeleiding van een cliënt steeds terugval op dezelfde rechten, namelijk degene die ik goed ken. </a:t>
            </a:r>
          </a:p>
          <a:p>
            <a:pPr>
              <a:lnSpc>
                <a:spcPct val="100000"/>
              </a:lnSpc>
              <a:buNone/>
            </a:pPr>
            <a:endParaRPr lang="nl-BE" sz="2400" i="1" dirty="0">
              <a:latin typeface="FlandersArtSans-Light" panose="00000400000000000000" pitchFamily="2" charset="0"/>
            </a:endParaRPr>
          </a:p>
          <a:p>
            <a:pPr>
              <a:lnSpc>
                <a:spcPct val="100000"/>
              </a:lnSpc>
              <a:buNone/>
            </a:pPr>
            <a:r>
              <a:rPr lang="nl-BE" sz="2400" i="1" dirty="0">
                <a:latin typeface="FlandersArtSans-Light" panose="00000400000000000000" pitchFamily="2" charset="0"/>
              </a:rPr>
              <a:t>Er zijn ongetwijfeld nog rechten waar mijn cliënt recht op zou kunnen hebben, maar waarvan ik het bestaan niet ken.”</a:t>
            </a:r>
          </a:p>
        </p:txBody>
      </p:sp>
      <p:pic>
        <p:nvPicPr>
          <p:cNvPr id="4" name="Afbeelding 3" descr="Afbeelding met overdekt, persoon, kleding, Kantoorgebouw&#10;&#10;Automatisch gegenereerde beschrijving">
            <a:extLst>
              <a:ext uri="{FF2B5EF4-FFF2-40B4-BE49-F238E27FC236}">
                <a16:creationId xmlns:a16="http://schemas.microsoft.com/office/drawing/2014/main" id="{D815254E-07F5-2407-C9F5-0A8AC053AB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48275" y="2282983"/>
            <a:ext cx="3575100" cy="2501585"/>
          </a:xfrm>
          <a:prstGeom prst="rect">
            <a:avLst/>
          </a:prstGeom>
        </p:spPr>
      </p:pic>
    </p:spTree>
    <p:extLst>
      <p:ext uri="{BB962C8B-B14F-4D97-AF65-F5344CB8AC3E}">
        <p14:creationId xmlns:p14="http://schemas.microsoft.com/office/powerpoint/2010/main" val="355370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800" y="799019"/>
            <a:ext cx="7416000" cy="1116000"/>
          </a:xfrm>
        </p:spPr>
        <p:txBody>
          <a:bodyPr anchor="t">
            <a:normAutofit/>
          </a:bodyPr>
          <a:lstStyle/>
          <a:p>
            <a:r>
              <a:rPr lang="nl-BE" b="1" dirty="0"/>
              <a:t>Enkele belangrijke vaststellingen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6</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F100F88C-36FC-717B-F8D2-56A555CC579F}"/>
              </a:ext>
            </a:extLst>
          </p:cNvPr>
          <p:cNvSpPr txBox="1">
            <a:spLocks/>
          </p:cNvSpPr>
          <p:nvPr/>
        </p:nvSpPr>
        <p:spPr>
          <a:xfrm>
            <a:off x="1219800" y="159300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000" b="0" i="0" u="none" strike="noStrike" dirty="0">
                <a:effectLst/>
                <a:latin typeface="FlandersArtSans-Light" panose="00000400000000000000" pitchFamily="2" charset="0"/>
              </a:rPr>
              <a:t>Maatschappelijk werkers (en burgers) hebben geen volledig overzicht van sociale rechten die vanuit de verschillende overheidsniveaus worden voorzien,</a:t>
            </a:r>
          </a:p>
          <a:p>
            <a:pPr>
              <a:lnSpc>
                <a:spcPct val="100000"/>
              </a:lnSpc>
              <a:buNone/>
            </a:pPr>
            <a:endParaRPr lang="nl-NL" sz="2000" b="0" i="0" u="none" strike="noStrike" dirty="0">
              <a:effectLst/>
              <a:latin typeface="FlandersArtSans-Light" panose="00000400000000000000" pitchFamily="2" charset="0"/>
            </a:endParaRPr>
          </a:p>
          <a:p>
            <a:pPr marL="918900" lvl="1" indent="-342900" fontAlgn="base">
              <a:lnSpc>
                <a:spcPct val="100000"/>
              </a:lnSpc>
              <a:buFont typeface="Arial" panose="020B0604020202020204" pitchFamily="34" charset="0"/>
              <a:buChar char="•"/>
            </a:pPr>
            <a:r>
              <a:rPr lang="nl-NL" dirty="0">
                <a:latin typeface="FlandersArtSans-Light" panose="00000400000000000000" pitchFamily="2" charset="0"/>
              </a:rPr>
              <a:t>+100 rechten waarvoor de Vlaamse overheid bevoegd en uitvoerend is</a:t>
            </a:r>
          </a:p>
          <a:p>
            <a:pPr marL="918900" lvl="1" indent="-342900" fontAlgn="base">
              <a:lnSpc>
                <a:spcPct val="100000"/>
              </a:lnSpc>
              <a:buFont typeface="Arial" panose="020B0604020202020204" pitchFamily="34" charset="0"/>
              <a:buChar char="•"/>
            </a:pPr>
            <a:r>
              <a:rPr lang="nl-NL" i="0" u="none" strike="noStrike" dirty="0">
                <a:effectLst/>
                <a:latin typeface="FlandersArtSans-Light" panose="00000400000000000000" pitchFamily="2" charset="0"/>
              </a:rPr>
              <a:t>+75 rechten waar</a:t>
            </a:r>
            <a:r>
              <a:rPr lang="nl-NL" dirty="0">
                <a:latin typeface="FlandersArtSans-Light" panose="00000400000000000000" pitchFamily="2" charset="0"/>
              </a:rPr>
              <a:t>voor de federale overheid bevoegd en uitvoerend is</a:t>
            </a:r>
          </a:p>
          <a:p>
            <a:pPr marL="918900" lvl="1" indent="-342900" fontAlgn="base">
              <a:lnSpc>
                <a:spcPct val="100000"/>
              </a:lnSpc>
              <a:buFont typeface="Arial" panose="020B0604020202020204" pitchFamily="34" charset="0"/>
              <a:buChar char="•"/>
            </a:pPr>
            <a:r>
              <a:rPr lang="nl-NL" i="0" u="none" strike="noStrike" dirty="0">
                <a:effectLst/>
                <a:latin typeface="FlandersArtSans-Light" panose="00000400000000000000" pitchFamily="2" charset="0"/>
              </a:rPr>
              <a:t>Per lokaal bestuur tientallen sociale rechten </a:t>
            </a:r>
          </a:p>
          <a:p>
            <a:pPr marL="918900" lvl="1" indent="-342900" fontAlgn="base">
              <a:lnSpc>
                <a:spcPct val="100000"/>
              </a:lnSpc>
              <a:buFont typeface="Arial" panose="020B0604020202020204" pitchFamily="34" charset="0"/>
              <a:buChar char="•"/>
            </a:pPr>
            <a:endParaRPr lang="nl-NL" dirty="0">
              <a:latin typeface="FlandersArtSans-Light" panose="00000400000000000000" pitchFamily="2" charset="0"/>
            </a:endParaRPr>
          </a:p>
          <a:p>
            <a:pPr lvl="1" indent="0" fontAlgn="base">
              <a:lnSpc>
                <a:spcPct val="100000"/>
              </a:lnSpc>
              <a:buNone/>
            </a:pPr>
            <a:r>
              <a:rPr lang="nl-NL" i="0" u="none" strike="noStrike" dirty="0">
                <a:solidFill>
                  <a:schemeClr val="tx1"/>
                </a:solidFill>
                <a:effectLst/>
                <a:latin typeface="FlandersArtSans-Light" panose="00000400000000000000" pitchFamily="2" charset="0"/>
              </a:rPr>
              <a:t>= onmogelijk om cliënt volledig te informeren </a:t>
            </a:r>
          </a:p>
          <a:p>
            <a:pPr lvl="1" indent="0" fontAlgn="base">
              <a:lnSpc>
                <a:spcPct val="100000"/>
              </a:lnSpc>
              <a:buNone/>
            </a:pPr>
            <a:r>
              <a:rPr lang="nl-NL" i="0" u="none" strike="noStrike" dirty="0">
                <a:solidFill>
                  <a:schemeClr val="tx1"/>
                </a:solidFill>
                <a:effectLst/>
                <a:latin typeface="FlandersArtSans-Light" panose="00000400000000000000" pitchFamily="2" charset="0"/>
                <a:sym typeface="Wingdings" panose="05000000000000000000" pitchFamily="2" charset="2"/>
              </a:rPr>
              <a:t> </a:t>
            </a:r>
            <a:r>
              <a:rPr lang="nl-NL" i="0" u="none" strike="noStrike" dirty="0" err="1">
                <a:solidFill>
                  <a:schemeClr val="tx1"/>
                </a:solidFill>
                <a:effectLst/>
                <a:latin typeface="FlandersArtSans-Light" panose="00000400000000000000" pitchFamily="2" charset="0"/>
                <a:sym typeface="Wingdings" panose="05000000000000000000" pitchFamily="2" charset="2"/>
              </a:rPr>
              <a:t>onderbescherming</a:t>
            </a:r>
            <a:endParaRPr lang="nl-NL" i="0" u="none" strike="noStrike" dirty="0">
              <a:solidFill>
                <a:schemeClr val="tx1"/>
              </a:solidFill>
              <a:effectLst/>
              <a:latin typeface="FlandersArtSans-Light" panose="00000400000000000000" pitchFamily="2" charset="0"/>
            </a:endParaRPr>
          </a:p>
          <a:p>
            <a:pPr marL="918900" lvl="1" indent="-342900" fontAlgn="base">
              <a:buFont typeface="Arial" panose="020B0604020202020204" pitchFamily="34" charset="0"/>
              <a:buChar char="•"/>
            </a:pPr>
            <a:endParaRPr lang="nl-NL" b="1" i="0" u="none" strike="noStrike" dirty="0">
              <a:effectLst/>
              <a:latin typeface="FlandersArtSans-Light" panose="00000400000000000000" pitchFamily="2" charset="0"/>
            </a:endParaRPr>
          </a:p>
        </p:txBody>
      </p:sp>
    </p:spTree>
    <p:extLst>
      <p:ext uri="{BB962C8B-B14F-4D97-AF65-F5344CB8AC3E}">
        <p14:creationId xmlns:p14="http://schemas.microsoft.com/office/powerpoint/2010/main" val="292148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7</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4" name="Tekstvak 3">
            <a:extLst>
              <a:ext uri="{FF2B5EF4-FFF2-40B4-BE49-F238E27FC236}">
                <a16:creationId xmlns:a16="http://schemas.microsoft.com/office/drawing/2014/main" id="{976AF05E-4CB9-539B-06FC-CC51586D47B5}"/>
              </a:ext>
            </a:extLst>
          </p:cNvPr>
          <p:cNvSpPr txBox="1"/>
          <p:nvPr/>
        </p:nvSpPr>
        <p:spPr>
          <a:xfrm>
            <a:off x="2925581" y="3237875"/>
            <a:ext cx="4154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Rechtenverkenner (youtube.com)</a:t>
            </a:r>
            <a:endParaRPr lang="en-US"/>
          </a:p>
        </p:txBody>
      </p:sp>
    </p:spTree>
    <p:extLst>
      <p:ext uri="{BB962C8B-B14F-4D97-AF65-F5344CB8AC3E}">
        <p14:creationId xmlns:p14="http://schemas.microsoft.com/office/powerpoint/2010/main" val="346926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Wat is Rechtenverkenner? </a:t>
            </a:r>
          </a:p>
        </p:txBody>
      </p:sp>
      <p:sp>
        <p:nvSpPr>
          <p:cNvPr id="3" name="Tijdelijke aanduiding voor inhoud 2"/>
          <p:cNvSpPr>
            <a:spLocks noGrp="1"/>
          </p:cNvSpPr>
          <p:nvPr>
            <p:ph sz="half" idx="13"/>
          </p:nvPr>
        </p:nvSpPr>
        <p:spPr>
          <a:xfrm>
            <a:off x="4748205" y="1415700"/>
            <a:ext cx="3963795" cy="4826956"/>
          </a:xfrm>
        </p:spPr>
        <p:txBody>
          <a:bodyPr>
            <a:normAutofit/>
          </a:bodyPr>
          <a:lstStyle/>
          <a:p>
            <a:r>
              <a:rPr lang="nl-BE" sz="1800" b="0" dirty="0">
                <a:latin typeface="FlandersArtSans-Light" panose="00000400000000000000" pitchFamily="2" charset="0"/>
              </a:rPr>
              <a:t>Online zoekmachine om rechten van een cliënt te verkennen. </a:t>
            </a:r>
          </a:p>
          <a:p>
            <a:pPr marL="0" indent="0">
              <a:buNone/>
            </a:pPr>
            <a:endParaRPr lang="nl-BE" sz="1800" b="0" dirty="0">
              <a:latin typeface="FlandersArtSans-Light" panose="00000400000000000000" pitchFamily="2" charset="0"/>
            </a:endParaRPr>
          </a:p>
          <a:p>
            <a:r>
              <a:rPr lang="nl-BE" sz="1800" b="0" dirty="0">
                <a:latin typeface="FlandersArtSans-Light" panose="00000400000000000000" pitchFamily="2" charset="0"/>
              </a:rPr>
              <a:t>Primaire doelgroep: maatschappelijk werkers en andere </a:t>
            </a:r>
            <a:r>
              <a:rPr lang="nl-BE" sz="1800" b="0" dirty="0" err="1">
                <a:latin typeface="FlandersArtSans-Light" panose="00000400000000000000" pitchFamily="2" charset="0"/>
              </a:rPr>
              <a:t>intermediairen</a:t>
            </a:r>
            <a:endParaRPr lang="nl-BE" sz="1800" b="0" dirty="0">
              <a:latin typeface="FlandersArtSans-Light" panose="00000400000000000000" pitchFamily="2" charset="0"/>
            </a:endParaRPr>
          </a:p>
          <a:p>
            <a:pPr lvl="1"/>
            <a:r>
              <a:rPr lang="nl-BE" sz="1800" b="0" dirty="0">
                <a:solidFill>
                  <a:srgbClr val="373736"/>
                </a:solidFill>
                <a:latin typeface="FlandersArtSans-Light" panose="00000400000000000000" pitchFamily="2" charset="0"/>
              </a:rPr>
              <a:t>In de eerste plaats gericht op de meest kwetsbaren in de samenleving</a:t>
            </a:r>
          </a:p>
          <a:p>
            <a:pPr lvl="1"/>
            <a:r>
              <a:rPr lang="nl-BE" sz="1800" b="0" dirty="0">
                <a:solidFill>
                  <a:srgbClr val="373736"/>
                </a:solidFill>
                <a:latin typeface="FlandersArtSans-Light" panose="00000400000000000000" pitchFamily="2" charset="0"/>
              </a:rPr>
              <a:t>belangrijk om juist te informeren en geen valse verwachtingen te scheppen: nog steeds bepalen of voorgestelde resultaten wel of niet van toepassing zijn</a:t>
            </a:r>
          </a:p>
          <a:p>
            <a:pPr lvl="1"/>
            <a:r>
              <a:rPr lang="nl-BE" sz="1800" b="0" dirty="0">
                <a:solidFill>
                  <a:srgbClr val="373736"/>
                </a:solidFill>
                <a:latin typeface="FlandersArtSans-Light" panose="00000400000000000000" pitchFamily="2" charset="0"/>
              </a:rPr>
              <a:t>Hulp bij interpretatie rechten (voorwaarden, procedure)</a:t>
            </a:r>
          </a:p>
          <a:p>
            <a:pPr marL="288000" lvl="1" indent="0">
              <a:buNone/>
            </a:pPr>
            <a:endParaRPr lang="nl-BE" sz="1800" b="0" dirty="0">
              <a:solidFill>
                <a:srgbClr val="373736"/>
              </a:solidFill>
              <a:latin typeface="FlandersArtSans-Light" panose="00000400000000000000" pitchFamily="2" charset="0"/>
            </a:endParaRPr>
          </a:p>
          <a:p>
            <a:r>
              <a:rPr lang="nl-BE" sz="1800" b="0" dirty="0">
                <a:latin typeface="FlandersArtSans-Light" panose="00000400000000000000" pitchFamily="2" charset="0"/>
              </a:rPr>
              <a:t>Maar zal voor iedereen toegankelijk zijn.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8</a:t>
            </a:fld>
            <a:endParaRPr lang="nl-BE"/>
          </a:p>
        </p:txBody>
      </p:sp>
      <p:pic>
        <p:nvPicPr>
          <p:cNvPr id="7" name="Afbeelding 6">
            <a:extLst>
              <a:ext uri="{FF2B5EF4-FFF2-40B4-BE49-F238E27FC236}">
                <a16:creationId xmlns:a16="http://schemas.microsoft.com/office/drawing/2014/main" id="{C74F6F69-F855-6A0C-1F59-DD07A46ACF11}"/>
              </a:ext>
            </a:extLst>
          </p:cNvPr>
          <p:cNvPicPr>
            <a:picLocks noChangeAspect="1"/>
          </p:cNvPicPr>
          <p:nvPr/>
        </p:nvPicPr>
        <p:blipFill>
          <a:blip r:embed="rId3"/>
          <a:stretch>
            <a:fillRect/>
          </a:stretch>
        </p:blipFill>
        <p:spPr>
          <a:xfrm>
            <a:off x="1119795" y="1415700"/>
            <a:ext cx="3452205" cy="4686300"/>
          </a:xfrm>
          <a:prstGeom prst="rect">
            <a:avLst/>
          </a:prstGeom>
        </p:spPr>
      </p:pic>
    </p:spTree>
    <p:extLst>
      <p:ext uri="{BB962C8B-B14F-4D97-AF65-F5344CB8AC3E}">
        <p14:creationId xmlns:p14="http://schemas.microsoft.com/office/powerpoint/2010/main" val="110348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8/10/2024</a:t>
            </a:fld>
            <a:r>
              <a:rPr lang="nl-BE"/>
              <a:t> </a:t>
            </a:r>
            <a:r>
              <a:rPr lang="nl-BE" b="1"/>
              <a:t>│</a:t>
            </a:r>
            <a:fld id="{B263F6C6-2226-4286-8995-C42CB1E7C290}" type="slidenum">
              <a:rPr lang="nl-BE" smtClean="0"/>
              <a:pPr>
                <a:spcAft>
                  <a:spcPts val="600"/>
                </a:spcAft>
              </a:pPr>
              <a:t>9</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54838" y="159300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400" dirty="0">
                <a:solidFill>
                  <a:srgbClr val="80B6E4"/>
                </a:solidFill>
                <a:latin typeface="FlandersArtSans-Light" panose="00000400000000000000" pitchFamily="2" charset="0"/>
              </a:rPr>
              <a:t>Biedt een overzicht van </a:t>
            </a:r>
            <a:r>
              <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rPr>
              <a:t>sociale rechten</a:t>
            </a:r>
          </a:p>
          <a:p>
            <a:pPr fontAlgn="base"/>
            <a:endPar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endParaRPr>
          </a:p>
          <a:p>
            <a:pPr fontAlgn="base">
              <a:buNone/>
            </a:pPr>
            <a:endParaRPr lang="nl-NL" sz="2400" dirty="0">
              <a:solidFill>
                <a:srgbClr val="80B6E4"/>
              </a:solidFill>
              <a:effectLst>
                <a:outerShdw blurRad="38100" dist="38100" dir="2700000" algn="tl">
                  <a:srgbClr val="000000">
                    <a:alpha val="43137"/>
                  </a:srgbClr>
                </a:outerShdw>
              </a:effectLst>
              <a:latin typeface="FlandersArtSans-Light" panose="00000400000000000000" pitchFamily="2" charset="0"/>
            </a:endParaRPr>
          </a:p>
          <a:p>
            <a:pPr fontAlgn="base">
              <a:buNone/>
            </a:pPr>
            <a:endParaRPr lang="nl-NL" b="0" dirty="0">
              <a:latin typeface="FlandersArtSans-Light" panose="00000400000000000000" pitchFamily="2" charset="0"/>
            </a:endParaRPr>
          </a:p>
          <a:p>
            <a:pPr fontAlgn="base">
              <a:buNone/>
            </a:pPr>
            <a:r>
              <a:rPr lang="nl-NL" b="0" dirty="0">
                <a:latin typeface="FlandersArtSans-Light" panose="00000400000000000000" pitchFamily="2" charset="0"/>
              </a:rPr>
              <a:t>= rechten die bijdragen aan de minimale voorwaarden om een menswaardig bestaan te leiden en actief te kunnen deelnemen aan de samenleving. </a:t>
            </a:r>
          </a:p>
          <a:p>
            <a:pPr fontAlgn="base">
              <a:buNone/>
            </a:pPr>
            <a:endParaRPr lang="nl-NL" b="0" dirty="0">
              <a:latin typeface="FlandersArtSans-Light" panose="00000400000000000000" pitchFamily="2" charset="0"/>
            </a:endParaRPr>
          </a:p>
          <a:p>
            <a:pPr fontAlgn="base">
              <a:buNone/>
            </a:pPr>
            <a:r>
              <a:rPr lang="nl-NL" b="0" dirty="0">
                <a:latin typeface="FlandersArtSans-Light" panose="00000400000000000000" pitchFamily="2" charset="0"/>
              </a:rPr>
              <a:t>= financiële voordelen voor iedereen + dienstverlening voor personen in een meer kwetsbare situatie</a:t>
            </a:r>
          </a:p>
          <a:p>
            <a:pPr fontAlgn="base">
              <a:buFontTx/>
              <a:buNone/>
            </a:pPr>
            <a:endParaRPr lang="en-US" sz="2400" b="0" dirty="0">
              <a:solidFill>
                <a:srgbClr val="373636"/>
              </a:solidFill>
              <a:latin typeface="Segoe UI" panose="020B0502040204020203" pitchFamily="34" charset="0"/>
            </a:endParaRPr>
          </a:p>
          <a:p>
            <a:pPr>
              <a:buNone/>
            </a:pPr>
            <a:endParaRPr lang="nl-BE" dirty="0">
              <a:latin typeface="FlandersArtSans-Light" panose="00000400000000000000" pitchFamily="2" charset="0"/>
            </a:endParaRPr>
          </a:p>
        </p:txBody>
      </p:sp>
      <p:pic>
        <p:nvPicPr>
          <p:cNvPr id="2050" name="Picture 2">
            <a:extLst>
              <a:ext uri="{FF2B5EF4-FFF2-40B4-BE49-F238E27FC236}">
                <a16:creationId xmlns:a16="http://schemas.microsoft.com/office/drawing/2014/main" id="{915D56AC-EE91-2102-8597-10FF29C699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162" y="2115817"/>
            <a:ext cx="8576870" cy="62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99200"/>
      </p:ext>
    </p:extLst>
  </p:cSld>
  <p:clrMapOvr>
    <a:masterClrMapping/>
  </p:clrMapOvr>
</p:sld>
</file>

<file path=ppt/theme/theme1.xml><?xml version="1.0" encoding="utf-8"?>
<a:theme xmlns:a="http://schemas.openxmlformats.org/drawingml/2006/main" name="Presentatie_De Sociale Kaart">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30E6A433-F635-4488-B755-5B1E5B56DE5E}"/>
    </a:ext>
  </a:extLst>
</a:theme>
</file>

<file path=ppt/theme/theme2.xml><?xml version="1.0" encoding="utf-8"?>
<a:theme xmlns:a="http://schemas.openxmlformats.org/drawingml/2006/main" name="Sociale kaart_aanpassin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8727971E-EA85-47D6-92D1-30BBCF84884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444DADC998D4FBCB392A060881883" ma:contentTypeVersion="16" ma:contentTypeDescription="Een nieuw document maken." ma:contentTypeScope="" ma:versionID="7770f4dfd161fc1a05ae5a8fb5d3bb0d">
  <xsd:schema xmlns:xsd="http://www.w3.org/2001/XMLSchema" xmlns:xs="http://www.w3.org/2001/XMLSchema" xmlns:p="http://schemas.microsoft.com/office/2006/metadata/properties" xmlns:ns2="fb3fd3f4-35a2-4c1a-9f29-3c626ce188ab" xmlns:ns3="c7b8191b-2162-4518-aaff-a2766517776f" xmlns:ns4="9a9ec0f0-7796-43d0-ac1f-4c8c46ee0bd1" targetNamespace="http://schemas.microsoft.com/office/2006/metadata/properties" ma:root="true" ma:fieldsID="ee506831a0d94268ce743485902ce8d7" ns2:_="" ns3:_="" ns4:_="">
    <xsd:import namespace="fb3fd3f4-35a2-4c1a-9f29-3c626ce188ab"/>
    <xsd:import namespace="c7b8191b-2162-4518-aaff-a2766517776f"/>
    <xsd:import namespace="9a9ec0f0-7796-43d0-ac1f-4c8c46ee0bd1"/>
    <xsd:element name="properties">
      <xsd:complexType>
        <xsd:sequence>
          <xsd:element name="documentManagement">
            <xsd:complexType>
              <xsd:all>
                <xsd:element ref="ns2:Projectfase" minOccurs="0"/>
                <xsd:element ref="ns2:Auteur"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fd3f4-35a2-4c1a-9f29-3c626ce188ab" elementFormDefault="qualified">
    <xsd:import namespace="http://schemas.microsoft.com/office/2006/documentManagement/types"/>
    <xsd:import namespace="http://schemas.microsoft.com/office/infopath/2007/PartnerControls"/>
    <xsd:element name="Projectfase" ma:index="8" nillable="true" ma:displayName="Projectfase" ma:format="Dropdown" ma:internalName="Projectfase">
      <xsd:simpleType>
        <xsd:restriction base="dms:Text">
          <xsd:maxLength value="255"/>
        </xsd:restriction>
      </xsd:simpleType>
    </xsd:element>
    <xsd:element name="Auteur" ma:index="9" nillable="true" ma:displayName="Auteur" ma:format="Dropdown" ma:internalName="Auteur">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8191b-2162-4518-aaff-a2766517776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5bd88d-0170-43dc-b48f-ba592e265f11}" ma:internalName="TaxCatchAll" ma:showField="CatchAllData" ma:web="75e81734-efe7-4f9e-b6ba-196a27e8d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3fd3f4-35a2-4c1a-9f29-3c626ce188ab">
      <Terms xmlns="http://schemas.microsoft.com/office/infopath/2007/PartnerControls"/>
    </lcf76f155ced4ddcb4097134ff3c332f>
    <Auteur xmlns="fb3fd3f4-35a2-4c1a-9f29-3c626ce188ab" xsi:nil="true"/>
    <TaxCatchAll xmlns="9a9ec0f0-7796-43d0-ac1f-4c8c46ee0bd1" xsi:nil="true"/>
    <Projectfase xmlns="fb3fd3f4-35a2-4c1a-9f29-3c626ce188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AC0A7D-5289-4667-82BE-CC4333F79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fd3f4-35a2-4c1a-9f29-3c626ce188ab"/>
    <ds:schemaRef ds:uri="c7b8191b-2162-4518-aaff-a2766517776f"/>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42417C-1B2B-43E3-9850-BD5AC0818BBB}">
  <ds:schemaRefs>
    <ds:schemaRef ds:uri="http://purl.org/dc/elements/1.1/"/>
    <ds:schemaRef ds:uri="http://schemas.microsoft.com/office/2006/metadata/properties"/>
    <ds:schemaRef ds:uri="fb3fd3f4-35a2-4c1a-9f29-3c626ce188ab"/>
    <ds:schemaRef ds:uri="http://purl.org/dc/terms/"/>
    <ds:schemaRef ds:uri="9a9ec0f0-7796-43d0-ac1f-4c8c46ee0bd1"/>
    <ds:schemaRef ds:uri="http://schemas.microsoft.com/office/2006/documentManagement/types"/>
    <ds:schemaRef ds:uri="http://schemas.microsoft.com/office/infopath/2007/PartnerControls"/>
    <ds:schemaRef ds:uri="c7b8191b-2162-4518-aaff-a2766517776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EBA11B-56C8-46F6-B2B4-7FB01BE679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Rechtenverkenner_presentatie</Template>
  <TotalTime>1136</TotalTime>
  <Words>2535</Words>
  <Application>Microsoft Office PowerPoint</Application>
  <PresentationFormat>Diavoorstelling (4:3)</PresentationFormat>
  <Paragraphs>197</Paragraphs>
  <Slides>21</Slides>
  <Notes>19</Notes>
  <HiddenSlides>0</HiddenSlides>
  <MMClips>1</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Presentatie_De Sociale Kaart</vt:lpstr>
      <vt:lpstr>Sociale kaart_aanpassing</vt:lpstr>
      <vt:lpstr>www.rechtenverkenner.be</vt:lpstr>
      <vt:lpstr>Inhoud</vt:lpstr>
      <vt:lpstr>Enkele belangrijke vaststellingen</vt:lpstr>
      <vt:lpstr>Enkele belangrijke vaststellingen</vt:lpstr>
      <vt:lpstr>Enkele belangrijke vaststellingen</vt:lpstr>
      <vt:lpstr>Enkele belangrijke vaststellingen</vt:lpstr>
      <vt:lpstr>Wat is Rechtenverkenner? </vt:lpstr>
      <vt:lpstr>Wat is Rechtenverkenner? </vt:lpstr>
      <vt:lpstr>Wat is Rechtenverkenner? </vt:lpstr>
      <vt:lpstr>Wat is Rechtenverkenner? </vt:lpstr>
      <vt:lpstr>Verhouding LPDC - IPDC – Rechtenverkenner   </vt:lpstr>
      <vt:lpstr>PowerPoint-presentatie</vt:lpstr>
      <vt:lpstr>Verhouding LPDC - IPDC – Rechtenverkenner   </vt:lpstr>
      <vt:lpstr>Verhouding LPDC - IPDC – Rechtenverkenner   </vt:lpstr>
      <vt:lpstr>Verhouding LPDC - IPDC – Rechtenverkenner   </vt:lpstr>
      <vt:lpstr>PowerPoint-presentatie</vt:lpstr>
      <vt:lpstr>Voordelen voor lokaal bestuur? </vt:lpstr>
      <vt:lpstr>Voordelen lokaal bestuur? </vt:lpstr>
      <vt:lpstr>Hoe begin je eraan? </vt:lpstr>
      <vt:lpstr>Hoe begin je eraan? </vt:lpstr>
      <vt:lpstr>Meer informatie of extra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www.rechtenverkenner.be</dc:title>
  <dc:creator>Lauwers Leen</dc:creator>
  <cp:lastModifiedBy>Lauwers Leen</cp:lastModifiedBy>
  <cp:revision>17</cp:revision>
  <dcterms:created xsi:type="dcterms:W3CDTF">2024-07-23T12:26:26Z</dcterms:created>
  <dcterms:modified xsi:type="dcterms:W3CDTF">2024-10-08T11:57:02Z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0x010100CF3444DADC998D4FBCB392A060881883</vt:lpwstr>
  </property>
  <property fmtid="{D5CDD505-2E9C-101B-9397-08002B2CF9AE}" pid="3" name="_dlc_DocIdItemGuid">
    <vt:lpwstr>c1c4a40f-6084-40ca-a5f8-7d52bc2b814c</vt:lpwstr>
  </property>
  <property fmtid="{D5CDD505-2E9C-101B-9397-08002B2CF9AE}" pid="4" name="MediaServiceImageTags">
    <vt:lpwstr/>
  </property>
</Properties>
</file>