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17"/>
  </p:notesMasterIdLst>
  <p:handoutMasterIdLst>
    <p:handoutMasterId r:id="rId18"/>
  </p:handoutMasterIdLst>
  <p:sldIdLst>
    <p:sldId id="256" r:id="rId6"/>
    <p:sldId id="263" r:id="rId7"/>
    <p:sldId id="262" r:id="rId8"/>
    <p:sldId id="278" r:id="rId9"/>
    <p:sldId id="257" r:id="rId10"/>
    <p:sldId id="280" r:id="rId11"/>
    <p:sldId id="279" r:id="rId12"/>
    <p:sldId id="281" r:id="rId13"/>
    <p:sldId id="319" r:id="rId14"/>
    <p:sldId id="321" r:id="rId15"/>
    <p:sldId id="272"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D47301-BF15-F41C-C40D-D3D9FA177423}" name="Lauwers Leen" initials="LL" userId="S::leen.lauwers@vlaanderen.be::b07259d2-56e0-4213-9c51-0ac00f7e1c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F00"/>
    <a:srgbClr val="8BAE00"/>
    <a:srgbClr val="912D2D"/>
    <a:srgbClr val="373736"/>
    <a:srgbClr val="646464"/>
    <a:srgbClr val="FFFF00"/>
    <a:srgbClr val="717171"/>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9DAD2-40CD-4889-534B-04A5CB1AB47C}" v="9" dt="2024-10-08T12:02:24.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96"/>
      </p:cViewPr>
      <p:guideLst>
        <p:guide orient="horz" pos="2160"/>
        <p:guide pos="2880"/>
        <p:guide pos="558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8-10-2024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8/10/2024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12" name="Ondertitel 2"/>
          <p:cNvSpPr>
            <a:spLocks noGrp="1"/>
          </p:cNvSpPr>
          <p:nvPr>
            <p:ph type="subTitle" idx="1"/>
          </p:nvPr>
        </p:nvSpPr>
        <p:spPr>
          <a:xfrm>
            <a:off x="5176691" y="3971836"/>
            <a:ext cx="3408509" cy="2112905"/>
          </a:xfrm>
        </p:spPr>
        <p:txBody>
          <a:bodyPr lIns="0" tIns="0" rIns="0" bIns="0">
            <a:noAutofit/>
          </a:bodyPr>
          <a:lstStyle>
            <a:lvl1pPr marL="0" indent="0" algn="l">
              <a:lnSpc>
                <a:spcPts val="2500"/>
              </a:lnSpc>
              <a:spcBef>
                <a:spcPts val="0"/>
              </a:spcBef>
              <a:buNone/>
              <a:defRPr sz="2100" b="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7" name="Tijdelijke aanduiding voor dianummer 6"/>
          <p:cNvSpPr>
            <a:spLocks noGrp="1"/>
          </p:cNvSpPr>
          <p:nvPr>
            <p:ph type="sldNum" sz="quarter" idx="12"/>
          </p:nvPr>
        </p:nvSpPr>
        <p:spPr>
          <a:xfrm>
            <a:off x="3960000" y="6242656"/>
            <a:ext cx="1080000" cy="365125"/>
          </a:xfrm>
        </p:spPr>
        <p:txBody>
          <a:bodyPr/>
          <a:lstStyle>
            <a:lvl1pPr>
              <a:defRPr sz="900">
                <a:latin typeface="+mn-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oud_8">
    <p:bg>
      <p:bgPr>
        <a:solidFill>
          <a:schemeClr val="tx1">
            <a:alpha val="15000"/>
          </a:schemeClr>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3263745"/>
            <a:ext cx="9144000" cy="3594257"/>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336000"/>
            <a:ext cx="8640000" cy="6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jdelijke aanduiding voor inhoud 2"/>
          <p:cNvSpPr>
            <a:spLocks noGrp="1"/>
          </p:cNvSpPr>
          <p:nvPr>
            <p:ph sz="half" idx="1"/>
          </p:nvPr>
        </p:nvSpPr>
        <p:spPr>
          <a:xfrm>
            <a:off x="482130" y="2160001"/>
            <a:ext cx="8134820" cy="4154068"/>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6" y="427679"/>
            <a:ext cx="1357565" cy="768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1200001"/>
            <a:ext cx="5975820" cy="856145"/>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20366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p:cNvGrpSpPr/>
          <p:nvPr userDrawn="1"/>
        </p:nvGrpSpPr>
        <p:grpSpPr>
          <a:xfrm>
            <a:off x="288001" y="252000"/>
            <a:ext cx="6033506" cy="6265475"/>
            <a:chOff x="288001" y="252000"/>
            <a:chExt cx="6033506" cy="6265475"/>
          </a:xfrm>
          <a:solidFill>
            <a:schemeClr val="accent1"/>
          </a:solidFill>
        </p:grpSpPr>
        <p:sp>
          <p:nvSpPr>
            <p:cNvPr id="12" name="Rechthoek 11"/>
            <p:cNvSpPr>
              <a:spLocks/>
            </p:cNvSpPr>
            <p:nvPr userDrawn="1"/>
          </p:nvSpPr>
          <p:spPr>
            <a:xfrm>
              <a:off x="288001" y="252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1" y="252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userDrawn="1">
            <p:ph type="ctrTitle"/>
          </p:nvPr>
        </p:nvSpPr>
        <p:spPr>
          <a:xfrm>
            <a:off x="1332000" y="2556001"/>
            <a:ext cx="3816000" cy="1943999"/>
          </a:xfrm>
        </p:spPr>
        <p:txBody>
          <a:bodyPr wrap="square" anchor="t" anchorCtr="0">
            <a:noAutofit/>
          </a:bodyPr>
          <a:lstStyle>
            <a:lvl1pPr algn="l">
              <a:lnSpc>
                <a:spcPts val="5200"/>
              </a:lnSpc>
              <a:defRPr sz="5200" b="1" i="0">
                <a:solidFill>
                  <a:schemeClr val="bg1"/>
                </a:solidFill>
                <a:latin typeface="+mn-lt"/>
                <a:cs typeface="Arial" panose="020B0604020202020204" pitchFamily="34" charset="0"/>
              </a:defRPr>
            </a:lvl1pPr>
          </a:lstStyle>
          <a:p>
            <a:r>
              <a:rPr lang="nl-NL"/>
              <a:t>Klik om de stijl te bewerken</a:t>
            </a:r>
            <a:endParaRPr lang="nl-BE"/>
          </a:p>
        </p:txBody>
      </p:sp>
      <p:sp>
        <p:nvSpPr>
          <p:cNvPr id="3" name="Ondertitel 2"/>
          <p:cNvSpPr>
            <a:spLocks noGrp="1"/>
          </p:cNvSpPr>
          <p:nvPr userDrawn="1">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5" name="Afbeelding 4" descr="Afbeelding met Lettertype, tekst, Graphics, schermopname&#10;&#10;Automatisch gegenereerde beschrijving">
            <a:extLst>
              <a:ext uri="{FF2B5EF4-FFF2-40B4-BE49-F238E27FC236}">
                <a16:creationId xmlns:a16="http://schemas.microsoft.com/office/drawing/2014/main" id="{804BA3EF-1EB8-3C1E-4ABD-BCCE957F6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7" name="Afbeelding 6">
            <a:extLst>
              <a:ext uri="{FF2B5EF4-FFF2-40B4-BE49-F238E27FC236}">
                <a16:creationId xmlns:a16="http://schemas.microsoft.com/office/drawing/2014/main" id="{9453D0E8-9EE9-5428-23AC-6EF92EE485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85019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2215375" y="252000"/>
            <a:ext cx="6640625"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6308435"/>
            <a:ext cx="1828800" cy="130009"/>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55934B5F-A704-38A9-8752-B9FD251A1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840" y="252000"/>
            <a:ext cx="1425725" cy="604800"/>
          </a:xfrm>
          <a:prstGeom prst="rect">
            <a:avLst/>
          </a:prstGeom>
        </p:spPr>
      </p:pic>
    </p:spTree>
    <p:extLst>
      <p:ext uri="{BB962C8B-B14F-4D97-AF65-F5344CB8AC3E}">
        <p14:creationId xmlns:p14="http://schemas.microsoft.com/office/powerpoint/2010/main" val="3777138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1" i="0">
                <a:solidFill>
                  <a:schemeClr val="bg1"/>
                </a:solidFill>
                <a:latin typeface="+mn-lt"/>
                <a:cs typeface="Arial" panose="020B0604020202020204" pitchFamily="34" charset="0"/>
              </a:defRPr>
            </a:lvl1pPr>
          </a:lstStyle>
          <a:p>
            <a:endParaRPr lang="nl-NL"/>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mn-lt"/>
                <a:cs typeface="Arial" panose="020B0604020202020204" pitchFamily="34" charset="0"/>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2" name="Afbeelding 1" descr="Afbeelding met Lettertype, tekst, Graphics, schermopname&#10;&#10;Automatisch gegenereerde beschrijving">
            <a:extLst>
              <a:ext uri="{FF2B5EF4-FFF2-40B4-BE49-F238E27FC236}">
                <a16:creationId xmlns:a16="http://schemas.microsoft.com/office/drawing/2014/main" id="{ECDA5A76-C962-6B21-816B-1196944701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3" name="Afbeelding 2">
            <a:extLst>
              <a:ext uri="{FF2B5EF4-FFF2-40B4-BE49-F238E27FC236}">
                <a16:creationId xmlns:a16="http://schemas.microsoft.com/office/drawing/2014/main" id="{BDDD521C-1D1F-0EA8-C44D-8F9987DB1B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5942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6000" y="3885027"/>
            <a:ext cx="7416000" cy="1346396"/>
          </a:xfrm>
        </p:spPr>
        <p:txBody>
          <a:bodyPr bIns="0">
            <a:noAutofit/>
          </a:bodyPr>
          <a:lstStyle>
            <a:lvl1pPr marL="0" indent="0" algn="l">
              <a:lnSpc>
                <a:spcPts val="1760"/>
              </a:lnSpc>
              <a:buNone/>
              <a:defRPr sz="2000" b="1">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320619" y="5306531"/>
            <a:ext cx="4391381" cy="352800"/>
          </a:xfrm>
        </p:spPr>
        <p:txBody>
          <a:bodyPr/>
          <a:lstStyle>
            <a:lvl1pPr marL="0" indent="0" algn="r">
              <a:buNone/>
              <a:defRPr sz="1700">
                <a:solidFill>
                  <a:schemeClr val="tx1"/>
                </a:solidFill>
                <a:latin typeface="+mj-lt"/>
              </a:defRPr>
            </a:lvl1pPr>
          </a:lstStyle>
          <a:p>
            <a:pPr lvl="0"/>
            <a:r>
              <a:rPr lang="nl-NL"/>
              <a:t>KLIK OM DE TEKST TE BEWERKEN</a:t>
            </a:r>
          </a:p>
        </p:txBody>
      </p:sp>
      <p:sp>
        <p:nvSpPr>
          <p:cNvPr id="5" name="Titel 1"/>
          <p:cNvSpPr>
            <a:spLocks noGrp="1"/>
          </p:cNvSpPr>
          <p:nvPr>
            <p:ph type="title"/>
          </p:nvPr>
        </p:nvSpPr>
        <p:spPr>
          <a:xfrm>
            <a:off x="1296000" y="1915297"/>
            <a:ext cx="7416000" cy="1865871"/>
          </a:xfrm>
        </p:spPr>
        <p:txBody>
          <a:bodyPr anchor="t" anchorCtr="0"/>
          <a:lstStyle>
            <a:lvl1pPr>
              <a:lnSpc>
                <a:spcPts val="5400"/>
              </a:lnSpc>
              <a:defRPr sz="5400" b="1" i="0">
                <a:solidFill>
                  <a:srgbClr val="373736"/>
                </a:solidFill>
                <a:latin typeface="+mj-lt"/>
                <a:cs typeface="FlandersArtSans-Bold" panose="00000800000000000000" pitchFamily="2" charset="0"/>
              </a:defRPr>
            </a:lvl1pPr>
          </a:lstStyle>
          <a:p>
            <a:r>
              <a:rPr lang="nl-NL"/>
              <a:t>Klik om stijl te bewerken</a:t>
            </a:r>
            <a:endParaRPr lang="nl-BE"/>
          </a:p>
        </p:txBody>
      </p:sp>
    </p:spTree>
    <p:extLst>
      <p:ext uri="{BB962C8B-B14F-4D97-AF65-F5344CB8AC3E}">
        <p14:creationId xmlns:p14="http://schemas.microsoft.com/office/powerpoint/2010/main" val="11290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1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14375" y="0"/>
            <a:ext cx="8820000" cy="6012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1">
                <a:solidFill>
                  <a:srgbClr val="373736"/>
                </a:solidFill>
                <a:latin typeface="+mj-lt"/>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5" name="Tijdelijke aanduiding voor dianummer 6">
            <a:extLst>
              <a:ext uri="{FF2B5EF4-FFF2-40B4-BE49-F238E27FC236}">
                <a16:creationId xmlns:a16="http://schemas.microsoft.com/office/drawing/2014/main" id="{9B42E7EB-9A17-4924-B872-9C111592C7F7}"/>
              </a:ext>
            </a:extLst>
          </p:cNvPr>
          <p:cNvSpPr>
            <a:spLocks noGrp="1"/>
          </p:cNvSpPr>
          <p:nvPr>
            <p:ph type="sldNum" sz="quarter" idx="13"/>
          </p:nvPr>
        </p:nvSpPr>
        <p:spPr>
          <a:xfrm>
            <a:off x="3960000" y="6242656"/>
            <a:ext cx="1080000" cy="365125"/>
          </a:xfrm>
        </p:spPr>
        <p:txBody>
          <a:bodyPr/>
          <a:lstStyle>
            <a:lvl1pPr>
              <a:defRPr sz="900">
                <a:latin typeface="Calibri" panose="020F0502020204030204" pitchFamily="34" charset="0"/>
                <a:cs typeface="Calibri" panose="020F0502020204030204" pitchFamily="34" charset="0"/>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3200" y="-26377"/>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96792" y="3498715"/>
            <a:ext cx="8856000" cy="3359285"/>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1" i="0">
                <a:solidFill>
                  <a:srgbClr val="373736"/>
                </a:solidFill>
                <a:latin typeface="+mj-lt"/>
                <a:cs typeface="FlandersArtSans-Medium" panose="00000600000000000000" pitchFamily="2" charset="0"/>
              </a:defRPr>
            </a:lvl1pPr>
          </a:lstStyle>
          <a:p>
            <a:r>
              <a:rPr lang="nl-NL"/>
              <a:t>Klik om stijl te bewerken</a:t>
            </a:r>
            <a:endParaRPr lang="nl-BE"/>
          </a:p>
        </p:txBody>
      </p:sp>
      <p:sp>
        <p:nvSpPr>
          <p:cNvPr id="10"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pic>
        <p:nvPicPr>
          <p:cNvPr id="3" name="Afbeelding 2" descr="Afbeelding met Lettertype, tekst, Graphics, schermopname&#10;&#10;Automatisch gegenereerde beschrijving">
            <a:extLst>
              <a:ext uri="{FF2B5EF4-FFF2-40B4-BE49-F238E27FC236}">
                <a16:creationId xmlns:a16="http://schemas.microsoft.com/office/drawing/2014/main" id="{E7363EEA-FA23-FBED-0136-82C1FEB180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pic>
        <p:nvPicPr>
          <p:cNvPr id="4" name="Afbeelding 3">
            <a:extLst>
              <a:ext uri="{FF2B5EF4-FFF2-40B4-BE49-F238E27FC236}">
                <a16:creationId xmlns:a16="http://schemas.microsoft.com/office/drawing/2014/main" id="{E08B9547-5F15-DBD1-9274-F37598681F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Medium" panose="000006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solidFill>
                  <a:srgbClr val="373736"/>
                </a:solidFill>
              </a:defRPr>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solidFill>
                  <a:srgbClr val="373736"/>
                </a:solidFill>
                <a:latin typeface="+mj-lt"/>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solidFill>
                  <a:srgbClr val="373736"/>
                </a:solidFill>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309220" y="0"/>
            <a:ext cx="8847137" cy="6858000"/>
          </a:xfrm>
        </p:spPr>
        <p:txBody>
          <a:bodyPr/>
          <a:lstStyle/>
          <a:p>
            <a:r>
              <a:rPr lang="nl-NL"/>
              <a:t>Klik op het pictogram als u een afbeelding wilt toevoegen</a:t>
            </a:r>
            <a:endParaRPr lang="nl-BE"/>
          </a:p>
        </p:txBody>
      </p:sp>
      <p:sp>
        <p:nvSpPr>
          <p:cNvPr id="7" name="Titel 4"/>
          <p:cNvSpPr>
            <a:spLocks noGrp="1"/>
          </p:cNvSpPr>
          <p:nvPr>
            <p:ph type="ctrTitle"/>
          </p:nvPr>
        </p:nvSpPr>
        <p:spPr>
          <a:xfrm>
            <a:off x="1296000" y="756000"/>
            <a:ext cx="3686547" cy="2196000"/>
          </a:xfrm>
        </p:spPr>
        <p:txBody>
          <a:bodyPr/>
          <a:lstStyle/>
          <a:p>
            <a:r>
              <a:rPr lang="nl-NL"/>
              <a:t>Klik om stijl te bewerken</a:t>
            </a:r>
            <a:endParaRPr lang="nl-BE"/>
          </a:p>
        </p:txBody>
      </p:sp>
      <p:sp>
        <p:nvSpPr>
          <p:cNvPr id="8" name="Ondertitel 5"/>
          <p:cNvSpPr>
            <a:spLocks noGrp="1"/>
          </p:cNvSpPr>
          <p:nvPr>
            <p:ph type="subTitle" idx="4294967295"/>
          </p:nvPr>
        </p:nvSpPr>
        <p:spPr>
          <a:xfrm>
            <a:off x="5176691" y="4191642"/>
            <a:ext cx="3408509" cy="1731171"/>
          </a:xfrm>
        </p:spPr>
        <p:txBody>
          <a:bodyPr/>
          <a:lstStyle/>
          <a:p>
            <a:r>
              <a:rPr lang="nl-NL"/>
              <a:t>Klikken om de ondertitelstijl van het model te bewerken</a:t>
            </a:r>
            <a:endParaRPr lang="nl-BE"/>
          </a:p>
        </p:txBody>
      </p:sp>
    </p:spTree>
    <p:extLst>
      <p:ext uri="{BB962C8B-B14F-4D97-AF65-F5344CB8AC3E}">
        <p14:creationId xmlns:p14="http://schemas.microsoft.com/office/powerpoint/2010/main" val="18233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248079"/>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78E01FDF-814C-414C-A981-DB97E46D0926}" type="datetime1">
              <a:rPr lang="nl-BE" smtClean="0"/>
              <a:pPr/>
              <a:t>8/10/2024</a:t>
            </a:fld>
            <a:endParaRPr lang="nl-BE"/>
          </a:p>
        </p:txBody>
      </p:sp>
      <p:sp>
        <p:nvSpPr>
          <p:cNvPr id="5" name="Tijdelijke aanduiding voor voettekst 4"/>
          <p:cNvSpPr>
            <a:spLocks noGrp="1"/>
          </p:cNvSpPr>
          <p:nvPr>
            <p:ph type="ftr" sz="quarter" idx="3"/>
          </p:nvPr>
        </p:nvSpPr>
        <p:spPr>
          <a:xfrm>
            <a:off x="3993393" y="6248079"/>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a:p>
        </p:txBody>
      </p:sp>
      <p:sp>
        <p:nvSpPr>
          <p:cNvPr id="6" name="Tijdelijke aanduiding voor dianummer 5"/>
          <p:cNvSpPr>
            <a:spLocks noGrp="1"/>
          </p:cNvSpPr>
          <p:nvPr>
            <p:ph type="sldNum" sz="quarter" idx="4"/>
          </p:nvPr>
        </p:nvSpPr>
        <p:spPr>
          <a:xfrm>
            <a:off x="5944611" y="6248079"/>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a:p>
        </p:txBody>
      </p:sp>
      <p:sp>
        <p:nvSpPr>
          <p:cNvPr id="7" name="Rechthoek 6"/>
          <p:cNvSpPr/>
          <p:nvPr userDrawn="1"/>
        </p:nvSpPr>
        <p:spPr>
          <a:xfrm>
            <a:off x="0"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76EE1044-D218-5F18-BA22-6673D9FB15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2" r:id="rId4"/>
    <p:sldLayoutId id="2147483678" r:id="rId5"/>
    <p:sldLayoutId id="2147483650" r:id="rId6"/>
    <p:sldLayoutId id="2147483652" r:id="rId7"/>
    <p:sldLayoutId id="2147483655" r:id="rId8"/>
    <p:sldLayoutId id="2147483681" r:id="rId9"/>
    <p:sldLayoutId id="2147483687" r:id="rId10"/>
  </p:sldLayoutIdLst>
  <p:hf hdr="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4"/>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5"/>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6"/>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7"/>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4"/>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03395" y="6339600"/>
            <a:ext cx="947480" cy="360000"/>
          </a:xfrm>
          <a:prstGeom prst="rect">
            <a:avLst/>
          </a:prstGeom>
        </p:spPr>
        <p:txBody>
          <a:bodyPr vert="horz" lIns="91440" tIns="45720" rIns="91440" bIns="45720" rtlCol="0" anchor="ctr"/>
          <a:lstStyle>
            <a:lvl1pPr algn="l">
              <a:defRPr sz="1200">
                <a:solidFill>
                  <a:schemeClr val="tx1">
                    <a:tint val="75000"/>
                  </a:schemeClr>
                </a:solidFill>
                <a:latin typeface="+mj-lt"/>
                <a:cs typeface="Arial" panose="020B0604020202020204" pitchFamily="34" charset="0"/>
              </a:defRPr>
            </a:lvl1pPr>
          </a:lstStyle>
          <a:p>
            <a:fld id="{0E616D67-9FA4-4D58-8F88-7E5585C76E10}" type="datetime1">
              <a:rPr lang="nl-BE" smtClean="0"/>
              <a:t>8/10/2024</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mj-lt"/>
                <a:cs typeface="Arial" panose="020B0604020202020204" pitchFamily="34"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mj-lt"/>
                <a:cs typeface="Arial" panose="020B0604020202020204" pitchFamily="34"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423211203"/>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Lst>
  <p:hf hdr="0"/>
  <p:txStyles>
    <p:titleStyle>
      <a:lvl1pPr algn="l" defTabSz="914400" rtl="0" eaLnBrk="1" latinLnBrk="0" hangingPunct="1">
        <a:lnSpc>
          <a:spcPts val="3800"/>
        </a:lnSpc>
        <a:spcBef>
          <a:spcPct val="0"/>
        </a:spcBef>
        <a:buNone/>
        <a:defRPr sz="3700" b="1" kern="1200">
          <a:solidFill>
            <a:schemeClr val="tx1"/>
          </a:solidFill>
          <a:latin typeface="+mn-lt"/>
          <a:ea typeface="+mj-ea"/>
          <a:cs typeface="Arial" panose="020B060402020202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b="1" kern="1200" spc="0" baseline="0">
          <a:solidFill>
            <a:schemeClr val="tx1"/>
          </a:solidFill>
          <a:latin typeface="+mn-lt"/>
          <a:ea typeface="+mn-ea"/>
          <a:cs typeface="Arial" panose="020B060402020202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b="0" kern="1200" spc="0" baseline="0">
          <a:solidFill>
            <a:srgbClr val="9B9B9B"/>
          </a:solidFill>
          <a:latin typeface="+mn-lt"/>
          <a:ea typeface="+mn-ea"/>
          <a:cs typeface="Arial" panose="020B060402020202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mn-lt"/>
          <a:ea typeface="+mn-ea"/>
          <a:cs typeface="Arial" panose="020B060402020202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mn-lt"/>
          <a:ea typeface="+mn-ea"/>
          <a:cs typeface="Arial" panose="020B060402020202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Rechtenverkenner@vlaanderen.b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FJNQki4By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www.rechtenverkenner.b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ersoon, overdekt, kleding, Menselijk gezicht&#10;&#10;Automatisch gegenereerde beschrijving">
            <a:extLst>
              <a:ext uri="{FF2B5EF4-FFF2-40B4-BE49-F238E27FC236}">
                <a16:creationId xmlns:a16="http://schemas.microsoft.com/office/drawing/2014/main" id="{3EE28FB2-97A8-705B-6DD5-B2C44FAF636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692345" y="477009"/>
            <a:ext cx="7943867" cy="5295911"/>
          </a:xfrm>
          <a:prstGeom prst="rect">
            <a:avLst/>
          </a:prstGeom>
        </p:spPr>
      </p:pic>
      <p:sp>
        <p:nvSpPr>
          <p:cNvPr id="2" name="Titel 1"/>
          <p:cNvSpPr>
            <a:spLocks noGrp="1"/>
          </p:cNvSpPr>
          <p:nvPr>
            <p:ph type="ctrTitle"/>
          </p:nvPr>
        </p:nvSpPr>
        <p:spPr>
          <a:xfrm>
            <a:off x="883131" y="570049"/>
            <a:ext cx="7416000" cy="2088000"/>
          </a:xfrm>
        </p:spPr>
        <p:txBody>
          <a:bodyPr/>
          <a:lstStyle/>
          <a:p>
            <a:r>
              <a:rPr lang="nl-BE" b="1">
                <a:solidFill>
                  <a:schemeClr val="accent1"/>
                </a:solidFill>
                <a:latin typeface="+mj-lt"/>
              </a:rPr>
              <a:t>Rechtenverkenner</a:t>
            </a:r>
          </a:p>
        </p:txBody>
      </p:sp>
      <p:sp>
        <p:nvSpPr>
          <p:cNvPr id="4" name="Tijdelijke aanduiding voor tekst 3"/>
          <p:cNvSpPr>
            <a:spLocks noGrp="1"/>
          </p:cNvSpPr>
          <p:nvPr>
            <p:ph type="body" sz="quarter" idx="15"/>
          </p:nvPr>
        </p:nvSpPr>
        <p:spPr>
          <a:xfrm>
            <a:off x="1577420" y="1185748"/>
            <a:ext cx="4435200" cy="352800"/>
          </a:xfrm>
        </p:spPr>
        <p:txBody>
          <a:bodyPr/>
          <a:lstStyle/>
          <a:p>
            <a:r>
              <a:rPr lang="nl-BE">
                <a:solidFill>
                  <a:schemeClr val="bg1"/>
                </a:solidFill>
                <a:latin typeface="+mj-lt"/>
              </a:rPr>
              <a:t>Infosessies voor gebruikers</a:t>
            </a:r>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94031BF-5C2B-A192-8C2B-BBD35C25627D}"/>
              </a:ext>
            </a:extLst>
          </p:cNvPr>
          <p:cNvSpPr txBox="1">
            <a:spLocks/>
          </p:cNvSpPr>
          <p:nvPr/>
        </p:nvSpPr>
        <p:spPr>
          <a:xfrm>
            <a:off x="2145443" y="606098"/>
            <a:ext cx="7416000" cy="1116000"/>
          </a:xfrm>
          <a:prstGeom prst="rect">
            <a:avLst/>
          </a:prstGeom>
        </p:spPr>
        <p:txBody>
          <a:bodyPr vert="horz" lIns="0" tIns="0" rIns="0" bIns="0" rtlCol="0" anchor="t" anchorCtr="0">
            <a:normAutofit/>
          </a:bodyPr>
          <a:lstStyle>
            <a:lvl1pPr algn="l" defTabSz="914400" rtl="0" eaLnBrk="1" latinLnBrk="0" hangingPunct="1">
              <a:lnSpc>
                <a:spcPts val="3800"/>
              </a:lnSpc>
              <a:spcBef>
                <a:spcPts val="0"/>
              </a:spcBef>
              <a:buNone/>
              <a:defRPr sz="3700" b="1" i="0" kern="1200">
                <a:solidFill>
                  <a:schemeClr val="accent6"/>
                </a:solidFill>
                <a:latin typeface="FlandersArtSans-Bold" panose="00000800000000000000" pitchFamily="2" charset="0"/>
                <a:ea typeface="+mj-ea"/>
                <a:cs typeface="Calibri" panose="020F0502020204030204" pitchFamily="34" charset="0"/>
              </a:defRPr>
            </a:lvl1pPr>
          </a:lstStyle>
          <a:p>
            <a:pPr>
              <a:spcAft>
                <a:spcPts val="600"/>
              </a:spcAft>
            </a:pPr>
            <a:r>
              <a:rPr lang="en-US" dirty="0">
                <a:solidFill>
                  <a:srgbClr val="373736"/>
                </a:solidFill>
                <a:latin typeface="+mj-lt"/>
                <a:cs typeface="Calibri"/>
              </a:rPr>
              <a:t>De </a:t>
            </a:r>
            <a:r>
              <a:rPr lang="en-US" dirty="0" err="1">
                <a:solidFill>
                  <a:srgbClr val="373736"/>
                </a:solidFill>
                <a:latin typeface="+mj-lt"/>
                <a:cs typeface="Calibri"/>
              </a:rPr>
              <a:t>drie</a:t>
            </a:r>
            <a:r>
              <a:rPr lang="en-US" dirty="0">
                <a:solidFill>
                  <a:srgbClr val="373736"/>
                </a:solidFill>
                <a:latin typeface="+mj-lt"/>
                <a:cs typeface="Calibri"/>
              </a:rPr>
              <a:t> </a:t>
            </a:r>
            <a:r>
              <a:rPr lang="en-US" dirty="0" err="1">
                <a:solidFill>
                  <a:srgbClr val="373736"/>
                </a:solidFill>
                <a:latin typeface="+mj-lt"/>
                <a:cs typeface="Calibri"/>
              </a:rPr>
              <a:t>zoekmethoden</a:t>
            </a:r>
          </a:p>
        </p:txBody>
      </p:sp>
      <p:pic>
        <p:nvPicPr>
          <p:cNvPr id="10" name="Afbeelding 9">
            <a:extLst>
              <a:ext uri="{FF2B5EF4-FFF2-40B4-BE49-F238E27FC236}">
                <a16:creationId xmlns:a16="http://schemas.microsoft.com/office/drawing/2014/main" id="{7884F3A3-B269-176F-7C29-6F817691BD9F}"/>
              </a:ext>
            </a:extLst>
          </p:cNvPr>
          <p:cNvPicPr>
            <a:picLocks noChangeAspect="1"/>
          </p:cNvPicPr>
          <p:nvPr/>
        </p:nvPicPr>
        <p:blipFill>
          <a:blip r:embed="rId2"/>
          <a:stretch>
            <a:fillRect/>
          </a:stretch>
        </p:blipFill>
        <p:spPr>
          <a:xfrm>
            <a:off x="432000" y="2104615"/>
            <a:ext cx="3708000" cy="2799539"/>
          </a:xfrm>
          <a:prstGeom prst="rect">
            <a:avLst/>
          </a:prstGeom>
          <a:noFill/>
        </p:spPr>
      </p:pic>
      <p:sp>
        <p:nvSpPr>
          <p:cNvPr id="2" name="Tijdelijke aanduiding voor inhoud 1">
            <a:extLst>
              <a:ext uri="{FF2B5EF4-FFF2-40B4-BE49-F238E27FC236}">
                <a16:creationId xmlns:a16="http://schemas.microsoft.com/office/drawing/2014/main" id="{CD437F85-FFBB-4DEE-306A-90028DA40444}"/>
              </a:ext>
            </a:extLst>
          </p:cNvPr>
          <p:cNvSpPr>
            <a:spLocks noGrp="1"/>
          </p:cNvSpPr>
          <p:nvPr>
            <p:ph sz="half" idx="13"/>
          </p:nvPr>
        </p:nvSpPr>
        <p:spPr>
          <a:xfrm>
            <a:off x="4551039" y="1727221"/>
            <a:ext cx="4257446" cy="4194760"/>
          </a:xfrm>
        </p:spPr>
        <p:txBody>
          <a:bodyPr vert="horz" lIns="0" tIns="0" rIns="0" bIns="0" rtlCol="0">
            <a:normAutofit/>
          </a:bodyPr>
          <a:lstStyle/>
          <a:p>
            <a:pPr>
              <a:buFontTx/>
              <a:buNone/>
            </a:pPr>
            <a:r>
              <a:rPr lang="nl-NL" sz="1400" dirty="0"/>
              <a:t>Zoek in het overzicht van alle rechten. ​</a:t>
            </a:r>
          </a:p>
          <a:p>
            <a:pPr lvl="1">
              <a:buFont typeface="Arial" panose="020B0604020202020204" pitchFamily="34" charset="0"/>
              <a:buChar char="•"/>
            </a:pPr>
            <a:r>
              <a:rPr lang="nl-NL" sz="1400" dirty="0">
                <a:solidFill>
                  <a:srgbClr val="373736"/>
                </a:solidFill>
              </a:rPr>
              <a:t>Vanuit ALLE federale, Vlaamse en lokale rechten gebruik je de zoekcriteria, een trefwoord of locatie om de resultaten te beïnvloeden. Per zoekcriterium kan je de rechten bekijken. </a:t>
            </a:r>
          </a:p>
          <a:p>
            <a:pPr marL="918900" lvl="1">
              <a:buFontTx/>
              <a:buChar char="•"/>
            </a:pPr>
            <a:endParaRPr lang="nl-NL" sz="1400" dirty="0">
              <a:solidFill>
                <a:srgbClr val="373736"/>
              </a:solidFill>
            </a:endParaRPr>
          </a:p>
          <a:p>
            <a:pPr>
              <a:buFontTx/>
              <a:buNone/>
            </a:pPr>
            <a:r>
              <a:rPr lang="nl-NL" sz="1400" dirty="0"/>
              <a:t>Vind rechten op maat. ​</a:t>
            </a:r>
          </a:p>
          <a:p>
            <a:pPr lvl="1">
              <a:buFont typeface="Arial" panose="020B0604020202020204" pitchFamily="34" charset="0"/>
              <a:buChar char="•"/>
            </a:pPr>
            <a:r>
              <a:rPr lang="nl-NL" sz="1400" dirty="0">
                <a:solidFill>
                  <a:srgbClr val="373736"/>
                </a:solidFill>
              </a:rPr>
              <a:t>Je wil meer begeleiding bij het zoeken en doorloopt een korte vragenlijst. Je kunt deze vragenlijst gebruiken als leidraad voor het gesprek met de cliënt om rechten te zoeken. Je combineert hierdoor meteen meerdere zoekcriteria. ​</a:t>
            </a:r>
          </a:p>
          <a:p>
            <a:endParaRPr lang="nl-NL" sz="1400" dirty="0"/>
          </a:p>
          <a:p>
            <a:pPr>
              <a:buFontTx/>
              <a:buNone/>
            </a:pPr>
            <a:r>
              <a:rPr lang="nl-NL" sz="1400" dirty="0"/>
              <a:t>Zoek op trefwoord, locatie en/of thema. ​</a:t>
            </a:r>
          </a:p>
          <a:p>
            <a:pPr lvl="1">
              <a:buFont typeface="Arial" panose="020B0604020202020204" pitchFamily="34" charset="0"/>
              <a:buChar char="•"/>
            </a:pPr>
            <a:r>
              <a:rPr lang="nl-NL" sz="1400" dirty="0">
                <a:solidFill>
                  <a:srgbClr val="373736"/>
                </a:solidFill>
              </a:rPr>
              <a:t>Je wil snel en gericht zoeken naar een specifiek recht, omdat je bv. het recht al kent, maar de procedure wilt weten. Je hebt al een trefwoord en/of thema in gedachten. ​</a:t>
            </a:r>
            <a:endParaRPr lang="nl-BE" sz="1400" dirty="0">
              <a:solidFill>
                <a:srgbClr val="373736"/>
              </a:solidFill>
            </a:endParaRPr>
          </a:p>
        </p:txBody>
      </p:sp>
      <p:sp>
        <p:nvSpPr>
          <p:cNvPr id="15" name="Slide Number Placeholder 4">
            <a:extLst>
              <a:ext uri="{FF2B5EF4-FFF2-40B4-BE49-F238E27FC236}">
                <a16:creationId xmlns:a16="http://schemas.microsoft.com/office/drawing/2014/main" id="{22118D58-04D9-3615-0C48-EEB21659E730}"/>
              </a:ext>
            </a:extLst>
          </p:cNvPr>
          <p:cNvSpPr>
            <a:spLocks noGrp="1"/>
          </p:cNvSpPr>
          <p:nvPr>
            <p:ph type="sldNum" sz="quarter" idx="12"/>
          </p:nvPr>
        </p:nvSpPr>
        <p:spPr>
          <a:xfrm>
            <a:off x="3960000" y="6242656"/>
            <a:ext cx="1080000" cy="365125"/>
          </a:xfrm>
        </p:spPr>
        <p:txBody>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10</a:t>
            </a:fld>
            <a:endParaRPr lang="nl-BE"/>
          </a:p>
        </p:txBody>
      </p:sp>
      <p:cxnSp>
        <p:nvCxnSpPr>
          <p:cNvPr id="5" name="Verbindingslijn: gekromd 4">
            <a:extLst>
              <a:ext uri="{FF2B5EF4-FFF2-40B4-BE49-F238E27FC236}">
                <a16:creationId xmlns:a16="http://schemas.microsoft.com/office/drawing/2014/main" id="{8F576371-4646-92DF-FB51-CF3B63388E54}"/>
              </a:ext>
            </a:extLst>
          </p:cNvPr>
          <p:cNvCxnSpPr>
            <a:cxnSpLocks/>
          </p:cNvCxnSpPr>
          <p:nvPr/>
        </p:nvCxnSpPr>
        <p:spPr>
          <a:xfrm flipV="1">
            <a:off x="1770077" y="1915084"/>
            <a:ext cx="2600587" cy="7381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Verbindingslijn: gekromd 5">
            <a:extLst>
              <a:ext uri="{FF2B5EF4-FFF2-40B4-BE49-F238E27FC236}">
                <a16:creationId xmlns:a16="http://schemas.microsoft.com/office/drawing/2014/main" id="{D7EE4D66-141E-1CF3-1245-4F27789215BA}"/>
              </a:ext>
            </a:extLst>
          </p:cNvPr>
          <p:cNvCxnSpPr>
            <a:cxnSpLocks/>
          </p:cNvCxnSpPr>
          <p:nvPr/>
        </p:nvCxnSpPr>
        <p:spPr>
          <a:xfrm>
            <a:off x="3538456" y="2732836"/>
            <a:ext cx="832208" cy="3794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Verbindingslijn: gekromd 8">
            <a:extLst>
              <a:ext uri="{FF2B5EF4-FFF2-40B4-BE49-F238E27FC236}">
                <a16:creationId xmlns:a16="http://schemas.microsoft.com/office/drawing/2014/main" id="{D9ADE72B-6251-347F-596C-CD783FCF2A00}"/>
              </a:ext>
            </a:extLst>
          </p:cNvPr>
          <p:cNvCxnSpPr>
            <a:cxnSpLocks/>
          </p:cNvCxnSpPr>
          <p:nvPr/>
        </p:nvCxnSpPr>
        <p:spPr>
          <a:xfrm>
            <a:off x="2801923" y="3678010"/>
            <a:ext cx="1568741" cy="8352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Afbeelding 20" descr="Gloeilamp">
            <a:extLst>
              <a:ext uri="{FF2B5EF4-FFF2-40B4-BE49-F238E27FC236}">
                <a16:creationId xmlns:a16="http://schemas.microsoft.com/office/drawing/2014/main" id="{9B27D1F7-4BFB-D242-6B6D-08D41F2C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62" y="5236181"/>
            <a:ext cx="939644" cy="1371600"/>
          </a:xfrm>
          <a:prstGeom prst="rect">
            <a:avLst/>
          </a:prstGeom>
        </p:spPr>
      </p:pic>
      <p:sp>
        <p:nvSpPr>
          <p:cNvPr id="22" name="Tekstvak 21">
            <a:extLst>
              <a:ext uri="{FF2B5EF4-FFF2-40B4-BE49-F238E27FC236}">
                <a16:creationId xmlns:a16="http://schemas.microsoft.com/office/drawing/2014/main" id="{252A0A6E-578D-A520-E51F-B23CABDED72A}"/>
              </a:ext>
            </a:extLst>
          </p:cNvPr>
          <p:cNvSpPr txBox="1"/>
          <p:nvPr/>
        </p:nvSpPr>
        <p:spPr>
          <a:xfrm>
            <a:off x="3406123" y="5602232"/>
            <a:ext cx="4487984" cy="646331"/>
          </a:xfrm>
          <a:prstGeom prst="rect">
            <a:avLst/>
          </a:prstGeom>
          <a:noFill/>
        </p:spPr>
        <p:txBody>
          <a:bodyPr wrap="square" rtlCol="0">
            <a:spAutoFit/>
          </a:bodyPr>
          <a:lstStyle/>
          <a:p>
            <a:r>
              <a:rPr lang="nl-BE" dirty="0">
                <a:solidFill>
                  <a:schemeClr val="accent1"/>
                </a:solidFill>
              </a:rPr>
              <a:t>Gebruik een locatie. Duid aan om ook Vlaamse of federale rechten te zien. </a:t>
            </a:r>
          </a:p>
        </p:txBody>
      </p:sp>
      <p:sp>
        <p:nvSpPr>
          <p:cNvPr id="3" name="Tijdelijke aanduiding voor inhoud 1">
            <a:extLst>
              <a:ext uri="{FF2B5EF4-FFF2-40B4-BE49-F238E27FC236}">
                <a16:creationId xmlns:a16="http://schemas.microsoft.com/office/drawing/2014/main" id="{F5643FE2-8D60-3D3E-F37E-1D4373C1C0D3}"/>
              </a:ext>
            </a:extLst>
          </p:cNvPr>
          <p:cNvSpPr txBox="1">
            <a:spLocks/>
          </p:cNvSpPr>
          <p:nvPr/>
        </p:nvSpPr>
        <p:spPr>
          <a:xfrm>
            <a:off x="4551039" y="1727684"/>
            <a:ext cx="4257446" cy="4194760"/>
          </a:xfrm>
          <a:prstGeom prst="rect">
            <a:avLst/>
          </a:prstGeom>
        </p:spPr>
        <p:txBody>
          <a:bodyPr vert="horz" lIns="0" tIns="0" rIns="0" bIns="0" rtlCol="0">
            <a:normAutofit/>
          </a:bodyPr>
          <a:lstStyle>
            <a:lvl1pPr marL="288000" indent="-288000" algn="l" defTabSz="914400" rtl="0" eaLnBrk="1" latinLnBrk="0" hangingPunct="1">
              <a:lnSpc>
                <a:spcPct val="90000"/>
              </a:lnSpc>
              <a:spcBef>
                <a:spcPts val="300"/>
              </a:spcBef>
              <a:buSzPct val="90000"/>
              <a:buFontTx/>
              <a:buBlip>
                <a:blip r:embed="rId4"/>
              </a:buBlip>
              <a:defRPr sz="20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5"/>
              </a:buBlip>
              <a:defRPr sz="20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6"/>
              </a:buBlip>
              <a:defRPr sz="18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7"/>
              </a:buBlip>
              <a:defRPr sz="18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4"/>
              </a:buBlip>
              <a:defRPr sz="18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nl-NL" sz="1400"/>
              <a:t>Zoek in het overzicht van alle rechten. ​</a:t>
            </a:r>
          </a:p>
          <a:p>
            <a:pPr lvl="1">
              <a:buFont typeface="Arial" panose="020B0604020202020204" pitchFamily="34" charset="0"/>
              <a:buChar char="•"/>
            </a:pPr>
            <a:r>
              <a:rPr lang="nl-NL" sz="1400">
                <a:solidFill>
                  <a:srgbClr val="373736"/>
                </a:solidFill>
              </a:rPr>
              <a:t>Vanuit ALLE federale, Vlaamse en lokale rechten gebruik je de zoekcriteria, een trefwoord of locatie om de resultaten te beïnvloeden. Per zoekcriterium kan je de rechten bekijken. </a:t>
            </a:r>
          </a:p>
          <a:p>
            <a:pPr marL="918900" lvl="1">
              <a:buFontTx/>
              <a:buChar char="•"/>
            </a:pPr>
            <a:endParaRPr lang="nl-NL" sz="1400">
              <a:solidFill>
                <a:srgbClr val="373736"/>
              </a:solidFill>
            </a:endParaRPr>
          </a:p>
          <a:p>
            <a:pPr>
              <a:buFontTx/>
              <a:buNone/>
            </a:pPr>
            <a:r>
              <a:rPr lang="nl-NL" sz="1400"/>
              <a:t>Vind rechten op maat. ​</a:t>
            </a:r>
          </a:p>
          <a:p>
            <a:pPr lvl="1">
              <a:buFont typeface="Arial" panose="020B0604020202020204" pitchFamily="34" charset="0"/>
              <a:buChar char="•"/>
            </a:pPr>
            <a:r>
              <a:rPr lang="nl-NL" sz="1400">
                <a:solidFill>
                  <a:srgbClr val="373736"/>
                </a:solidFill>
              </a:rPr>
              <a:t>Je wil meer begeleiding bij het zoeken en doorloopt een korte vragenlijst. Je kunt deze vragenlijst gebruiken als leidraad voor het gesprek met de cliënt om rechten te zoeken. Je combineert hierdoor meteen meerdere zoekcriteria. ​</a:t>
            </a:r>
          </a:p>
          <a:p>
            <a:endParaRPr lang="nl-NL" sz="1400"/>
          </a:p>
          <a:p>
            <a:pPr>
              <a:buFontTx/>
              <a:buNone/>
            </a:pPr>
            <a:r>
              <a:rPr lang="nl-NL" sz="1400"/>
              <a:t>Zoek op trefwoord, locatie en/of thema. ​</a:t>
            </a:r>
          </a:p>
          <a:p>
            <a:pPr lvl="1">
              <a:buFont typeface="Arial" panose="020B0604020202020204" pitchFamily="34" charset="0"/>
              <a:buChar char="•"/>
            </a:pPr>
            <a:r>
              <a:rPr lang="nl-NL" sz="1400">
                <a:solidFill>
                  <a:srgbClr val="373736"/>
                </a:solidFill>
              </a:rPr>
              <a:t>Je wil snel en gericht zoeken naar een specifiek recht, omdat je bv. het recht al kent, maar de procedure wilt weten. Je hebt al een trefwoord en/of thema in gedachten. ​</a:t>
            </a:r>
            <a:endParaRPr lang="nl-BE" sz="1400" dirty="0">
              <a:solidFill>
                <a:srgbClr val="373736"/>
              </a:solidFill>
            </a:endParaRPr>
          </a:p>
        </p:txBody>
      </p:sp>
      <p:cxnSp>
        <p:nvCxnSpPr>
          <p:cNvPr id="7" name="Verbindingslijn: gekromd 6">
            <a:extLst>
              <a:ext uri="{FF2B5EF4-FFF2-40B4-BE49-F238E27FC236}">
                <a16:creationId xmlns:a16="http://schemas.microsoft.com/office/drawing/2014/main" id="{0519B17C-3CEE-36CD-D1D0-94A7725F5EB9}"/>
              </a:ext>
            </a:extLst>
          </p:cNvPr>
          <p:cNvCxnSpPr>
            <a:cxnSpLocks/>
          </p:cNvCxnSpPr>
          <p:nvPr/>
        </p:nvCxnSpPr>
        <p:spPr>
          <a:xfrm>
            <a:off x="3538456" y="2733299"/>
            <a:ext cx="832208" cy="3794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Afbeelding 7" descr="Gloeilamp">
            <a:extLst>
              <a:ext uri="{FF2B5EF4-FFF2-40B4-BE49-F238E27FC236}">
                <a16:creationId xmlns:a16="http://schemas.microsoft.com/office/drawing/2014/main" id="{8B38FCB6-486A-7CCB-E454-57461EC14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62" y="5246355"/>
            <a:ext cx="939644" cy="1371600"/>
          </a:xfrm>
          <a:prstGeom prst="rect">
            <a:avLst/>
          </a:prstGeom>
        </p:spPr>
      </p:pic>
      <p:sp>
        <p:nvSpPr>
          <p:cNvPr id="11" name="Tekstvak 10">
            <a:extLst>
              <a:ext uri="{FF2B5EF4-FFF2-40B4-BE49-F238E27FC236}">
                <a16:creationId xmlns:a16="http://schemas.microsoft.com/office/drawing/2014/main" id="{E28292BE-80FD-30B6-B2DF-18E5B09D1BE0}"/>
              </a:ext>
            </a:extLst>
          </p:cNvPr>
          <p:cNvSpPr txBox="1"/>
          <p:nvPr/>
        </p:nvSpPr>
        <p:spPr>
          <a:xfrm>
            <a:off x="3406123" y="5612406"/>
            <a:ext cx="4487984" cy="646331"/>
          </a:xfrm>
          <a:prstGeom prst="rect">
            <a:avLst/>
          </a:prstGeom>
          <a:noFill/>
        </p:spPr>
        <p:txBody>
          <a:bodyPr wrap="square" rtlCol="0">
            <a:spAutoFit/>
          </a:bodyPr>
          <a:lstStyle/>
          <a:p>
            <a:r>
              <a:rPr lang="nl-BE" dirty="0">
                <a:solidFill>
                  <a:schemeClr val="accent1"/>
                </a:solidFill>
              </a:rPr>
              <a:t>Gebruik een locatie. </a:t>
            </a:r>
            <a:r>
              <a:rPr lang="nl-BE">
                <a:solidFill>
                  <a:schemeClr val="accent1"/>
                </a:solidFill>
              </a:rPr>
              <a:t>Duid aan om ook Vlaamse of federale rechten te zien. </a:t>
            </a:r>
          </a:p>
        </p:txBody>
      </p:sp>
    </p:spTree>
    <p:extLst>
      <p:ext uri="{BB962C8B-B14F-4D97-AF65-F5344CB8AC3E}">
        <p14:creationId xmlns:p14="http://schemas.microsoft.com/office/powerpoint/2010/main" val="3582634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ea typeface="Calibri"/>
                <a:cs typeface="Arial"/>
              </a:rPr>
              <a:t>Vragen, opmerkingen, vorming? </a:t>
            </a:r>
            <a:endParaRPr lang="nl-BE"/>
          </a:p>
        </p:txBody>
      </p:sp>
      <p:sp>
        <p:nvSpPr>
          <p:cNvPr id="3" name="Tijdelijke aanduiding voor inhoud 2"/>
          <p:cNvSpPr>
            <a:spLocks noGrp="1"/>
          </p:cNvSpPr>
          <p:nvPr>
            <p:ph sz="quarter" idx="13"/>
          </p:nvPr>
        </p:nvSpPr>
        <p:spPr>
          <a:xfrm>
            <a:off x="226564" y="3126969"/>
            <a:ext cx="4711804" cy="2770099"/>
          </a:xfrm>
        </p:spPr>
        <p:txBody>
          <a:bodyPr vert="horz" lIns="0" tIns="0" rIns="0" bIns="45720" rtlCol="0" anchor="t">
            <a:noAutofit/>
          </a:bodyPr>
          <a:lstStyle/>
          <a:p>
            <a:r>
              <a:rPr lang="nl-BE" dirty="0">
                <a:ea typeface="Calibri"/>
                <a:cs typeface="Arial"/>
                <a:hlinkClick r:id="rId2"/>
              </a:rPr>
              <a:t>Rechtenverkenner@vlaanderen.be</a:t>
            </a:r>
            <a:endParaRPr lang="nl-BE" dirty="0">
              <a:ea typeface="Calibri"/>
            </a:endParaRPr>
          </a:p>
          <a:p>
            <a:endParaRPr lang="nl-BE" dirty="0">
              <a:ea typeface="Calibri"/>
            </a:endParaRPr>
          </a:p>
          <a:p>
            <a:r>
              <a:rPr lang="nl-BE" dirty="0">
                <a:ea typeface="Calibri"/>
                <a:cs typeface="Arial"/>
              </a:rPr>
              <a:t>Alle informatie over Rechtenverkenner via de </a:t>
            </a:r>
            <a:r>
              <a:rPr lang="nl-BE">
                <a:ea typeface="Calibri"/>
                <a:cs typeface="Arial"/>
              </a:rPr>
              <a:t>infopagina over Rechtenverkenner </a:t>
            </a:r>
            <a:r>
              <a:rPr lang="nl-BE" dirty="0">
                <a:ea typeface="Calibri"/>
                <a:cs typeface="Arial"/>
              </a:rPr>
              <a:t>van het Departement Zorg. </a:t>
            </a:r>
            <a:endParaRPr lang="nl-BE" dirty="0">
              <a:ea typeface="Calibri"/>
            </a:endParaRPr>
          </a:p>
        </p:txBody>
      </p:sp>
      <p:pic>
        <p:nvPicPr>
          <p:cNvPr id="5" name="Afbeelding 4">
            <a:extLst>
              <a:ext uri="{FF2B5EF4-FFF2-40B4-BE49-F238E27FC236}">
                <a16:creationId xmlns:a16="http://schemas.microsoft.com/office/drawing/2014/main" id="{F5C4B4D8-64E0-460B-2080-15236A211843}"/>
              </a:ext>
            </a:extLst>
          </p:cNvPr>
          <p:cNvPicPr>
            <a:picLocks noChangeAspect="1"/>
          </p:cNvPicPr>
          <p:nvPr/>
        </p:nvPicPr>
        <p:blipFill>
          <a:blip r:embed="rId3"/>
          <a:stretch>
            <a:fillRect/>
          </a:stretch>
        </p:blipFill>
        <p:spPr>
          <a:xfrm>
            <a:off x="6152225" y="3440455"/>
            <a:ext cx="2143125" cy="2143125"/>
          </a:xfrm>
          <a:prstGeom prst="rect">
            <a:avLst/>
          </a:prstGeom>
        </p:spPr>
      </p:pic>
      <p:sp>
        <p:nvSpPr>
          <p:cNvPr id="6" name="Pijl: rechts 5">
            <a:extLst>
              <a:ext uri="{FF2B5EF4-FFF2-40B4-BE49-F238E27FC236}">
                <a16:creationId xmlns:a16="http://schemas.microsoft.com/office/drawing/2014/main" id="{B80C19F2-47F8-3800-B9EC-27D72CFA99FC}"/>
              </a:ext>
            </a:extLst>
          </p:cNvPr>
          <p:cNvSpPr/>
          <p:nvPr/>
        </p:nvSpPr>
        <p:spPr>
          <a:xfrm>
            <a:off x="5243456" y="4224575"/>
            <a:ext cx="603681" cy="3795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6504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a:latin typeface="+mj-lt"/>
              </a:rPr>
              <a:t>Inhoud	</a:t>
            </a:r>
          </a:p>
        </p:txBody>
      </p:sp>
      <p:sp>
        <p:nvSpPr>
          <p:cNvPr id="3" name="Tijdelijke aanduiding voor inhoud 2"/>
          <p:cNvSpPr>
            <a:spLocks noGrp="1"/>
          </p:cNvSpPr>
          <p:nvPr>
            <p:ph sz="half" idx="1"/>
          </p:nvPr>
        </p:nvSpPr>
        <p:spPr/>
        <p:txBody>
          <a:bodyPr vert="horz" lIns="0" tIns="0" rIns="0" bIns="0" rtlCol="0" anchor="t">
            <a:noAutofit/>
          </a:bodyPr>
          <a:lstStyle/>
          <a:p>
            <a:r>
              <a:rPr lang="nl-BE"/>
              <a:t>Inleiding: wat is de nieuwe Rechtenverkenner? </a:t>
            </a:r>
          </a:p>
          <a:p>
            <a:r>
              <a:rPr lang="nl-BE"/>
              <a:t>Wat vind je er wel en niet in? </a:t>
            </a:r>
          </a:p>
          <a:p>
            <a:r>
              <a:rPr lang="nl-BE"/>
              <a:t>De drie zoekmethoden</a:t>
            </a:r>
          </a:p>
          <a:p>
            <a:r>
              <a:rPr lang="nl-BE">
                <a:cs typeface="Calibri"/>
              </a:rPr>
              <a:t>Demo</a:t>
            </a:r>
            <a:endParaRPr lang="nl-BE">
              <a:ea typeface="Calibri"/>
              <a:cs typeface="Calibri"/>
            </a:endParaRPr>
          </a:p>
          <a:p>
            <a:endParaRPr lang="nl-BE">
              <a:ea typeface="Calibri"/>
            </a:endParaRPr>
          </a:p>
        </p:txBody>
      </p:sp>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2</a:t>
            </a:fld>
            <a:endParaRPr lang="nl-BE"/>
          </a:p>
        </p:txBody>
      </p:sp>
    </p:spTree>
    <p:extLst>
      <p:ext uri="{BB962C8B-B14F-4D97-AF65-F5344CB8AC3E}">
        <p14:creationId xmlns:p14="http://schemas.microsoft.com/office/powerpoint/2010/main" val="94563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a:latin typeface="+mj-lt"/>
              </a:rPr>
              <a:t>Inleiding: wat is de nieuwe Rechtenverkenner? </a:t>
            </a:r>
          </a:p>
        </p:txBody>
      </p:sp>
      <p:sp>
        <p:nvSpPr>
          <p:cNvPr id="5" name="Tijdelijke aanduiding voor dianummer 4"/>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3</a:t>
            </a:fld>
            <a:endParaRPr lang="nl-BE"/>
          </a:p>
        </p:txBody>
      </p:sp>
      <p:sp>
        <p:nvSpPr>
          <p:cNvPr id="7" name="Tekstvak 6">
            <a:extLst>
              <a:ext uri="{FF2B5EF4-FFF2-40B4-BE49-F238E27FC236}">
                <a16:creationId xmlns:a16="http://schemas.microsoft.com/office/drawing/2014/main" id="{639ECD0C-BD1A-91CB-607C-7D4481563D63}"/>
              </a:ext>
            </a:extLst>
          </p:cNvPr>
          <p:cNvSpPr txBox="1"/>
          <p:nvPr/>
        </p:nvSpPr>
        <p:spPr>
          <a:xfrm>
            <a:off x="3200400" y="3200400"/>
            <a:ext cx="41422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Rechtenverkenner (youtube.com)</a:t>
            </a:r>
            <a:endParaRPr lang="en-US"/>
          </a:p>
        </p:txBody>
      </p:sp>
    </p:spTree>
    <p:extLst>
      <p:ext uri="{BB962C8B-B14F-4D97-AF65-F5344CB8AC3E}">
        <p14:creationId xmlns:p14="http://schemas.microsoft.com/office/powerpoint/2010/main" val="213610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4</a:t>
            </a:fld>
            <a:endParaRPr lang="nl-BE"/>
          </a:p>
        </p:txBody>
      </p:sp>
      <p:sp>
        <p:nvSpPr>
          <p:cNvPr id="5" name="Titel 1">
            <a:extLst>
              <a:ext uri="{FF2B5EF4-FFF2-40B4-BE49-F238E27FC236}">
                <a16:creationId xmlns:a16="http://schemas.microsoft.com/office/drawing/2014/main" id="{5AE09EA0-C348-91C9-F0A6-DD421F9B2D47}"/>
              </a:ext>
            </a:extLst>
          </p:cNvPr>
          <p:cNvSpPr>
            <a:spLocks noGrp="1"/>
          </p:cNvSpPr>
          <p:nvPr>
            <p:ph type="ctrTitle"/>
          </p:nvPr>
        </p:nvSpPr>
        <p:spPr>
          <a:xfrm>
            <a:off x="1296000" y="488922"/>
            <a:ext cx="6799976" cy="2197100"/>
          </a:xfrm>
        </p:spPr>
        <p:txBody>
          <a:bodyPr/>
          <a:lstStyle/>
          <a:p>
            <a:r>
              <a:rPr lang="nl-BE" b="1">
                <a:latin typeface="+mj-lt"/>
              </a:rPr>
              <a:t>Inleiding: wat is de nieuwe Rechtenverkenner? </a:t>
            </a:r>
          </a:p>
        </p:txBody>
      </p:sp>
      <p:sp>
        <p:nvSpPr>
          <p:cNvPr id="6" name="Tijdelijke aanduiding voor inhoud 2">
            <a:extLst>
              <a:ext uri="{FF2B5EF4-FFF2-40B4-BE49-F238E27FC236}">
                <a16:creationId xmlns:a16="http://schemas.microsoft.com/office/drawing/2014/main" id="{7425EAD9-5242-E90E-E12D-4C85512187F7}"/>
              </a:ext>
            </a:extLst>
          </p:cNvPr>
          <p:cNvSpPr txBox="1">
            <a:spLocks/>
          </p:cNvSpPr>
          <p:nvPr/>
        </p:nvSpPr>
        <p:spPr>
          <a:xfrm>
            <a:off x="1296000" y="1593000"/>
            <a:ext cx="7416000" cy="3672000"/>
          </a:xfrm>
          <a:prstGeom prst="rect">
            <a:avLst/>
          </a:prstGeom>
        </p:spPr>
        <p:txBody>
          <a:bodyPr/>
          <a:lstStyle>
            <a:lvl1pPr marL="288000" indent="-288000" algn="l" defTabSz="914400" rtl="0" eaLnBrk="1" latinLnBrk="0" hangingPunct="1">
              <a:lnSpc>
                <a:spcPct val="90000"/>
              </a:lnSpc>
              <a:spcBef>
                <a:spcPts val="300"/>
              </a:spcBef>
              <a:buSzPct val="90000"/>
              <a:buFontTx/>
              <a:buBlip>
                <a:blip r:embed="rId2"/>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Vernieuwde versie van </a:t>
            </a:r>
            <a:r>
              <a:rPr lang="nl-BE">
                <a:hlinkClick r:id="rId6"/>
              </a:rPr>
              <a:t>www.rechtenverkenner.be</a:t>
            </a:r>
            <a:endParaRPr lang="nl-BE"/>
          </a:p>
          <a:p>
            <a:r>
              <a:rPr lang="nl-BE">
                <a:latin typeface="+mj-lt"/>
              </a:rPr>
              <a:t>Doelgroep: maatschappelijk werkers en hulpverleners</a:t>
            </a:r>
          </a:p>
          <a:p>
            <a:pPr lvl="1"/>
            <a:r>
              <a:rPr lang="nl-BE">
                <a:latin typeface="+mj-lt"/>
              </a:rPr>
              <a:t>Nood aan overzicht van sociale rechten om cliënt te kunnen helpen om rechten te verkennen en aan te vragen</a:t>
            </a:r>
          </a:p>
          <a:p>
            <a:pPr lvl="1"/>
            <a:r>
              <a:rPr lang="nl-BE">
                <a:latin typeface="+mj-lt"/>
              </a:rPr>
              <a:t>Doel: meest kwetsbaren in de samenleving beter helpen = maatschappelijk werkers en andere hulpverleners vaak als tussenpersoon</a:t>
            </a:r>
          </a:p>
          <a:p>
            <a:pPr lvl="1"/>
            <a:r>
              <a:rPr lang="nl-BE">
                <a:latin typeface="+mj-lt"/>
              </a:rPr>
              <a:t>Rechten VERKENNEN = geen automatische toekenning maar (samen) nakijken welke mogelijkheden er zijn, interpretatie van voorwaarden noodzakelijk</a:t>
            </a:r>
          </a:p>
          <a:p>
            <a:pPr marL="288000" lvl="1" indent="0">
              <a:buNone/>
            </a:pPr>
            <a:endParaRPr lang="nl-BE">
              <a:latin typeface="+mj-lt"/>
            </a:endParaRPr>
          </a:p>
          <a:p>
            <a:pPr marL="288000" lvl="1" indent="0">
              <a:buNone/>
            </a:pPr>
            <a:r>
              <a:rPr lang="nl-BE">
                <a:latin typeface="+mj-lt"/>
              </a:rPr>
              <a:t>= instrument om het dagelijks werk te vergemakkelijken en verbeteren</a:t>
            </a:r>
          </a:p>
          <a:p>
            <a:pPr lvl="1"/>
            <a:endParaRPr lang="nl-BE">
              <a:latin typeface="+mj-lt"/>
            </a:endParaRPr>
          </a:p>
          <a:p>
            <a:endParaRPr lang="nl-BE">
              <a:latin typeface="+mj-lt"/>
            </a:endParaRPr>
          </a:p>
        </p:txBody>
      </p:sp>
    </p:spTree>
    <p:extLst>
      <p:ext uri="{BB962C8B-B14F-4D97-AF65-F5344CB8AC3E}">
        <p14:creationId xmlns:p14="http://schemas.microsoft.com/office/powerpoint/2010/main" val="106852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5</a:t>
            </a:fld>
            <a:endParaRPr lang="nl-BE"/>
          </a:p>
        </p:txBody>
      </p:sp>
      <p:sp>
        <p:nvSpPr>
          <p:cNvPr id="5" name="Titel 1">
            <a:extLst>
              <a:ext uri="{FF2B5EF4-FFF2-40B4-BE49-F238E27FC236}">
                <a16:creationId xmlns:a16="http://schemas.microsoft.com/office/drawing/2014/main" id="{5AE09EA0-C348-91C9-F0A6-DD421F9B2D47}"/>
              </a:ext>
            </a:extLst>
          </p:cNvPr>
          <p:cNvSpPr>
            <a:spLocks noGrp="1"/>
          </p:cNvSpPr>
          <p:nvPr>
            <p:ph type="ctrTitle"/>
          </p:nvPr>
        </p:nvSpPr>
        <p:spPr>
          <a:xfrm>
            <a:off x="1296000" y="488922"/>
            <a:ext cx="6799976" cy="2197100"/>
          </a:xfrm>
        </p:spPr>
        <p:txBody>
          <a:bodyPr/>
          <a:lstStyle/>
          <a:p>
            <a:r>
              <a:rPr lang="nl-BE" b="1">
                <a:latin typeface="+mj-lt"/>
              </a:rPr>
              <a:t>Wat vind je er wel en niet in? </a:t>
            </a:r>
          </a:p>
        </p:txBody>
      </p:sp>
      <p:sp>
        <p:nvSpPr>
          <p:cNvPr id="6" name="Tijdelijke aanduiding voor inhoud 2">
            <a:extLst>
              <a:ext uri="{FF2B5EF4-FFF2-40B4-BE49-F238E27FC236}">
                <a16:creationId xmlns:a16="http://schemas.microsoft.com/office/drawing/2014/main" id="{7425EAD9-5242-E90E-E12D-4C85512187F7}"/>
              </a:ext>
            </a:extLst>
          </p:cNvPr>
          <p:cNvSpPr txBox="1">
            <a:spLocks/>
          </p:cNvSpPr>
          <p:nvPr/>
        </p:nvSpPr>
        <p:spPr>
          <a:xfrm>
            <a:off x="1296000" y="1354368"/>
            <a:ext cx="7416000" cy="3672000"/>
          </a:xfrm>
          <a:prstGeom prst="rect">
            <a:avLst/>
          </a:prstGeom>
        </p:spPr>
        <p:txBody>
          <a:bodyPr/>
          <a:lstStyle>
            <a:lvl1pPr marL="288000" indent="-288000" algn="l" defTabSz="914400" rtl="0" eaLnBrk="1" latinLnBrk="0" hangingPunct="1">
              <a:lnSpc>
                <a:spcPct val="90000"/>
              </a:lnSpc>
              <a:spcBef>
                <a:spcPts val="300"/>
              </a:spcBef>
              <a:buSzPct val="90000"/>
              <a:buFontTx/>
              <a:buBlip>
                <a:blip r:embed="rId2"/>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chemeClr val="accent2"/>
                </a:solidFill>
                <a:latin typeface="+mj-lt"/>
              </a:rPr>
              <a:t>WEL</a:t>
            </a:r>
            <a:r>
              <a:rPr lang="nl-BE" dirty="0">
                <a:latin typeface="+mj-lt"/>
              </a:rPr>
              <a:t> = Sociale rechten in een notendop = </a:t>
            </a:r>
          </a:p>
          <a:p>
            <a:pPr marL="0" indent="0">
              <a:buNone/>
            </a:pPr>
            <a:endParaRPr lang="nl-BE" dirty="0">
              <a:latin typeface="+mj-lt"/>
            </a:endParaRPr>
          </a:p>
          <a:p>
            <a:pPr lvl="1"/>
            <a:r>
              <a:rPr lang="nl-BE" dirty="0">
                <a:latin typeface="+mj-lt"/>
              </a:rPr>
              <a:t>Financiële voordelen voor alle burgers</a:t>
            </a:r>
          </a:p>
          <a:p>
            <a:pPr lvl="1"/>
            <a:r>
              <a:rPr lang="nl-BE" dirty="0">
                <a:latin typeface="+mj-lt"/>
              </a:rPr>
              <a:t>Andere voordelen ENKEL als ze gericht zijn op een meer kwetsbare doelgroep of voornamelijk de meest kwetsbaren ten goede komen</a:t>
            </a:r>
          </a:p>
          <a:p>
            <a:pPr lvl="1"/>
            <a:r>
              <a:rPr lang="nl-BE" dirty="0">
                <a:latin typeface="+mj-lt"/>
              </a:rPr>
              <a:t>Verschillende thema’s van het dagelijks leven: welzijn en gezondheid, vrije tijd, onderwijs, mobiliteit, werken, wonen ... </a:t>
            </a:r>
          </a:p>
          <a:p>
            <a:pPr lvl="1"/>
            <a:r>
              <a:rPr lang="nl-BE" dirty="0">
                <a:latin typeface="+mj-lt"/>
              </a:rPr>
              <a:t>Federale en Vlaamse rechten, maar ook provinciale en lokale rechten </a:t>
            </a:r>
          </a:p>
          <a:p>
            <a:pPr lvl="1"/>
            <a:r>
              <a:rPr lang="nl-BE" dirty="0">
                <a:latin typeface="+mj-lt"/>
              </a:rPr>
              <a:t>Dagelijks verder aangevuld, aangepast bij wijzigingen</a:t>
            </a:r>
          </a:p>
          <a:p>
            <a:pPr lvl="1"/>
            <a:endParaRPr lang="nl-BE" dirty="0">
              <a:latin typeface="+mj-lt"/>
            </a:endParaRPr>
          </a:p>
          <a:p>
            <a:endParaRPr lang="nl-BE" dirty="0">
              <a:latin typeface="+mj-lt"/>
            </a:endParaRPr>
          </a:p>
        </p:txBody>
      </p:sp>
      <p:pic>
        <p:nvPicPr>
          <p:cNvPr id="8" name="Graphic 7" descr="Vinkje met effen opvulling">
            <a:extLst>
              <a:ext uri="{FF2B5EF4-FFF2-40B4-BE49-F238E27FC236}">
                <a16:creationId xmlns:a16="http://schemas.microsoft.com/office/drawing/2014/main" id="{BB18D68E-4B1E-2446-F442-12FF29AC66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3629" y="620785"/>
            <a:ext cx="1467166" cy="1467166"/>
          </a:xfrm>
          <a:prstGeom prst="rect">
            <a:avLst/>
          </a:prstGeom>
        </p:spPr>
      </p:pic>
    </p:spTree>
    <p:extLst>
      <p:ext uri="{BB962C8B-B14F-4D97-AF65-F5344CB8AC3E}">
        <p14:creationId xmlns:p14="http://schemas.microsoft.com/office/powerpoint/2010/main" val="20739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6</a:t>
            </a:fld>
            <a:endParaRPr lang="nl-BE"/>
          </a:p>
        </p:txBody>
      </p:sp>
      <p:sp>
        <p:nvSpPr>
          <p:cNvPr id="5" name="Titel 1">
            <a:extLst>
              <a:ext uri="{FF2B5EF4-FFF2-40B4-BE49-F238E27FC236}">
                <a16:creationId xmlns:a16="http://schemas.microsoft.com/office/drawing/2014/main" id="{5AE09EA0-C348-91C9-F0A6-DD421F9B2D47}"/>
              </a:ext>
            </a:extLst>
          </p:cNvPr>
          <p:cNvSpPr>
            <a:spLocks noGrp="1"/>
          </p:cNvSpPr>
          <p:nvPr>
            <p:ph type="ctrTitle"/>
          </p:nvPr>
        </p:nvSpPr>
        <p:spPr>
          <a:xfrm>
            <a:off x="1296000" y="488922"/>
            <a:ext cx="6799976" cy="2197100"/>
          </a:xfrm>
        </p:spPr>
        <p:txBody>
          <a:bodyPr/>
          <a:lstStyle/>
          <a:p>
            <a:r>
              <a:rPr lang="nl-BE" b="1">
                <a:latin typeface="+mj-lt"/>
              </a:rPr>
              <a:t>Wat vind je er wel en niet in? </a:t>
            </a:r>
          </a:p>
        </p:txBody>
      </p:sp>
      <p:sp>
        <p:nvSpPr>
          <p:cNvPr id="6" name="Tijdelijke aanduiding voor inhoud 2">
            <a:extLst>
              <a:ext uri="{FF2B5EF4-FFF2-40B4-BE49-F238E27FC236}">
                <a16:creationId xmlns:a16="http://schemas.microsoft.com/office/drawing/2014/main" id="{7425EAD9-5242-E90E-E12D-4C85512187F7}"/>
              </a:ext>
            </a:extLst>
          </p:cNvPr>
          <p:cNvSpPr txBox="1">
            <a:spLocks/>
          </p:cNvSpPr>
          <p:nvPr/>
        </p:nvSpPr>
        <p:spPr>
          <a:xfrm>
            <a:off x="1296000" y="1173551"/>
            <a:ext cx="7416000" cy="3672000"/>
          </a:xfrm>
          <a:prstGeom prst="rect">
            <a:avLst/>
          </a:prstGeom>
        </p:spPr>
        <p:txBody>
          <a:bodyPr/>
          <a:lstStyle>
            <a:lvl1pPr marL="288000" indent="-288000" algn="l" defTabSz="914400" rtl="0" eaLnBrk="1" latinLnBrk="0" hangingPunct="1">
              <a:lnSpc>
                <a:spcPct val="90000"/>
              </a:lnSpc>
              <a:spcBef>
                <a:spcPts val="300"/>
              </a:spcBef>
              <a:buSzPct val="90000"/>
              <a:buFontTx/>
              <a:buBlip>
                <a:blip r:embed="rId2"/>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solidFill>
                  <a:schemeClr val="accent2"/>
                </a:solidFill>
                <a:latin typeface="+mj-lt"/>
              </a:rPr>
              <a:t>WEL</a:t>
            </a:r>
            <a:r>
              <a:rPr lang="nl-BE">
                <a:latin typeface="+mj-lt"/>
              </a:rPr>
              <a:t> =</a:t>
            </a:r>
          </a:p>
          <a:p>
            <a:pPr marL="0" indent="0">
              <a:buNone/>
            </a:pPr>
            <a:endParaRPr lang="nl-BE">
              <a:latin typeface="+mj-lt"/>
            </a:endParaRPr>
          </a:p>
          <a:p>
            <a:pPr marL="0" indent="0">
              <a:buNone/>
            </a:pPr>
            <a:r>
              <a:rPr lang="nl-BE">
                <a:latin typeface="+mj-lt"/>
              </a:rPr>
              <a:t>Informatie per recht</a:t>
            </a:r>
          </a:p>
          <a:p>
            <a:pPr lvl="1"/>
            <a:r>
              <a:rPr lang="nl-BE">
                <a:latin typeface="+mj-lt"/>
              </a:rPr>
              <a:t>Waar is het recht geldig (gemeente/Vlaanderen/België)? </a:t>
            </a:r>
          </a:p>
          <a:p>
            <a:pPr lvl="1"/>
            <a:r>
              <a:rPr lang="nl-BE">
                <a:latin typeface="+mj-lt"/>
              </a:rPr>
              <a:t>Wat houdt het recht in?</a:t>
            </a:r>
          </a:p>
          <a:p>
            <a:pPr lvl="1"/>
            <a:r>
              <a:rPr lang="nl-BE">
                <a:latin typeface="+mj-lt"/>
              </a:rPr>
              <a:t>Heeft mijn cliënt er mogelijk recht op (voorwaarden)? </a:t>
            </a:r>
          </a:p>
          <a:p>
            <a:pPr lvl="1"/>
            <a:r>
              <a:rPr lang="nl-BE">
                <a:latin typeface="+mj-lt"/>
              </a:rPr>
              <a:t>Hoe vraag ik het recht aan of waar kan ik informatie vinden (procedure/contact)? </a:t>
            </a:r>
          </a:p>
          <a:p>
            <a:pPr lvl="1"/>
            <a:endParaRPr lang="nl-BE">
              <a:latin typeface="+mj-lt"/>
            </a:endParaRPr>
          </a:p>
          <a:p>
            <a:pPr lvl="1"/>
            <a:endParaRPr lang="nl-BE">
              <a:latin typeface="+mj-lt"/>
            </a:endParaRPr>
          </a:p>
          <a:p>
            <a:endParaRPr lang="nl-BE">
              <a:latin typeface="+mj-lt"/>
            </a:endParaRPr>
          </a:p>
        </p:txBody>
      </p:sp>
      <p:pic>
        <p:nvPicPr>
          <p:cNvPr id="8" name="Graphic 7" descr="Vinkje met effen opvulling">
            <a:extLst>
              <a:ext uri="{FF2B5EF4-FFF2-40B4-BE49-F238E27FC236}">
                <a16:creationId xmlns:a16="http://schemas.microsoft.com/office/drawing/2014/main" id="{BB18D68E-4B1E-2446-F442-12FF29AC66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3629" y="620785"/>
            <a:ext cx="1467166" cy="1467166"/>
          </a:xfrm>
          <a:prstGeom prst="rect">
            <a:avLst/>
          </a:prstGeom>
        </p:spPr>
      </p:pic>
    </p:spTree>
    <p:extLst>
      <p:ext uri="{BB962C8B-B14F-4D97-AF65-F5344CB8AC3E}">
        <p14:creationId xmlns:p14="http://schemas.microsoft.com/office/powerpoint/2010/main" val="182720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7</a:t>
            </a:fld>
            <a:endParaRPr lang="nl-BE"/>
          </a:p>
        </p:txBody>
      </p:sp>
      <p:sp>
        <p:nvSpPr>
          <p:cNvPr id="5" name="Titel 1">
            <a:extLst>
              <a:ext uri="{FF2B5EF4-FFF2-40B4-BE49-F238E27FC236}">
                <a16:creationId xmlns:a16="http://schemas.microsoft.com/office/drawing/2014/main" id="{5AE09EA0-C348-91C9-F0A6-DD421F9B2D47}"/>
              </a:ext>
            </a:extLst>
          </p:cNvPr>
          <p:cNvSpPr>
            <a:spLocks noGrp="1"/>
          </p:cNvSpPr>
          <p:nvPr>
            <p:ph type="ctrTitle"/>
          </p:nvPr>
        </p:nvSpPr>
        <p:spPr>
          <a:xfrm>
            <a:off x="1296000" y="488922"/>
            <a:ext cx="6799976" cy="2197100"/>
          </a:xfrm>
        </p:spPr>
        <p:txBody>
          <a:bodyPr/>
          <a:lstStyle/>
          <a:p>
            <a:r>
              <a:rPr lang="nl-BE" b="1">
                <a:latin typeface="+mj-lt"/>
              </a:rPr>
              <a:t>Wat vind je er wel en niet in? </a:t>
            </a:r>
          </a:p>
        </p:txBody>
      </p:sp>
      <p:sp>
        <p:nvSpPr>
          <p:cNvPr id="6" name="Tijdelijke aanduiding voor inhoud 2">
            <a:extLst>
              <a:ext uri="{FF2B5EF4-FFF2-40B4-BE49-F238E27FC236}">
                <a16:creationId xmlns:a16="http://schemas.microsoft.com/office/drawing/2014/main" id="{7425EAD9-5242-E90E-E12D-4C85512187F7}"/>
              </a:ext>
            </a:extLst>
          </p:cNvPr>
          <p:cNvSpPr txBox="1">
            <a:spLocks/>
          </p:cNvSpPr>
          <p:nvPr/>
        </p:nvSpPr>
        <p:spPr>
          <a:xfrm>
            <a:off x="1332000" y="958815"/>
            <a:ext cx="7416000" cy="3672000"/>
          </a:xfrm>
          <a:prstGeom prst="rect">
            <a:avLst/>
          </a:prstGeom>
        </p:spPr>
        <p:txBody>
          <a:bodyPr/>
          <a:lstStyle>
            <a:lvl1pPr marL="288000" indent="-288000" algn="l" defTabSz="914400" rtl="0" eaLnBrk="1" latinLnBrk="0" hangingPunct="1">
              <a:lnSpc>
                <a:spcPct val="90000"/>
              </a:lnSpc>
              <a:spcBef>
                <a:spcPts val="300"/>
              </a:spcBef>
              <a:buSzPct val="90000"/>
              <a:buFontTx/>
              <a:buBlip>
                <a:blip r:embed="rId2"/>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chemeClr val="accent5">
                    <a:lumMod val="75000"/>
                  </a:schemeClr>
                </a:solidFill>
                <a:latin typeface="+mj-lt"/>
              </a:rPr>
              <a:t>NIET</a:t>
            </a:r>
            <a:r>
              <a:rPr lang="nl-BE" dirty="0">
                <a:latin typeface="+mj-lt"/>
              </a:rPr>
              <a:t>: </a:t>
            </a:r>
          </a:p>
          <a:p>
            <a:pPr marL="0" indent="0">
              <a:buNone/>
            </a:pPr>
            <a:endParaRPr lang="nl-BE" dirty="0">
              <a:latin typeface="+mj-lt"/>
            </a:endParaRPr>
          </a:p>
          <a:p>
            <a:pPr lvl="1"/>
            <a:r>
              <a:rPr lang="nl-BE" dirty="0">
                <a:latin typeface="+mj-lt"/>
              </a:rPr>
              <a:t>Geen overzicht van organisaties, wel van de dienstverlening en voordelen die ze aanbieden</a:t>
            </a:r>
          </a:p>
          <a:p>
            <a:pPr lvl="2"/>
            <a:r>
              <a:rPr lang="nl-BE" dirty="0">
                <a:latin typeface="+mj-lt"/>
              </a:rPr>
              <a:t>Essentiële contactgegevens wel aanwezig</a:t>
            </a:r>
          </a:p>
          <a:p>
            <a:pPr lvl="2"/>
            <a:r>
              <a:rPr lang="nl-BE" dirty="0">
                <a:latin typeface="+mj-lt"/>
              </a:rPr>
              <a:t>Op termijn: sterke link met www.desocialekaart.be, die wel over de organisaties zelf gaat</a:t>
            </a:r>
          </a:p>
          <a:p>
            <a:pPr lvl="2"/>
            <a:r>
              <a:rPr lang="nl-BE" dirty="0">
                <a:latin typeface="+mj-lt"/>
              </a:rPr>
              <a:t>Voorbeeld: je vindt niet ‘OCMW’ maar wel ‘budgetbeheer’, want dat is een van de rechten die het OCMW aanbiedt. </a:t>
            </a:r>
          </a:p>
          <a:p>
            <a:pPr marL="576000" lvl="2" indent="0">
              <a:buNone/>
            </a:pPr>
            <a:endParaRPr lang="nl-BE" dirty="0">
              <a:latin typeface="+mj-lt"/>
            </a:endParaRPr>
          </a:p>
          <a:p>
            <a:pPr lvl="1"/>
            <a:r>
              <a:rPr lang="nl-BE" dirty="0">
                <a:latin typeface="+mj-lt"/>
              </a:rPr>
              <a:t>Niet elke dienstverlening wordt opgenomen: is het een recht en/of mogelijkheid die de moeite is om apart kenbaar te maken om kwetsbare personen te helpen?  </a:t>
            </a:r>
          </a:p>
          <a:p>
            <a:pPr lvl="2"/>
            <a:r>
              <a:rPr lang="nl-BE" dirty="0" err="1">
                <a:latin typeface="+mj-lt"/>
              </a:rPr>
              <a:t>Afvalophaling</a:t>
            </a:r>
            <a:r>
              <a:rPr lang="nl-BE" dirty="0">
                <a:latin typeface="+mj-lt"/>
              </a:rPr>
              <a:t> niet, maar wel juridische hulp</a:t>
            </a:r>
          </a:p>
          <a:p>
            <a:pPr lvl="2"/>
            <a:r>
              <a:rPr lang="nl-BE" dirty="0">
                <a:latin typeface="+mj-lt"/>
              </a:rPr>
              <a:t>Mogelijkheid tot ontlenen babyspullen is voor iedereen toegankelijk, maar belangrijk voor mensen in armoede</a:t>
            </a:r>
          </a:p>
          <a:p>
            <a:pPr lvl="2"/>
            <a:r>
              <a:rPr lang="nl-BE" dirty="0">
                <a:latin typeface="+mj-lt"/>
              </a:rPr>
              <a:t>Digitale hulp/gratis Wifi/…</a:t>
            </a:r>
          </a:p>
          <a:p>
            <a:pPr lvl="2"/>
            <a:endParaRPr lang="nl-BE" dirty="0">
              <a:latin typeface="+mj-lt"/>
            </a:endParaRPr>
          </a:p>
          <a:p>
            <a:pPr marL="288000" lvl="1" indent="0">
              <a:buNone/>
            </a:pPr>
            <a:endParaRPr lang="nl-BE" dirty="0">
              <a:latin typeface="+mj-lt"/>
            </a:endParaRPr>
          </a:p>
          <a:p>
            <a:endParaRPr lang="nl-BE" dirty="0">
              <a:latin typeface="+mj-lt"/>
            </a:endParaRPr>
          </a:p>
        </p:txBody>
      </p:sp>
      <p:pic>
        <p:nvPicPr>
          <p:cNvPr id="3" name="Graphic 2" descr="Sluiten met effen opvulling">
            <a:extLst>
              <a:ext uri="{FF2B5EF4-FFF2-40B4-BE49-F238E27FC236}">
                <a16:creationId xmlns:a16="http://schemas.microsoft.com/office/drawing/2014/main" id="{C3BFE1C4-2F30-3D67-8626-FC5B7198A4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400" y="597715"/>
            <a:ext cx="1321200" cy="1321200"/>
          </a:xfrm>
          <a:prstGeom prst="rect">
            <a:avLst/>
          </a:prstGeom>
        </p:spPr>
      </p:pic>
    </p:spTree>
    <p:extLst>
      <p:ext uri="{BB962C8B-B14F-4D97-AF65-F5344CB8AC3E}">
        <p14:creationId xmlns:p14="http://schemas.microsoft.com/office/powerpoint/2010/main" val="9598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8</a:t>
            </a:fld>
            <a:endParaRPr lang="nl-BE"/>
          </a:p>
        </p:txBody>
      </p:sp>
      <p:sp>
        <p:nvSpPr>
          <p:cNvPr id="5" name="Titel 1">
            <a:extLst>
              <a:ext uri="{FF2B5EF4-FFF2-40B4-BE49-F238E27FC236}">
                <a16:creationId xmlns:a16="http://schemas.microsoft.com/office/drawing/2014/main" id="{5AE09EA0-C348-91C9-F0A6-DD421F9B2D47}"/>
              </a:ext>
            </a:extLst>
          </p:cNvPr>
          <p:cNvSpPr>
            <a:spLocks noGrp="1"/>
          </p:cNvSpPr>
          <p:nvPr>
            <p:ph type="ctrTitle"/>
          </p:nvPr>
        </p:nvSpPr>
        <p:spPr>
          <a:xfrm>
            <a:off x="1296000" y="488922"/>
            <a:ext cx="6799976" cy="2197100"/>
          </a:xfrm>
        </p:spPr>
        <p:txBody>
          <a:bodyPr/>
          <a:lstStyle/>
          <a:p>
            <a:r>
              <a:rPr lang="nl-BE" b="1">
                <a:latin typeface="+mj-lt"/>
              </a:rPr>
              <a:t>Wat vind je er wel en niet in? </a:t>
            </a:r>
          </a:p>
        </p:txBody>
      </p:sp>
      <p:sp>
        <p:nvSpPr>
          <p:cNvPr id="6" name="Tijdelijke aanduiding voor inhoud 2">
            <a:extLst>
              <a:ext uri="{FF2B5EF4-FFF2-40B4-BE49-F238E27FC236}">
                <a16:creationId xmlns:a16="http://schemas.microsoft.com/office/drawing/2014/main" id="{7425EAD9-5242-E90E-E12D-4C85512187F7}"/>
              </a:ext>
            </a:extLst>
          </p:cNvPr>
          <p:cNvSpPr txBox="1">
            <a:spLocks/>
          </p:cNvSpPr>
          <p:nvPr/>
        </p:nvSpPr>
        <p:spPr>
          <a:xfrm>
            <a:off x="1296000" y="1587472"/>
            <a:ext cx="7416000" cy="3672000"/>
          </a:xfrm>
          <a:prstGeom prst="rect">
            <a:avLst/>
          </a:prstGeom>
        </p:spPr>
        <p:txBody>
          <a:bodyPr/>
          <a:lstStyle>
            <a:lvl1pPr marL="288000" indent="-288000" algn="l" defTabSz="914400" rtl="0" eaLnBrk="1" latinLnBrk="0" hangingPunct="1">
              <a:lnSpc>
                <a:spcPct val="90000"/>
              </a:lnSpc>
              <a:spcBef>
                <a:spcPts val="300"/>
              </a:spcBef>
              <a:buSzPct val="90000"/>
              <a:buFontTx/>
              <a:buBlip>
                <a:blip r:embed="rId2"/>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solidFill>
                  <a:schemeClr val="accent5">
                    <a:lumMod val="75000"/>
                  </a:schemeClr>
                </a:solidFill>
                <a:latin typeface="+mj-lt"/>
              </a:rPr>
              <a:t>NIET</a:t>
            </a:r>
            <a:r>
              <a:rPr lang="nl-BE">
                <a:latin typeface="+mj-lt"/>
              </a:rPr>
              <a:t>: </a:t>
            </a:r>
          </a:p>
          <a:p>
            <a:endParaRPr lang="nl-BE">
              <a:latin typeface="+mj-lt"/>
            </a:endParaRPr>
          </a:p>
          <a:p>
            <a:r>
              <a:rPr lang="nl-BE">
                <a:latin typeface="+mj-lt"/>
              </a:rPr>
              <a:t>Lokale rechten: </a:t>
            </a:r>
          </a:p>
          <a:p>
            <a:pPr lvl="1"/>
            <a:r>
              <a:rPr lang="nl-BE">
                <a:latin typeface="+mj-lt"/>
              </a:rPr>
              <a:t>Enkel vindbaar als lokaal bestuur ze heeft ingevoerd = aantal vindbare lokale besturen neemt dagelijks toe. </a:t>
            </a:r>
          </a:p>
          <a:p>
            <a:pPr lvl="1"/>
            <a:r>
              <a:rPr lang="nl-BE">
                <a:latin typeface="+mj-lt"/>
              </a:rPr>
              <a:t>Elk lokaal bestuur kiest zelf welke en hoeveel informatie in de fiche staat. </a:t>
            </a:r>
          </a:p>
          <a:p>
            <a:pPr lvl="1"/>
            <a:r>
              <a:rPr lang="nl-BE">
                <a:latin typeface="+mj-lt"/>
              </a:rPr>
              <a:t>Streefdoel= volledige voorwaarden, procedure en contactgegevens, maar is keuze van het lokaal bestuur</a:t>
            </a:r>
          </a:p>
          <a:p>
            <a:pPr lvl="1"/>
            <a:endParaRPr lang="nl-BE">
              <a:latin typeface="+mj-lt"/>
            </a:endParaRPr>
          </a:p>
          <a:p>
            <a:endParaRPr lang="nl-BE">
              <a:latin typeface="+mj-lt"/>
            </a:endParaRPr>
          </a:p>
        </p:txBody>
      </p:sp>
      <p:pic>
        <p:nvPicPr>
          <p:cNvPr id="3" name="Graphic 2" descr="Sluiten met effen opvulling">
            <a:extLst>
              <a:ext uri="{FF2B5EF4-FFF2-40B4-BE49-F238E27FC236}">
                <a16:creationId xmlns:a16="http://schemas.microsoft.com/office/drawing/2014/main" id="{C3BFE1C4-2F30-3D67-8626-FC5B7198A4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400" y="597715"/>
            <a:ext cx="1321200" cy="1321200"/>
          </a:xfrm>
          <a:prstGeom prst="rect">
            <a:avLst/>
          </a:prstGeom>
        </p:spPr>
      </p:pic>
    </p:spTree>
    <p:extLst>
      <p:ext uri="{BB962C8B-B14F-4D97-AF65-F5344CB8AC3E}">
        <p14:creationId xmlns:p14="http://schemas.microsoft.com/office/powerpoint/2010/main" val="72010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94031BF-5C2B-A192-8C2B-BBD35C25627D}"/>
              </a:ext>
            </a:extLst>
          </p:cNvPr>
          <p:cNvSpPr txBox="1">
            <a:spLocks/>
          </p:cNvSpPr>
          <p:nvPr/>
        </p:nvSpPr>
        <p:spPr>
          <a:xfrm>
            <a:off x="1296000" y="488922"/>
            <a:ext cx="6799976" cy="21971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1" i="0" kern="1200">
                <a:solidFill>
                  <a:schemeClr val="accent6"/>
                </a:solidFill>
                <a:latin typeface="FlandersArtSans-Bold" panose="00000800000000000000" pitchFamily="2" charset="0"/>
                <a:ea typeface="+mj-ea"/>
                <a:cs typeface="Calibri" panose="020F0502020204030204" pitchFamily="34" charset="0"/>
              </a:defRPr>
            </a:lvl1pPr>
          </a:lstStyle>
          <a:p>
            <a:r>
              <a:rPr lang="nl-BE">
                <a:solidFill>
                  <a:schemeClr val="tx1"/>
                </a:solidFill>
                <a:latin typeface="+mj-lt"/>
              </a:rPr>
              <a:t>De drie zoekmethoden</a:t>
            </a:r>
          </a:p>
        </p:txBody>
      </p:sp>
      <p:pic>
        <p:nvPicPr>
          <p:cNvPr id="10" name="Afbeelding 9">
            <a:extLst>
              <a:ext uri="{FF2B5EF4-FFF2-40B4-BE49-F238E27FC236}">
                <a16:creationId xmlns:a16="http://schemas.microsoft.com/office/drawing/2014/main" id="{7884F3A3-B269-176F-7C29-6F817691BD9F}"/>
              </a:ext>
            </a:extLst>
          </p:cNvPr>
          <p:cNvPicPr>
            <a:picLocks noChangeAspect="1"/>
          </p:cNvPicPr>
          <p:nvPr/>
        </p:nvPicPr>
        <p:blipFill>
          <a:blip r:embed="rId2"/>
          <a:stretch>
            <a:fillRect/>
          </a:stretch>
        </p:blipFill>
        <p:spPr>
          <a:xfrm>
            <a:off x="942975" y="1017732"/>
            <a:ext cx="7258050" cy="5476875"/>
          </a:xfrm>
          <a:prstGeom prst="rect">
            <a:avLst/>
          </a:prstGeom>
        </p:spPr>
      </p:pic>
    </p:spTree>
    <p:extLst>
      <p:ext uri="{BB962C8B-B14F-4D97-AF65-F5344CB8AC3E}">
        <p14:creationId xmlns:p14="http://schemas.microsoft.com/office/powerpoint/2010/main" val="1955629735"/>
      </p:ext>
    </p:extLst>
  </p:cSld>
  <p:clrMapOvr>
    <a:masterClrMapping/>
  </p:clrMapOvr>
</p:sld>
</file>

<file path=ppt/theme/theme1.xml><?xml version="1.0" encoding="utf-8"?>
<a:theme xmlns:a="http://schemas.openxmlformats.org/drawingml/2006/main" name="Presentatie_De Sociale Kaart">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30E6A433-F635-4488-B755-5B1E5B56DE5E}"/>
    </a:ext>
  </a:extLst>
</a:theme>
</file>

<file path=ppt/theme/theme2.xml><?xml version="1.0" encoding="utf-8"?>
<a:theme xmlns:a="http://schemas.openxmlformats.org/drawingml/2006/main" name="Sociale kaart_aanpassin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8727971E-EA85-47D6-92D1-30BBCF84884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3fd3f4-35a2-4c1a-9f29-3c626ce188ab">
      <Terms xmlns="http://schemas.microsoft.com/office/infopath/2007/PartnerControls"/>
    </lcf76f155ced4ddcb4097134ff3c332f>
    <Auteur xmlns="fb3fd3f4-35a2-4c1a-9f29-3c626ce188ab" xsi:nil="true"/>
    <TaxCatchAll xmlns="9a9ec0f0-7796-43d0-ac1f-4c8c46ee0bd1"/>
    <Projectfase xmlns="fb3fd3f4-35a2-4c1a-9f29-3c626ce188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3444DADC998D4FBCB392A060881883" ma:contentTypeVersion="16" ma:contentTypeDescription="Een nieuw document maken." ma:contentTypeScope="" ma:versionID="7770f4dfd161fc1a05ae5a8fb5d3bb0d">
  <xsd:schema xmlns:xsd="http://www.w3.org/2001/XMLSchema" xmlns:xs="http://www.w3.org/2001/XMLSchema" xmlns:p="http://schemas.microsoft.com/office/2006/metadata/properties" xmlns:ns2="fb3fd3f4-35a2-4c1a-9f29-3c626ce188ab" xmlns:ns3="c7b8191b-2162-4518-aaff-a2766517776f" xmlns:ns4="9a9ec0f0-7796-43d0-ac1f-4c8c46ee0bd1" targetNamespace="http://schemas.microsoft.com/office/2006/metadata/properties" ma:root="true" ma:fieldsID="ee506831a0d94268ce743485902ce8d7" ns2:_="" ns3:_="" ns4:_="">
    <xsd:import namespace="fb3fd3f4-35a2-4c1a-9f29-3c626ce188ab"/>
    <xsd:import namespace="c7b8191b-2162-4518-aaff-a2766517776f"/>
    <xsd:import namespace="9a9ec0f0-7796-43d0-ac1f-4c8c46ee0bd1"/>
    <xsd:element name="properties">
      <xsd:complexType>
        <xsd:sequence>
          <xsd:element name="documentManagement">
            <xsd:complexType>
              <xsd:all>
                <xsd:element ref="ns2:Projectfase" minOccurs="0"/>
                <xsd:element ref="ns2:Auteur"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fd3f4-35a2-4c1a-9f29-3c626ce188ab" elementFormDefault="qualified">
    <xsd:import namespace="http://schemas.microsoft.com/office/2006/documentManagement/types"/>
    <xsd:import namespace="http://schemas.microsoft.com/office/infopath/2007/PartnerControls"/>
    <xsd:element name="Projectfase" ma:index="8" nillable="true" ma:displayName="Projectfase" ma:format="Dropdown" ma:internalName="Projectfase">
      <xsd:simpleType>
        <xsd:restriction base="dms:Text">
          <xsd:maxLength value="255"/>
        </xsd:restriction>
      </xsd:simpleType>
    </xsd:element>
    <xsd:element name="Auteur" ma:index="9" nillable="true" ma:displayName="Auteur" ma:format="Dropdown" ma:internalName="Auteur">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8191b-2162-4518-aaff-a2766517776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5bd88d-0170-43dc-b48f-ba592e265f11}" ma:internalName="TaxCatchAll" ma:showField="CatchAllData" ma:web="75e81734-efe7-4f9e-b6ba-196a27e8d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2417C-1B2B-43E3-9850-BD5AC0818BBB}">
  <ds:schemaRefs>
    <ds:schemaRef ds:uri="http://purl.org/dc/dcmitype/"/>
    <ds:schemaRef ds:uri="http://schemas.microsoft.com/office/2006/documentManagement/types"/>
    <ds:schemaRef ds:uri="http://purl.org/dc/elements/1.1/"/>
    <ds:schemaRef ds:uri="http://schemas.microsoft.com/office/2006/metadata/properties"/>
    <ds:schemaRef ds:uri="fb3fd3f4-35a2-4c1a-9f29-3c626ce188ab"/>
    <ds:schemaRef ds:uri="9a9ec0f0-7796-43d0-ac1f-4c8c46ee0bd1"/>
    <ds:schemaRef ds:uri="http://purl.org/dc/terms/"/>
    <ds:schemaRef ds:uri="http://schemas.microsoft.com/office/infopath/2007/PartnerControls"/>
    <ds:schemaRef ds:uri="c7b8191b-2162-4518-aaff-a2766517776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5A7DC0-C27B-4088-A2B0-00064D790A75}">
  <ds:schemaRefs>
    <ds:schemaRef ds:uri="9a9ec0f0-7796-43d0-ac1f-4c8c46ee0bd1"/>
    <ds:schemaRef ds:uri="c7b8191b-2162-4518-aaff-a2766517776f"/>
    <ds:schemaRef ds:uri="fb3fd3f4-35a2-4c1a-9f29-3c626ce188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EBA11B-56C8-46F6-B2B4-7FB01BE679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Rechtenverkenner_presentatie</Template>
  <TotalTime>1241</TotalTime>
  <Words>813</Words>
  <Application>Microsoft Office PowerPoint</Application>
  <PresentationFormat>Diavoorstelling (4:3)</PresentationFormat>
  <Paragraphs>85</Paragraphs>
  <Slides>11</Slides>
  <Notes>0</Notes>
  <HiddenSlides>0</HiddenSlides>
  <MMClips>2</MMClips>
  <ScaleCrop>false</ScaleCrop>
  <HeadingPairs>
    <vt:vector size="4" baseType="variant">
      <vt:variant>
        <vt:lpstr>Thema</vt:lpstr>
      </vt:variant>
      <vt:variant>
        <vt:i4>2</vt:i4>
      </vt:variant>
      <vt:variant>
        <vt:lpstr>Diatitels</vt:lpstr>
      </vt:variant>
      <vt:variant>
        <vt:i4>11</vt:i4>
      </vt:variant>
    </vt:vector>
  </HeadingPairs>
  <TitlesOfParts>
    <vt:vector size="13" baseType="lpstr">
      <vt:lpstr>Presentatie_De Sociale Kaart</vt:lpstr>
      <vt:lpstr>Sociale kaart_aanpassing</vt:lpstr>
      <vt:lpstr>Rechtenverkenner</vt:lpstr>
      <vt:lpstr>Inhoud </vt:lpstr>
      <vt:lpstr>Inleiding: wat is de nieuwe Rechtenverkenner? </vt:lpstr>
      <vt:lpstr>Inleiding: wat is de nieuwe Rechtenverkenner? </vt:lpstr>
      <vt:lpstr>Wat vind je er wel en niet in? </vt:lpstr>
      <vt:lpstr>Wat vind je er wel en niet in? </vt:lpstr>
      <vt:lpstr>Wat vind je er wel en niet in? </vt:lpstr>
      <vt:lpstr>Wat vind je er wel en niet in? </vt:lpstr>
      <vt:lpstr>PowerPoint-presentatie</vt:lpstr>
      <vt:lpstr>PowerPoint-presentatie</vt:lpstr>
      <vt:lpstr>Vragen, opmerkingen, vorming?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Rechtenverkenner</dc:title>
  <dc:creator>Lauwers Leen</dc:creator>
  <cp:lastModifiedBy>Lauwers Leen</cp:lastModifiedBy>
  <cp:revision>8</cp:revision>
  <dcterms:created xsi:type="dcterms:W3CDTF">2024-08-26T10:51:57Z</dcterms:created>
  <dcterms:modified xsi:type="dcterms:W3CDTF">2024-10-08T12:02:30Z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0x010100CF3444DADC998D4FBCB392A060881883</vt:lpwstr>
  </property>
  <property fmtid="{D5CDD505-2E9C-101B-9397-08002B2CF9AE}" pid="3" name="_dlc_DocIdItemGuid">
    <vt:lpwstr>c1c4a40f-6084-40ca-a5f8-7d52bc2b814c</vt:lpwstr>
  </property>
  <property fmtid="{D5CDD505-2E9C-101B-9397-08002B2CF9AE}" pid="4" name="MediaServiceImageTags">
    <vt:lpwstr/>
  </property>
</Properties>
</file>