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0"/>
  </p:notesMasterIdLst>
  <p:handoutMasterIdLst>
    <p:handoutMasterId r:id="rId21"/>
  </p:handoutMasterIdLst>
  <p:sldIdLst>
    <p:sldId id="281" r:id="rId6"/>
    <p:sldId id="263" r:id="rId7"/>
    <p:sldId id="262" r:id="rId8"/>
    <p:sldId id="269" r:id="rId9"/>
    <p:sldId id="270" r:id="rId10"/>
    <p:sldId id="271" r:id="rId11"/>
    <p:sldId id="278" r:id="rId12"/>
    <p:sldId id="277" r:id="rId13"/>
    <p:sldId id="276" r:id="rId14"/>
    <p:sldId id="275" r:id="rId15"/>
    <p:sldId id="274" r:id="rId16"/>
    <p:sldId id="273" r:id="rId17"/>
    <p:sldId id="272" r:id="rId18"/>
    <p:sldId id="279" r:id="rId19"/>
  </p:sldIdLst>
  <p:sldSz cx="9144000" cy="6858000" type="screen4x3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394" autoAdjust="0"/>
  </p:normalViewPr>
  <p:slideViewPr>
    <p:cSldViewPr snapToGrid="0" showGuides="1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8" d="100"/>
          <a:sy n="178" d="100"/>
        </p:scale>
        <p:origin x="-5776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16-3-2017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16/03/2017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1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6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014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17" y="349537"/>
            <a:ext cx="1858805" cy="7012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tx2">
              <a:lumMod val="75000"/>
            </a:schemeClr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1" i="0">
                <a:solidFill>
                  <a:schemeClr val="bg1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+mj-lt"/>
              </a:defRPr>
            </a:lvl1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2" y="636260"/>
            <a:ext cx="1560873" cy="57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0" y="288000"/>
            <a:ext cx="7379999" cy="6265475"/>
            <a:chOff x="1476000" y="288000"/>
            <a:chExt cx="7379999" cy="6265475"/>
          </a:xfrm>
          <a:solidFill>
            <a:schemeClr val="tx2">
              <a:lumMod val="75000"/>
            </a:schemeClr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0" y="348767"/>
            <a:ext cx="1644961" cy="609184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tx2">
              <a:lumMod val="75000"/>
            </a:schemeClr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16/03/2017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5" y="5917240"/>
            <a:ext cx="1631960" cy="615664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16/03/2017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46" y="338942"/>
            <a:ext cx="1858805" cy="701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16/03/2017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5" y="5906522"/>
            <a:ext cx="1631960" cy="6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16/03/2017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0" y="5911881"/>
            <a:ext cx="1631960" cy="6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16/03/2017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6" y="5906522"/>
            <a:ext cx="1631960" cy="6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16/03/2017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9" y="5922598"/>
            <a:ext cx="1631960" cy="6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16/03/2017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+mj-lt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lnSpc>
                <a:spcPct val="90000"/>
              </a:lnSpc>
              <a:buSzPct val="85000"/>
              <a:defRPr>
                <a:latin typeface="+mj-lt"/>
              </a:defRPr>
            </a:lvl3pPr>
            <a:lvl4pPr>
              <a:lnSpc>
                <a:spcPct val="90000"/>
              </a:lnSpc>
              <a:defRPr>
                <a:latin typeface="+mj-lt"/>
              </a:defRPr>
            </a:lvl4pPr>
            <a:lvl5pPr>
              <a:lnSpc>
                <a:spcPct val="90000"/>
              </a:lnSpc>
              <a:defRPr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6" y="5911881"/>
            <a:ext cx="1631960" cy="6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  <a:solidFill>
            <a:schemeClr val="tx2">
              <a:lumMod val="75000"/>
            </a:schemeClr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1" y="636260"/>
            <a:ext cx="1560873" cy="578043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+mj-lt"/>
              </a:defRPr>
            </a:lvl1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6BEBD5-99F3-4C1B-B5AF-C9279F4847C2}" type="datetimeFigureOut">
              <a:rPr lang="nl-BE" smtClean="0"/>
              <a:pPr/>
              <a:t>16/03/2017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>
          <a:solidFill>
            <a:schemeClr val="tx1"/>
          </a:solidFill>
          <a:latin typeface="+mj-lt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200" b="1" kern="1200" spc="0">
          <a:solidFill>
            <a:schemeClr val="tx1"/>
          </a:solidFill>
          <a:latin typeface="+mj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1"/>
        </a:buBlip>
        <a:defRPr sz="2200" kern="1200" spc="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000" kern="1200" spc="0">
          <a:solidFill>
            <a:schemeClr val="tx1"/>
          </a:solidFill>
          <a:latin typeface="+mj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3"/>
        </a:buBlip>
        <a:defRPr sz="2000" kern="1200" spc="0">
          <a:solidFill>
            <a:schemeClr val="tx1"/>
          </a:solidFill>
          <a:latin typeface="+mj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000" kern="1200" spc="0" baseline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FD6BEBD5-99F3-4C1B-B5AF-C9279F4847C2}" type="datetimeFigureOut">
              <a:rPr lang="nl-BE" smtClean="0"/>
              <a:pPr/>
              <a:t>16/03/2017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+mn-lt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vipa.b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hyperlink" Target="https://vlaamseoverheid.sharepoint.com/sites/vipa/kennis/thematisch/Brandveiligheid/presentaties_cursus_brv/proef_2_camera_114c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s://vlaamseoverheid.sharepoint.com/sites/vipa/kennis/thematisch/Brandveiligheid/presentaties_cursus_brv/proef_5bis_cam103c.mp4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4234" y="4821815"/>
            <a:ext cx="5354606" cy="1053708"/>
          </a:xfrm>
        </p:spPr>
        <p:txBody>
          <a:bodyPr/>
          <a:lstStyle/>
          <a:p>
            <a:endParaRPr lang="nl-BE" dirty="0">
              <a:latin typeface="+mj-lt"/>
            </a:endParaRPr>
          </a:p>
          <a:p>
            <a:endParaRPr lang="nl-BE" dirty="0" smtClean="0">
              <a:latin typeface="+mj-lt"/>
            </a:endParaRPr>
          </a:p>
          <a:p>
            <a:r>
              <a:rPr lang="nl-BE" dirty="0" smtClean="0">
                <a:latin typeface="+mj-lt"/>
              </a:rPr>
              <a:t>Infosessie 08/03/2017 </a:t>
            </a:r>
            <a:r>
              <a:rPr lang="nl-BE" dirty="0" err="1" smtClean="0">
                <a:latin typeface="+mj-lt"/>
              </a:rPr>
              <a:t>VACLeuven</a:t>
            </a:r>
            <a:endParaRPr lang="nl-BE" dirty="0">
              <a:latin typeface="+mj-lt"/>
            </a:endParaRPr>
          </a:p>
          <a:p>
            <a:endParaRPr lang="nl-BE" dirty="0" smtClean="0">
              <a:latin typeface="+mj-lt"/>
            </a:endParaRPr>
          </a:p>
          <a:p>
            <a:r>
              <a:rPr lang="nl-BE" dirty="0" smtClean="0">
                <a:latin typeface="+mj-lt"/>
              </a:rPr>
              <a:t>Ann Beusen, VIPA</a:t>
            </a:r>
            <a:endParaRPr lang="nl-BE" dirty="0">
              <a:latin typeface="+mj-lt"/>
            </a:endParaRPr>
          </a:p>
        </p:txBody>
      </p:sp>
      <p:sp>
        <p:nvSpPr>
          <p:cNvPr id="5" name="Titel 2"/>
          <p:cNvSpPr>
            <a:spLocks noGrp="1"/>
          </p:cNvSpPr>
          <p:nvPr>
            <p:ph type="ctrTitle"/>
          </p:nvPr>
        </p:nvSpPr>
        <p:spPr>
          <a:xfrm>
            <a:off x="464234" y="2520000"/>
            <a:ext cx="7181848" cy="1579711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nl-BE" sz="2400" b="0" dirty="0"/>
              <a:t>VIPA Studie Brandveiligheid in ouderenvoorzieningen: </a:t>
            </a:r>
            <a:br>
              <a:rPr lang="nl-BE" sz="2400" b="0" dirty="0"/>
            </a:br>
            <a:r>
              <a:rPr lang="nl-BE" sz="2400" b="0" dirty="0"/>
              <a:t>Onderzoek naar de doelmatigheid van alternatieve brandveiligheidsmaatregelen in nieuwe zorgconcepten. </a:t>
            </a:r>
            <a:br>
              <a:rPr lang="nl-BE" sz="2400" b="0" dirty="0"/>
            </a:br>
            <a:r>
              <a:rPr lang="nl-BE" sz="2400" b="0" dirty="0"/>
              <a:t/>
            </a:r>
            <a:br>
              <a:rPr lang="nl-BE" sz="2400" b="0" dirty="0"/>
            </a:br>
            <a:r>
              <a:rPr lang="nl-BE" sz="2400" b="0" dirty="0"/>
              <a:t>Het gewenste veiligheidsniveau</a:t>
            </a:r>
            <a:endParaRPr lang="nl-BE" sz="2400" b="1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7152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139917" y="390766"/>
            <a:ext cx="3760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Gewenst veiligheidsniveau realiseren  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539552" y="1275606"/>
            <a:ext cx="73448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100" dirty="0" smtClean="0"/>
              <a:t>Brandscenario’s bekijken </a:t>
            </a:r>
            <a:r>
              <a:rPr lang="nl-BE" sz="1100" dirty="0" err="1" smtClean="0"/>
              <a:t>ifv</a:t>
            </a:r>
            <a:endParaRPr lang="nl-BE" sz="1100" dirty="0" smtClean="0"/>
          </a:p>
          <a:p>
            <a:pPr marL="171450" indent="-171450">
              <a:buFontTx/>
              <a:buChar char="-"/>
            </a:pPr>
            <a:r>
              <a:rPr lang="nl-BE" sz="1100" dirty="0" smtClean="0"/>
              <a:t>Configuratie</a:t>
            </a:r>
          </a:p>
          <a:p>
            <a:pPr marL="171450" indent="-171450">
              <a:buFontTx/>
              <a:buChar char="-"/>
            </a:pPr>
            <a:r>
              <a:rPr lang="nl-BE" sz="1100" dirty="0" smtClean="0"/>
              <a:t>Evacuatiestrategie</a:t>
            </a:r>
          </a:p>
          <a:p>
            <a:endParaRPr lang="nl-BE" sz="1100" dirty="0" smtClean="0"/>
          </a:p>
          <a:p>
            <a:r>
              <a:rPr lang="nl-BE" sz="1100" dirty="0" smtClean="0"/>
              <a:t>2 mogelijke configuraties van de kamers:</a:t>
            </a:r>
          </a:p>
          <a:p>
            <a:pPr marL="171450" indent="-171450">
              <a:buFontTx/>
              <a:buChar char="-"/>
            </a:pPr>
            <a:r>
              <a:rPr lang="nl-BE" sz="1100" dirty="0" smtClean="0"/>
              <a:t>kamer geeft uit op gecompartimenteerde evacuatieweg</a:t>
            </a:r>
          </a:p>
          <a:p>
            <a:pPr marL="171450" indent="-171450">
              <a:buFontTx/>
              <a:buChar char="-"/>
            </a:pPr>
            <a:r>
              <a:rPr lang="nl-BE" sz="1100" dirty="0" smtClean="0"/>
              <a:t>kamer geeft uit op de gemeenschappelijke ruimte</a:t>
            </a:r>
            <a:br>
              <a:rPr lang="nl-BE" sz="1100" dirty="0" smtClean="0"/>
            </a:br>
            <a:endParaRPr lang="nl-BE" sz="1100" dirty="0"/>
          </a:p>
          <a:p>
            <a:r>
              <a:rPr lang="nl-BE" sz="1100" dirty="0" smtClean="0"/>
              <a:t>Per configuratie 2 mogelijke evacuatiestrategieën:</a:t>
            </a:r>
          </a:p>
          <a:p>
            <a:pPr marL="171450" indent="-171450">
              <a:buFontTx/>
              <a:buChar char="-"/>
            </a:pPr>
            <a:r>
              <a:rPr lang="nl-BE" sz="1100" dirty="0" smtClean="0"/>
              <a:t> evacuatie uit de kamer</a:t>
            </a:r>
          </a:p>
          <a:p>
            <a:pPr marL="171450" indent="-171450">
              <a:buFontTx/>
              <a:buChar char="-"/>
            </a:pPr>
            <a:r>
              <a:rPr lang="nl-BE" sz="1100" dirty="0" smtClean="0"/>
              <a:t>‘</a:t>
            </a:r>
            <a:r>
              <a:rPr lang="nl-BE" sz="1100" dirty="0" err="1" smtClean="0"/>
              <a:t>defend</a:t>
            </a:r>
            <a:r>
              <a:rPr lang="nl-BE" sz="1100" dirty="0" smtClean="0"/>
              <a:t> in </a:t>
            </a:r>
            <a:r>
              <a:rPr lang="nl-BE" sz="1100" dirty="0" err="1" smtClean="0"/>
              <a:t>place</a:t>
            </a:r>
            <a:r>
              <a:rPr lang="nl-BE" sz="1100" dirty="0" smtClean="0"/>
              <a:t>’ strategie</a:t>
            </a:r>
          </a:p>
          <a:p>
            <a:pPr marL="171450" indent="-171450">
              <a:buFontTx/>
              <a:buChar char="-"/>
            </a:pPr>
            <a:endParaRPr lang="nl-BE" sz="1100" dirty="0"/>
          </a:p>
          <a:p>
            <a:r>
              <a:rPr lang="nl-BE" sz="1100" dirty="0" smtClean="0"/>
              <a:t>Rekening houdend met:</a:t>
            </a:r>
            <a:r>
              <a:rPr lang="nl-BE" sz="1100" dirty="0"/>
              <a:t/>
            </a:r>
            <a:br>
              <a:rPr lang="nl-BE" sz="1100" dirty="0"/>
            </a:br>
            <a:r>
              <a:rPr lang="nl-BE" sz="1100" dirty="0" smtClean="0"/>
              <a:t>- de </a:t>
            </a:r>
            <a:r>
              <a:rPr lang="nl-BE" sz="1100" dirty="0"/>
              <a:t>brand ontstaat in de gemeenschappelijke ruimte</a:t>
            </a:r>
          </a:p>
          <a:p>
            <a:r>
              <a:rPr lang="nl-BE" sz="1100" dirty="0" smtClean="0"/>
              <a:t>- evacuatie </a:t>
            </a:r>
            <a:r>
              <a:rPr lang="nl-BE" sz="1100" dirty="0"/>
              <a:t>uit gemeenschappelijke ruimte: buiten beschouwing</a:t>
            </a:r>
          </a:p>
          <a:p>
            <a:r>
              <a:rPr lang="nl-BE" sz="1100" dirty="0" smtClean="0"/>
              <a:t>- niet-zelfredzame </a:t>
            </a:r>
            <a:r>
              <a:rPr lang="nl-BE" sz="1100" dirty="0"/>
              <a:t>bewoners verblijven in de kamer</a:t>
            </a:r>
          </a:p>
          <a:p>
            <a:r>
              <a:rPr lang="nl-BE" sz="1100" dirty="0" smtClean="0"/>
              <a:t>- evacuatie </a:t>
            </a:r>
            <a:r>
              <a:rPr lang="nl-BE" sz="1100" dirty="0"/>
              <a:t>begint ten vroegste 5 min na aanvang brand</a:t>
            </a:r>
          </a:p>
          <a:p>
            <a:r>
              <a:rPr lang="nl-BE" sz="1100" dirty="0" smtClean="0"/>
              <a:t>- tijd </a:t>
            </a:r>
            <a:r>
              <a:rPr lang="nl-BE" sz="1100" dirty="0"/>
              <a:t>nodig voor één personeelslid om één niet-zelfredzame bewoner in veiligheid te brengen is minstens 2 </a:t>
            </a:r>
            <a:r>
              <a:rPr lang="nl-BE" sz="1100" dirty="0" smtClean="0"/>
              <a:t>min</a:t>
            </a:r>
          </a:p>
          <a:p>
            <a:r>
              <a:rPr lang="nl-BE" sz="1100" dirty="0" smtClean="0"/>
              <a:t>- activatietijd branddetectie: 1 minuut</a:t>
            </a:r>
          </a:p>
          <a:p>
            <a:r>
              <a:rPr lang="nl-BE" sz="1100" dirty="0" smtClean="0"/>
              <a:t>- responstijd sprinklers (tussen 120-170 seconden)</a:t>
            </a:r>
            <a:endParaRPr lang="nl-BE" sz="1100" dirty="0"/>
          </a:p>
          <a:p>
            <a:endParaRPr lang="nl-BE" sz="1200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81674"/>
            <a:ext cx="4629150" cy="174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/>
          <p:cNvSpPr txBox="1">
            <a:spLocks/>
          </p:cNvSpPr>
          <p:nvPr/>
        </p:nvSpPr>
        <p:spPr>
          <a:xfrm>
            <a:off x="3779912" y="3831734"/>
            <a:ext cx="6192688" cy="649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000" b="1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0000"/>
              <a:buFontTx/>
              <a:buBlip>
                <a:blip r:embed="rId3"/>
              </a:buBlip>
              <a:defRPr sz="20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4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18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mtClean="0"/>
          </a:p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5139917" y="390766"/>
            <a:ext cx="3760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Gewenst veiligheidsniveau realiseren  </a:t>
            </a:r>
            <a:endParaRPr lang="nl-BE" dirty="0"/>
          </a:p>
        </p:txBody>
      </p:sp>
      <p:sp>
        <p:nvSpPr>
          <p:cNvPr id="5" name="Rechthoek 4"/>
          <p:cNvSpPr/>
          <p:nvPr/>
        </p:nvSpPr>
        <p:spPr>
          <a:xfrm>
            <a:off x="485026" y="1131590"/>
            <a:ext cx="8119421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dirty="0" smtClean="0"/>
              <a:t>CONCLUSIE:</a:t>
            </a:r>
          </a:p>
          <a:p>
            <a:r>
              <a:rPr lang="nl-BE" sz="1200" i="1" dirty="0" smtClean="0">
                <a:solidFill>
                  <a:srgbClr val="FF0000"/>
                </a:solidFill>
              </a:rPr>
              <a:t>In geval van brand in de gemeenschappelijke ruimte is een veilige evacuatie mogelijk </a:t>
            </a:r>
            <a:br>
              <a:rPr lang="nl-BE" sz="1200" i="1" dirty="0" smtClean="0">
                <a:solidFill>
                  <a:srgbClr val="FF0000"/>
                </a:solidFill>
              </a:rPr>
            </a:br>
            <a:r>
              <a:rPr lang="nl-BE" sz="1200" i="1" dirty="0" smtClean="0">
                <a:solidFill>
                  <a:srgbClr val="FF0000"/>
                </a:solidFill>
              </a:rPr>
              <a:t>door combinatie van maatregelen</a:t>
            </a:r>
            <a:r>
              <a:rPr lang="nl-BE" sz="1200" dirty="0" smtClean="0"/>
              <a:t>:</a:t>
            </a:r>
          </a:p>
          <a:p>
            <a:endParaRPr lang="nl-BE" sz="1200" dirty="0" smtClean="0"/>
          </a:p>
          <a:p>
            <a:endParaRPr lang="nl-BE" sz="1200" dirty="0" smtClean="0"/>
          </a:p>
          <a:p>
            <a:pPr marL="171450" indent="-171450">
              <a:buFontTx/>
              <a:buChar char="-"/>
            </a:pPr>
            <a:r>
              <a:rPr lang="nl-BE" sz="1200" dirty="0" smtClean="0">
                <a:solidFill>
                  <a:srgbClr val="FF0000"/>
                </a:solidFill>
              </a:rPr>
              <a:t>opleiding personeel </a:t>
            </a:r>
            <a:r>
              <a:rPr lang="nl-BE" sz="900" dirty="0" smtClean="0">
                <a:solidFill>
                  <a:srgbClr val="FF0000"/>
                </a:solidFill>
              </a:rPr>
              <a:t>(BVR 09/12/2011)</a:t>
            </a:r>
          </a:p>
          <a:p>
            <a:pPr marL="171450" indent="-171450">
              <a:buFontTx/>
              <a:buChar char="-"/>
            </a:pPr>
            <a:r>
              <a:rPr lang="nl-BE" sz="1200" dirty="0" smtClean="0">
                <a:solidFill>
                  <a:srgbClr val="FF0000"/>
                </a:solidFill>
              </a:rPr>
              <a:t>algemeen automatisch branddetectiesysteem </a:t>
            </a:r>
            <a:r>
              <a:rPr lang="nl-BE" sz="900" dirty="0" smtClean="0">
                <a:solidFill>
                  <a:srgbClr val="FF0000"/>
                </a:solidFill>
              </a:rPr>
              <a:t>(BVR 09/12/2011)</a:t>
            </a:r>
          </a:p>
          <a:p>
            <a:pPr marL="171450" indent="-171450">
              <a:buFontTx/>
              <a:buChar char="-"/>
            </a:pPr>
            <a:r>
              <a:rPr lang="nl-BE" sz="1200" i="1" dirty="0" smtClean="0">
                <a:solidFill>
                  <a:srgbClr val="FF0000"/>
                </a:solidFill>
              </a:rPr>
              <a:t>maatregel om drukopbouw in brandruimte te verhinderen</a:t>
            </a:r>
          </a:p>
          <a:p>
            <a:pPr marL="628650" lvl="1" indent="-171450">
              <a:buFontTx/>
              <a:buChar char="-"/>
            </a:pPr>
            <a:r>
              <a:rPr lang="nl-BE" sz="1200" i="1" dirty="0" smtClean="0">
                <a:solidFill>
                  <a:srgbClr val="FF0000"/>
                </a:solidFill>
              </a:rPr>
              <a:t>automatisch blussysteem type residentiële sprinklers </a:t>
            </a:r>
            <a:br>
              <a:rPr lang="nl-BE" sz="1200" i="1" dirty="0" smtClean="0">
                <a:solidFill>
                  <a:srgbClr val="FF0000"/>
                </a:solidFill>
              </a:rPr>
            </a:br>
            <a:r>
              <a:rPr lang="nl-BE" sz="1200" i="1" dirty="0" smtClean="0">
                <a:solidFill>
                  <a:srgbClr val="FF0000"/>
                </a:solidFill>
              </a:rPr>
              <a:t>volgens pr EN 12259-14 of NFPA13R</a:t>
            </a:r>
            <a:br>
              <a:rPr lang="nl-BE" sz="1200" i="1" dirty="0" smtClean="0">
                <a:solidFill>
                  <a:srgbClr val="FF0000"/>
                </a:solidFill>
              </a:rPr>
            </a:br>
            <a:r>
              <a:rPr lang="nl-BE" sz="1000" i="1" dirty="0" smtClean="0">
                <a:solidFill>
                  <a:srgbClr val="FF0000"/>
                </a:solidFill>
              </a:rPr>
              <a:t>(RTI: max 35 (</a:t>
            </a:r>
            <a:r>
              <a:rPr lang="nl-BE" sz="1000" i="1" dirty="0" err="1" smtClean="0">
                <a:solidFill>
                  <a:srgbClr val="FF0000"/>
                </a:solidFill>
              </a:rPr>
              <a:t>m.s</a:t>
            </a:r>
            <a:r>
              <a:rPr lang="nl-BE" sz="1000" i="1" dirty="0" smtClean="0">
                <a:solidFill>
                  <a:srgbClr val="FF0000"/>
                </a:solidFill>
              </a:rPr>
              <a:t>) </a:t>
            </a:r>
            <a:r>
              <a:rPr lang="nl-BE" sz="1000" i="1" baseline="30000" dirty="0" smtClean="0">
                <a:solidFill>
                  <a:srgbClr val="FF0000"/>
                </a:solidFill>
              </a:rPr>
              <a:t>½</a:t>
            </a:r>
            <a:r>
              <a:rPr lang="nl-BE" sz="1000" i="1" dirty="0" smtClean="0">
                <a:solidFill>
                  <a:srgbClr val="FF0000"/>
                </a:solidFill>
              </a:rPr>
              <a:t>, </a:t>
            </a:r>
            <a:r>
              <a:rPr lang="nl-BE" sz="1000" i="1" dirty="0" err="1" smtClean="0">
                <a:solidFill>
                  <a:srgbClr val="FF0000"/>
                </a:solidFill>
              </a:rPr>
              <a:t>activatieT</a:t>
            </a:r>
            <a:r>
              <a:rPr lang="nl-BE" sz="1000" i="1" dirty="0" smtClean="0">
                <a:solidFill>
                  <a:srgbClr val="FF0000"/>
                </a:solidFill>
              </a:rPr>
              <a:t>: 68 °C)</a:t>
            </a:r>
            <a:endParaRPr lang="nl-BE" sz="1000" i="1" baseline="30000" dirty="0" smtClean="0">
              <a:solidFill>
                <a:srgbClr val="FF0000"/>
              </a:solidFill>
            </a:endParaRPr>
          </a:p>
          <a:p>
            <a:pPr lvl="1"/>
            <a:r>
              <a:rPr lang="nl-BE" sz="1200" i="1" dirty="0" smtClean="0">
                <a:solidFill>
                  <a:srgbClr val="FF0000"/>
                </a:solidFill>
              </a:rPr>
              <a:t>of</a:t>
            </a:r>
          </a:p>
          <a:p>
            <a:pPr lvl="1"/>
            <a:r>
              <a:rPr lang="nl-BE" sz="1200" i="1" dirty="0" smtClean="0">
                <a:solidFill>
                  <a:srgbClr val="FF0000"/>
                </a:solidFill>
              </a:rPr>
              <a:t>-  aangestuurde opening in gevelvlak </a:t>
            </a:r>
          </a:p>
          <a:p>
            <a:pPr lvl="1"/>
            <a:r>
              <a:rPr lang="nl-BE" sz="900" i="1" dirty="0" smtClean="0">
                <a:solidFill>
                  <a:srgbClr val="FF0000"/>
                </a:solidFill>
              </a:rPr>
              <a:t>    (min. 0,25m² in bovenste 60 cm)</a:t>
            </a:r>
          </a:p>
          <a:p>
            <a:pPr marL="171450" indent="-171450">
              <a:buFontTx/>
              <a:buChar char="-"/>
            </a:pPr>
            <a:r>
              <a:rPr lang="nl-BE" sz="1200" dirty="0" smtClean="0">
                <a:solidFill>
                  <a:srgbClr val="FF0000"/>
                </a:solidFill>
              </a:rPr>
              <a:t>aangepaste eisen deuren:</a:t>
            </a:r>
            <a:br>
              <a:rPr lang="nl-BE" sz="1200" dirty="0" smtClean="0">
                <a:solidFill>
                  <a:srgbClr val="FF0000"/>
                </a:solidFill>
              </a:rPr>
            </a:br>
            <a:r>
              <a:rPr lang="nl-BE" sz="1200" dirty="0" smtClean="0">
                <a:solidFill>
                  <a:srgbClr val="FF0000"/>
                </a:solidFill>
              </a:rPr>
              <a:t>	brandwerend </a:t>
            </a:r>
            <a:r>
              <a:rPr lang="nl-BE" sz="900" dirty="0" smtClean="0">
                <a:solidFill>
                  <a:srgbClr val="FF0000"/>
                </a:solidFill>
              </a:rPr>
              <a:t>(BVR 09/12/2011)</a:t>
            </a:r>
            <a:br>
              <a:rPr lang="nl-BE" sz="900" dirty="0" smtClean="0">
                <a:solidFill>
                  <a:srgbClr val="FF0000"/>
                </a:solidFill>
              </a:rPr>
            </a:br>
            <a:r>
              <a:rPr lang="nl-BE" sz="1200" dirty="0" smtClean="0">
                <a:solidFill>
                  <a:srgbClr val="FF0000"/>
                </a:solidFill>
              </a:rPr>
              <a:t>                     zelfsluitend bij brand </a:t>
            </a:r>
            <a:r>
              <a:rPr lang="nl-BE" sz="900" dirty="0" smtClean="0">
                <a:solidFill>
                  <a:srgbClr val="FF0000"/>
                </a:solidFill>
              </a:rPr>
              <a:t>(BVR 09/12/2011)</a:t>
            </a:r>
          </a:p>
          <a:p>
            <a:pPr lvl="2"/>
            <a:r>
              <a:rPr lang="nl-BE" sz="1200" i="1" dirty="0" err="1">
                <a:solidFill>
                  <a:srgbClr val="FF0000"/>
                </a:solidFill>
              </a:rPr>
              <a:t>r</a:t>
            </a:r>
            <a:r>
              <a:rPr lang="nl-BE" sz="1200" i="1" dirty="0" err="1" smtClean="0">
                <a:solidFill>
                  <a:srgbClr val="FF0000"/>
                </a:solidFill>
              </a:rPr>
              <a:t>ookwerend</a:t>
            </a:r>
            <a:r>
              <a:rPr lang="nl-BE" sz="1200" i="1" dirty="0" smtClean="0">
                <a:solidFill>
                  <a:srgbClr val="FF0000"/>
                </a:solidFill>
              </a:rPr>
              <a:t> Sa of Sm NBN EN 13501-2</a:t>
            </a:r>
          </a:p>
          <a:p>
            <a:r>
              <a:rPr lang="nl-BE" sz="1200" i="1" dirty="0" smtClean="0">
                <a:solidFill>
                  <a:srgbClr val="FF0000"/>
                </a:solidFill>
              </a:rPr>
              <a:t>- bijkomende uitgang kamer</a:t>
            </a:r>
            <a:endParaRPr lang="nl-BE" sz="1200" i="1" dirty="0">
              <a:solidFill>
                <a:srgbClr val="FF0000"/>
              </a:solidFill>
            </a:endParaRPr>
          </a:p>
          <a:p>
            <a:endParaRPr lang="nl-BE" sz="1200" dirty="0" smtClean="0"/>
          </a:p>
          <a:p>
            <a:endParaRPr lang="nl-BE" sz="1200" dirty="0" smtClean="0"/>
          </a:p>
          <a:p>
            <a:endParaRPr lang="nl-BE" sz="1200" dirty="0"/>
          </a:p>
          <a:p>
            <a:endParaRPr lang="nl-BE" sz="1200" dirty="0" smtClean="0"/>
          </a:p>
          <a:p>
            <a:r>
              <a:rPr lang="nl-BE" sz="1200" dirty="0" smtClean="0"/>
              <a:t>Invulling set maatregelen wordt bepaald door 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c</a:t>
            </a:r>
            <a:r>
              <a:rPr lang="nl-BE" sz="1200" dirty="0" smtClean="0"/>
              <a:t>onfiguratie</a:t>
            </a:r>
          </a:p>
          <a:p>
            <a:pPr marL="171450" indent="-171450">
              <a:buFontTx/>
              <a:buChar char="-"/>
            </a:pPr>
            <a:r>
              <a:rPr lang="nl-BE" sz="1200" dirty="0" smtClean="0"/>
              <a:t>evacuatiestrategie</a:t>
            </a:r>
            <a:endParaRPr lang="nl-BE" sz="1200" dirty="0"/>
          </a:p>
        </p:txBody>
      </p:sp>
      <p:pic>
        <p:nvPicPr>
          <p:cNvPr id="6" name="Afbeelding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04538"/>
            <a:ext cx="3623382" cy="1393643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12288" y="1989008"/>
            <a:ext cx="4032448" cy="277331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04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59" y="1402434"/>
            <a:ext cx="3621338" cy="1390008"/>
          </a:xfrm>
          <a:prstGeom prst="rect">
            <a:avLst/>
          </a:prstGeom>
          <a:ln>
            <a:noFill/>
          </a:ln>
        </p:spPr>
      </p:pic>
      <p:sp>
        <p:nvSpPr>
          <p:cNvPr id="4" name="Tekstvak 3"/>
          <p:cNvSpPr txBox="1"/>
          <p:nvPr/>
        </p:nvSpPr>
        <p:spPr>
          <a:xfrm>
            <a:off x="4828210" y="291433"/>
            <a:ext cx="3886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Maatregelen gewenst veiligheidsniveau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57491"/>
              </p:ext>
            </p:extLst>
          </p:nvPr>
        </p:nvGraphicFramePr>
        <p:xfrm>
          <a:off x="3055806" y="2798681"/>
          <a:ext cx="2582612" cy="2736307"/>
        </p:xfrm>
        <a:graphic>
          <a:graphicData uri="http://schemas.openxmlformats.org/drawingml/2006/table">
            <a:tbl>
              <a:tblPr firstRow="1" firstCol="1" bandRow="1"/>
              <a:tblGrid>
                <a:gridCol w="2582612"/>
              </a:tblGrid>
              <a:tr h="20011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Maatregel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Personeel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Algemene detectie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38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Verhinderen drukopbouw in brandruimte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nl-NL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</a:t>
                      </a:r>
                      <a:r>
                        <a:rPr lang="nl-N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blussysteem of gestuurde opening)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1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1465" algn="l"/>
                        </a:tabLs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Deur gemeenschappelijke ruimte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1465" algn="l"/>
                        </a:tabLs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bij brand zelfsluitend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1465" algn="l"/>
                        </a:tabLst>
                      </a:pPr>
                      <a:r>
                        <a:rPr lang="nl-N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brandwerend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1465" algn="l"/>
                        </a:tabLst>
                      </a:pPr>
                      <a:r>
                        <a:rPr lang="nl-N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rookwerend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1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1465" algn="l"/>
                        </a:tabLst>
                      </a:pPr>
                      <a:r>
                        <a:rPr lang="nl-N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Deur kamer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1465" algn="l"/>
                        </a:tabLst>
                      </a:pPr>
                      <a:r>
                        <a:rPr lang="nl-N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bij brand zelfsluitend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1465" algn="l"/>
                          <a:tab pos="561975" algn="l"/>
                        </a:tabLs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brandwerend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1465" algn="l"/>
                        </a:tabLs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nl-NL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rookwerend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63102"/>
              </p:ext>
            </p:extLst>
          </p:nvPr>
        </p:nvGraphicFramePr>
        <p:xfrm>
          <a:off x="7449159" y="2792443"/>
          <a:ext cx="1088674" cy="2698213"/>
        </p:xfrm>
        <a:graphic>
          <a:graphicData uri="http://schemas.openxmlformats.org/drawingml/2006/table">
            <a:tbl>
              <a:tblPr firstRow="1" firstCol="1" bandRow="1"/>
              <a:tblGrid>
                <a:gridCol w="1088674"/>
              </a:tblGrid>
              <a:tr h="2151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nl-NL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Defend</a:t>
                      </a:r>
                      <a:r>
                        <a:rPr lang="nl-N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nl-NL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</a:t>
                      </a:r>
                      <a:r>
                        <a:rPr lang="nl-N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454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2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3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X </a:t>
                      </a:r>
                      <a:r>
                        <a:rPr lang="nl-NL" sz="9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(1)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2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430" y="5528749"/>
            <a:ext cx="5480779" cy="249958"/>
          </a:xfrm>
          <a:prstGeom prst="rect">
            <a:avLst/>
          </a:prstGeom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12580"/>
              </p:ext>
            </p:extLst>
          </p:nvPr>
        </p:nvGraphicFramePr>
        <p:xfrm>
          <a:off x="5690076" y="2792442"/>
          <a:ext cx="1688084" cy="2736307"/>
        </p:xfrm>
        <a:graphic>
          <a:graphicData uri="http://schemas.openxmlformats.org/drawingml/2006/table">
            <a:tbl>
              <a:tblPr firstRow="1" firstCol="1" bandRow="1"/>
              <a:tblGrid>
                <a:gridCol w="1688084"/>
              </a:tblGrid>
              <a:tr h="20011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Evacuatie uit kamer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3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1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95325" algn="l"/>
                        </a:tabLs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95325" algn="l"/>
                        </a:tabLs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95325" algn="l"/>
                        </a:tabLs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X </a:t>
                      </a:r>
                      <a:r>
                        <a:rPr lang="nl-NL" sz="1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(1)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95325" algn="l"/>
                        </a:tabLs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1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hthoek 8"/>
          <p:cNvSpPr/>
          <p:nvPr/>
        </p:nvSpPr>
        <p:spPr>
          <a:xfrm>
            <a:off x="2061483" y="1402434"/>
            <a:ext cx="1296144" cy="583172"/>
          </a:xfrm>
          <a:prstGeom prst="rect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787093" y="1402434"/>
            <a:ext cx="1274390" cy="806836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/>
          <p:cNvSpPr txBox="1"/>
          <p:nvPr/>
        </p:nvSpPr>
        <p:spPr>
          <a:xfrm>
            <a:off x="682919" y="809438"/>
            <a:ext cx="457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kamer geeft uit op gecompartimenteerde gang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5035953" y="5972897"/>
            <a:ext cx="38827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i="1" dirty="0" err="1" smtClean="0">
                <a:solidFill>
                  <a:srgbClr val="FF0000"/>
                </a:solidFill>
              </a:rPr>
              <a:t>opm</a:t>
            </a:r>
            <a:r>
              <a:rPr lang="nl-BE" sz="1000" i="1" dirty="0" smtClean="0">
                <a:solidFill>
                  <a:srgbClr val="FF0000"/>
                </a:solidFill>
              </a:rPr>
              <a:t>: de tabel geeft enkel de maatregelen weer die nodig zijn om </a:t>
            </a:r>
            <a:r>
              <a:rPr lang="nl-BE" sz="1000" i="1" dirty="0" err="1">
                <a:solidFill>
                  <a:srgbClr val="FF0000"/>
                </a:solidFill>
              </a:rPr>
              <a:t>Igv</a:t>
            </a:r>
            <a:r>
              <a:rPr lang="nl-BE" sz="1000" i="1" dirty="0">
                <a:solidFill>
                  <a:srgbClr val="FF0000"/>
                </a:solidFill>
              </a:rPr>
              <a:t> </a:t>
            </a:r>
          </a:p>
          <a:p>
            <a:r>
              <a:rPr lang="nl-BE" sz="1000" i="1" dirty="0">
                <a:solidFill>
                  <a:srgbClr val="FF0000"/>
                </a:solidFill>
              </a:rPr>
              <a:t>brandhaard in de </a:t>
            </a:r>
            <a:r>
              <a:rPr lang="nl-BE" sz="1000" i="1" dirty="0" smtClean="0">
                <a:solidFill>
                  <a:srgbClr val="FF0000"/>
                </a:solidFill>
              </a:rPr>
              <a:t>leefruimte een veilige evacuatie te  kunnen realiseren </a:t>
            </a:r>
          </a:p>
          <a:p>
            <a:r>
              <a:rPr lang="nl-BE" sz="1000" i="1" dirty="0" smtClean="0">
                <a:solidFill>
                  <a:srgbClr val="FF0000"/>
                </a:solidFill>
              </a:rPr>
              <a:t>voor de bewoners van de kamers.</a:t>
            </a:r>
          </a:p>
        </p:txBody>
      </p:sp>
    </p:spTree>
    <p:extLst>
      <p:ext uri="{BB962C8B-B14F-4D97-AF65-F5344CB8AC3E}">
        <p14:creationId xmlns:p14="http://schemas.microsoft.com/office/powerpoint/2010/main" val="28662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17" y="1513012"/>
            <a:ext cx="3621338" cy="1390008"/>
          </a:xfrm>
          <a:prstGeom prst="rect">
            <a:avLst/>
          </a:prstGeom>
          <a:ln>
            <a:noFill/>
          </a:ln>
        </p:spPr>
      </p:pic>
      <p:sp>
        <p:nvSpPr>
          <p:cNvPr id="4" name="Tekstvak 3"/>
          <p:cNvSpPr txBox="1"/>
          <p:nvPr/>
        </p:nvSpPr>
        <p:spPr>
          <a:xfrm>
            <a:off x="4828210" y="291433"/>
            <a:ext cx="391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Maatregelen gewenst veiligheidsniveau</a:t>
            </a:r>
          </a:p>
          <a:p>
            <a:endParaRPr lang="nl-BE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15945"/>
              </p:ext>
            </p:extLst>
          </p:nvPr>
        </p:nvGraphicFramePr>
        <p:xfrm>
          <a:off x="2827526" y="2559222"/>
          <a:ext cx="2582612" cy="2736307"/>
        </p:xfrm>
        <a:graphic>
          <a:graphicData uri="http://schemas.openxmlformats.org/drawingml/2006/table">
            <a:tbl>
              <a:tblPr firstRow="1" firstCol="1" bandRow="1"/>
              <a:tblGrid>
                <a:gridCol w="2582612"/>
              </a:tblGrid>
              <a:tr h="20011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Maatregel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Personeel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Algemene detectie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38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Verhinderen drukopbouw in brandruimte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nl-NL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</a:t>
                      </a:r>
                      <a:r>
                        <a:rPr lang="nl-N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blussysteem of gestuurde opening)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1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1465" algn="l"/>
                        </a:tabLs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Deur </a:t>
                      </a:r>
                      <a:r>
                        <a:rPr lang="nl-BE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kamer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1465" algn="l"/>
                        </a:tabLs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bij brand zelfsluitend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1465" algn="l"/>
                        </a:tabLst>
                      </a:pPr>
                      <a:r>
                        <a:rPr lang="nl-N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brandwerend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1465" algn="l"/>
                        </a:tabLst>
                      </a:pPr>
                      <a:r>
                        <a:rPr lang="nl-N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rookwerend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1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1465" algn="l"/>
                        </a:tabLst>
                      </a:pPr>
                      <a:r>
                        <a:rPr lang="nl-BE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Bijkomende uitgang kamer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1465" algn="l"/>
                          <a:tab pos="561975" algn="l"/>
                        </a:tabLs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91465" algn="l"/>
                        </a:tabLs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87738"/>
              </p:ext>
            </p:extLst>
          </p:nvPr>
        </p:nvGraphicFramePr>
        <p:xfrm>
          <a:off x="7220879" y="2552984"/>
          <a:ext cx="1088674" cy="2748782"/>
        </p:xfrm>
        <a:graphic>
          <a:graphicData uri="http://schemas.openxmlformats.org/drawingml/2006/table">
            <a:tbl>
              <a:tblPr firstRow="1" firstCol="1" bandRow="1"/>
              <a:tblGrid>
                <a:gridCol w="1088674"/>
              </a:tblGrid>
              <a:tr h="2151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nl-NL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Defend</a:t>
                      </a:r>
                      <a:r>
                        <a:rPr lang="nl-N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nl-NL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</a:t>
                      </a:r>
                      <a:r>
                        <a:rPr lang="nl-N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51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2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3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X </a:t>
                      </a:r>
                      <a:r>
                        <a:rPr lang="nl-NL" sz="9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(1)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773" y="5301766"/>
            <a:ext cx="5480779" cy="249958"/>
          </a:xfrm>
          <a:prstGeom prst="rect">
            <a:avLst/>
          </a:prstGeom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64269"/>
              </p:ext>
            </p:extLst>
          </p:nvPr>
        </p:nvGraphicFramePr>
        <p:xfrm>
          <a:off x="5461796" y="2552983"/>
          <a:ext cx="1688084" cy="2736307"/>
        </p:xfrm>
        <a:graphic>
          <a:graphicData uri="http://schemas.openxmlformats.org/drawingml/2006/table">
            <a:tbl>
              <a:tblPr firstRow="1" firstCol="1" bandRow="1"/>
              <a:tblGrid>
                <a:gridCol w="1688084"/>
              </a:tblGrid>
              <a:tr h="20011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Evacuatie uit kamer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3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1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95325" algn="l"/>
                        </a:tabLs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95325" algn="l"/>
                        </a:tabLs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95325" algn="l"/>
                        </a:tabLs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X </a:t>
                      </a:r>
                      <a:r>
                        <a:rPr lang="nl-NL" sz="1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(1)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1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95325" algn="l"/>
                        </a:tabLst>
                      </a:pPr>
                      <a:r>
                        <a:rPr lang="nl-N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nl-NL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</a:t>
                      </a:r>
                      <a:endParaRPr lang="nl-B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85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BE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hthoek 8"/>
          <p:cNvSpPr/>
          <p:nvPr/>
        </p:nvSpPr>
        <p:spPr>
          <a:xfrm>
            <a:off x="638091" y="2328626"/>
            <a:ext cx="1296144" cy="583172"/>
          </a:xfrm>
          <a:prstGeom prst="rect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638091" y="1513012"/>
            <a:ext cx="1274390" cy="806836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/>
          <p:cNvSpPr txBox="1"/>
          <p:nvPr/>
        </p:nvSpPr>
        <p:spPr>
          <a:xfrm>
            <a:off x="2827526" y="5444002"/>
            <a:ext cx="3241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 smtClean="0"/>
              <a:t>(2)                  Niet noodzakelijk indien het een zelfredzame persoon betreft</a:t>
            </a:r>
            <a:endParaRPr lang="nl-BE" sz="800" dirty="0"/>
          </a:p>
        </p:txBody>
      </p:sp>
      <p:sp>
        <p:nvSpPr>
          <p:cNvPr id="11" name="Tekstvak 10"/>
          <p:cNvSpPr txBox="1"/>
          <p:nvPr/>
        </p:nvSpPr>
        <p:spPr>
          <a:xfrm>
            <a:off x="567110" y="920539"/>
            <a:ext cx="457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kamer geeft uit op gemeenschappelijke ruimte</a:t>
            </a:r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5035953" y="5972897"/>
            <a:ext cx="38827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i="1" dirty="0" err="1" smtClean="0">
                <a:solidFill>
                  <a:srgbClr val="FF0000"/>
                </a:solidFill>
              </a:rPr>
              <a:t>opm</a:t>
            </a:r>
            <a:r>
              <a:rPr lang="nl-BE" sz="1000" i="1" dirty="0" smtClean="0">
                <a:solidFill>
                  <a:srgbClr val="FF0000"/>
                </a:solidFill>
              </a:rPr>
              <a:t>: de tabel geeft enkel de maatregelen weer die nodig zijn om </a:t>
            </a:r>
            <a:r>
              <a:rPr lang="nl-BE" sz="1000" i="1" dirty="0" err="1">
                <a:solidFill>
                  <a:srgbClr val="FF0000"/>
                </a:solidFill>
              </a:rPr>
              <a:t>Igv</a:t>
            </a:r>
            <a:r>
              <a:rPr lang="nl-BE" sz="1000" i="1" dirty="0">
                <a:solidFill>
                  <a:srgbClr val="FF0000"/>
                </a:solidFill>
              </a:rPr>
              <a:t> </a:t>
            </a:r>
          </a:p>
          <a:p>
            <a:r>
              <a:rPr lang="nl-BE" sz="1000" i="1" dirty="0">
                <a:solidFill>
                  <a:srgbClr val="FF0000"/>
                </a:solidFill>
              </a:rPr>
              <a:t>brandhaard in de </a:t>
            </a:r>
            <a:r>
              <a:rPr lang="nl-BE" sz="1000" i="1" dirty="0" smtClean="0">
                <a:solidFill>
                  <a:srgbClr val="FF0000"/>
                </a:solidFill>
              </a:rPr>
              <a:t>leefruimte een veilige evacuatie te  kunnen realiseren </a:t>
            </a:r>
          </a:p>
          <a:p>
            <a:r>
              <a:rPr lang="nl-BE" sz="1000" i="1" dirty="0" smtClean="0">
                <a:solidFill>
                  <a:srgbClr val="FF0000"/>
                </a:solidFill>
              </a:rPr>
              <a:t>voor de bewoners van de kamers.</a:t>
            </a:r>
          </a:p>
        </p:txBody>
      </p:sp>
    </p:spTree>
    <p:extLst>
      <p:ext uri="{BB962C8B-B14F-4D97-AF65-F5344CB8AC3E}">
        <p14:creationId xmlns:p14="http://schemas.microsoft.com/office/powerpoint/2010/main" val="25667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4"/>
          <p:cNvSpPr txBox="1">
            <a:spLocks/>
          </p:cNvSpPr>
          <p:nvPr/>
        </p:nvSpPr>
        <p:spPr>
          <a:xfrm>
            <a:off x="3779912" y="3831734"/>
            <a:ext cx="6192688" cy="649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b="1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0000"/>
              <a:buFontTx/>
              <a:buBlip>
                <a:blip r:embed="rId4"/>
              </a:buBlip>
              <a:defRPr sz="20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5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18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mtClean="0"/>
          </a:p>
          <a:p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>
            <a:off x="5486627" y="330184"/>
            <a:ext cx="268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VIPAstudie</a:t>
            </a:r>
            <a:r>
              <a:rPr lang="nl-BE" dirty="0" smtClean="0"/>
              <a:t> brandveiligheid</a:t>
            </a:r>
            <a:endParaRPr lang="nl-BE" dirty="0"/>
          </a:p>
        </p:txBody>
      </p:sp>
      <p:sp>
        <p:nvSpPr>
          <p:cNvPr id="14" name="Rechthoek 13"/>
          <p:cNvSpPr/>
          <p:nvPr/>
        </p:nvSpPr>
        <p:spPr>
          <a:xfrm>
            <a:off x="539552" y="1275606"/>
            <a:ext cx="64807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i="1" dirty="0" err="1" smtClean="0"/>
              <a:t>To</a:t>
            </a:r>
            <a:r>
              <a:rPr lang="nl-BE" sz="1200" i="1" dirty="0" smtClean="0"/>
              <a:t> do:</a:t>
            </a:r>
          </a:p>
          <a:p>
            <a:r>
              <a:rPr lang="nl-BE" sz="1200" dirty="0" smtClean="0"/>
              <a:t>Onderscheid zithoek/ leefruimte</a:t>
            </a:r>
          </a:p>
          <a:p>
            <a:r>
              <a:rPr lang="nl-BE" sz="1200" dirty="0" smtClean="0"/>
              <a:t>Beperking gebruik keukeninfrastructuur</a:t>
            </a:r>
          </a:p>
          <a:p>
            <a:r>
              <a:rPr lang="nl-BE" sz="1200" dirty="0" smtClean="0"/>
              <a:t>Combinaties</a:t>
            </a:r>
          </a:p>
          <a:p>
            <a:r>
              <a:rPr lang="nl-BE" sz="1200" dirty="0" smtClean="0"/>
              <a:t>Uitbreiding toepassing</a:t>
            </a:r>
          </a:p>
          <a:p>
            <a:endParaRPr lang="nl-BE" sz="1200" dirty="0"/>
          </a:p>
          <a:p>
            <a:endParaRPr lang="nl-BE" sz="1200" i="1" dirty="0" smtClean="0"/>
          </a:p>
          <a:p>
            <a:r>
              <a:rPr lang="nl-BE" sz="1200" i="1" dirty="0" smtClean="0"/>
              <a:t>Toekomst:</a:t>
            </a:r>
            <a:endParaRPr lang="nl-BE" sz="1200" dirty="0"/>
          </a:p>
          <a:p>
            <a:r>
              <a:rPr lang="nl-BE" sz="1200" dirty="0" err="1" smtClean="0"/>
              <a:t>Maatregelenset</a:t>
            </a:r>
            <a:r>
              <a:rPr lang="nl-BE" sz="1200" dirty="0" smtClean="0"/>
              <a:t> toepassen bij afwijkingsaanvragen</a:t>
            </a:r>
          </a:p>
          <a:p>
            <a:r>
              <a:rPr lang="nl-BE" sz="1200" dirty="0" smtClean="0"/>
              <a:t>Op termijn maatregelensets integreren in regelgeving.</a:t>
            </a:r>
          </a:p>
          <a:p>
            <a:endParaRPr lang="nl-BE" sz="1200" dirty="0"/>
          </a:p>
          <a:p>
            <a:endParaRPr lang="nl-BE" sz="1200" dirty="0" smtClean="0"/>
          </a:p>
          <a:p>
            <a:endParaRPr lang="nl-BE" sz="1200" dirty="0" smtClean="0"/>
          </a:p>
          <a:p>
            <a:endParaRPr lang="nl-BE" sz="1200" dirty="0"/>
          </a:p>
          <a:p>
            <a:endParaRPr lang="nl-BE" sz="1200" dirty="0" smtClean="0"/>
          </a:p>
          <a:p>
            <a:endParaRPr lang="nl-BE" sz="1200" dirty="0" smtClean="0"/>
          </a:p>
          <a:p>
            <a:r>
              <a:rPr lang="nl-BE" sz="2000" dirty="0" smtClean="0">
                <a:solidFill>
                  <a:srgbClr val="92D050"/>
                </a:solidFill>
              </a:rPr>
              <a:t>                 </a:t>
            </a:r>
            <a:endParaRPr lang="nl-BE" sz="2000" dirty="0" smtClean="0">
              <a:solidFill>
                <a:srgbClr val="80C535"/>
              </a:solidFill>
            </a:endParaRPr>
          </a:p>
          <a:p>
            <a:endParaRPr lang="nl-BE" sz="1200" dirty="0"/>
          </a:p>
          <a:p>
            <a:endParaRPr lang="nl-BE" sz="1200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47156"/>
            <a:ext cx="3384376" cy="225625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1527319" y="3992080"/>
            <a:ext cx="2972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rgbClr val="91C61C"/>
                </a:solidFill>
              </a:rPr>
              <a:t>bedankt voor uw aandacht</a:t>
            </a:r>
            <a:endParaRPr lang="nl-BE" dirty="0">
              <a:solidFill>
                <a:srgbClr val="91C6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311639" y="256739"/>
            <a:ext cx="20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situering VIPA/WVG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5311639" y="761301"/>
            <a:ext cx="3984641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 smtClean="0"/>
              <a:t>VIPA = Vlaams infrastructuurfonds voor persoonsgebonden aangelegenheden</a:t>
            </a:r>
          </a:p>
          <a:p>
            <a:endParaRPr lang="nl-BE" sz="1350" dirty="0"/>
          </a:p>
          <a:p>
            <a:r>
              <a:rPr lang="nl-BE" sz="1350" dirty="0" smtClean="0"/>
              <a:t>VIPA = IVA en afdeling  van departement Welzijn, Volksgezondheid en Gezin</a:t>
            </a:r>
          </a:p>
          <a:p>
            <a:endParaRPr lang="nl-BE" sz="1350" dirty="0"/>
          </a:p>
          <a:p>
            <a:r>
              <a:rPr lang="nl-BE" sz="1350" dirty="0" smtClean="0"/>
              <a:t>Specifieke </a:t>
            </a:r>
            <a:r>
              <a:rPr lang="nl-BE" sz="1350" dirty="0"/>
              <a:t>bevoegdheid binnen </a:t>
            </a:r>
            <a:r>
              <a:rPr lang="nl-BE" sz="1350" dirty="0" smtClean="0"/>
              <a:t>WVG</a:t>
            </a:r>
          </a:p>
          <a:p>
            <a:pPr marL="285750" indent="-285750">
              <a:buFontTx/>
              <a:buChar char="-"/>
            </a:pPr>
            <a:r>
              <a:rPr lang="nl-BE" sz="1350" dirty="0" smtClean="0"/>
              <a:t>BVR 09/12/2011 ouderenvoorzieningen</a:t>
            </a:r>
          </a:p>
          <a:p>
            <a:pPr marL="285750" indent="-285750">
              <a:buFontTx/>
              <a:buChar char="-"/>
            </a:pPr>
            <a:r>
              <a:rPr lang="nl-BE" sz="1350" dirty="0" smtClean="0"/>
              <a:t>BVR 15/03/1989 groepen van assistentiewoningen</a:t>
            </a:r>
          </a:p>
          <a:p>
            <a:pPr marL="285750" indent="-285750">
              <a:buFontTx/>
              <a:buChar char="-"/>
            </a:pPr>
            <a:r>
              <a:rPr lang="nl-BE" sz="1350" dirty="0" smtClean="0"/>
              <a:t>BVR 22/11/2013 Groepsopvang kinderen</a:t>
            </a:r>
          </a:p>
          <a:p>
            <a:pPr marL="285750" indent="-285750">
              <a:buFontTx/>
              <a:buChar char="-"/>
            </a:pPr>
            <a:r>
              <a:rPr lang="nl-BE" sz="1350" dirty="0" smtClean="0"/>
              <a:t>BVR 16/05/2014 Buitenschoolse opvang</a:t>
            </a:r>
          </a:p>
          <a:p>
            <a:pPr marL="285750" indent="-285750">
              <a:buFontTx/>
              <a:buChar char="-"/>
            </a:pPr>
            <a:r>
              <a:rPr lang="nl-BE" sz="1350" dirty="0" smtClean="0"/>
              <a:t>(KB 06/11/1979 Ziekenhuizen)</a:t>
            </a:r>
          </a:p>
          <a:p>
            <a:pPr marL="285750" indent="-285750">
              <a:buFontTx/>
              <a:buChar char="-"/>
            </a:pPr>
            <a:endParaRPr lang="nl-BE" sz="1350" dirty="0"/>
          </a:p>
          <a:p>
            <a:r>
              <a:rPr lang="nl-BE" sz="1350" dirty="0" smtClean="0"/>
              <a:t>Technische Commissie Brandveiligheid WVG</a:t>
            </a:r>
            <a:br>
              <a:rPr lang="nl-BE" sz="1350" dirty="0" smtClean="0"/>
            </a:br>
            <a:r>
              <a:rPr lang="nl-BE" sz="1350" dirty="0" smtClean="0"/>
              <a:t>BVR 05/06/2009</a:t>
            </a:r>
          </a:p>
          <a:p>
            <a:pPr marL="285750" indent="-285750">
              <a:buFontTx/>
              <a:buChar char="-"/>
            </a:pPr>
            <a:r>
              <a:rPr lang="nl-BE" sz="1350" dirty="0" smtClean="0"/>
              <a:t>advies afwijking</a:t>
            </a:r>
          </a:p>
          <a:p>
            <a:pPr marL="285750" indent="-285750">
              <a:buFontTx/>
              <a:buChar char="-"/>
            </a:pPr>
            <a:r>
              <a:rPr lang="nl-BE" sz="1350" dirty="0" smtClean="0"/>
              <a:t>beleidsadvies</a:t>
            </a:r>
          </a:p>
          <a:p>
            <a:pPr marL="285750" indent="-285750">
              <a:buFontTx/>
              <a:buChar char="-"/>
            </a:pPr>
            <a:endParaRPr lang="nl-BE" sz="135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3923" y="2799707"/>
            <a:ext cx="1098287" cy="125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82" y="1923175"/>
            <a:ext cx="3021212" cy="1955183"/>
          </a:xfrm>
          <a:prstGeom prst="rect">
            <a:avLst/>
          </a:prstGeom>
        </p:spPr>
      </p:pic>
      <p:sp>
        <p:nvSpPr>
          <p:cNvPr id="8" name="PIJL-RECHTS 7"/>
          <p:cNvSpPr/>
          <p:nvPr/>
        </p:nvSpPr>
        <p:spPr bwMode="auto">
          <a:xfrm>
            <a:off x="3616950" y="2827709"/>
            <a:ext cx="611431" cy="514602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>
              <a:latin typeface="Time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1" b="53632"/>
          <a:stretch/>
        </p:blipFill>
        <p:spPr>
          <a:xfrm>
            <a:off x="519997" y="1969250"/>
            <a:ext cx="990719" cy="698726"/>
          </a:xfrm>
          <a:prstGeom prst="rect">
            <a:avLst/>
          </a:prstGeom>
        </p:spPr>
      </p:pic>
      <p:sp>
        <p:nvSpPr>
          <p:cNvPr id="10" name="PIJL-RECHTS 9"/>
          <p:cNvSpPr/>
          <p:nvPr/>
        </p:nvSpPr>
        <p:spPr bwMode="auto">
          <a:xfrm rot="16200000">
            <a:off x="1218854" y="2355987"/>
            <a:ext cx="583724" cy="514602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>
              <a:latin typeface="Times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575680" y="3971687"/>
            <a:ext cx="173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groepen van assistentiewoningen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78134" y="1835741"/>
            <a:ext cx="1575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lokaal dienstencentrum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16651" y="3342311"/>
            <a:ext cx="1575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smtClean="0"/>
              <a:t>woonzorgcentrum</a:t>
            </a:r>
            <a:endParaRPr lang="nl-BE" sz="900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8" r="36799" b="35078"/>
          <a:stretch/>
        </p:blipFill>
        <p:spPr>
          <a:xfrm>
            <a:off x="2113434" y="3550060"/>
            <a:ext cx="795673" cy="711360"/>
          </a:xfrm>
          <a:prstGeom prst="rect">
            <a:avLst/>
          </a:prstGeom>
        </p:spPr>
      </p:pic>
      <p:sp>
        <p:nvSpPr>
          <p:cNvPr id="15" name="PIJL-RECHTS 14"/>
          <p:cNvSpPr/>
          <p:nvPr/>
        </p:nvSpPr>
        <p:spPr bwMode="auto">
          <a:xfrm rot="5400000">
            <a:off x="1821571" y="3188884"/>
            <a:ext cx="583724" cy="514602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>
              <a:latin typeface="Times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8" r="36799" b="35078"/>
          <a:stretch/>
        </p:blipFill>
        <p:spPr>
          <a:xfrm rot="10800000">
            <a:off x="2113434" y="4089508"/>
            <a:ext cx="795673" cy="711360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592433" y="4550614"/>
            <a:ext cx="1575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andere (bv kinderdagverblijf)</a:t>
            </a:r>
          </a:p>
        </p:txBody>
      </p:sp>
    </p:spTree>
    <p:extLst>
      <p:ext uri="{BB962C8B-B14F-4D97-AF65-F5344CB8AC3E}">
        <p14:creationId xmlns:p14="http://schemas.microsoft.com/office/powerpoint/2010/main" val="9456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75" y="3905278"/>
            <a:ext cx="2402265" cy="191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889575" y="5570038"/>
            <a:ext cx="83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" dirty="0"/>
              <a:t>WZC Zonnestraal  Lint  bouwjaar 1970</a:t>
            </a:r>
          </a:p>
        </p:txBody>
      </p:sp>
      <p:sp>
        <p:nvSpPr>
          <p:cNvPr id="10" name="Vrije vorm 9"/>
          <p:cNvSpPr/>
          <p:nvPr/>
        </p:nvSpPr>
        <p:spPr>
          <a:xfrm>
            <a:off x="966460" y="4189077"/>
            <a:ext cx="1961237" cy="1422899"/>
          </a:xfrm>
          <a:custGeom>
            <a:avLst/>
            <a:gdLst>
              <a:gd name="connsiteX0" fmla="*/ 0 w 3200400"/>
              <a:gd name="connsiteY0" fmla="*/ 1962150 h 2828925"/>
              <a:gd name="connsiteX1" fmla="*/ 676275 w 3200400"/>
              <a:gd name="connsiteY1" fmla="*/ 1962150 h 2828925"/>
              <a:gd name="connsiteX2" fmla="*/ 685800 w 3200400"/>
              <a:gd name="connsiteY2" fmla="*/ 2009775 h 2828925"/>
              <a:gd name="connsiteX3" fmla="*/ 2905125 w 3200400"/>
              <a:gd name="connsiteY3" fmla="*/ 2000250 h 2828925"/>
              <a:gd name="connsiteX4" fmla="*/ 2895600 w 3200400"/>
              <a:gd name="connsiteY4" fmla="*/ 1876425 h 2828925"/>
              <a:gd name="connsiteX5" fmla="*/ 3019425 w 3200400"/>
              <a:gd name="connsiteY5" fmla="*/ 1847850 h 2828925"/>
              <a:gd name="connsiteX6" fmla="*/ 3019425 w 3200400"/>
              <a:gd name="connsiteY6" fmla="*/ 1628775 h 2828925"/>
              <a:gd name="connsiteX7" fmla="*/ 3057525 w 3200400"/>
              <a:gd name="connsiteY7" fmla="*/ 1619250 h 2828925"/>
              <a:gd name="connsiteX8" fmla="*/ 3028950 w 3200400"/>
              <a:gd name="connsiteY8" fmla="*/ 9525 h 2828925"/>
              <a:gd name="connsiteX9" fmla="*/ 3200400 w 3200400"/>
              <a:gd name="connsiteY9" fmla="*/ 0 h 2828925"/>
              <a:gd name="connsiteX10" fmla="*/ 3181350 w 3200400"/>
              <a:gd name="connsiteY10" fmla="*/ 2828925 h 2828925"/>
              <a:gd name="connsiteX11" fmla="*/ 3038475 w 3200400"/>
              <a:gd name="connsiteY11" fmla="*/ 2828925 h 2828925"/>
              <a:gd name="connsiteX12" fmla="*/ 3028950 w 3200400"/>
              <a:gd name="connsiteY12" fmla="*/ 2133600 h 2828925"/>
              <a:gd name="connsiteX13" fmla="*/ 0 w 3200400"/>
              <a:gd name="connsiteY13" fmla="*/ 2152650 h 2828925"/>
              <a:gd name="connsiteX14" fmla="*/ 0 w 3200400"/>
              <a:gd name="connsiteY14" fmla="*/ 1962150 h 282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0400" h="2828925">
                <a:moveTo>
                  <a:pt x="0" y="1962150"/>
                </a:moveTo>
                <a:lnTo>
                  <a:pt x="676275" y="1962150"/>
                </a:lnTo>
                <a:lnTo>
                  <a:pt x="685800" y="2009775"/>
                </a:lnTo>
                <a:lnTo>
                  <a:pt x="2905125" y="2000250"/>
                </a:lnTo>
                <a:lnTo>
                  <a:pt x="2895600" y="1876425"/>
                </a:lnTo>
                <a:lnTo>
                  <a:pt x="3019425" y="1847850"/>
                </a:lnTo>
                <a:lnTo>
                  <a:pt x="3019425" y="1628775"/>
                </a:lnTo>
                <a:lnTo>
                  <a:pt x="3057525" y="1619250"/>
                </a:lnTo>
                <a:lnTo>
                  <a:pt x="3028950" y="9525"/>
                </a:lnTo>
                <a:lnTo>
                  <a:pt x="3200400" y="0"/>
                </a:lnTo>
                <a:lnTo>
                  <a:pt x="3181350" y="2828925"/>
                </a:lnTo>
                <a:lnTo>
                  <a:pt x="3038475" y="2828925"/>
                </a:lnTo>
                <a:lnTo>
                  <a:pt x="3028950" y="2133600"/>
                </a:lnTo>
                <a:lnTo>
                  <a:pt x="0" y="2152650"/>
                </a:lnTo>
                <a:lnTo>
                  <a:pt x="0" y="1962150"/>
                </a:lnTo>
                <a:close/>
              </a:path>
            </a:pathLst>
          </a:custGeom>
          <a:solidFill>
            <a:srgbClr val="80C535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5486627" y="330184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a</a:t>
            </a:r>
            <a:r>
              <a:rPr lang="nl-BE" dirty="0" smtClean="0"/>
              <a:t>anleiding studie</a:t>
            </a:r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515842" y="751918"/>
            <a:ext cx="3702800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1200" dirty="0" smtClean="0"/>
          </a:p>
          <a:p>
            <a:r>
              <a:rPr lang="nl-BE" sz="1200" dirty="0" smtClean="0"/>
              <a:t>verschuiving </a:t>
            </a:r>
            <a:r>
              <a:rPr lang="nl-BE" sz="1200" dirty="0"/>
              <a:t>in typologie:</a:t>
            </a:r>
          </a:p>
          <a:p>
            <a:endParaRPr lang="nl-BE" sz="1200" dirty="0">
              <a:solidFill>
                <a:srgbClr val="FF0000"/>
              </a:solidFill>
            </a:endParaRPr>
          </a:p>
          <a:p>
            <a:r>
              <a:rPr lang="nl-BE" sz="1050" dirty="0"/>
              <a:t>v</a:t>
            </a:r>
            <a:r>
              <a:rPr lang="nl-BE" sz="1050" dirty="0" smtClean="0"/>
              <a:t>an oud </a:t>
            </a:r>
            <a:r>
              <a:rPr lang="nl-BE" sz="1050" dirty="0"/>
              <a:t>model brandbeveiliging leefeenheid 1970-1980</a:t>
            </a:r>
          </a:p>
          <a:p>
            <a:endParaRPr lang="nl-BE" sz="1050" dirty="0"/>
          </a:p>
          <a:p>
            <a:r>
              <a:rPr lang="nl-BE" sz="1050" dirty="0"/>
              <a:t>klassieke indeling </a:t>
            </a:r>
            <a:r>
              <a:rPr lang="nl-BE" sz="1050" dirty="0" smtClean="0"/>
              <a:t>leefeenheid</a:t>
            </a:r>
            <a:br>
              <a:rPr lang="nl-BE" sz="1050" dirty="0" smtClean="0"/>
            </a:br>
            <a:r>
              <a:rPr lang="nl-BE" sz="1050" dirty="0" smtClean="0"/>
              <a:t> </a:t>
            </a:r>
            <a:r>
              <a:rPr lang="nl-BE" sz="1050" dirty="0"/>
              <a:t>&gt; gang + aansluitende kamers</a:t>
            </a:r>
          </a:p>
          <a:p>
            <a:r>
              <a:rPr lang="nl-BE" sz="1050" dirty="0"/>
              <a:t> </a:t>
            </a:r>
            <a:r>
              <a:rPr lang="nl-BE" sz="1050" dirty="0" smtClean="0"/>
              <a:t>&gt; </a:t>
            </a:r>
            <a:r>
              <a:rPr lang="nl-BE" sz="1050" dirty="0"/>
              <a:t>duidelijke functiescheiding</a:t>
            </a:r>
          </a:p>
          <a:p>
            <a:endParaRPr lang="nl-BE" sz="1050" dirty="0"/>
          </a:p>
          <a:p>
            <a:r>
              <a:rPr lang="nl-BE" sz="1050" dirty="0" smtClean="0"/>
              <a:t>Analogie verpleegeenheid ziekenhuis</a:t>
            </a:r>
          </a:p>
          <a:p>
            <a:endParaRPr lang="nl-BE" sz="1050" dirty="0"/>
          </a:p>
          <a:p>
            <a:r>
              <a:rPr lang="nl-BE" sz="1050" dirty="0">
                <a:solidFill>
                  <a:srgbClr val="FF0000"/>
                </a:solidFill>
              </a:rPr>
              <a:t>regelgeving vertrekt vanuit passief model beveiliging</a:t>
            </a:r>
          </a:p>
          <a:p>
            <a:endParaRPr lang="nl-BE" sz="1050" dirty="0"/>
          </a:p>
          <a:p>
            <a:r>
              <a:rPr lang="nl-BE" sz="1050" dirty="0" smtClean="0"/>
              <a:t>- </a:t>
            </a:r>
            <a:r>
              <a:rPr lang="nl-BE" sz="1050" dirty="0"/>
              <a:t>brandweerstand constructie</a:t>
            </a:r>
          </a:p>
          <a:p>
            <a:r>
              <a:rPr lang="nl-BE" sz="1050" dirty="0" smtClean="0"/>
              <a:t>- </a:t>
            </a:r>
            <a:r>
              <a:rPr lang="nl-BE" sz="1050" dirty="0"/>
              <a:t>compartimentering</a:t>
            </a:r>
          </a:p>
          <a:p>
            <a:r>
              <a:rPr lang="nl-BE" sz="1050" dirty="0" smtClean="0"/>
              <a:t>- </a:t>
            </a:r>
            <a:r>
              <a:rPr lang="nl-BE" sz="1050" dirty="0"/>
              <a:t>evacuatiewegen (lengte gangen, aansluiting lokalen </a:t>
            </a:r>
            <a:r>
              <a:rPr lang="nl-BE" sz="1050" dirty="0" err="1"/>
              <a:t>enz</a:t>
            </a:r>
            <a:r>
              <a:rPr lang="nl-BE" sz="1050" dirty="0"/>
              <a:t>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74" y="4661704"/>
            <a:ext cx="2216677" cy="163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5486627" y="6279138"/>
            <a:ext cx="1258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" dirty="0"/>
              <a:t>WZC </a:t>
            </a:r>
            <a:r>
              <a:rPr lang="nl-BE" sz="600" dirty="0" err="1"/>
              <a:t>Menos</a:t>
            </a:r>
            <a:r>
              <a:rPr lang="nl-BE" sz="600" dirty="0"/>
              <a:t> Genk     ontwerp     </a:t>
            </a:r>
            <a:r>
              <a:rPr lang="nl-BE" sz="600" dirty="0" err="1"/>
              <a:t>Osar</a:t>
            </a:r>
            <a:endParaRPr lang="nl-BE" sz="600" dirty="0"/>
          </a:p>
        </p:txBody>
      </p:sp>
      <p:sp>
        <p:nvSpPr>
          <p:cNvPr id="18" name="Vrije vorm 17"/>
          <p:cNvSpPr/>
          <p:nvPr/>
        </p:nvSpPr>
        <p:spPr>
          <a:xfrm>
            <a:off x="5751094" y="4908883"/>
            <a:ext cx="1171073" cy="1242703"/>
          </a:xfrm>
          <a:custGeom>
            <a:avLst/>
            <a:gdLst>
              <a:gd name="connsiteX0" fmla="*/ 504825 w 1847850"/>
              <a:gd name="connsiteY0" fmla="*/ 0 h 1828800"/>
              <a:gd name="connsiteX1" fmla="*/ 1104900 w 1847850"/>
              <a:gd name="connsiteY1" fmla="*/ 0 h 1828800"/>
              <a:gd name="connsiteX2" fmla="*/ 1114425 w 1847850"/>
              <a:gd name="connsiteY2" fmla="*/ 504825 h 1828800"/>
              <a:gd name="connsiteX3" fmla="*/ 1847850 w 1847850"/>
              <a:gd name="connsiteY3" fmla="*/ 504825 h 1828800"/>
              <a:gd name="connsiteX4" fmla="*/ 1838325 w 1847850"/>
              <a:gd name="connsiteY4" fmla="*/ 1104900 h 1828800"/>
              <a:gd name="connsiteX5" fmla="*/ 1381125 w 1847850"/>
              <a:gd name="connsiteY5" fmla="*/ 1104900 h 1828800"/>
              <a:gd name="connsiteX6" fmla="*/ 1352550 w 1847850"/>
              <a:gd name="connsiteY6" fmla="*/ 1828800 h 1828800"/>
              <a:gd name="connsiteX7" fmla="*/ 752475 w 1847850"/>
              <a:gd name="connsiteY7" fmla="*/ 1819275 h 1828800"/>
              <a:gd name="connsiteX8" fmla="*/ 733425 w 1847850"/>
              <a:gd name="connsiteY8" fmla="*/ 1352550 h 1828800"/>
              <a:gd name="connsiteX9" fmla="*/ 0 w 1847850"/>
              <a:gd name="connsiteY9" fmla="*/ 1352550 h 1828800"/>
              <a:gd name="connsiteX10" fmla="*/ 0 w 1847850"/>
              <a:gd name="connsiteY10" fmla="*/ 752475 h 1828800"/>
              <a:gd name="connsiteX11" fmla="*/ 228600 w 1847850"/>
              <a:gd name="connsiteY11" fmla="*/ 742950 h 1828800"/>
              <a:gd name="connsiteX12" fmla="*/ 219075 w 1847850"/>
              <a:gd name="connsiteY12" fmla="*/ 866775 h 1828800"/>
              <a:gd name="connsiteX13" fmla="*/ 333375 w 1847850"/>
              <a:gd name="connsiteY13" fmla="*/ 866775 h 1828800"/>
              <a:gd name="connsiteX14" fmla="*/ 342900 w 1847850"/>
              <a:gd name="connsiteY14" fmla="*/ 1152525 h 1828800"/>
              <a:gd name="connsiteX15" fmla="*/ 1171575 w 1847850"/>
              <a:gd name="connsiteY15" fmla="*/ 1152525 h 1828800"/>
              <a:gd name="connsiteX16" fmla="*/ 1171575 w 1847850"/>
              <a:gd name="connsiteY16" fmla="*/ 685800 h 1828800"/>
              <a:gd name="connsiteX17" fmla="*/ 504825 w 1847850"/>
              <a:gd name="connsiteY17" fmla="*/ 676275 h 1828800"/>
              <a:gd name="connsiteX18" fmla="*/ 504825 w 1847850"/>
              <a:gd name="connsiteY1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7850" h="1828800">
                <a:moveTo>
                  <a:pt x="504825" y="0"/>
                </a:moveTo>
                <a:lnTo>
                  <a:pt x="1104900" y="0"/>
                </a:lnTo>
                <a:lnTo>
                  <a:pt x="1114425" y="504825"/>
                </a:lnTo>
                <a:lnTo>
                  <a:pt x="1847850" y="504825"/>
                </a:lnTo>
                <a:lnTo>
                  <a:pt x="1838325" y="1104900"/>
                </a:lnTo>
                <a:lnTo>
                  <a:pt x="1381125" y="1104900"/>
                </a:lnTo>
                <a:lnTo>
                  <a:pt x="1352550" y="1828800"/>
                </a:lnTo>
                <a:lnTo>
                  <a:pt x="752475" y="1819275"/>
                </a:lnTo>
                <a:lnTo>
                  <a:pt x="733425" y="1352550"/>
                </a:lnTo>
                <a:lnTo>
                  <a:pt x="0" y="1352550"/>
                </a:lnTo>
                <a:lnTo>
                  <a:pt x="0" y="752475"/>
                </a:lnTo>
                <a:lnTo>
                  <a:pt x="228600" y="742950"/>
                </a:lnTo>
                <a:lnTo>
                  <a:pt x="219075" y="866775"/>
                </a:lnTo>
                <a:lnTo>
                  <a:pt x="333375" y="866775"/>
                </a:lnTo>
                <a:lnTo>
                  <a:pt x="342900" y="1152525"/>
                </a:lnTo>
                <a:lnTo>
                  <a:pt x="1171575" y="1152525"/>
                </a:lnTo>
                <a:lnTo>
                  <a:pt x="1171575" y="685800"/>
                </a:lnTo>
                <a:lnTo>
                  <a:pt x="504825" y="676275"/>
                </a:lnTo>
                <a:lnTo>
                  <a:pt x="504825" y="0"/>
                </a:lnTo>
                <a:close/>
              </a:path>
            </a:pathLst>
          </a:custGeom>
          <a:solidFill>
            <a:srgbClr val="80C53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92D05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41722" y="1014552"/>
            <a:ext cx="352532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050" dirty="0" smtClean="0"/>
          </a:p>
          <a:p>
            <a:r>
              <a:rPr lang="nl-BE" sz="1050" dirty="0"/>
              <a:t>n</a:t>
            </a:r>
            <a:r>
              <a:rPr lang="nl-BE" sz="1050" dirty="0" smtClean="0"/>
              <a:t>aar nieuwe </a:t>
            </a:r>
            <a:r>
              <a:rPr lang="nl-BE" sz="1050" dirty="0"/>
              <a:t>typologie </a:t>
            </a:r>
            <a:endParaRPr lang="nl-BE" sz="1050" dirty="0" smtClean="0"/>
          </a:p>
          <a:p>
            <a:r>
              <a:rPr lang="nl-BE" sz="1050" dirty="0" smtClean="0"/>
              <a:t>&gt;  kamers </a:t>
            </a:r>
            <a:r>
              <a:rPr lang="nl-BE" sz="1050" dirty="0"/>
              <a:t>+ leefruimten</a:t>
            </a:r>
            <a:br>
              <a:rPr lang="nl-BE" sz="1050" dirty="0"/>
            </a:br>
            <a:r>
              <a:rPr lang="nl-BE" sz="1050" dirty="0" smtClean="0"/>
              <a:t>&gt;  </a:t>
            </a:r>
            <a:r>
              <a:rPr lang="nl-BE" sz="1050" dirty="0"/>
              <a:t>functioneel onderscheid gang/leefruimte </a:t>
            </a:r>
            <a:r>
              <a:rPr lang="nl-BE" sz="1050" dirty="0" smtClean="0"/>
              <a:t>vervaagt</a:t>
            </a:r>
            <a:br>
              <a:rPr lang="nl-BE" sz="1050" dirty="0" smtClean="0"/>
            </a:br>
            <a:r>
              <a:rPr lang="nl-BE" sz="1050" dirty="0" smtClean="0"/>
              <a:t>&gt;  organisatie in beperkte leefgroepen</a:t>
            </a:r>
            <a:br>
              <a:rPr lang="nl-BE" sz="1050" dirty="0" smtClean="0"/>
            </a:br>
            <a:r>
              <a:rPr lang="nl-BE" sz="1050" dirty="0" smtClean="0"/>
              <a:t>&gt;  huiselijke woonsfeer staat centraal</a:t>
            </a:r>
          </a:p>
          <a:p>
            <a:r>
              <a:rPr lang="nl-BE" sz="1050" dirty="0"/>
              <a:t/>
            </a:r>
            <a:br>
              <a:rPr lang="nl-BE" sz="1050" dirty="0"/>
            </a:br>
            <a:r>
              <a:rPr lang="nl-BE" sz="1050" dirty="0" smtClean="0">
                <a:solidFill>
                  <a:srgbClr val="FF0000"/>
                </a:solidFill>
              </a:rPr>
              <a:t>gang </a:t>
            </a:r>
            <a:r>
              <a:rPr lang="nl-BE" sz="1050" dirty="0">
                <a:solidFill>
                  <a:srgbClr val="FF0000"/>
                </a:solidFill>
              </a:rPr>
              <a:t>wordt onderdeel van </a:t>
            </a:r>
            <a:r>
              <a:rPr lang="nl-BE" sz="1050" dirty="0" err="1">
                <a:solidFill>
                  <a:srgbClr val="FF0000"/>
                </a:solidFill>
              </a:rPr>
              <a:t>leefzone</a:t>
            </a:r>
            <a:endParaRPr lang="nl-BE" sz="1050" dirty="0">
              <a:solidFill>
                <a:srgbClr val="FF0000"/>
              </a:solidFill>
            </a:endParaRPr>
          </a:p>
          <a:p>
            <a:endParaRPr lang="nl-BE" sz="1050" dirty="0"/>
          </a:p>
          <a:p>
            <a:r>
              <a:rPr lang="nl-BE" sz="1050" dirty="0"/>
              <a:t>f</a:t>
            </a:r>
            <a:r>
              <a:rPr lang="nl-BE" sz="1050" dirty="0" smtClean="0"/>
              <a:t>eedback vanuit afwijkingsaanvragen TCB</a:t>
            </a:r>
            <a:br>
              <a:rPr lang="nl-BE" sz="1050" dirty="0" smtClean="0"/>
            </a:br>
            <a:endParaRPr lang="nl-BE" sz="1050" dirty="0"/>
          </a:p>
          <a:p>
            <a:r>
              <a:rPr lang="nl-BE" sz="1050" dirty="0"/>
              <a:t>hoe </a:t>
            </a:r>
            <a:r>
              <a:rPr lang="nl-BE" sz="1050" dirty="0" smtClean="0"/>
              <a:t>gewenst veiligheidsniveau te realiseren?</a:t>
            </a:r>
            <a:endParaRPr lang="nl-BE" sz="1050" dirty="0"/>
          </a:p>
          <a:p>
            <a:endParaRPr lang="nl-BE" sz="1050" dirty="0"/>
          </a:p>
          <a:p>
            <a:r>
              <a:rPr lang="nl-BE" sz="1050" dirty="0">
                <a:solidFill>
                  <a:srgbClr val="FF0000"/>
                </a:solidFill>
              </a:rPr>
              <a:t>behoefte  aan </a:t>
            </a:r>
            <a:r>
              <a:rPr lang="nl-BE" sz="1050" dirty="0" smtClean="0">
                <a:solidFill>
                  <a:srgbClr val="FF0000"/>
                </a:solidFill>
              </a:rPr>
              <a:t>alternatieven voor </a:t>
            </a:r>
            <a:r>
              <a:rPr lang="nl-BE" sz="1050" i="1" dirty="0">
                <a:solidFill>
                  <a:srgbClr val="FF0000"/>
                </a:solidFill>
              </a:rPr>
              <a:t>actieve brandbeveiliging</a:t>
            </a:r>
          </a:p>
          <a:p>
            <a:r>
              <a:rPr lang="nl-BE" sz="1050" dirty="0" smtClean="0"/>
              <a:t>&gt; </a:t>
            </a:r>
            <a:r>
              <a:rPr lang="nl-BE" sz="1050" dirty="0"/>
              <a:t>nadruk op preventie, snelle </a:t>
            </a:r>
            <a:r>
              <a:rPr lang="nl-BE" sz="1050" dirty="0" smtClean="0"/>
              <a:t>ontdekking </a:t>
            </a:r>
            <a:r>
              <a:rPr lang="nl-BE" sz="1050" dirty="0"/>
              <a:t>en </a:t>
            </a:r>
            <a:r>
              <a:rPr lang="nl-BE" sz="1050" dirty="0" smtClean="0"/>
              <a:t>veilige </a:t>
            </a:r>
            <a:r>
              <a:rPr lang="nl-BE" sz="1050" dirty="0"/>
              <a:t>evacuatie</a:t>
            </a:r>
          </a:p>
          <a:p>
            <a:endParaRPr lang="nl-BE" sz="1050" dirty="0"/>
          </a:p>
          <a:p>
            <a:r>
              <a:rPr lang="nl-BE" sz="1050" dirty="0"/>
              <a:t>MAAR</a:t>
            </a:r>
          </a:p>
          <a:p>
            <a:r>
              <a:rPr lang="nl-BE" sz="1050" dirty="0" smtClean="0"/>
              <a:t>hoe toe te passen en </a:t>
            </a:r>
          </a:p>
          <a:p>
            <a:r>
              <a:rPr lang="nl-BE" sz="1050" dirty="0" smtClean="0"/>
              <a:t>te verzoenen met huidige regelgeving?</a:t>
            </a:r>
          </a:p>
          <a:p>
            <a:endParaRPr lang="nl-BE" sz="1050" dirty="0"/>
          </a:p>
        </p:txBody>
      </p:sp>
      <p:sp>
        <p:nvSpPr>
          <p:cNvPr id="20" name="PIJL-RECHTS 19"/>
          <p:cNvSpPr/>
          <p:nvPr/>
        </p:nvSpPr>
        <p:spPr>
          <a:xfrm>
            <a:off x="4034589" y="2253916"/>
            <a:ext cx="786063" cy="1171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61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13405"/>
            <a:ext cx="4348277" cy="260533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839184" y="253556"/>
            <a:ext cx="266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                    studieopdracht</a:t>
            </a:r>
            <a:endParaRPr lang="nl-BE" dirty="0"/>
          </a:p>
        </p:txBody>
      </p:sp>
      <p:sp>
        <p:nvSpPr>
          <p:cNvPr id="5" name="Rechthoek 4"/>
          <p:cNvSpPr/>
          <p:nvPr/>
        </p:nvSpPr>
        <p:spPr>
          <a:xfrm>
            <a:off x="539552" y="1203598"/>
            <a:ext cx="777686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1200" dirty="0" smtClean="0"/>
          </a:p>
          <a:p>
            <a:r>
              <a:rPr lang="nl-BE" sz="1200" dirty="0" smtClean="0"/>
              <a:t>Opdrachtnemer: </a:t>
            </a:r>
            <a:endParaRPr lang="nl-BE" sz="1200" dirty="0"/>
          </a:p>
          <a:p>
            <a:endParaRPr lang="nl-BE" sz="1200" dirty="0" smtClean="0">
              <a:solidFill>
                <a:srgbClr val="FF0000"/>
              </a:solidFill>
            </a:endParaRPr>
          </a:p>
          <a:p>
            <a:r>
              <a:rPr lang="nl-BE" sz="1200" dirty="0" smtClean="0"/>
              <a:t>Projectleider: Pieter Poppe, ISIB</a:t>
            </a:r>
          </a:p>
          <a:p>
            <a:endParaRPr lang="nl-BE" sz="1200" dirty="0"/>
          </a:p>
          <a:p>
            <a:r>
              <a:rPr lang="nl-BE" sz="1000" dirty="0" smtClean="0"/>
              <a:t>(budget:  180 000 euro / looptijd studie: 18 maanden / publicatie rapport:  september 2016)</a:t>
            </a:r>
          </a:p>
          <a:p>
            <a:endParaRPr lang="nl-BE" sz="1200" dirty="0" smtClean="0"/>
          </a:p>
          <a:p>
            <a:r>
              <a:rPr lang="nl-BE" sz="1200" dirty="0" smtClean="0"/>
              <a:t>Begeleiding door stuurgroep:</a:t>
            </a:r>
          </a:p>
          <a:p>
            <a:r>
              <a:rPr lang="nl-BE" sz="1000" dirty="0" smtClean="0"/>
              <a:t>FERUBEL, </a:t>
            </a:r>
            <a:r>
              <a:rPr lang="nl-BE" sz="1000" dirty="0" err="1" smtClean="0"/>
              <a:t>Zorgnet</a:t>
            </a:r>
            <a:r>
              <a:rPr lang="nl-BE" sz="1000" dirty="0" smtClean="0"/>
              <a:t> Vlaanderen, VVSG en VLOZO,</a:t>
            </a:r>
          </a:p>
          <a:p>
            <a:r>
              <a:rPr lang="nl-BE" sz="1000" dirty="0" smtClean="0"/>
              <a:t>NAV, PREBES, AGORIA </a:t>
            </a:r>
            <a:r>
              <a:rPr lang="nl-BE" sz="1000" dirty="0" err="1"/>
              <a:t>F</a:t>
            </a:r>
            <a:r>
              <a:rPr lang="nl-BE" sz="1000" dirty="0" err="1" smtClean="0"/>
              <a:t>iretechnology</a:t>
            </a:r>
            <a:r>
              <a:rPr lang="nl-BE" sz="1000" dirty="0" smtClean="0"/>
              <a:t>, BVV,  BFSN, Ingenium,</a:t>
            </a:r>
          </a:p>
          <a:p>
            <a:r>
              <a:rPr lang="nl-BE" sz="1000" dirty="0" smtClean="0"/>
              <a:t>VIPA, agentschap Zorg en Gezondheid, agentschap Facilitair Bedrijf,</a:t>
            </a:r>
          </a:p>
          <a:p>
            <a:r>
              <a:rPr lang="nl-BE" sz="1000" dirty="0" smtClean="0"/>
              <a:t>FOD BiZa directie brandpreventie</a:t>
            </a:r>
            <a:endParaRPr lang="nl-BE" sz="1000" dirty="0"/>
          </a:p>
          <a:p>
            <a:endParaRPr lang="nl-BE" sz="1200" dirty="0" smtClean="0"/>
          </a:p>
          <a:p>
            <a:endParaRPr lang="nl-BE" sz="1200" dirty="0"/>
          </a:p>
          <a:p>
            <a:r>
              <a:rPr lang="nl-BE" sz="1200" dirty="0" smtClean="0"/>
              <a:t>Studie uitgevoerd in 3 fases:</a:t>
            </a:r>
          </a:p>
          <a:p>
            <a:r>
              <a:rPr lang="nl-BE" sz="1200" dirty="0" smtClean="0"/>
              <a:t>FASE I</a:t>
            </a:r>
          </a:p>
          <a:p>
            <a:pPr marL="171450" indent="-171450">
              <a:buFontTx/>
              <a:buChar char="-"/>
            </a:pPr>
            <a:r>
              <a:rPr lang="nl-BE" sz="1200" dirty="0" smtClean="0"/>
              <a:t>Overzicht regelgeving </a:t>
            </a:r>
            <a:r>
              <a:rPr lang="nl-BE" sz="1200" dirty="0" err="1" smtClean="0"/>
              <a:t>brandveilligheid</a:t>
            </a:r>
            <a:r>
              <a:rPr lang="nl-BE" sz="1200" dirty="0" smtClean="0"/>
              <a:t>  in omringende landen (NL, FR, UK, DE, SE)</a:t>
            </a:r>
          </a:p>
          <a:p>
            <a:pPr marL="171450" indent="-171450">
              <a:buFontTx/>
              <a:buChar char="-"/>
            </a:pPr>
            <a:r>
              <a:rPr lang="nl-BE" sz="1200" dirty="0" smtClean="0"/>
              <a:t>Beschikbare alternatieven voor actieve brandbeveiliging</a:t>
            </a:r>
          </a:p>
          <a:p>
            <a:pPr marL="171450" indent="-171450">
              <a:buFontTx/>
              <a:buChar char="-"/>
            </a:pPr>
            <a:r>
              <a:rPr lang="nl-BE" sz="1200" dirty="0" smtClean="0"/>
              <a:t>Bepaling typologie en ontwerpbrand</a:t>
            </a:r>
          </a:p>
          <a:p>
            <a:endParaRPr lang="nl-BE" sz="1200" dirty="0" smtClean="0"/>
          </a:p>
        </p:txBody>
      </p:sp>
      <p:pic>
        <p:nvPicPr>
          <p:cNvPr id="6" name="Afbeelding 5" descr="\\BE-GENT-AD-01\Files\Intranet\Algemene gegevens WFRGENT nv\Logo's\WFR\Exova WFR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0278"/>
            <a:ext cx="2175396" cy="6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03" y="1203598"/>
            <a:ext cx="589962" cy="5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509728"/>
            <a:ext cx="1094955" cy="41252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601173" y="327785"/>
            <a:ext cx="2876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                        studieopdracht</a:t>
            </a:r>
          </a:p>
          <a:p>
            <a:endParaRPr lang="nl-BE" dirty="0"/>
          </a:p>
          <a:p>
            <a:endParaRPr lang="nl-BE" dirty="0" smtClean="0"/>
          </a:p>
        </p:txBody>
      </p:sp>
      <p:sp>
        <p:nvSpPr>
          <p:cNvPr id="4" name="Rechthoek 3"/>
          <p:cNvSpPr/>
          <p:nvPr/>
        </p:nvSpPr>
        <p:spPr>
          <a:xfrm>
            <a:off x="700880" y="1218537"/>
            <a:ext cx="370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1200" dirty="0" smtClean="0"/>
          </a:p>
          <a:p>
            <a:endParaRPr lang="nl-BE" sz="1200" dirty="0" smtClean="0"/>
          </a:p>
          <a:p>
            <a:endParaRPr lang="nl-BE" sz="1200" dirty="0"/>
          </a:p>
          <a:p>
            <a:endParaRPr lang="nl-BE" sz="1200" dirty="0"/>
          </a:p>
          <a:p>
            <a:endParaRPr lang="nl-BE" sz="1200" dirty="0"/>
          </a:p>
          <a:p>
            <a:endParaRPr lang="nl-BE" sz="1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419214"/>
            <a:ext cx="3093517" cy="202724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67544" y="1196102"/>
            <a:ext cx="4572000" cy="37394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1200" dirty="0"/>
              <a:t>FASE II</a:t>
            </a:r>
          </a:p>
          <a:p>
            <a:pPr marL="171450" indent="-171450">
              <a:buFontTx/>
              <a:buChar char="-"/>
            </a:pPr>
            <a:r>
              <a:rPr lang="nl-BE" sz="1200" dirty="0" smtClean="0"/>
              <a:t>Praktijktesten </a:t>
            </a:r>
            <a:r>
              <a:rPr lang="nl-BE" sz="1200" dirty="0"/>
              <a:t>op ware schaal </a:t>
            </a:r>
            <a:endParaRPr lang="nl-BE" sz="1200" dirty="0" smtClean="0"/>
          </a:p>
          <a:p>
            <a:pPr marL="628650" lvl="1" indent="-171450">
              <a:buFontTx/>
              <a:buChar char="-"/>
            </a:pPr>
            <a:r>
              <a:rPr lang="nl-BE" sz="1200" dirty="0" smtClean="0"/>
              <a:t>Test 1: nul test open gemeenschappelijke ruimte</a:t>
            </a:r>
          </a:p>
          <a:p>
            <a:pPr marL="628650" lvl="1" indent="-171450">
              <a:buFontTx/>
              <a:buChar char="-"/>
            </a:pPr>
            <a:r>
              <a:rPr lang="nl-BE" sz="1200" dirty="0" smtClean="0"/>
              <a:t>Test 2: toepassing brandwerende deuren</a:t>
            </a:r>
          </a:p>
          <a:p>
            <a:pPr marL="628650" lvl="1" indent="-171450">
              <a:buFontTx/>
              <a:buChar char="-"/>
            </a:pPr>
            <a:r>
              <a:rPr lang="nl-BE" sz="1200" dirty="0" smtClean="0"/>
              <a:t>Test 3: toepassing rook- en warmte afvoersysteem</a:t>
            </a:r>
          </a:p>
          <a:p>
            <a:pPr marL="628650" lvl="1" indent="-171450">
              <a:buFontTx/>
              <a:buChar char="-"/>
            </a:pPr>
            <a:r>
              <a:rPr lang="nl-BE" sz="1200" dirty="0" smtClean="0"/>
              <a:t>Test 4: toepassing residentiële sprinklers</a:t>
            </a:r>
          </a:p>
          <a:p>
            <a:pPr marL="628650" lvl="1" indent="-171450">
              <a:buFontTx/>
              <a:buChar char="-"/>
            </a:pPr>
            <a:r>
              <a:rPr lang="nl-BE" sz="1200" dirty="0" smtClean="0"/>
              <a:t>Test 5: toepassing rook- en warmte afvoer &amp; residentiële sprinklers</a:t>
            </a:r>
            <a:endParaRPr lang="nl-BE" sz="1200" dirty="0"/>
          </a:p>
          <a:p>
            <a:pPr marL="171450" indent="-171450">
              <a:buFontTx/>
              <a:buChar char="-"/>
            </a:pPr>
            <a:endParaRPr lang="nl-BE" sz="1200" dirty="0" smtClean="0"/>
          </a:p>
          <a:p>
            <a:endParaRPr lang="nl-BE" sz="1200" dirty="0"/>
          </a:p>
          <a:p>
            <a:r>
              <a:rPr lang="nl-BE" sz="1200" dirty="0"/>
              <a:t>FASE III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Aanvullende CFD simulaties (CFD: </a:t>
            </a:r>
            <a:r>
              <a:rPr lang="nl-BE" sz="1200" dirty="0" err="1"/>
              <a:t>Computational</a:t>
            </a:r>
            <a:r>
              <a:rPr lang="nl-BE" sz="1200" dirty="0"/>
              <a:t> </a:t>
            </a:r>
            <a:r>
              <a:rPr lang="nl-BE" sz="1200" dirty="0" err="1"/>
              <a:t>Fluid</a:t>
            </a:r>
            <a:r>
              <a:rPr lang="nl-BE" sz="1200" dirty="0"/>
              <a:t> Dynamics</a:t>
            </a:r>
            <a:r>
              <a:rPr lang="nl-BE" sz="1200" dirty="0" smtClean="0"/>
              <a:t>)</a:t>
            </a:r>
            <a:br>
              <a:rPr lang="nl-BE" sz="1200" dirty="0" smtClean="0"/>
            </a:br>
            <a:endParaRPr lang="nl-BE" sz="1200" dirty="0"/>
          </a:p>
          <a:p>
            <a:pPr marL="171450" indent="-171450">
              <a:buFontTx/>
              <a:buChar char="-"/>
            </a:pPr>
            <a:r>
              <a:rPr lang="nl-BE" sz="1200" dirty="0">
                <a:solidFill>
                  <a:srgbClr val="008000"/>
                </a:solidFill>
              </a:rPr>
              <a:t>Bepaling gewenst veiligheidsniveau voor ouderen</a:t>
            </a:r>
          </a:p>
          <a:p>
            <a:pPr marL="171450" indent="-171450">
              <a:buFontTx/>
              <a:buChar char="-"/>
            </a:pPr>
            <a:r>
              <a:rPr lang="nl-BE" sz="1200" dirty="0">
                <a:solidFill>
                  <a:srgbClr val="008000"/>
                </a:solidFill>
              </a:rPr>
              <a:t>Maatregelen om gewenst veiligheidsniveau te </a:t>
            </a:r>
            <a:r>
              <a:rPr lang="nl-BE" sz="1200" dirty="0" smtClean="0">
                <a:solidFill>
                  <a:srgbClr val="008000"/>
                </a:solidFill>
              </a:rPr>
              <a:t>realiseren</a:t>
            </a:r>
          </a:p>
          <a:p>
            <a:pPr marL="171450" indent="-171450">
              <a:buFontTx/>
              <a:buChar char="-"/>
            </a:pPr>
            <a:endParaRPr lang="nl-BE" sz="1200" dirty="0" smtClean="0">
              <a:solidFill>
                <a:srgbClr val="008000"/>
              </a:solidFill>
            </a:endParaRPr>
          </a:p>
          <a:p>
            <a:pPr marL="171450" indent="-171450">
              <a:buFontTx/>
              <a:buChar char="-"/>
            </a:pPr>
            <a:endParaRPr lang="nl-BE" sz="1200" dirty="0">
              <a:solidFill>
                <a:srgbClr val="008000"/>
              </a:solidFill>
            </a:endParaRPr>
          </a:p>
          <a:p>
            <a:r>
              <a:rPr lang="nl-BE" sz="1050" dirty="0"/>
              <a:t>t</a:t>
            </a:r>
            <a:r>
              <a:rPr lang="nl-BE" sz="1050" dirty="0" smtClean="0"/>
              <a:t>oelichting testen: zie presentatie Pieter Poppe</a:t>
            </a:r>
            <a:endParaRPr lang="nl-BE" sz="1050" dirty="0"/>
          </a:p>
          <a:p>
            <a:r>
              <a:rPr lang="nl-BE" sz="1050" dirty="0" smtClean="0"/>
              <a:t>rapport studie: </a:t>
            </a:r>
            <a:r>
              <a:rPr lang="nl-BE" sz="1050" dirty="0" smtClean="0">
                <a:hlinkClick r:id="rId4"/>
              </a:rPr>
              <a:t>www.VIPA.be</a:t>
            </a:r>
            <a:endParaRPr lang="nl-BE" sz="1050" dirty="0" smtClean="0"/>
          </a:p>
          <a:p>
            <a:endParaRPr lang="nl-BE" sz="1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486627" y="330184"/>
            <a:ext cx="267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gewenst veiligheidsniveau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539552" y="1275606"/>
            <a:ext cx="8238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i="1" dirty="0" smtClean="0"/>
              <a:t>Veiligheidsniveau in de onderzochte landen (fase I)</a:t>
            </a:r>
          </a:p>
          <a:p>
            <a:endParaRPr lang="nl-BE" sz="1200" dirty="0" smtClean="0"/>
          </a:p>
          <a:p>
            <a:r>
              <a:rPr lang="nl-BE" sz="1200" dirty="0" smtClean="0"/>
              <a:t>Criteria voor veilige evacuatie in </a:t>
            </a:r>
            <a:r>
              <a:rPr lang="nl-BE" sz="1200" dirty="0" err="1" smtClean="0"/>
              <a:t>performantiële</a:t>
            </a:r>
            <a:r>
              <a:rPr lang="nl-BE" sz="1200" dirty="0" smtClean="0"/>
              <a:t> regelgeving:</a:t>
            </a:r>
          </a:p>
          <a:p>
            <a:endParaRPr lang="nl-BE" sz="1200" dirty="0" smtClean="0"/>
          </a:p>
          <a:p>
            <a:pPr marL="171450" indent="-171450">
              <a:buFontTx/>
              <a:buChar char="-"/>
            </a:pPr>
            <a:r>
              <a:rPr lang="nl-BE" sz="1200" dirty="0" smtClean="0"/>
              <a:t>evacuatie ONDER </a:t>
            </a:r>
            <a:r>
              <a:rPr lang="nl-BE" sz="1200" dirty="0" err="1" smtClean="0"/>
              <a:t>rooklaag</a:t>
            </a:r>
            <a:r>
              <a:rPr lang="nl-BE" sz="1200" dirty="0" smtClean="0"/>
              <a:t>: </a:t>
            </a:r>
            <a:br>
              <a:rPr lang="nl-BE" sz="1200" dirty="0" smtClean="0"/>
            </a:br>
            <a:r>
              <a:rPr lang="nl-BE" sz="1200" dirty="0" smtClean="0"/>
              <a:t>minimale rookvrije hoogte van 2,5 m </a:t>
            </a:r>
          </a:p>
          <a:p>
            <a:r>
              <a:rPr lang="nl-BE" sz="1200" dirty="0"/>
              <a:t> </a:t>
            </a:r>
            <a:r>
              <a:rPr lang="nl-BE" sz="1200" dirty="0" smtClean="0"/>
              <a:t>    </a:t>
            </a:r>
            <a:r>
              <a:rPr lang="nl-BE" sz="1200" dirty="0" smtClean="0">
                <a:solidFill>
                  <a:srgbClr val="FF0000"/>
                </a:solidFill>
              </a:rPr>
              <a:t>niet bruikbaar voor WZC</a:t>
            </a:r>
          </a:p>
          <a:p>
            <a:r>
              <a:rPr lang="nl-BE" sz="1200" dirty="0" smtClean="0"/>
              <a:t>     (hoogte </a:t>
            </a:r>
            <a:r>
              <a:rPr lang="nl-BE" sz="1200" dirty="0"/>
              <a:t>bouwlaag woonzorgcentrum: </a:t>
            </a:r>
            <a:r>
              <a:rPr lang="nl-BE" sz="1200" dirty="0" smtClean="0"/>
              <a:t>+/- 2,5 m)</a:t>
            </a:r>
            <a:br>
              <a:rPr lang="nl-BE" sz="1200" dirty="0" smtClean="0"/>
            </a:br>
            <a:endParaRPr lang="nl-BE" sz="1200" dirty="0" smtClean="0"/>
          </a:p>
          <a:p>
            <a:pPr marL="171450" indent="-171450">
              <a:buFontTx/>
              <a:buChar char="-"/>
            </a:pPr>
            <a:r>
              <a:rPr lang="nl-BE" sz="1200" dirty="0" smtClean="0"/>
              <a:t>evacuatie  DOOR  </a:t>
            </a:r>
            <a:r>
              <a:rPr lang="nl-BE" sz="1200" dirty="0" err="1" smtClean="0"/>
              <a:t>rooklaag</a:t>
            </a:r>
            <a:r>
              <a:rPr lang="nl-BE" sz="1200" dirty="0" smtClean="0"/>
              <a:t>:</a:t>
            </a:r>
          </a:p>
          <a:p>
            <a:r>
              <a:rPr lang="nl-BE" sz="1200" dirty="0"/>
              <a:t> </a:t>
            </a:r>
            <a:r>
              <a:rPr lang="nl-BE" sz="1200" dirty="0" smtClean="0"/>
              <a:t>    criteria maximale temperatuur </a:t>
            </a:r>
            <a:r>
              <a:rPr lang="nl-BE" sz="1200" dirty="0" err="1" smtClean="0"/>
              <a:t>rooklaag</a:t>
            </a:r>
            <a:r>
              <a:rPr lang="nl-BE" sz="1200" dirty="0" smtClean="0"/>
              <a:t>, zichtbaarheid, toxiciteit</a:t>
            </a:r>
            <a:br>
              <a:rPr lang="nl-BE" sz="1200" dirty="0" smtClean="0"/>
            </a:br>
            <a:r>
              <a:rPr lang="nl-BE" sz="1200" dirty="0" smtClean="0"/>
              <a:t>     voor ALLE types gebouw én voor gezonde, volwassen, </a:t>
            </a:r>
            <a:r>
              <a:rPr lang="nl-BE" sz="1200" b="1" dirty="0" smtClean="0"/>
              <a:t>zelfredzame </a:t>
            </a:r>
            <a:r>
              <a:rPr lang="nl-BE" sz="1200" dirty="0" smtClean="0"/>
              <a:t>personen</a:t>
            </a:r>
          </a:p>
          <a:p>
            <a:endParaRPr lang="nl-BE" sz="1200" dirty="0"/>
          </a:p>
          <a:p>
            <a:pPr marL="171450" indent="-171450">
              <a:buFontTx/>
              <a:buChar char="-"/>
            </a:pPr>
            <a:r>
              <a:rPr lang="nl-BE" sz="1200" dirty="0" smtClean="0"/>
              <a:t>criteria voor ouderen en kwetsbare personen: </a:t>
            </a:r>
            <a:r>
              <a:rPr lang="nl-BE" sz="1200" dirty="0" smtClean="0">
                <a:solidFill>
                  <a:srgbClr val="FF0000"/>
                </a:solidFill>
              </a:rPr>
              <a:t>veel hoger impact van de blootstelling</a:t>
            </a:r>
            <a:r>
              <a:rPr lang="nl-BE" sz="1200" dirty="0" smtClean="0"/>
              <a:t/>
            </a:r>
            <a:br>
              <a:rPr lang="nl-BE" sz="1200" dirty="0" smtClean="0"/>
            </a:br>
            <a:r>
              <a:rPr lang="nl-BE" sz="1200" dirty="0" smtClean="0"/>
              <a:t>geen concrete criteria beschikbaar   ??</a:t>
            </a:r>
          </a:p>
          <a:p>
            <a:pPr marL="171450" indent="-171450">
              <a:buFontTx/>
              <a:buChar char="-"/>
            </a:pPr>
            <a:endParaRPr lang="nl-BE" sz="1200" dirty="0"/>
          </a:p>
          <a:p>
            <a:r>
              <a:rPr lang="nl-BE" sz="1200" dirty="0" smtClean="0"/>
              <a:t>CONCLUSIE: </a:t>
            </a:r>
            <a:br>
              <a:rPr lang="nl-BE" sz="1200" dirty="0" smtClean="0"/>
            </a:br>
            <a:r>
              <a:rPr lang="nl-BE" sz="1200" i="1" dirty="0" smtClean="0">
                <a:solidFill>
                  <a:srgbClr val="FF0000"/>
                </a:solidFill>
              </a:rPr>
              <a:t>Voor ouderen kan veilige evacuatie enkel gerealiseerd worden indien de evacuatieweg rookvrij blijft</a:t>
            </a:r>
            <a:br>
              <a:rPr lang="nl-BE" sz="1200" i="1" dirty="0" smtClean="0">
                <a:solidFill>
                  <a:srgbClr val="FF0000"/>
                </a:solidFill>
              </a:rPr>
            </a:br>
            <a:r>
              <a:rPr lang="nl-BE" sz="1200" dirty="0" smtClean="0"/>
              <a:t>dus GEEN EVACUATIE DOOR ROOKLAAG</a:t>
            </a:r>
            <a:endParaRPr lang="nl-BE" sz="1200" dirty="0"/>
          </a:p>
          <a:p>
            <a:endParaRPr lang="nl-BE" sz="1200" dirty="0"/>
          </a:p>
        </p:txBody>
      </p:sp>
      <p:sp>
        <p:nvSpPr>
          <p:cNvPr id="5" name="Tekstvak 4"/>
          <p:cNvSpPr txBox="1"/>
          <p:nvPr/>
        </p:nvSpPr>
        <p:spPr>
          <a:xfrm>
            <a:off x="6084168" y="1563638"/>
            <a:ext cx="1829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Foto gang/ruimte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0" t="39691" r="17718" b="21714"/>
          <a:stretch/>
        </p:blipFill>
        <p:spPr>
          <a:xfrm>
            <a:off x="5486627" y="1051715"/>
            <a:ext cx="3168352" cy="198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nthaak 1"/>
          <p:cNvSpPr/>
          <p:nvPr/>
        </p:nvSpPr>
        <p:spPr>
          <a:xfrm>
            <a:off x="4351335" y="2184196"/>
            <a:ext cx="484632" cy="484632"/>
          </a:xfrm>
          <a:prstGeom prst="chevr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486627" y="330184"/>
            <a:ext cx="267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gewenst veiligheidsniveau</a:t>
            </a:r>
            <a:endParaRPr lang="nl-BE" dirty="0"/>
          </a:p>
        </p:txBody>
      </p:sp>
      <p:sp>
        <p:nvSpPr>
          <p:cNvPr id="5" name="Rechthoek 4"/>
          <p:cNvSpPr/>
          <p:nvPr/>
        </p:nvSpPr>
        <p:spPr>
          <a:xfrm>
            <a:off x="546372" y="1106252"/>
            <a:ext cx="47525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i="1" dirty="0" smtClean="0"/>
              <a:t>Gewenst veiligheidsniveau ouderenvoorzieningen  Vlaanderen</a:t>
            </a:r>
          </a:p>
          <a:p>
            <a:endParaRPr lang="nl-BE" sz="1200" dirty="0" smtClean="0"/>
          </a:p>
          <a:p>
            <a:r>
              <a:rPr lang="nl-BE" sz="1200" dirty="0" smtClean="0"/>
              <a:t>Doelstelling: veilige evacuatie naar veilige plaats</a:t>
            </a:r>
          </a:p>
          <a:p>
            <a:endParaRPr lang="nl-BE" sz="1200" dirty="0" smtClean="0"/>
          </a:p>
          <a:p>
            <a:r>
              <a:rPr lang="nl-BE" sz="1200" dirty="0" smtClean="0"/>
              <a:t>Voorwaarde algemeen:</a:t>
            </a:r>
          </a:p>
          <a:p>
            <a:r>
              <a:rPr lang="nl-BE" sz="1200" dirty="0" smtClean="0"/>
              <a:t>ASET </a:t>
            </a:r>
          </a:p>
          <a:p>
            <a:r>
              <a:rPr lang="nl-BE" sz="1200" dirty="0" err="1"/>
              <a:t>a</a:t>
            </a:r>
            <a:r>
              <a:rPr lang="nl-BE" sz="1200" dirty="0" err="1" smtClean="0"/>
              <a:t>vailable</a:t>
            </a:r>
            <a:r>
              <a:rPr lang="nl-BE" sz="1200" dirty="0" smtClean="0"/>
              <a:t> safe </a:t>
            </a:r>
            <a:r>
              <a:rPr lang="nl-BE" sz="1200" dirty="0" err="1" smtClean="0"/>
              <a:t>egress</a:t>
            </a:r>
            <a:r>
              <a:rPr lang="nl-BE" sz="1200" dirty="0" smtClean="0"/>
              <a:t> time                                           groter dan                </a:t>
            </a:r>
            <a:endParaRPr lang="nl-BE" sz="1200" dirty="0"/>
          </a:p>
          <a:p>
            <a:endParaRPr lang="nl-BE" sz="1200" dirty="0"/>
          </a:p>
          <a:p>
            <a:r>
              <a:rPr lang="nl-BE" sz="1200" dirty="0"/>
              <a:t>b</a:t>
            </a:r>
            <a:r>
              <a:rPr lang="nl-BE" sz="1200" dirty="0" smtClean="0"/>
              <a:t>epalende factor: rookcondities</a:t>
            </a:r>
          </a:p>
          <a:p>
            <a:r>
              <a:rPr lang="nl-BE" sz="1200" dirty="0" smtClean="0"/>
              <a:t>(resultaten praktijktesten en </a:t>
            </a:r>
            <a:r>
              <a:rPr lang="nl-BE" sz="1200" dirty="0" err="1" smtClean="0"/>
              <a:t>CFDsimulaties</a:t>
            </a:r>
            <a:r>
              <a:rPr lang="nl-BE" sz="1200" dirty="0" smtClean="0"/>
              <a:t>)</a:t>
            </a:r>
            <a:endParaRPr lang="nl-BE" sz="1200" dirty="0"/>
          </a:p>
          <a:p>
            <a:endParaRPr lang="nl-BE" sz="1200" dirty="0" smtClean="0"/>
          </a:p>
          <a:p>
            <a:endParaRPr lang="nl-BE" sz="1200" dirty="0" smtClean="0"/>
          </a:p>
          <a:p>
            <a:endParaRPr lang="nl-BE" sz="1200" dirty="0"/>
          </a:p>
          <a:p>
            <a:endParaRPr lang="nl-BE" sz="1200" dirty="0" smtClean="0"/>
          </a:p>
          <a:p>
            <a:r>
              <a:rPr lang="nl-BE" sz="1200" dirty="0" smtClean="0"/>
              <a:t>Ouderenvoorzieningen:</a:t>
            </a:r>
          </a:p>
          <a:p>
            <a:endParaRPr lang="nl-BE" sz="1200" dirty="0" smtClean="0"/>
          </a:p>
          <a:p>
            <a:r>
              <a:rPr lang="nl-BE" sz="1200" dirty="0" smtClean="0"/>
              <a:t>ASET</a:t>
            </a:r>
            <a:br>
              <a:rPr lang="nl-BE" sz="1200" dirty="0" smtClean="0"/>
            </a:br>
            <a:r>
              <a:rPr lang="nl-BE" sz="1200" dirty="0" smtClean="0"/>
              <a:t>         geen evacuatie door rook</a:t>
            </a:r>
          </a:p>
          <a:p>
            <a:r>
              <a:rPr lang="nl-BE" sz="1200" dirty="0" smtClean="0"/>
              <a:t>         </a:t>
            </a:r>
            <a:r>
              <a:rPr lang="nl-BE" sz="800" dirty="0" smtClean="0"/>
              <a:t>(ook verminderde temperatuur en zichtbaarheid worden </a:t>
            </a:r>
            <a:br>
              <a:rPr lang="nl-BE" sz="800" dirty="0" smtClean="0"/>
            </a:br>
            <a:r>
              <a:rPr lang="nl-BE" sz="800" dirty="0" smtClean="0"/>
              <a:t>               niet  meegenomen voor bepalen ASET)</a:t>
            </a:r>
            <a:endParaRPr lang="nl-BE" sz="800" dirty="0"/>
          </a:p>
        </p:txBody>
      </p:sp>
      <p:sp>
        <p:nvSpPr>
          <p:cNvPr id="6" name="Tekstvak 5"/>
          <p:cNvSpPr txBox="1"/>
          <p:nvPr/>
        </p:nvSpPr>
        <p:spPr>
          <a:xfrm>
            <a:off x="5595755" y="2032695"/>
            <a:ext cx="256647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RSET</a:t>
            </a:r>
          </a:p>
          <a:p>
            <a:r>
              <a:rPr lang="nl-BE" sz="1200" dirty="0" err="1"/>
              <a:t>r</a:t>
            </a:r>
            <a:r>
              <a:rPr lang="nl-BE" sz="1200" dirty="0" err="1" smtClean="0"/>
              <a:t>equired</a:t>
            </a:r>
            <a:r>
              <a:rPr lang="nl-BE" sz="1200" dirty="0" smtClean="0"/>
              <a:t> safe </a:t>
            </a:r>
            <a:r>
              <a:rPr lang="nl-BE" sz="1200" dirty="0" err="1" smtClean="0"/>
              <a:t>egress</a:t>
            </a:r>
            <a:r>
              <a:rPr lang="nl-BE" sz="1200" dirty="0" smtClean="0"/>
              <a:t> time</a:t>
            </a:r>
          </a:p>
          <a:p>
            <a:endParaRPr lang="nl-BE" sz="1200" dirty="0"/>
          </a:p>
          <a:p>
            <a:r>
              <a:rPr lang="nl-BE" sz="1200" dirty="0"/>
              <a:t>l</a:t>
            </a:r>
            <a:r>
              <a:rPr lang="nl-BE" sz="1200" dirty="0" smtClean="0"/>
              <a:t>ay-out gebouw</a:t>
            </a:r>
          </a:p>
          <a:p>
            <a:r>
              <a:rPr lang="nl-BE" sz="1200" dirty="0"/>
              <a:t>f</a:t>
            </a:r>
            <a:r>
              <a:rPr lang="nl-BE" sz="1200" dirty="0" smtClean="0"/>
              <a:t>ysieke en mentale conditie bewoners</a:t>
            </a:r>
          </a:p>
          <a:p>
            <a:endParaRPr lang="nl-BE" sz="1200" dirty="0"/>
          </a:p>
          <a:p>
            <a:endParaRPr lang="nl-BE" sz="1200" dirty="0" smtClean="0"/>
          </a:p>
          <a:p>
            <a:r>
              <a:rPr lang="nl-BE" sz="1200" dirty="0" smtClean="0"/>
              <a:t>        </a:t>
            </a:r>
          </a:p>
          <a:p>
            <a:r>
              <a:rPr lang="nl-BE" sz="1200" dirty="0"/>
              <a:t> </a:t>
            </a:r>
            <a:r>
              <a:rPr lang="nl-BE" sz="1200" dirty="0" smtClean="0"/>
              <a:t> </a:t>
            </a:r>
          </a:p>
          <a:p>
            <a:endParaRPr lang="nl-BE" sz="1200" dirty="0"/>
          </a:p>
          <a:p>
            <a:r>
              <a:rPr lang="nl-BE" sz="1200" dirty="0" smtClean="0"/>
              <a:t>RSET       </a:t>
            </a:r>
          </a:p>
          <a:p>
            <a:r>
              <a:rPr lang="nl-BE" sz="1200" dirty="0"/>
              <a:t> </a:t>
            </a:r>
            <a:r>
              <a:rPr lang="nl-BE" sz="1200" dirty="0" smtClean="0"/>
              <a:t>  niet-zelfredzame personen</a:t>
            </a:r>
          </a:p>
          <a:p>
            <a:r>
              <a:rPr lang="nl-BE" sz="1200" dirty="0" smtClean="0"/>
              <a:t>   beperkte beschikbaarheid personeel</a:t>
            </a:r>
            <a:endParaRPr lang="nl-BE" sz="1200" dirty="0"/>
          </a:p>
        </p:txBody>
      </p:sp>
      <p:sp>
        <p:nvSpPr>
          <p:cNvPr id="7" name="Rechthoek 6"/>
          <p:cNvSpPr/>
          <p:nvPr/>
        </p:nvSpPr>
        <p:spPr>
          <a:xfrm>
            <a:off x="517078" y="3497178"/>
            <a:ext cx="8211966" cy="127615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unthaak 7"/>
          <p:cNvSpPr/>
          <p:nvPr/>
        </p:nvSpPr>
        <p:spPr>
          <a:xfrm>
            <a:off x="4380745" y="3836794"/>
            <a:ext cx="484632" cy="484632"/>
          </a:xfrm>
          <a:prstGeom prst="chevr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600" dirty="0" smtClean="0">
                <a:solidFill>
                  <a:srgbClr val="FF0000"/>
                </a:solidFill>
              </a:rPr>
              <a:t>?</a:t>
            </a:r>
            <a:endParaRPr lang="nl-BE" sz="9600" dirty="0">
              <a:solidFill>
                <a:srgbClr val="FF0000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46372" y="2056541"/>
            <a:ext cx="8182672" cy="10292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20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486627" y="330184"/>
            <a:ext cx="267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gewenst veiligheidsniveau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539552" y="1275606"/>
            <a:ext cx="62646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dirty="0" smtClean="0"/>
              <a:t>Doelstelling: veilige evacuatie naar veilige plaats</a:t>
            </a:r>
            <a:endParaRPr lang="nl-BE" sz="1200" dirty="0"/>
          </a:p>
          <a:p>
            <a:endParaRPr lang="nl-BE" sz="1200" dirty="0" smtClean="0"/>
          </a:p>
          <a:p>
            <a:r>
              <a:rPr lang="nl-BE" sz="1200" dirty="0" smtClean="0"/>
              <a:t>Evacuatie in WZC:</a:t>
            </a:r>
          </a:p>
          <a:p>
            <a:r>
              <a:rPr lang="nl-BE" sz="1200" dirty="0" smtClean="0"/>
              <a:t>- horizontale evacuatie = basisprincipe BVR 09/12/2011</a:t>
            </a:r>
          </a:p>
          <a:p>
            <a:r>
              <a:rPr lang="nl-BE" sz="1200" dirty="0" smtClean="0"/>
              <a:t>&amp;</a:t>
            </a:r>
            <a:endParaRPr lang="nl-BE" sz="1200" dirty="0"/>
          </a:p>
          <a:p>
            <a:r>
              <a:rPr lang="nl-BE" sz="1200" dirty="0" smtClean="0"/>
              <a:t>- </a:t>
            </a:r>
            <a:r>
              <a:rPr lang="nl-BE" sz="1200" dirty="0" err="1" smtClean="0"/>
              <a:t>VIPAstudie</a:t>
            </a:r>
            <a:r>
              <a:rPr lang="nl-BE" sz="1200" dirty="0" smtClean="0"/>
              <a:t> houdt rekening met 2 evacuatiestrategieën:</a:t>
            </a:r>
          </a:p>
          <a:p>
            <a:endParaRPr lang="nl-BE" sz="1200" dirty="0"/>
          </a:p>
          <a:p>
            <a:pPr marL="228600" indent="-228600">
              <a:buAutoNum type="arabicPeriod"/>
            </a:pPr>
            <a:r>
              <a:rPr lang="nl-BE" sz="1200" dirty="0"/>
              <a:t>e</a:t>
            </a:r>
            <a:r>
              <a:rPr lang="nl-BE" sz="1200" dirty="0" smtClean="0"/>
              <a:t>vacuatie uit de kamer (via de evacuatieweg) naar veilige locatie</a:t>
            </a:r>
            <a:br>
              <a:rPr lang="nl-BE" sz="1200" dirty="0" smtClean="0"/>
            </a:br>
            <a:r>
              <a:rPr lang="nl-BE" sz="1200" dirty="0" smtClean="0"/>
              <a:t>= strategie huidige regelgeving</a:t>
            </a:r>
            <a:br>
              <a:rPr lang="nl-BE" sz="1200" dirty="0" smtClean="0"/>
            </a:br>
            <a:r>
              <a:rPr lang="nl-BE" sz="1200" dirty="0" smtClean="0"/>
              <a:t>	</a:t>
            </a:r>
            <a:r>
              <a:rPr lang="nl-BE" sz="1200" dirty="0" smtClean="0">
                <a:solidFill>
                  <a:srgbClr val="FF0000"/>
                </a:solidFill>
              </a:rPr>
              <a:t>rook in evacuatieweg = criterium ASET</a:t>
            </a:r>
            <a:br>
              <a:rPr lang="nl-BE" sz="1200" dirty="0" smtClean="0">
                <a:solidFill>
                  <a:srgbClr val="FF0000"/>
                </a:solidFill>
              </a:rPr>
            </a:br>
            <a:endParaRPr lang="nl-BE" sz="1200" dirty="0" smtClean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r>
              <a:rPr lang="nl-BE" sz="1200" dirty="0" smtClean="0"/>
              <a:t>‘</a:t>
            </a:r>
            <a:r>
              <a:rPr lang="nl-BE" sz="1200" dirty="0" err="1" smtClean="0"/>
              <a:t>defend</a:t>
            </a:r>
            <a:r>
              <a:rPr lang="nl-BE" sz="1200" dirty="0" smtClean="0"/>
              <a:t> in </a:t>
            </a:r>
            <a:r>
              <a:rPr lang="nl-BE" sz="1200" dirty="0" err="1" smtClean="0"/>
              <a:t>place</a:t>
            </a:r>
            <a:r>
              <a:rPr lang="nl-BE" sz="1200" dirty="0" smtClean="0"/>
              <a:t>’ (de bewoner blijft in de kamer) tot veilige evacuatie kan </a:t>
            </a:r>
            <a:br>
              <a:rPr lang="nl-BE" sz="1200" dirty="0" smtClean="0"/>
            </a:br>
            <a:r>
              <a:rPr lang="nl-BE" sz="1200" dirty="0" smtClean="0"/>
              <a:t>geboden worden</a:t>
            </a:r>
            <a:br>
              <a:rPr lang="nl-BE" sz="1200" dirty="0" smtClean="0"/>
            </a:br>
            <a:r>
              <a:rPr lang="nl-BE" sz="1200" dirty="0" smtClean="0"/>
              <a:t>	</a:t>
            </a:r>
            <a:r>
              <a:rPr lang="nl-BE" sz="1200" dirty="0" smtClean="0">
                <a:solidFill>
                  <a:srgbClr val="FF0000"/>
                </a:solidFill>
              </a:rPr>
              <a:t>rook in kamer= criterium ASET</a:t>
            </a:r>
            <a:br>
              <a:rPr lang="nl-BE" sz="1200" dirty="0" smtClean="0">
                <a:solidFill>
                  <a:srgbClr val="FF0000"/>
                </a:solidFill>
              </a:rPr>
            </a:br>
            <a:endParaRPr lang="nl-BE" sz="1200" dirty="0" smtClean="0">
              <a:solidFill>
                <a:srgbClr val="FF0000"/>
              </a:solidFill>
            </a:endParaRPr>
          </a:p>
          <a:p>
            <a:r>
              <a:rPr lang="nl-BE" sz="1200" dirty="0" smtClean="0"/>
              <a:t>CONCLUSIE:</a:t>
            </a:r>
          </a:p>
          <a:p>
            <a:r>
              <a:rPr lang="nl-BE" sz="1200" i="1" dirty="0" smtClean="0">
                <a:solidFill>
                  <a:srgbClr val="FF0000"/>
                </a:solidFill>
              </a:rPr>
              <a:t>Gezien specifieke situatie voor bewoners (geen blootstelling rook, niet </a:t>
            </a:r>
            <a:r>
              <a:rPr lang="nl-BE" sz="1200" i="1" dirty="0" err="1" smtClean="0">
                <a:solidFill>
                  <a:srgbClr val="FF0000"/>
                </a:solidFill>
              </a:rPr>
              <a:t>zelf-redzaam</a:t>
            </a:r>
            <a:r>
              <a:rPr lang="nl-BE" sz="1200" i="1" dirty="0" smtClean="0">
                <a:solidFill>
                  <a:srgbClr val="FF0000"/>
                </a:solidFill>
              </a:rPr>
              <a:t>) én personeel (beperkte inzetbaarheid) is ‘</a:t>
            </a:r>
            <a:r>
              <a:rPr lang="nl-BE" sz="1200" i="1" dirty="0" err="1" smtClean="0">
                <a:solidFill>
                  <a:srgbClr val="FF0000"/>
                </a:solidFill>
              </a:rPr>
              <a:t>defend</a:t>
            </a:r>
            <a:r>
              <a:rPr lang="nl-BE" sz="1200" i="1" dirty="0" smtClean="0">
                <a:solidFill>
                  <a:srgbClr val="FF0000"/>
                </a:solidFill>
              </a:rPr>
              <a:t> in </a:t>
            </a:r>
            <a:r>
              <a:rPr lang="nl-BE" sz="1200" i="1" dirty="0" err="1" smtClean="0">
                <a:solidFill>
                  <a:srgbClr val="FF0000"/>
                </a:solidFill>
              </a:rPr>
              <a:t>place</a:t>
            </a:r>
            <a:r>
              <a:rPr lang="nl-BE" sz="1200" i="1" dirty="0" smtClean="0">
                <a:solidFill>
                  <a:srgbClr val="FF0000"/>
                </a:solidFill>
              </a:rPr>
              <a:t>’ </a:t>
            </a:r>
            <a:r>
              <a:rPr lang="nl-BE" sz="1200" i="1" dirty="0">
                <a:solidFill>
                  <a:srgbClr val="FF0000"/>
                </a:solidFill>
              </a:rPr>
              <a:t>in ouderenvoorziening een </a:t>
            </a:r>
            <a:r>
              <a:rPr lang="nl-BE" sz="1200" i="1" dirty="0" smtClean="0">
                <a:solidFill>
                  <a:srgbClr val="FF0000"/>
                </a:solidFill>
              </a:rPr>
              <a:t>volwaardig alternatief voor een strategie met evacuatie uit de kamer.</a:t>
            </a:r>
            <a:endParaRPr lang="nl-BE" sz="1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9" t="21313" r="46268" b="23400"/>
          <a:stretch/>
        </p:blipFill>
        <p:spPr>
          <a:xfrm>
            <a:off x="5803059" y="876409"/>
            <a:ext cx="2251370" cy="293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489089" y="179802"/>
            <a:ext cx="365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gewenst veiligheidsniveau realiseren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370158" y="878302"/>
            <a:ext cx="82280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1200" dirty="0" smtClean="0"/>
          </a:p>
          <a:p>
            <a:r>
              <a:rPr lang="nl-BE" sz="1200" dirty="0" smtClean="0"/>
              <a:t>Vaststelling op basis van praktijktesten en bijkomende simulaties: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drukopbouw in brandruimte  &gt;&gt;  rookverspreiding naar aanliggende </a:t>
            </a:r>
            <a:r>
              <a:rPr lang="nl-BE" sz="1200" dirty="0" smtClean="0"/>
              <a:t>compartimenten </a:t>
            </a:r>
            <a:endParaRPr lang="nl-BE" sz="1200" dirty="0"/>
          </a:p>
          <a:p>
            <a:pPr marL="171450" indent="-171450">
              <a:buFontTx/>
              <a:buChar char="-"/>
            </a:pPr>
            <a:r>
              <a:rPr lang="nl-BE" sz="1200" dirty="0" err="1"/>
              <a:t>rooklaag</a:t>
            </a:r>
            <a:r>
              <a:rPr lang="nl-BE" sz="1200" dirty="0"/>
              <a:t> in de brandruimte zakt binnen enkele minuten zeer snel</a:t>
            </a:r>
          </a:p>
          <a:p>
            <a:pPr marL="171450" indent="-171450">
              <a:buFontTx/>
              <a:buChar char="-"/>
            </a:pPr>
            <a:r>
              <a:rPr lang="nl-BE" sz="1200" dirty="0"/>
              <a:t>ook na activatie automatische blussing </a:t>
            </a:r>
            <a:r>
              <a:rPr lang="nl-BE" sz="1200" dirty="0" smtClean="0"/>
              <a:t>blijft </a:t>
            </a:r>
            <a:r>
              <a:rPr lang="nl-BE" sz="1200" dirty="0" err="1"/>
              <a:t>rooklaag</a:t>
            </a:r>
            <a:r>
              <a:rPr lang="nl-BE" sz="1200" dirty="0"/>
              <a:t> </a:t>
            </a:r>
            <a:r>
              <a:rPr lang="nl-BE" sz="1200" dirty="0" smtClean="0"/>
              <a:t>aanwezig</a:t>
            </a:r>
            <a:endParaRPr lang="nl-BE" sz="1200" dirty="0"/>
          </a:p>
          <a:p>
            <a:endParaRPr lang="nl-BE" sz="1200" dirty="0" smtClean="0"/>
          </a:p>
          <a:p>
            <a:endParaRPr lang="nl-BE" sz="1200" dirty="0"/>
          </a:p>
          <a:p>
            <a:r>
              <a:rPr lang="nl-BE" sz="1200" dirty="0" smtClean="0"/>
              <a:t>CONCLUSIE:</a:t>
            </a:r>
            <a:br>
              <a:rPr lang="nl-BE" sz="1200" dirty="0" smtClean="0"/>
            </a:br>
            <a:r>
              <a:rPr lang="nl-BE" sz="1200" i="1" dirty="0" smtClean="0">
                <a:solidFill>
                  <a:srgbClr val="FF0000"/>
                </a:solidFill>
              </a:rPr>
              <a:t>Voor ouderen kan een veilige evacuatie doorheen een brandruimte NIET gerealiseerd worden.</a:t>
            </a:r>
          </a:p>
          <a:p>
            <a:r>
              <a:rPr lang="nl-BE" sz="1200" dirty="0" smtClean="0"/>
              <a:t>	- praktijktesten: de ruimte niet rookvrij kan blijven, ook niet met automatisch blussysteem</a:t>
            </a:r>
            <a:br>
              <a:rPr lang="nl-BE" sz="1200" dirty="0" smtClean="0"/>
            </a:br>
            <a:r>
              <a:rPr lang="nl-BE" sz="1200" dirty="0" smtClean="0"/>
              <a:t>	- </a:t>
            </a:r>
            <a:r>
              <a:rPr lang="nl-BE" sz="1200" dirty="0" err="1" smtClean="0"/>
              <a:t>CFDsimulaties</a:t>
            </a:r>
            <a:r>
              <a:rPr lang="nl-BE" sz="1200" dirty="0" smtClean="0"/>
              <a:t>: ook niet  bij aangepast ventilatiesysteem (debiet x2) in </a:t>
            </a:r>
            <a:br>
              <a:rPr lang="nl-BE" sz="1200" dirty="0" smtClean="0"/>
            </a:br>
            <a:r>
              <a:rPr lang="nl-BE" sz="1200" dirty="0" smtClean="0"/>
              <a:t>	   combinatie met automatisch blussysteem</a:t>
            </a:r>
            <a:endParaRPr lang="nl-BE" sz="1200" dirty="0"/>
          </a:p>
          <a:p>
            <a:pPr marL="171450" indent="-171450">
              <a:buFontTx/>
              <a:buChar char="-"/>
            </a:pPr>
            <a:endParaRPr lang="nl-BE" sz="1200" dirty="0"/>
          </a:p>
          <a:p>
            <a:r>
              <a:rPr lang="nl-BE" sz="1200" i="1" dirty="0" smtClean="0">
                <a:solidFill>
                  <a:srgbClr val="FF0000"/>
                </a:solidFill>
              </a:rPr>
              <a:t>Voor ouderen kan een veilige evacuatie doorheen aanliggende compartimenten enkel  gerealiseerd worden indien aanvullende maatregelen genomen worden om de rookverspreiding te verhinderen.</a:t>
            </a:r>
          </a:p>
          <a:p>
            <a:r>
              <a:rPr lang="nl-BE" sz="1200" i="1" dirty="0">
                <a:solidFill>
                  <a:srgbClr val="FF0000"/>
                </a:solidFill>
              </a:rPr>
              <a:t>	</a:t>
            </a:r>
            <a:r>
              <a:rPr lang="nl-BE" sz="1200" dirty="0" smtClean="0"/>
              <a:t>  - welke maatregelen? Brandscenario’s</a:t>
            </a:r>
            <a:endParaRPr lang="nl-BE" sz="1200" dirty="0"/>
          </a:p>
        </p:txBody>
      </p:sp>
      <p:sp>
        <p:nvSpPr>
          <p:cNvPr id="15" name="Tekstvak 14"/>
          <p:cNvSpPr txBox="1"/>
          <p:nvPr/>
        </p:nvSpPr>
        <p:spPr>
          <a:xfrm>
            <a:off x="2097253" y="4512065"/>
            <a:ext cx="2683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/>
              <a:t>Proef 2: verspreiding rook naar aanliggend compartiment </a:t>
            </a:r>
            <a:r>
              <a:rPr lang="nl-BE" sz="800" dirty="0" smtClean="0">
                <a:hlinkClick r:id="rId2"/>
              </a:rPr>
              <a:t>CAMERA</a:t>
            </a:r>
            <a:r>
              <a:rPr lang="nl-BE" sz="800" dirty="0" smtClean="0"/>
              <a:t> </a:t>
            </a:r>
            <a:r>
              <a:rPr lang="nl-BE" sz="800" dirty="0" err="1" smtClean="0"/>
              <a:t>Ugent</a:t>
            </a:r>
            <a:r>
              <a:rPr lang="nl-BE" sz="800" dirty="0" smtClean="0"/>
              <a:t> 114</a:t>
            </a:r>
            <a:endParaRPr lang="nl-BE" sz="800" dirty="0"/>
          </a:p>
        </p:txBody>
      </p:sp>
      <p:pic>
        <p:nvPicPr>
          <p:cNvPr id="16" name="Afbeelding 15" descr="M:\films Adviezen\Sophie\Proef 2\foto's\cam114\jpg\proef2_cam114_3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59" y="4843888"/>
            <a:ext cx="1181619" cy="89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Afbeelding 16" descr="M:\films Adviezen\Sophie\Proef 2\foto's\cam114\jpg\proef2_cam114_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261" y="4843888"/>
            <a:ext cx="1259834" cy="8930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vak 17"/>
          <p:cNvSpPr txBox="1"/>
          <p:nvPr/>
        </p:nvSpPr>
        <p:spPr>
          <a:xfrm>
            <a:off x="2511048" y="5729202"/>
            <a:ext cx="5341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 smtClean="0"/>
              <a:t>na 1’30”</a:t>
            </a:r>
            <a:endParaRPr lang="nl-BE" sz="800" dirty="0"/>
          </a:p>
        </p:txBody>
      </p:sp>
      <p:sp>
        <p:nvSpPr>
          <p:cNvPr id="19" name="Tekstvak 18"/>
          <p:cNvSpPr txBox="1"/>
          <p:nvPr/>
        </p:nvSpPr>
        <p:spPr>
          <a:xfrm>
            <a:off x="4004707" y="5732873"/>
            <a:ext cx="5341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 smtClean="0"/>
              <a:t>na 5’00”</a:t>
            </a:r>
            <a:endParaRPr lang="nl-BE" sz="800" dirty="0"/>
          </a:p>
        </p:txBody>
      </p:sp>
      <p:sp>
        <p:nvSpPr>
          <p:cNvPr id="20" name="Tekstvak 19"/>
          <p:cNvSpPr txBox="1"/>
          <p:nvPr/>
        </p:nvSpPr>
        <p:spPr>
          <a:xfrm>
            <a:off x="5740474" y="4474411"/>
            <a:ext cx="2683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/>
              <a:t>Proef 4: rook in brandruimte na activatie sprinklers</a:t>
            </a:r>
          </a:p>
          <a:p>
            <a:r>
              <a:rPr lang="nl-BE" sz="800" dirty="0" smtClean="0">
                <a:hlinkClick r:id="rId5"/>
              </a:rPr>
              <a:t>CAMERA</a:t>
            </a:r>
            <a:r>
              <a:rPr lang="nl-BE" sz="800" dirty="0" smtClean="0"/>
              <a:t> </a:t>
            </a:r>
            <a:r>
              <a:rPr lang="nl-BE" sz="800" dirty="0" err="1" smtClean="0"/>
              <a:t>Ugent</a:t>
            </a:r>
            <a:r>
              <a:rPr lang="nl-BE" sz="800" dirty="0" smtClean="0"/>
              <a:t> 114</a:t>
            </a:r>
            <a:endParaRPr lang="nl-BE" sz="800" dirty="0"/>
          </a:p>
        </p:txBody>
      </p:sp>
      <p:pic>
        <p:nvPicPr>
          <p:cNvPr id="21" name="Afbeelding 20" descr="M:\films Adviezen\Sophie\Proef 5bis\foto's\cam103\jpg\proef5bis_cam103_9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99" y="4803579"/>
            <a:ext cx="1259834" cy="97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Afbeelding 21" descr="M:\films Adviezen\Sophie\Proef 5bis\foto's\cam103\jpg\proef5bis_cam103_24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97" y="4803579"/>
            <a:ext cx="1181619" cy="97711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kstvak 22"/>
          <p:cNvSpPr txBox="1"/>
          <p:nvPr/>
        </p:nvSpPr>
        <p:spPr>
          <a:xfrm>
            <a:off x="6178984" y="5773541"/>
            <a:ext cx="5341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 smtClean="0"/>
              <a:t>na 1’30”</a:t>
            </a:r>
            <a:endParaRPr lang="nl-BE" sz="800" dirty="0"/>
          </a:p>
        </p:txBody>
      </p:sp>
      <p:sp>
        <p:nvSpPr>
          <p:cNvPr id="24" name="Tekstvak 23"/>
          <p:cNvSpPr txBox="1"/>
          <p:nvPr/>
        </p:nvSpPr>
        <p:spPr>
          <a:xfrm>
            <a:off x="7628043" y="5765654"/>
            <a:ext cx="5341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 smtClean="0"/>
              <a:t>na 4’00”</a:t>
            </a:r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2604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Dep_WVG_2015">
  <a:themeElements>
    <a:clrScheme name="DepWVG">
      <a:dk1>
        <a:sysClr val="windowText" lastClr="000000"/>
      </a:dk1>
      <a:lt1>
        <a:sysClr val="window" lastClr="FFFFFF"/>
      </a:lt1>
      <a:dk2>
        <a:srgbClr val="8BAE00"/>
      </a:dk2>
      <a:lt2>
        <a:srgbClr val="EEECE1"/>
      </a:lt2>
      <a:accent1>
        <a:srgbClr val="8BAE00"/>
      </a:accent1>
      <a:accent2>
        <a:srgbClr val="23789C"/>
      </a:accent2>
      <a:accent3>
        <a:srgbClr val="C63131"/>
      </a:accent3>
      <a:accent4>
        <a:srgbClr val="C68031"/>
      </a:accent4>
      <a:accent5>
        <a:srgbClr val="FFE615"/>
      </a:accent5>
      <a:accent6>
        <a:srgbClr val="443939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infosessie_VIPAstudiebrandveiligheid_toepassing27022017" id="{B5781509-ECA6-4160-BEBF-C395D7ED7D79}" vid="{943C4FE7-AA2C-4BE0-8CB8-1B4999562577}"/>
    </a:ext>
  </a:extLst>
</a:theme>
</file>

<file path=ppt/theme/theme2.xml><?xml version="1.0" encoding="utf-8"?>
<a:theme xmlns:a="http://schemas.openxmlformats.org/drawingml/2006/main" name="Aangepast ontwerp">
  <a:themeElements>
    <a:clrScheme name="DepWVG">
      <a:dk1>
        <a:sysClr val="windowText" lastClr="000000"/>
      </a:dk1>
      <a:lt1>
        <a:sysClr val="window" lastClr="FFFFFF"/>
      </a:lt1>
      <a:dk2>
        <a:srgbClr val="8BAE00"/>
      </a:dk2>
      <a:lt2>
        <a:srgbClr val="EEECE1"/>
      </a:lt2>
      <a:accent1>
        <a:srgbClr val="8BAE00"/>
      </a:accent1>
      <a:accent2>
        <a:srgbClr val="23789C"/>
      </a:accent2>
      <a:accent3>
        <a:srgbClr val="C63131"/>
      </a:accent3>
      <a:accent4>
        <a:srgbClr val="C68031"/>
      </a:accent4>
      <a:accent5>
        <a:srgbClr val="FFE615"/>
      </a:accent5>
      <a:accent6>
        <a:srgbClr val="443939"/>
      </a:accent6>
      <a:hlink>
        <a:srgbClr val="0000FF"/>
      </a:hlink>
      <a:folHlink>
        <a:srgbClr val="800080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infosessie_VIPAstudiebrandveiligheid_toepassing27022017" id="{B5781509-ECA6-4160-BEBF-C395D7ED7D79}" vid="{E886D437-79BF-4967-841B-DCE22F9B9540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5842FC80C2F49B27871FB5BCD1D3D" ma:contentTypeVersion="2" ma:contentTypeDescription="Een nieuw document maken." ma:contentTypeScope="" ma:versionID="6f27f39a05c21e5987a6e16d12fb6296">
  <xsd:schema xmlns:xsd="http://www.w3.org/2001/XMLSchema" xmlns:xs="http://www.w3.org/2001/XMLSchema" xmlns:p="http://schemas.microsoft.com/office/2006/metadata/properties" xmlns:ns2="da59bcab-dc31-4d65-8696-ba653de1c564" targetNamespace="http://schemas.microsoft.com/office/2006/metadata/properties" ma:root="true" ma:fieldsID="0b0cfc8e3558afba02931b42bef51750" ns2:_="">
    <xsd:import namespace="da59bcab-dc31-4d65-8696-ba653de1c5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9bcab-dc31-4d65-8696-ba653de1c5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EC67F1-019B-4467-B453-7AD673349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59bcab-dc31-4d65-8696-ba653de1c5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120B59-2AB3-41A1-812C-4612E7726737}">
  <ds:schemaRefs>
    <ds:schemaRef ds:uri="da59bcab-dc31-4d65-8696-ba653de1c564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C20F0AB-B580-4313-B81C-6CAA84F685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infosessie_VIPAstudiebrandveiligheid_toepassing</Template>
  <TotalTime>1</TotalTime>
  <Words>736</Words>
  <Application>Microsoft Office PowerPoint</Application>
  <PresentationFormat>Diavoorstelling (4:3)</PresentationFormat>
  <Paragraphs>322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</vt:lpstr>
      <vt:lpstr>Calibri Light</vt:lpstr>
      <vt:lpstr>FlandersArtSans-Bold</vt:lpstr>
      <vt:lpstr>FlandersArtSans-Regular</vt:lpstr>
      <vt:lpstr>Times</vt:lpstr>
      <vt:lpstr>Times New Roman</vt:lpstr>
      <vt:lpstr>Presentatie_Dep_WVG_2015</vt:lpstr>
      <vt:lpstr>Aangepast ontwerp</vt:lpstr>
      <vt:lpstr>VIPA Studie Brandveiligheid in ouderenvoorzieningen:  Onderzoek naar de doelmatigheid van alternatieve brandveiligheidsmaatregelen in nieuwe zorgconcepten.   Het gewenste veiligheidsniveau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Vlaamse Overheid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VIPA Studie Brandveiligheid in ouderenvoorzieningen:  Onderzoek naar de doelmatigheid van alternatieve brandveiligheidsmaatregelen in nieuwe zorgconcepten.   Het gewenste veiligheidsniveau</dc:title>
  <dc:creator>Boterbergh, Niky</dc:creator>
  <cp:lastModifiedBy>Boterbergh, Niky</cp:lastModifiedBy>
  <cp:revision>1</cp:revision>
  <cp:lastPrinted>2017-02-27T12:51:17Z</cp:lastPrinted>
  <dcterms:created xsi:type="dcterms:W3CDTF">2017-03-16T11:47:42Z</dcterms:created>
  <dcterms:modified xsi:type="dcterms:W3CDTF">2017-03-16T11:48:51Z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0x010100E215842FC80C2F49B27871FB5BCD1D3D</vt:lpwstr>
  </property>
</Properties>
</file>