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handoutMasterIdLst>
    <p:handoutMasterId r:id="rId28"/>
  </p:handoutMasterIdLst>
  <p:sldIdLst>
    <p:sldId id="337" r:id="rId6"/>
    <p:sldId id="256" r:id="rId7"/>
    <p:sldId id="263" r:id="rId8"/>
    <p:sldId id="332" r:id="rId9"/>
    <p:sldId id="340" r:id="rId10"/>
    <p:sldId id="328" r:id="rId11"/>
    <p:sldId id="321" r:id="rId12"/>
    <p:sldId id="331" r:id="rId13"/>
    <p:sldId id="319" r:id="rId14"/>
    <p:sldId id="316" r:id="rId15"/>
    <p:sldId id="311" r:id="rId16"/>
    <p:sldId id="312" r:id="rId17"/>
    <p:sldId id="322" r:id="rId18"/>
    <p:sldId id="343" r:id="rId19"/>
    <p:sldId id="336" r:id="rId20"/>
    <p:sldId id="341" r:id="rId21"/>
    <p:sldId id="342" r:id="rId22"/>
    <p:sldId id="335" r:id="rId23"/>
    <p:sldId id="323" r:id="rId24"/>
    <p:sldId id="333" r:id="rId25"/>
    <p:sldId id="288" r:id="rId26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Waele, Veerle" initials="DWV" lastIdx="1" clrIdx="0">
    <p:extLst>
      <p:ext uri="{19B8F6BF-5375-455C-9EA6-DF929625EA0E}">
        <p15:presenceInfo xmlns:p15="http://schemas.microsoft.com/office/powerpoint/2012/main" userId="S-1-5-21-3662605696-431538287-2476864782-21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17171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5" autoAdjust="0"/>
    <p:restoredTop sz="86394" autoAdjust="0"/>
  </p:normalViewPr>
  <p:slideViewPr>
    <p:cSldViewPr snapToGrid="0" showGuides="1">
      <p:cViewPr varScale="1">
        <p:scale>
          <a:sx n="73" d="100"/>
          <a:sy n="73" d="100"/>
        </p:scale>
        <p:origin x="1109" y="72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8" d="100"/>
          <a:sy n="178" d="100"/>
        </p:scale>
        <p:origin x="-5776" y="-10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BEFC7F27-3F35-C348-A7B2-F69A620161E2}" type="datetimeFigureOut">
              <a:rPr lang="nl-NL" smtClean="0"/>
              <a:t>23-6-2017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D2B9D320-CCF8-334E-8C41-0A87F0B8C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006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23/06/2017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6" tIns="45368" rIns="90736" bIns="45368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0736" tIns="45368" rIns="90736" bIns="4536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9041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9551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500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204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7561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605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799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969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6826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8817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983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017" y="338200"/>
            <a:ext cx="1858805" cy="7239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  <a:solidFill>
            <a:schemeClr val="tx2">
              <a:lumMod val="75000"/>
            </a:schemeClr>
          </a:solidFill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1" y="621339"/>
            <a:ext cx="1560873" cy="607886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6525"/>
            <a:ext cx="8553506" cy="6265475"/>
            <a:chOff x="288000" y="288000"/>
            <a:chExt cx="8553506" cy="6265475"/>
          </a:xfrm>
          <a:solidFill>
            <a:schemeClr val="tx2">
              <a:lumMod val="75000"/>
            </a:schemeClr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12" y="621339"/>
            <a:ext cx="1560873" cy="6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  <a:solidFill>
            <a:schemeClr val="tx2">
              <a:lumMod val="75000"/>
            </a:schemeClr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30" y="333042"/>
            <a:ext cx="1644961" cy="640634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  <a:solidFill>
            <a:schemeClr val="tx2">
              <a:lumMod val="75000"/>
            </a:schemeClr>
          </a:solidFill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5" y="5907287"/>
            <a:ext cx="1631960" cy="635571"/>
          </a:xfrm>
          <a:prstGeom prst="rect">
            <a:avLst/>
          </a:prstGeom>
        </p:spPr>
      </p:pic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bg1"/>
                </a:solidFill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346" y="327605"/>
            <a:ext cx="1858805" cy="7239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5" y="5896569"/>
            <a:ext cx="1631960" cy="6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0" y="5901928"/>
            <a:ext cx="1631960" cy="6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6" y="5896569"/>
            <a:ext cx="1631960" cy="6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69" y="5912645"/>
            <a:ext cx="1631960" cy="6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23/06/2017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6" y="5901928"/>
            <a:ext cx="1631960" cy="6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49054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20/06/2017</a:t>
            </a:r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68C2-5ACA-4807-8285-3DC629DC8532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457200" y="1614488"/>
            <a:ext cx="8239125" cy="439720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033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nl-BE" smtClean="0"/>
              <a:t>20/06/2017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1" y="0"/>
            <a:ext cx="288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4" r:id="rId4"/>
    <p:sldLayoutId id="2147483678" r:id="rId5"/>
    <p:sldLayoutId id="2147483650" r:id="rId6"/>
    <p:sldLayoutId id="2147483652" r:id="rId7"/>
    <p:sldLayoutId id="2147483655" r:id="rId8"/>
    <p:sldLayoutId id="214748367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0" i="0" kern="1200">
          <a:solidFill>
            <a:schemeClr val="tx1"/>
          </a:solidFill>
          <a:latin typeface="FlandersArtSans-Bold" panose="00000800000000000000" pitchFamily="2" charset="0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1"/>
        </a:buBlip>
        <a:defRPr sz="2200" kern="1200" spc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2"/>
        </a:buBlip>
        <a:defRPr sz="2200" kern="1200" spc="0">
          <a:solidFill>
            <a:schemeClr val="bg1">
              <a:lumMod val="50000"/>
            </a:schemeClr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3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4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1"/>
        </a:buBlip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r>
              <a:rPr lang="nl-BE" smtClean="0"/>
              <a:t>20/06/2017</a:t>
            </a:r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200" kern="1200" spc="0" baseline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7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departementwvg.be/zorginspectie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8000" dirty="0" smtClean="0"/>
              <a:t>WELKOM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ZORGINSPECTIE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02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/>
              <a:t>T</a:t>
            </a:r>
            <a:r>
              <a:rPr lang="nl-BE" sz="2800" b="1" dirty="0" smtClean="0"/>
              <a:t>hematische inspectie</a:t>
            </a:r>
            <a:endParaRPr lang="nl-BE" sz="28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>
                <a:latin typeface="FlandersArtSans-Regular" panose="00000500000000000000"/>
              </a:rPr>
              <a:t>J</a:t>
            </a:r>
            <a:r>
              <a:rPr lang="nl-BE" dirty="0" smtClean="0">
                <a:latin typeface="FlandersArtSans-Regular" panose="00000500000000000000"/>
              </a:rPr>
              <a:t>aarlijks bij steekproef van diensten</a:t>
            </a:r>
          </a:p>
          <a:p>
            <a:endParaRPr lang="nl-BE" dirty="0" smtClean="0">
              <a:latin typeface="FlandersArtSans-Regular" panose="00000500000000000000"/>
            </a:endParaRPr>
          </a:p>
          <a:p>
            <a:r>
              <a:rPr lang="nl-BE" dirty="0" smtClean="0">
                <a:latin typeface="FlandersArtSans-Regular" panose="00000500000000000000"/>
              </a:rPr>
              <a:t>Alle diensten over periode van 3 jaar</a:t>
            </a:r>
          </a:p>
          <a:p>
            <a:endParaRPr lang="nl-BE" dirty="0" smtClean="0">
              <a:latin typeface="FlandersArtSans-Regular" panose="00000500000000000000"/>
            </a:endParaRPr>
          </a:p>
          <a:p>
            <a:r>
              <a:rPr lang="nl-BE" dirty="0" smtClean="0">
                <a:latin typeface="FlandersArtSans-Regular" panose="00000500000000000000"/>
              </a:rPr>
              <a:t>Kort (1/2 dag), gericht</a:t>
            </a:r>
          </a:p>
          <a:p>
            <a:endParaRPr lang="nl-BE" dirty="0" smtClean="0">
              <a:latin typeface="FlandersArtSans-Regular" panose="00000500000000000000"/>
            </a:endParaRPr>
          </a:p>
          <a:p>
            <a:r>
              <a:rPr lang="nl-BE" dirty="0" smtClean="0">
                <a:latin typeface="FlandersArtSans-Regular" panose="00000500000000000000"/>
              </a:rPr>
              <a:t>Gebruikersgericht thema dat jaarlijks wordt bekendgemaakt</a:t>
            </a:r>
          </a:p>
          <a:p>
            <a:pPr marL="0" indent="0">
              <a:buNone/>
            </a:pPr>
            <a:endParaRPr lang="nl-BE" dirty="0" smtClean="0">
              <a:latin typeface="FlandersArtSans-Regular" panose="00000500000000000000"/>
            </a:endParaRPr>
          </a:p>
          <a:p>
            <a:r>
              <a:rPr lang="nl-BE" dirty="0" smtClean="0">
                <a:latin typeface="FlandersArtSans-Regular" panose="00000500000000000000"/>
              </a:rPr>
              <a:t>Methodiek kan verschillen </a:t>
            </a:r>
            <a:r>
              <a:rPr lang="nl-BE" dirty="0" smtClean="0">
                <a:latin typeface="FlandersArtSans-Regular" panose="00000500000000000000"/>
              </a:rPr>
              <a:t>naargelang het </a:t>
            </a:r>
            <a:r>
              <a:rPr lang="nl-BE" dirty="0" smtClean="0">
                <a:latin typeface="FlandersArtSans-Regular" panose="00000500000000000000"/>
              </a:rPr>
              <a:t>thema</a:t>
            </a:r>
          </a:p>
          <a:p>
            <a:pPr marL="0" indent="0">
              <a:buNone/>
            </a:pPr>
            <a:endParaRPr lang="nl-BE" dirty="0" smtClean="0">
              <a:latin typeface="FlandersArtSans-Regular" panose="00000500000000000000"/>
            </a:endParaRPr>
          </a:p>
          <a:p>
            <a:r>
              <a:rPr lang="nl-BE" dirty="0" smtClean="0">
                <a:latin typeface="FlandersArtSans-Regular" panose="00000500000000000000"/>
              </a:rPr>
              <a:t>Jaarlijks rapport</a:t>
            </a:r>
          </a:p>
          <a:p>
            <a:endParaRPr lang="nl-BE" dirty="0" smtClean="0">
              <a:latin typeface="Euphemia" panose="020B0503040102020104" pitchFamily="34" charset="0"/>
            </a:endParaRPr>
          </a:p>
          <a:p>
            <a:endParaRPr lang="nl-BE" dirty="0">
              <a:latin typeface="Euphemia" panose="020B05030401020201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10</a:t>
            </a:fld>
            <a:endParaRPr lang="nl-BE" dirty="0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29668"/>
            <a:ext cx="8249054" cy="1143000"/>
          </a:xfrm>
        </p:spPr>
        <p:txBody>
          <a:bodyPr/>
          <a:lstStyle/>
          <a:p>
            <a:r>
              <a:rPr lang="nl-BE" sz="2800" b="1" dirty="0" smtClean="0"/>
              <a:t>Opvolginspectie</a:t>
            </a:r>
            <a:endParaRPr lang="nl-BE" sz="28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latin typeface="FlandersArtSans-Regular" panose="00000500000000000000"/>
              </a:rPr>
              <a:t>In overleg tussen </a:t>
            </a:r>
            <a:r>
              <a:rPr lang="nl-BE" dirty="0">
                <a:latin typeface="FlandersArtSans-Regular" panose="00000500000000000000"/>
              </a:rPr>
              <a:t>T</a:t>
            </a:r>
            <a:r>
              <a:rPr lang="nl-BE" dirty="0" smtClean="0">
                <a:latin typeface="FlandersArtSans-Regular" panose="00000500000000000000"/>
              </a:rPr>
              <a:t>eam Thuiszorg van Z&amp;G en Zorginspectie </a:t>
            </a:r>
          </a:p>
          <a:p>
            <a:pPr marL="0" indent="0">
              <a:buNone/>
            </a:pPr>
            <a:endParaRPr lang="nl-BE" dirty="0" smtClean="0">
              <a:latin typeface="FlandersArtSans-Regular" panose="00000500000000000000"/>
            </a:endParaRPr>
          </a:p>
          <a:p>
            <a:r>
              <a:rPr lang="nl-BE" dirty="0">
                <a:latin typeface="FlandersArtSans-Regular" panose="00000500000000000000"/>
              </a:rPr>
              <a:t>O</a:t>
            </a:r>
            <a:r>
              <a:rPr lang="nl-BE" dirty="0" smtClean="0">
                <a:latin typeface="FlandersArtSans-Regular" panose="00000500000000000000"/>
              </a:rPr>
              <a:t>pvolging specifieke tekorten of volledige basisinspectie </a:t>
            </a:r>
          </a:p>
          <a:p>
            <a:pPr marL="0" indent="0">
              <a:buNone/>
            </a:pPr>
            <a:r>
              <a:rPr lang="nl-BE" sz="2000" dirty="0" smtClean="0">
                <a:latin typeface="FlandersArtSans-Light" panose="00000400000000000000" pitchFamily="2" charset="0"/>
              </a:rPr>
              <a:t/>
            </a:r>
            <a:br>
              <a:rPr lang="nl-BE" sz="2000" dirty="0" smtClean="0">
                <a:latin typeface="FlandersArtSans-Light" panose="00000400000000000000" pitchFamily="2" charset="0"/>
              </a:rPr>
            </a:br>
            <a:r>
              <a:rPr lang="nl-BE" sz="2000" dirty="0" smtClean="0">
                <a:latin typeface="FlandersArtSans-Light" panose="00000400000000000000" pitchFamily="2" charset="0"/>
              </a:rPr>
              <a:t/>
            </a:r>
            <a:br>
              <a:rPr lang="nl-BE" sz="2000" dirty="0" smtClean="0">
                <a:latin typeface="FlandersArtSans-Light" panose="00000400000000000000" pitchFamily="2" charset="0"/>
              </a:rPr>
            </a:br>
            <a:endParaRPr lang="nl-BE" sz="2000" dirty="0" smtClean="0">
              <a:latin typeface="FlandersArtSans-Light" panose="00000400000000000000" pitchFamily="2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11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/>
              <a:t>K</a:t>
            </a:r>
            <a:r>
              <a:rPr lang="nl-BE" sz="2800" b="1" dirty="0" smtClean="0"/>
              <a:t>lachtonderzoek</a:t>
            </a:r>
            <a:endParaRPr lang="nl-BE" sz="28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>
                <a:latin typeface="FlandersArtSans-Light" panose="00000400000000000000" pitchFamily="2" charset="0"/>
              </a:rPr>
              <a:t>Aangestuurd door </a:t>
            </a:r>
            <a:r>
              <a:rPr lang="nl-BE" dirty="0">
                <a:latin typeface="FlandersArtSans-Light" panose="00000400000000000000" pitchFamily="2" charset="0"/>
              </a:rPr>
              <a:t>T</a:t>
            </a:r>
            <a:r>
              <a:rPr lang="nl-BE" dirty="0" smtClean="0">
                <a:latin typeface="FlandersArtSans-Light" panose="00000400000000000000" pitchFamily="2" charset="0"/>
              </a:rPr>
              <a:t>eam Thuiszorg van Z&amp;G dat klachten ontvangt</a:t>
            </a:r>
          </a:p>
          <a:p>
            <a:endParaRPr lang="nl-BE" dirty="0">
              <a:latin typeface="FlandersArtSans-Light" panose="00000400000000000000" pitchFamily="2" charset="0"/>
            </a:endParaRPr>
          </a:p>
          <a:p>
            <a:r>
              <a:rPr lang="nl-BE" dirty="0" smtClean="0">
                <a:latin typeface="FlandersArtSans-Light" panose="00000400000000000000" pitchFamily="2" charset="0"/>
              </a:rPr>
              <a:t>Herhaalde klachten kunnen aanleiding geven tot nieuwe basisinspectie</a:t>
            </a:r>
            <a:br>
              <a:rPr lang="nl-BE" dirty="0" smtClean="0">
                <a:latin typeface="FlandersArtSans-Light" panose="00000400000000000000" pitchFamily="2" charset="0"/>
              </a:rPr>
            </a:br>
            <a:r>
              <a:rPr lang="nl-BE" sz="2000" dirty="0" smtClean="0">
                <a:latin typeface="FlandersArtSans-Light" panose="00000400000000000000" pitchFamily="2" charset="0"/>
              </a:rPr>
              <a:t/>
            </a:r>
            <a:br>
              <a:rPr lang="nl-BE" sz="2000" dirty="0" smtClean="0">
                <a:latin typeface="FlandersArtSans-Light" panose="00000400000000000000" pitchFamily="2" charset="0"/>
              </a:rPr>
            </a:br>
            <a:endParaRPr lang="nl-BE" sz="2000" dirty="0" smtClean="0">
              <a:latin typeface="FlandersArtSans-Light" panose="00000400000000000000" pitchFamily="2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12</a:t>
            </a:fld>
            <a:endParaRPr lang="nl-BE" dirty="0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 smtClean="0"/>
              <a:t>Onderzoek ernstige gebeurtenis</a:t>
            </a:r>
            <a:endParaRPr lang="nl-BE" sz="28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Uitklaren van feiten</a:t>
            </a:r>
          </a:p>
          <a:p>
            <a:endParaRPr lang="nl-BE" dirty="0" smtClean="0"/>
          </a:p>
          <a:p>
            <a:r>
              <a:rPr lang="nl-BE" dirty="0" smtClean="0"/>
              <a:t>Communicatie met betrokkenen</a:t>
            </a:r>
          </a:p>
          <a:p>
            <a:endParaRPr lang="nl-BE" dirty="0"/>
          </a:p>
          <a:p>
            <a:r>
              <a:rPr lang="nl-BE" dirty="0" smtClean="0"/>
              <a:t>Eventuele nazorgacties</a:t>
            </a:r>
          </a:p>
          <a:p>
            <a:endParaRPr lang="nl-BE" dirty="0"/>
          </a:p>
          <a:p>
            <a:r>
              <a:rPr lang="nl-BE" dirty="0" smtClean="0"/>
              <a:t>Preventieve acties</a:t>
            </a:r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13</a:t>
            </a:fld>
            <a:endParaRPr lang="nl-BE" dirty="0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/>
              <a:t>Inspecties op korte termijn (1)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Vanaf 2017 vinden inspecties plaats vanuit voorgesteld model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In 2017 wordt thematische inspectie gepland rond thema’s </a:t>
            </a:r>
            <a:r>
              <a:rPr lang="nl-BE" b="1" dirty="0"/>
              <a:t>continuïteit en flexibiliteit</a:t>
            </a:r>
          </a:p>
          <a:p>
            <a:endParaRPr lang="nl-BE" dirty="0"/>
          </a:p>
          <a:p>
            <a:r>
              <a:rPr lang="nl-BE" dirty="0"/>
              <a:t>2017: aangekondigde inspecties van ½ dag</a:t>
            </a:r>
          </a:p>
          <a:p>
            <a:endParaRPr lang="nl-BE" dirty="0"/>
          </a:p>
          <a:p>
            <a:r>
              <a:rPr lang="nl-BE" dirty="0"/>
              <a:t>Proefinspectie: 7/06/2017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Voorstelling van het </a:t>
            </a:r>
            <a:r>
              <a:rPr lang="nl-BE" dirty="0" smtClean="0"/>
              <a:t>toezichtmodel </a:t>
            </a:r>
            <a:r>
              <a:rPr lang="nl-BE" dirty="0"/>
              <a:t>en de inspectieronde aan sector op 20/06/2017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Uitvoering inspecties: juli – december 2017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14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09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 smtClean="0"/>
              <a:t>Inspecties op korte termijn (2)</a:t>
            </a:r>
            <a:endParaRPr lang="nl-BE" sz="32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J</a:t>
            </a:r>
            <a:r>
              <a:rPr lang="nl-BE" dirty="0" smtClean="0"/>
              <a:t>aarlijkse steekproef van de diensten</a:t>
            </a:r>
          </a:p>
          <a:p>
            <a:pPr marL="0" indent="0">
              <a:buNone/>
            </a:pPr>
            <a:r>
              <a:rPr lang="nl-BE" dirty="0" smtClean="0"/>
              <a:t> </a:t>
            </a:r>
          </a:p>
          <a:p>
            <a:pPr lvl="1"/>
            <a:r>
              <a:rPr lang="nl-BE" sz="2000" dirty="0" smtClean="0"/>
              <a:t>ongeveer 1/3 </a:t>
            </a:r>
          </a:p>
          <a:p>
            <a:pPr lvl="1"/>
            <a:r>
              <a:rPr lang="nl-BE" sz="2000" dirty="0" smtClean="0"/>
              <a:t>geografisch verspreid </a:t>
            </a:r>
          </a:p>
          <a:p>
            <a:pPr lvl="1"/>
            <a:r>
              <a:rPr lang="nl-BE" sz="2000" dirty="0" smtClean="0"/>
              <a:t>verhouding grote/kleine diensten</a:t>
            </a:r>
          </a:p>
          <a:p>
            <a:pPr marL="288000" lvl="1" indent="0">
              <a:buNone/>
            </a:pPr>
            <a:endParaRPr lang="nl-BE" dirty="0" smtClean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15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 smtClean="0"/>
              <a:t>Proefinspectie</a:t>
            </a:r>
            <a:endParaRPr lang="nl-BE" sz="28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Inschatting </a:t>
            </a:r>
            <a:r>
              <a:rPr lang="nl-BE" dirty="0"/>
              <a:t>tijdsduur</a:t>
            </a:r>
          </a:p>
          <a:p>
            <a:endParaRPr lang="nl-BE" dirty="0"/>
          </a:p>
          <a:p>
            <a:r>
              <a:rPr lang="nl-BE" dirty="0" smtClean="0"/>
              <a:t>Validering </a:t>
            </a:r>
            <a:r>
              <a:rPr lang="nl-BE" dirty="0"/>
              <a:t>vragen</a:t>
            </a:r>
          </a:p>
          <a:p>
            <a:pPr marL="288000" lvl="1" indent="0">
              <a:buNone/>
            </a:pPr>
            <a:endParaRPr lang="nl-BE" dirty="0" smtClean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16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/>
              <a:t>Inspecties op korte termijn (3)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Thema Continuïteit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Thema Flexibiliteit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Ontwerpverslag</a:t>
            </a:r>
          </a:p>
          <a:p>
            <a:endParaRPr lang="nl-BE" dirty="0"/>
          </a:p>
          <a:p>
            <a:r>
              <a:rPr lang="nl-BE" dirty="0"/>
              <a:t>Reactiemogelijkheid</a:t>
            </a:r>
          </a:p>
          <a:p>
            <a:endParaRPr lang="nl-BE" dirty="0"/>
          </a:p>
          <a:p>
            <a:r>
              <a:rPr lang="nl-BE" dirty="0"/>
              <a:t>Definitief verslag (eerste verslagen na interne afstemming)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Functiescheiding Zorginspectie en Z&amp;G</a:t>
            </a:r>
          </a:p>
          <a:p>
            <a:pPr marL="288000" lvl="1" indent="0">
              <a:buNone/>
            </a:pPr>
            <a:endParaRPr lang="nl-BE" dirty="0" smtClean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17</a:t>
            </a:fld>
            <a:endParaRPr lang="nl-BE" dirty="0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/>
              <a:t>Inspecties op korte termijn </a:t>
            </a:r>
            <a:r>
              <a:rPr lang="nl-BE" sz="3200" b="1" dirty="0" smtClean="0"/>
              <a:t>(4)</a:t>
            </a:r>
            <a:endParaRPr lang="nl-BE" sz="32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Vooraf:</a:t>
            </a:r>
          </a:p>
          <a:p>
            <a:pPr lvl="1"/>
            <a:r>
              <a:rPr lang="nl-BE" dirty="0"/>
              <a:t>Inspecteur </a:t>
            </a:r>
            <a:r>
              <a:rPr lang="nl-BE" dirty="0" smtClean="0"/>
              <a:t>maakt </a:t>
            </a:r>
            <a:r>
              <a:rPr lang="nl-BE" dirty="0"/>
              <a:t>afspraak</a:t>
            </a:r>
          </a:p>
          <a:p>
            <a:pPr lvl="1"/>
            <a:r>
              <a:rPr lang="nl-BE" dirty="0" smtClean="0"/>
              <a:t>Nodige documenten</a:t>
            </a:r>
            <a:endParaRPr lang="nl-BE" dirty="0"/>
          </a:p>
          <a:p>
            <a:pPr lvl="2"/>
            <a:r>
              <a:rPr lang="nl-BE" dirty="0"/>
              <a:t>kwaliteitshandboek</a:t>
            </a:r>
          </a:p>
          <a:p>
            <a:pPr lvl="2"/>
            <a:r>
              <a:rPr lang="nl-BE" dirty="0" smtClean="0"/>
              <a:t>F53 en </a:t>
            </a:r>
            <a:r>
              <a:rPr lang="nl-BE" dirty="0"/>
              <a:t>facturen van </a:t>
            </a:r>
            <a:r>
              <a:rPr lang="nl-BE" dirty="0" smtClean="0"/>
              <a:t>maand </a:t>
            </a:r>
            <a:r>
              <a:rPr lang="nl-BE" dirty="0"/>
              <a:t>voorafgaand aan </a:t>
            </a:r>
            <a:r>
              <a:rPr lang="nl-BE" dirty="0" smtClean="0"/>
              <a:t>inspectiebezoek</a:t>
            </a:r>
            <a:endParaRPr lang="nl-BE" dirty="0"/>
          </a:p>
          <a:p>
            <a:pPr lvl="2"/>
            <a:r>
              <a:rPr lang="nl-BE" dirty="0"/>
              <a:t>werkplanning van </a:t>
            </a:r>
            <a:r>
              <a:rPr lang="nl-BE" dirty="0" smtClean="0"/>
              <a:t>maand </a:t>
            </a:r>
            <a:r>
              <a:rPr lang="nl-BE" dirty="0"/>
              <a:t>voorafgaand </a:t>
            </a:r>
            <a:r>
              <a:rPr lang="nl-BE" dirty="0" smtClean="0"/>
              <a:t>aan </a:t>
            </a:r>
            <a:r>
              <a:rPr lang="nl-BE" dirty="0"/>
              <a:t>inspectie</a:t>
            </a:r>
          </a:p>
          <a:p>
            <a:pPr lvl="2"/>
            <a:r>
              <a:rPr lang="nl-BE" dirty="0"/>
              <a:t>infobrochure </a:t>
            </a:r>
            <a:endParaRPr lang="nl-BE" dirty="0" smtClean="0"/>
          </a:p>
          <a:p>
            <a:pPr lvl="2"/>
            <a:r>
              <a:rPr lang="nl-BE" dirty="0" smtClean="0"/>
              <a:t>Selectie van 3-5 gebruikersdossiers</a:t>
            </a:r>
          </a:p>
          <a:p>
            <a:pPr marL="576000" lvl="2" indent="0">
              <a:buNone/>
            </a:pPr>
            <a:endParaRPr lang="nl-BE" dirty="0"/>
          </a:p>
          <a:p>
            <a:r>
              <a:rPr lang="nl-BE" dirty="0" smtClean="0"/>
              <a:t>Graag aanwezigheid van iemand die vlot met gebruikersdossiers kan werken</a:t>
            </a:r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18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 smtClean="0"/>
              <a:t>Naar </a:t>
            </a:r>
            <a:r>
              <a:rPr lang="nl-BE" sz="3200" b="1" dirty="0"/>
              <a:t>een afgestemd referentiekader over kwaliteit van </a:t>
            </a:r>
            <a:r>
              <a:rPr lang="nl-BE" sz="3200" b="1" dirty="0" smtClean="0"/>
              <a:t>zorg?</a:t>
            </a:r>
            <a:br>
              <a:rPr lang="nl-BE" sz="3200" b="1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Niet alles kan in regelgeving ingepast worden</a:t>
            </a:r>
          </a:p>
          <a:p>
            <a:endParaRPr lang="nl-BE" dirty="0"/>
          </a:p>
          <a:p>
            <a:r>
              <a:rPr lang="nl-BE" dirty="0" smtClean="0"/>
              <a:t>Zorginspectie wil actief en constructief meewerken om tot verdere afstemming te komen, samen met Z&amp;G, sector en gebruikers </a:t>
            </a:r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19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Zorginspectie</a:t>
            </a:r>
            <a:r>
              <a:rPr lang="nl-BE" dirty="0"/>
              <a:t/>
            </a:r>
            <a:br>
              <a:rPr lang="nl-BE" dirty="0"/>
            </a:br>
            <a:endParaRPr lang="nl-BE" b="1" dirty="0">
              <a:latin typeface="+mj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z="2400" b="1" dirty="0" smtClean="0"/>
              <a:t>Een nieuw model van toezicht in de DGAT</a:t>
            </a:r>
            <a:endParaRPr lang="nl-BE" sz="24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 dirty="0">
              <a:latin typeface="+mj-lt"/>
            </a:endParaRPr>
          </a:p>
        </p:txBody>
      </p:sp>
      <p:pic>
        <p:nvPicPr>
          <p:cNvPr id="5" name="Afbeelding 11" descr="WVG_ENITEIT_4L_CMYK_outlines_19m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18113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1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 smtClean="0"/>
              <a:t>Tot slot</a:t>
            </a:r>
            <a:endParaRPr lang="nl-BE" sz="32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>
                <a:hlinkClick r:id="rId2"/>
              </a:rPr>
              <a:t>https://</a:t>
            </a:r>
            <a:r>
              <a:rPr lang="nl-BE" dirty="0" smtClean="0">
                <a:hlinkClick r:id="rId2"/>
              </a:rPr>
              <a:t>www.departementwvg.be/zorginspectie</a:t>
            </a:r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Modelverslag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Deze presentatie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 smtClean="0"/>
          </a:p>
          <a:p>
            <a:pPr marL="0" indent="0">
              <a:buNone/>
            </a:pPr>
            <a:r>
              <a:rPr lang="nl-BE" b="1" dirty="0" smtClean="0"/>
              <a:t>DANK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	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20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latin typeface="FlandersArtSans-Regular" panose="00000500000000000000" pitchFamily="2" charset="0"/>
              </a:rPr>
              <a:t>Vragen?</a:t>
            </a:r>
            <a:endParaRPr lang="nl-BE" b="1" dirty="0">
              <a:latin typeface="FlandersArtSans-Regular" panose="00000500000000000000" pitchFamily="2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21</a:t>
            </a:fld>
            <a:endParaRPr lang="nl-BE" dirty="0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latin typeface="FlandersArtSans-Regular" panose="00000500000000000000" pitchFamily="2" charset="0"/>
              </a:rPr>
              <a:t>Inhoud</a:t>
            </a:r>
            <a:endParaRPr lang="nl-BE" b="1" dirty="0">
              <a:latin typeface="FlandersArtSans-Regular" panose="00000500000000000000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3"/>
            <a:r>
              <a:rPr lang="nl-BE" dirty="0" smtClean="0"/>
              <a:t>inleiding</a:t>
            </a:r>
          </a:p>
          <a:p>
            <a:pPr lvl="3"/>
            <a:r>
              <a:rPr lang="nl-BE" dirty="0" smtClean="0"/>
              <a:t>vertrekbasis</a:t>
            </a:r>
          </a:p>
          <a:p>
            <a:pPr lvl="3"/>
            <a:r>
              <a:rPr lang="nl-BE" dirty="0" smtClean="0"/>
              <a:t>een afgestemd </a:t>
            </a:r>
            <a:r>
              <a:rPr lang="nl-BE" dirty="0" smtClean="0"/>
              <a:t>toezichtmodel</a:t>
            </a:r>
            <a:endParaRPr lang="nl-BE" dirty="0" smtClean="0"/>
          </a:p>
          <a:p>
            <a:pPr lvl="3"/>
            <a:r>
              <a:rPr lang="nl-BE" dirty="0"/>
              <a:t>i</a:t>
            </a:r>
            <a:r>
              <a:rPr lang="nl-BE" dirty="0" smtClean="0"/>
              <a:t>nspecties </a:t>
            </a:r>
            <a:r>
              <a:rPr lang="nl-BE" dirty="0" smtClean="0"/>
              <a:t>op korte termijn</a:t>
            </a:r>
          </a:p>
          <a:p>
            <a:pPr lvl="3"/>
            <a:r>
              <a:rPr lang="nl-BE" dirty="0" smtClean="0"/>
              <a:t>naar een afgestemd referentiekader over kwaliteit van zorg?</a:t>
            </a:r>
          </a:p>
          <a:p>
            <a:pPr lvl="3"/>
            <a:endParaRPr lang="nl-BE" dirty="0" smtClean="0">
              <a:solidFill>
                <a:srgbClr val="FF0000"/>
              </a:solidFill>
            </a:endParaRPr>
          </a:p>
          <a:p>
            <a:pPr marL="864000" lvl="3" indent="0">
              <a:buNone/>
            </a:pPr>
            <a:endParaRPr lang="nl-BE" dirty="0" smtClean="0"/>
          </a:p>
          <a:p>
            <a:pPr marL="288000" lvl="1" indent="0">
              <a:buNone/>
            </a:pPr>
            <a:endParaRPr lang="nl-BE" dirty="0" smtClean="0">
              <a:latin typeface="+mn-lt"/>
            </a:endParaRPr>
          </a:p>
          <a:p>
            <a:pPr lvl="1"/>
            <a:endParaRPr lang="nl-BE" dirty="0" smtClean="0">
              <a:latin typeface="+mn-lt"/>
            </a:endParaRPr>
          </a:p>
          <a:p>
            <a:endParaRPr lang="nl-BE" dirty="0">
              <a:latin typeface="+mn-lt"/>
            </a:endParaRPr>
          </a:p>
          <a:p>
            <a:pPr marL="288000" lvl="1" indent="0">
              <a:buNone/>
            </a:pPr>
            <a:endParaRPr lang="nl-BE" dirty="0"/>
          </a:p>
          <a:p>
            <a:pPr marL="288000" lvl="1" indent="0">
              <a:buNone/>
            </a:pPr>
            <a:endParaRPr lang="nl-BE" dirty="0" smtClean="0">
              <a:latin typeface="+mj-lt"/>
            </a:endParaRPr>
          </a:p>
          <a:p>
            <a:pPr marL="288000" lvl="1" indent="0">
              <a:buNone/>
            </a:pPr>
            <a:endParaRPr lang="nl-BE" dirty="0">
              <a:latin typeface="+mj-lt"/>
            </a:endParaRPr>
          </a:p>
        </p:txBody>
      </p:sp>
      <p:sp>
        <p:nvSpPr>
          <p:cNvPr id="7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r>
              <a:rPr lang="nl-BE" dirty="0" smtClean="0"/>
              <a:t>3</a:t>
            </a:r>
            <a:endParaRPr lang="nl-BE" dirty="0"/>
          </a:p>
        </p:txBody>
      </p:sp>
      <p:sp>
        <p:nvSpPr>
          <p:cNvPr id="8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56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Inleiding</a:t>
            </a:r>
            <a:endParaRPr lang="nl-BE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Zorginspectie totnogtoe niet op gestructureerde manier aanwezig in DGAT</a:t>
            </a:r>
          </a:p>
          <a:p>
            <a:r>
              <a:rPr lang="nl-BE" dirty="0" smtClean="0"/>
              <a:t>In de toekomst inspecties op een meer planmatige manier uitwerken:</a:t>
            </a:r>
          </a:p>
          <a:p>
            <a:endParaRPr lang="nl-BE" dirty="0" smtClean="0"/>
          </a:p>
          <a:p>
            <a:pPr lvl="1"/>
            <a:r>
              <a:rPr lang="nl-BE" sz="2000" dirty="0" smtClean="0"/>
              <a:t>grote groep gebruikers</a:t>
            </a:r>
          </a:p>
          <a:p>
            <a:pPr lvl="1"/>
            <a:r>
              <a:rPr lang="nl-BE" sz="2000" dirty="0" smtClean="0"/>
              <a:t>kwetsbare gebruikers</a:t>
            </a:r>
          </a:p>
        </p:txBody>
      </p:sp>
      <p:sp>
        <p:nvSpPr>
          <p:cNvPr id="7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r>
              <a:rPr lang="nl-BE" dirty="0" smtClean="0"/>
              <a:t>4</a:t>
            </a:r>
            <a:endParaRPr lang="nl-BE" dirty="0"/>
          </a:p>
        </p:txBody>
      </p:sp>
      <p:sp>
        <p:nvSpPr>
          <p:cNvPr id="8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71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Vertrekbasis</a:t>
            </a:r>
            <a:endParaRPr lang="nl-BE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/>
              <a:t>Beleidsbrieven Minister</a:t>
            </a:r>
          </a:p>
          <a:p>
            <a:r>
              <a:rPr lang="nl-BE" dirty="0" smtClean="0"/>
              <a:t>Werkingskader </a:t>
            </a:r>
            <a:r>
              <a:rPr lang="nl-BE" dirty="0"/>
              <a:t>DGAT vanuit de Taskforce</a:t>
            </a:r>
          </a:p>
          <a:p>
            <a:r>
              <a:rPr lang="nl-BE" dirty="0" smtClean="0"/>
              <a:t>Missie </a:t>
            </a:r>
            <a:r>
              <a:rPr lang="nl-BE" dirty="0"/>
              <a:t>en Visie van Zorginspectie</a:t>
            </a:r>
          </a:p>
          <a:p>
            <a:r>
              <a:rPr lang="nl-BE" dirty="0" smtClean="0"/>
              <a:t>Wettelijk </a:t>
            </a:r>
            <a:r>
              <a:rPr lang="nl-BE" dirty="0"/>
              <a:t>kader</a:t>
            </a:r>
          </a:p>
        </p:txBody>
      </p:sp>
      <p:sp>
        <p:nvSpPr>
          <p:cNvPr id="7" name="Tijdelijke aanduiding voor dianummer 7"/>
          <p:cNvSpPr txBox="1">
            <a:spLocks/>
          </p:cNvSpPr>
          <p:nvPr/>
        </p:nvSpPr>
        <p:spPr>
          <a:xfrm>
            <a:off x="4302000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5</a:t>
            </a:r>
            <a:endParaRPr lang="nl-BE" dirty="0"/>
          </a:p>
        </p:txBody>
      </p:sp>
      <p:sp>
        <p:nvSpPr>
          <p:cNvPr id="8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02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b="1" dirty="0" smtClean="0">
                <a:latin typeface="FlandersArtSans-Regular" panose="00000500000000000000" pitchFamily="2" charset="0"/>
              </a:rPr>
              <a:t>Inspecties </a:t>
            </a:r>
            <a:r>
              <a:rPr lang="nl-BE" sz="3600" b="1" dirty="0">
                <a:latin typeface="FlandersArtSans-Regular" panose="00000500000000000000" pitchFamily="2" charset="0"/>
              </a:rPr>
              <a:t>in de </a:t>
            </a:r>
            <a:r>
              <a:rPr lang="nl-BE" sz="3600" b="1" dirty="0" smtClean="0">
                <a:latin typeface="FlandersArtSans-Regular" panose="00000500000000000000" pitchFamily="2" charset="0"/>
              </a:rPr>
              <a:t>DGAT:</a:t>
            </a:r>
            <a:br>
              <a:rPr lang="nl-BE" sz="3600" b="1" dirty="0" smtClean="0">
                <a:latin typeface="FlandersArtSans-Regular" panose="00000500000000000000" pitchFamily="2" charset="0"/>
              </a:rPr>
            </a:br>
            <a:r>
              <a:rPr lang="nl-BE" sz="3600" b="1" dirty="0" smtClean="0">
                <a:latin typeface="FlandersArtSans-Regular" panose="00000500000000000000" pitchFamily="2" charset="0"/>
              </a:rPr>
              <a:t>een afgestemd </a:t>
            </a:r>
            <a:r>
              <a:rPr lang="nl-BE" sz="3600" b="1" dirty="0" smtClean="0">
                <a:latin typeface="FlandersArtSans-Regular" panose="00000500000000000000" pitchFamily="2" charset="0"/>
              </a:rPr>
              <a:t>toezichtmodel</a:t>
            </a:r>
            <a:endParaRPr lang="nl-BE" sz="3600" dirty="0"/>
          </a:p>
        </p:txBody>
      </p:sp>
      <p:pic>
        <p:nvPicPr>
          <p:cNvPr id="5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75" y="2500934"/>
            <a:ext cx="4895850" cy="3671888"/>
          </a:xfrm>
        </p:spPr>
      </p:pic>
      <p:sp>
        <p:nvSpPr>
          <p:cNvPr id="7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r>
              <a:rPr lang="nl-BE" dirty="0"/>
              <a:t>6</a:t>
            </a:r>
          </a:p>
        </p:txBody>
      </p:sp>
      <p:sp>
        <p:nvSpPr>
          <p:cNvPr id="8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91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 smtClean="0"/>
              <a:t>Een afgestemd </a:t>
            </a:r>
            <a:r>
              <a:rPr lang="nl-BE" sz="3200" b="1" dirty="0" smtClean="0"/>
              <a:t>toezichtmodel </a:t>
            </a:r>
            <a:r>
              <a:rPr lang="nl-BE" sz="3200" b="1" dirty="0" smtClean="0"/>
              <a:t>(1)</a:t>
            </a:r>
            <a:endParaRPr lang="nl-BE" sz="32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Nieuw </a:t>
            </a:r>
            <a:r>
              <a:rPr lang="nl-BE" dirty="0" smtClean="0"/>
              <a:t>toezichtmodel </a:t>
            </a:r>
            <a:r>
              <a:rPr lang="nl-BE" dirty="0" smtClean="0"/>
              <a:t>werd afgestemd met Z&amp;G-Team Thuiszorg, kabinet en dagelijks bestuur VVDG</a:t>
            </a:r>
          </a:p>
          <a:p>
            <a:pPr>
              <a:buNone/>
            </a:pPr>
            <a:endParaRPr lang="nl-BE" dirty="0" smtClean="0">
              <a:solidFill>
                <a:srgbClr val="FF0000"/>
              </a:solidFill>
            </a:endParaRPr>
          </a:p>
          <a:p>
            <a:r>
              <a:rPr lang="nl-BE" dirty="0" smtClean="0"/>
              <a:t>Zorginspectie zet 2 teams in:</a:t>
            </a:r>
          </a:p>
          <a:p>
            <a:pPr lvl="1"/>
            <a:r>
              <a:rPr lang="nl-BE" sz="2000" dirty="0" smtClean="0"/>
              <a:t>team financieel</a:t>
            </a:r>
          </a:p>
          <a:p>
            <a:pPr lvl="1"/>
            <a:r>
              <a:rPr lang="nl-BE" sz="2000" dirty="0" smtClean="0"/>
              <a:t>team welzijn</a:t>
            </a:r>
          </a:p>
          <a:p>
            <a:pPr marL="288000" lvl="1" indent="0">
              <a:buNone/>
            </a:pPr>
            <a:endParaRPr lang="nl-BE" dirty="0" smtClean="0"/>
          </a:p>
        </p:txBody>
      </p:sp>
      <p:sp>
        <p:nvSpPr>
          <p:cNvPr id="7" name="Tijdelijke aanduiding voor dianummer 7"/>
          <p:cNvSpPr txBox="1">
            <a:spLocks/>
          </p:cNvSpPr>
          <p:nvPr/>
        </p:nvSpPr>
        <p:spPr>
          <a:xfrm>
            <a:off x="4302000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7</a:t>
            </a:r>
          </a:p>
        </p:txBody>
      </p:sp>
      <p:sp>
        <p:nvSpPr>
          <p:cNvPr id="8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516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b="1" dirty="0" smtClean="0"/>
              <a:t>Een afgestemd </a:t>
            </a:r>
            <a:r>
              <a:rPr lang="nl-BE" sz="3200" b="1" dirty="0" smtClean="0"/>
              <a:t>toezichtmodel </a:t>
            </a:r>
            <a:r>
              <a:rPr lang="nl-BE" sz="3200" b="1" dirty="0" smtClean="0"/>
              <a:t>(2)</a:t>
            </a:r>
            <a:endParaRPr lang="nl-BE" sz="32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Team Financieel</a:t>
            </a:r>
          </a:p>
          <a:p>
            <a:pPr lvl="1"/>
            <a:r>
              <a:rPr lang="nl-BE" sz="2000" dirty="0">
                <a:solidFill>
                  <a:prstClr val="white">
                    <a:lumMod val="50000"/>
                  </a:prstClr>
                </a:solidFill>
              </a:rPr>
              <a:t>gaat na </a:t>
            </a:r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of </a:t>
            </a:r>
            <a:r>
              <a:rPr lang="nl-BE" sz="2000" dirty="0">
                <a:solidFill>
                  <a:prstClr val="white">
                    <a:lumMod val="50000"/>
                  </a:prstClr>
                </a:solidFill>
              </a:rPr>
              <a:t>overheidsmiddelen regelmatig en </a:t>
            </a:r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doelmatig </a:t>
            </a:r>
            <a:r>
              <a:rPr lang="nl-BE" sz="2000" dirty="0">
                <a:solidFill>
                  <a:prstClr val="white">
                    <a:lumMod val="50000"/>
                  </a:prstClr>
                </a:solidFill>
              </a:rPr>
              <a:t>besteed werden</a:t>
            </a:r>
          </a:p>
          <a:p>
            <a:pPr lvl="1"/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evalueert </a:t>
            </a:r>
            <a:r>
              <a:rPr lang="nl-BE" sz="2000" dirty="0">
                <a:solidFill>
                  <a:prstClr val="white">
                    <a:lumMod val="50000"/>
                  </a:prstClr>
                </a:solidFill>
              </a:rPr>
              <a:t>financiële gezondheid </a:t>
            </a:r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van </a:t>
            </a:r>
            <a:r>
              <a:rPr lang="nl-BE" sz="2000" dirty="0" err="1">
                <a:solidFill>
                  <a:prstClr val="white">
                    <a:lumMod val="50000"/>
                  </a:prstClr>
                </a:solidFill>
              </a:rPr>
              <a:t>beheersinstantie</a:t>
            </a:r>
            <a:endParaRPr lang="nl-BE" sz="20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buNone/>
            </a:pPr>
            <a:endParaRPr lang="nl-BE" dirty="0" smtClean="0"/>
          </a:p>
          <a:p>
            <a:r>
              <a:rPr lang="nl-BE" dirty="0"/>
              <a:t>Team </a:t>
            </a:r>
            <a:r>
              <a:rPr lang="nl-BE" dirty="0" smtClean="0"/>
              <a:t>Welzijn(waarvan </a:t>
            </a:r>
            <a:r>
              <a:rPr lang="nl-BE" dirty="0"/>
              <a:t>8 inspecteurs)zet 5 soorten inspecties in: </a:t>
            </a:r>
          </a:p>
          <a:p>
            <a:pPr lvl="1"/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basisinspectie</a:t>
            </a:r>
          </a:p>
          <a:p>
            <a:pPr lvl="1"/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thematische inspectie</a:t>
            </a:r>
          </a:p>
          <a:p>
            <a:pPr lvl="1"/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opvolgingsinspectie</a:t>
            </a:r>
          </a:p>
          <a:p>
            <a:pPr lvl="1"/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klachtonderzoek</a:t>
            </a:r>
          </a:p>
          <a:p>
            <a:pPr lvl="1"/>
            <a:r>
              <a:rPr lang="nl-BE" sz="2000" dirty="0" smtClean="0">
                <a:solidFill>
                  <a:prstClr val="white">
                    <a:lumMod val="50000"/>
                  </a:prstClr>
                </a:solidFill>
              </a:rPr>
              <a:t>onderzoek ernstige gebeurtenis</a:t>
            </a:r>
          </a:p>
          <a:p>
            <a:pPr marL="288000" lvl="1" indent="0">
              <a:buNone/>
            </a:pPr>
            <a:endParaRPr lang="nl-BE" dirty="0" smtClean="0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4302000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/>
              <a:t>8</a:t>
            </a:r>
          </a:p>
        </p:txBody>
      </p:sp>
      <p:sp>
        <p:nvSpPr>
          <p:cNvPr id="10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834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b="1" dirty="0" smtClean="0"/>
              <a:t>Basisinspectie</a:t>
            </a:r>
            <a:endParaRPr lang="nl-BE" sz="28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Bij erkenning van nieuwe diensten</a:t>
            </a:r>
            <a:endParaRPr lang="nl-BE" dirty="0" smtClean="0">
              <a:solidFill>
                <a:srgbClr val="FF0000"/>
              </a:solidFill>
            </a:endParaRPr>
          </a:p>
          <a:p>
            <a:endParaRPr lang="nl-BE" dirty="0" smtClean="0"/>
          </a:p>
          <a:p>
            <a:r>
              <a:rPr lang="nl-BE" dirty="0" smtClean="0"/>
              <a:t>Aangekondigd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Traject van 2 jaar: </a:t>
            </a:r>
          </a:p>
          <a:p>
            <a:pPr lvl="2"/>
            <a:r>
              <a:rPr lang="nl-BE" dirty="0" smtClean="0">
                <a:latin typeface="FlandersArtSans-Regular" panose="00000500000000000000"/>
              </a:rPr>
              <a:t>eerste inspectiebezoek na 1 jaar werking: erkenningsvoorwaarden</a:t>
            </a:r>
          </a:p>
          <a:p>
            <a:pPr marL="576000" lvl="2" indent="0">
              <a:buNone/>
            </a:pPr>
            <a:endParaRPr lang="nl-BE" dirty="0" smtClean="0">
              <a:latin typeface="FlandersArtSans-Regular" panose="00000500000000000000"/>
            </a:endParaRPr>
          </a:p>
          <a:p>
            <a:pPr lvl="2"/>
            <a:r>
              <a:rPr lang="nl-BE" dirty="0" smtClean="0">
                <a:latin typeface="FlandersArtSans-Regular" panose="00000500000000000000"/>
              </a:rPr>
              <a:t>tweede inspectiebezoek in 2</a:t>
            </a:r>
            <a:r>
              <a:rPr lang="nl-BE" baseline="30000" dirty="0" smtClean="0">
                <a:latin typeface="FlandersArtSans-Regular" panose="00000500000000000000"/>
              </a:rPr>
              <a:t>de</a:t>
            </a:r>
            <a:r>
              <a:rPr lang="nl-BE" dirty="0" smtClean="0">
                <a:latin typeface="FlandersArtSans-Regular" panose="00000500000000000000"/>
              </a:rPr>
              <a:t> werkingsjaar: </a:t>
            </a:r>
          </a:p>
          <a:p>
            <a:pPr marL="576000" lvl="2" indent="0">
              <a:buNone/>
            </a:pPr>
            <a:r>
              <a:rPr lang="nl-BE" dirty="0">
                <a:latin typeface="FlandersArtSans-Regular" panose="00000500000000000000"/>
              </a:rPr>
              <a:t>	</a:t>
            </a:r>
            <a:r>
              <a:rPr lang="nl-BE" dirty="0" smtClean="0">
                <a:latin typeface="FlandersArtSans-Regular" panose="00000500000000000000"/>
              </a:rPr>
              <a:t>dienst- en hulpverleningspraktijk</a:t>
            </a:r>
          </a:p>
          <a:p>
            <a:pPr lvl="2"/>
            <a:endParaRPr lang="nl-BE" dirty="0" smtClean="0">
              <a:latin typeface="FlandersArtSans-Regular" panose="00000500000000000000"/>
            </a:endParaRPr>
          </a:p>
          <a:p>
            <a:pPr lvl="2"/>
            <a:r>
              <a:rPr lang="nl-BE" dirty="0" smtClean="0">
                <a:latin typeface="FlandersArtSans-Regular" panose="00000500000000000000"/>
              </a:rPr>
              <a:t>derde inspectiebezoek: bij einde tweede jaar: proces van zelfevaluatie en opvolging tekorten uit vorige inspectiebezoeken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4302000" y="6336000"/>
            <a:ext cx="540000" cy="360000"/>
          </a:xfrm>
        </p:spPr>
        <p:txBody>
          <a:bodyPr/>
          <a:lstStyle/>
          <a:p>
            <a:fld id="{94FE68C2-5ACA-4807-8285-3DC629DC8532}" type="slidenum">
              <a:rPr lang="nl-BE" smtClean="0"/>
              <a:pPr/>
              <a:t>9</a:t>
            </a:fld>
            <a:endParaRPr lang="nl-BE"/>
          </a:p>
        </p:txBody>
      </p:sp>
      <p:sp>
        <p:nvSpPr>
          <p:cNvPr id="9" name="Tijdelijke aanduiding voor dianummer 7"/>
          <p:cNvSpPr txBox="1">
            <a:spLocks/>
          </p:cNvSpPr>
          <p:nvPr/>
        </p:nvSpPr>
        <p:spPr>
          <a:xfrm>
            <a:off x="8289235" y="6336000"/>
            <a:ext cx="82033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20/06/2017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6" y="5894219"/>
            <a:ext cx="15716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Dep_WVG_2015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D2F0DD5C-7E50-4920-B7D3-BD639FE43863}"/>
    </a:ext>
  </a:extLst>
</a:theme>
</file>

<file path=ppt/theme/theme2.xml><?xml version="1.0" encoding="utf-8"?>
<a:theme xmlns:a="http://schemas.openxmlformats.org/drawingml/2006/main" name="Aangepast ontwerp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793A403D9C0A43B30D1F44D42C540A" ma:contentTypeVersion="0" ma:contentTypeDescription="Een nieuw document maken." ma:contentTypeScope="" ma:versionID="0ae282079c82f0b9c1be7d37d5c8abe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4edde9ce98d2e215d3fd6c49e08e2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E8AF21-617A-4CA3-9A2E-109B6164DD3E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A6D9015-77F2-4574-B835-F9C548D42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18CB40-A391-4156-90C8-2484DF1A8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Presentatie_Dep_WVG_2015</Template>
  <TotalTime>2767</TotalTime>
  <Words>494</Words>
  <Application>Microsoft Office PowerPoint</Application>
  <PresentationFormat>Diavoorstelling (4:3)</PresentationFormat>
  <Paragraphs>223</Paragraphs>
  <Slides>21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21</vt:i4>
      </vt:variant>
    </vt:vector>
  </HeadingPairs>
  <TitlesOfParts>
    <vt:vector size="29" baseType="lpstr">
      <vt:lpstr>Arial</vt:lpstr>
      <vt:lpstr>Calibri</vt:lpstr>
      <vt:lpstr>Euphemia</vt:lpstr>
      <vt:lpstr>FlandersArtSans-Bold</vt:lpstr>
      <vt:lpstr>FlandersArtSans-Light</vt:lpstr>
      <vt:lpstr>FlandersArtSans-Regular</vt:lpstr>
      <vt:lpstr>Presentatie_Dep_WVG_2015</vt:lpstr>
      <vt:lpstr>Aangepast ontwerp</vt:lpstr>
      <vt:lpstr>WELKOM  ZORGINSPECTIE</vt:lpstr>
      <vt:lpstr> Zorginspectie </vt:lpstr>
      <vt:lpstr>Inhoud</vt:lpstr>
      <vt:lpstr>Inleiding</vt:lpstr>
      <vt:lpstr>Vertrekbasis</vt:lpstr>
      <vt:lpstr>Inspecties in de DGAT: een afgestemd toezichtmodel</vt:lpstr>
      <vt:lpstr>Een afgestemd toezichtmodel (1)</vt:lpstr>
      <vt:lpstr>Een afgestemd toezichtmodel (2)</vt:lpstr>
      <vt:lpstr>Basisinspectie</vt:lpstr>
      <vt:lpstr>Thematische inspectie</vt:lpstr>
      <vt:lpstr>Opvolginspectie</vt:lpstr>
      <vt:lpstr>Klachtonderzoek</vt:lpstr>
      <vt:lpstr>Onderzoek ernstige gebeurtenis</vt:lpstr>
      <vt:lpstr>Inspecties op korte termijn (1)</vt:lpstr>
      <vt:lpstr>Inspecties op korte termijn (2)</vt:lpstr>
      <vt:lpstr>Proefinspectie</vt:lpstr>
      <vt:lpstr>Inspecties op korte termijn (3)</vt:lpstr>
      <vt:lpstr>Inspecties op korte termijn (4)</vt:lpstr>
      <vt:lpstr>Naar een afgestemd referentiekader over kwaliteit van zorg?  </vt:lpstr>
      <vt:lpstr>Tot slot</vt:lpstr>
      <vt:lpstr>Vragen?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Zorginspectie</dc:title>
  <dc:creator>Cochet, Mady</dc:creator>
  <cp:lastModifiedBy>Wylin, Tom</cp:lastModifiedBy>
  <cp:revision>208</cp:revision>
  <cp:lastPrinted>2017-06-16T11:33:45Z</cp:lastPrinted>
  <dcterms:created xsi:type="dcterms:W3CDTF">2015-01-06T09:58:07Z</dcterms:created>
  <dcterms:modified xsi:type="dcterms:W3CDTF">2017-06-23T08:35:08Z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0x0101001D793A403D9C0A43B30D1F44D42C540A</vt:lpwstr>
  </property>
</Properties>
</file>