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91" r:id="rId6"/>
    <p:sldId id="305" r:id="rId7"/>
    <p:sldId id="258" r:id="rId8"/>
    <p:sldId id="304" r:id="rId9"/>
    <p:sldId id="287" r:id="rId10"/>
    <p:sldId id="261" r:id="rId11"/>
    <p:sldId id="295" r:id="rId12"/>
    <p:sldId id="271" r:id="rId13"/>
    <p:sldId id="282" r:id="rId14"/>
    <p:sldId id="289" r:id="rId15"/>
    <p:sldId id="299" r:id="rId16"/>
    <p:sldId id="300" r:id="rId17"/>
    <p:sldId id="275" r:id="rId18"/>
    <p:sldId id="297" r:id="rId19"/>
    <p:sldId id="273" r:id="rId20"/>
    <p:sldId id="301" r:id="rId21"/>
    <p:sldId id="283" r:id="rId22"/>
    <p:sldId id="269" r:id="rId23"/>
    <p:sldId id="263" r:id="rId24"/>
    <p:sldId id="264" r:id="rId25"/>
    <p:sldId id="265" r:id="rId26"/>
    <p:sldId id="266" r:id="rId27"/>
    <p:sldId id="267" r:id="rId28"/>
    <p:sldId id="276" r:id="rId29"/>
    <p:sldId id="278" r:id="rId30"/>
    <p:sldId id="285" r:id="rId31"/>
    <p:sldId id="277" r:id="rId32"/>
    <p:sldId id="268" r:id="rId33"/>
    <p:sldId id="293" r:id="rId34"/>
    <p:sldId id="262" r:id="rId35"/>
    <p:sldId id="294" r:id="rId36"/>
    <p:sldId id="302" r:id="rId37"/>
    <p:sldId id="270" r:id="rId38"/>
    <p:sldId id="274" r:id="rId39"/>
  </p:sldIdLst>
  <p:sldSz cx="12192000" cy="6858000"/>
  <p:notesSz cx="6669088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083964A-14B6-4EEB-9784-283C7B779614}">
          <p14:sldIdLst>
            <p14:sldId id="256"/>
          </p14:sldIdLst>
        </p14:section>
        <p14:section name="Naamloze sectie" id="{4E1A38A8-34E1-483F-AD93-5F54A6A927D0}">
          <p14:sldIdLst>
            <p14:sldId id="291"/>
            <p14:sldId id="305"/>
            <p14:sldId id="258"/>
            <p14:sldId id="304"/>
            <p14:sldId id="287"/>
            <p14:sldId id="261"/>
            <p14:sldId id="295"/>
            <p14:sldId id="271"/>
            <p14:sldId id="282"/>
            <p14:sldId id="289"/>
            <p14:sldId id="299"/>
            <p14:sldId id="300"/>
            <p14:sldId id="275"/>
            <p14:sldId id="297"/>
            <p14:sldId id="273"/>
            <p14:sldId id="301"/>
            <p14:sldId id="283"/>
            <p14:sldId id="269"/>
            <p14:sldId id="263"/>
            <p14:sldId id="264"/>
            <p14:sldId id="265"/>
            <p14:sldId id="266"/>
            <p14:sldId id="267"/>
            <p14:sldId id="276"/>
            <p14:sldId id="278"/>
            <p14:sldId id="285"/>
            <p14:sldId id="277"/>
            <p14:sldId id="268"/>
            <p14:sldId id="293"/>
            <p14:sldId id="262"/>
            <p14:sldId id="294"/>
            <p14:sldId id="302"/>
            <p14:sldId id="270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8C3A32-6CEC-60DA-EF64-158666C84FE9}" name="Regine Vandervee" initials="RV" userId="S::regine.vandervee@onderwijsinspectie.be::6f342687-0c87-43bd-8818-03727f72c56e" providerId="AD"/>
  <p188:author id="{0A25F779-25A4-8E8F-DE5C-C483B7954621}" name="Gerd Verhaegen" initials="GV" userId="S::gerd.verhaegen@onderwijsinspectie.be::538cfb8a-94b8-4526-b59f-c5d8ef6766de" providerId="AD"/>
  <p188:author id="{BB7E0184-C4B2-A592-1502-D08EEFA379BB}" name="De Nil Hilde" initials="DH" userId="S::hilde.denil_vlaanderen.be#ext#@onderwijsinspectie.onmicrosoft.com::dbc60ceb-b412-4853-8ab5-ce2548eabc2e" providerId="AD"/>
  <p188:author id="{C0EEDAC0-161B-2C57-3BB1-9231A0B63A5D}" name="Vera Timmers" initials="VT" userId="S::vera.timmers@onderwijsinspectie.be::a85b6058-db49-41f3-a71e-ba691f3865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5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A733F-F4AA-4ACA-9BC8-B294CB7119F5}" v="56" vWet="58" dt="2023-03-22T09:44:36.731"/>
    <p1510:client id="{1764B316-841A-4CBC-9A9C-28AF1B8E2960}" v="1284" dt="2023-03-22T07:48:05.724"/>
    <p1510:client id="{358D4A2B-A3D3-4686-8913-712694054363}" v="2" dt="2023-03-22T07:09:10.606"/>
    <p1510:client id="{463EE830-03C8-4C48-9F88-302991131371}" v="17" dt="2023-03-22T07:04:28.819"/>
    <p1510:client id="{84D981A4-64C5-4CBA-ACDB-B182876A1A36}" v="1" dt="2023-03-21T20:33:09.447"/>
    <p1510:client id="{8F3DDD94-AB20-4988-AC25-903481207F3E}" v="5" dt="2023-03-21T21:54:30.693"/>
    <p1510:client id="{9A3D3B52-B4CD-4F4B-872B-C4CE22EFB122}" v="9" dt="2023-03-21T11:14:45.717"/>
    <p1510:client id="{A00E6030-CA53-4E41-9CA1-8A49591C508B}" v="7" dt="2023-03-22T09:15:10.693"/>
    <p1510:client id="{AEFB7C30-D1F4-4AF3-B9AE-C4483BEACAD4}" v="280" vWet="285" dt="2023-03-22T11:10:11.333"/>
    <p1510:client id="{ECCFB66B-1681-4A1E-8C18-15A6BE4BF09C}" v="1" dt="2023-03-22T09:54:42.024"/>
    <p1510:client id="{EDF26DE0-A7A6-4585-82EF-2A72C6AF4AF8}" v="87" dt="2023-03-22T09:47:49.996"/>
    <p1510:client id="{FD85D050-59C3-4FE8-96E7-CF7D241AC055}" v="16" dt="2023-03-22T11:10:18.598"/>
    <p1510:client id="{FE08B92A-170A-4468-8F37-27A90DC4A278}" v="5" dt="2023-03-22T07:46:36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F8CB5-B17A-4502-AEF2-3938CEAB58C4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1239838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28DB2-4B57-4B62-929F-E54125EEFE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919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666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1441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2238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7025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9063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0074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3158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4926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1878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9437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34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1588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6862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90850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9203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154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1698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9743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2784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9526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2754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359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0246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0833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3943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04845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76798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25473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743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057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154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912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9563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6480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28DB2-4B57-4B62-929F-E54125EEFEED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97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747DB-5CEC-029B-1A3C-67F9664BE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0D6469-6AA9-6214-D126-B5CC6D621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216A7B-C5C9-0C97-7B70-8C12E658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6DC6-FFF0-45C7-93D5-F0663E6D842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428EC3-6F60-3764-6689-46122D14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A65060-1019-177D-C5DF-25CC88C1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3EF-1F13-4B98-9D92-127A6D856D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0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1E04F-C3B4-F2B7-56D7-A4549610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94A900-A33E-40A3-8AE7-CC8C54752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407CC6-496A-741B-1ED5-C725A805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6DC6-FFF0-45C7-93D5-F0663E6D842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104419-CFE5-286D-D73E-A2FA7C26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366B16-D12C-EE7A-82E0-6654E85D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3EF-1F13-4B98-9D92-127A6D856D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506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1B9A63F-F1E4-E25A-3B06-A843BCA55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BDABE6-ECBD-3030-182A-0B230C243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11DF14-8246-EF1C-5C06-3B1FEB4C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6DC6-FFF0-45C7-93D5-F0663E6D842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367946-F7A3-EFD6-32F6-EBE89759B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99A066-8A7F-C436-DAB5-E065AFD4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3EF-1F13-4B98-9D92-127A6D856D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058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A6977-DD27-7C35-9E8A-EB381A72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5FA646-BCC3-6E64-9CE9-CB0824AD0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C42CCE-375B-599F-9AAA-53CF00F8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6DC6-FFF0-45C7-93D5-F0663E6D842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BC7FF3-E781-A724-1654-7582C9D4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3E111B-0EBF-4E11-739F-BEDEF8CE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3EF-1F13-4B98-9D92-127A6D856D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78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2671E-9934-B875-9ABA-70996ED3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DEEEEA-D48D-539E-0F5D-8C69E8598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9F8CA0-4FBA-F931-FFDD-AF4BD344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6DC6-FFF0-45C7-93D5-F0663E6D842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6AA153-7045-C2D4-79D9-A4801E53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D706CF-A947-710B-657A-7110C41C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3EF-1F13-4B98-9D92-127A6D856D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038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2E963-738A-04B3-626B-869963E5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D71884-F13C-63D3-C0E9-93FA91709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7C9DDD-CADC-9950-71A0-5D5EE2F82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AD204A-D0C7-C66B-A1F4-ACB0EEF9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6DC6-FFF0-45C7-93D5-F0663E6D842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C79941-787D-9943-F60A-C1698F5A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4F03BA-9263-FC24-C56C-4123CC23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3EF-1F13-4B98-9D92-127A6D856D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500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C6B7D-2261-15F5-70D8-6441A695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C8EF14-AE5E-EEE3-F79D-9020E7C0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7B1ECA-57DB-4009-0756-4902883EB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9AF0FD-724C-845B-A35F-D6662CECC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56FFFBF-BD63-67B4-8D60-6536F251C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4AFCF99-C84B-9C65-33C2-1DFEDFAB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6DC6-FFF0-45C7-93D5-F0663E6D842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1911D36-F01D-F9DC-15E0-ED355FC9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A675D56-8DE4-B6A0-FFD0-BEE2774F8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3EF-1F13-4B98-9D92-127A6D856D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519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52328-E6F4-593F-E764-48A1F06D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CD5C8B4-8ED2-2F55-EACA-318CAB1C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6DC6-FFF0-45C7-93D5-F0663E6D842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DC99D1-2052-D8D9-4D8E-404C5842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7F5D2D-0A02-D88C-82C7-E29484F7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3EF-1F13-4B98-9D92-127A6D856D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225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9E98220-D7C1-FC53-76C7-44576686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6DC6-FFF0-45C7-93D5-F0663E6D842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169A0FA-E53A-8C5C-4490-1AFE3880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771E14-0CEB-EEB9-FB73-0004876B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3EF-1F13-4B98-9D92-127A6D856D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44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00B9D-BF0C-BDF5-6539-90CF116A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725B2-EB6A-C51A-E9D4-F7CA10A12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9E4CFF-19FE-70F2-3063-F1234E95A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6B72A7-1C82-61F7-1B1A-505AEA26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6DC6-FFF0-45C7-93D5-F0663E6D842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FA5FB4-406E-0032-C57F-A1CE0C7B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73E8E1-A676-8B7A-B683-858C5B21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3EF-1F13-4B98-9D92-127A6D856D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20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BE314-1FCC-B2A5-E9D6-DC96F69F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FE9297-E2F3-AA2A-9345-2DE896C68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EF9070-E29A-60EC-57A7-B3FC67A2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519BF3-756D-F33F-CF25-E95C0EC6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6DC6-FFF0-45C7-93D5-F0663E6D842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DAF568-6C23-3815-9381-4FF45D53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CEF434-E0B8-1D53-DD41-7321D947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3EF-1F13-4B98-9D92-127A6D856D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74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811548-4F28-3C15-83C2-6DD8297B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F7593F-7E08-BC10-4697-D4926505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D9D4C8-1F21-932E-D9A6-5CDEE54FC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6DC6-FFF0-45C7-93D5-F0663E6D842F}" type="datetimeFigureOut">
              <a:rPr lang="nl-BE" smtClean="0"/>
              <a:t>22/03/2023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C76B93-86AD-EEC6-E662-B9439179D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E3FF95-1853-A56E-2E5C-391D043F7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F3EF-1F13-4B98-9D92-127A6D856D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77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_7A7E7344.doc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rginspectie.b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979" y="2146324"/>
            <a:ext cx="10826885" cy="1297115"/>
          </a:xfrm>
        </p:spPr>
        <p:txBody>
          <a:bodyPr anchor="t">
            <a:noAutofit/>
          </a:bodyPr>
          <a:lstStyle/>
          <a:p>
            <a:r>
              <a:rPr lang="nl-BE" sz="4800">
                <a:solidFill>
                  <a:srgbClr val="0C85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NAFT-INSPECTIES GAAN VAN START!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2257" y="3382128"/>
            <a:ext cx="4661647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2000">
                <a:solidFill>
                  <a:schemeClr val="tx2"/>
                </a:solidFill>
              </a:rPr>
              <a:t>Infosessie 22 maart 2023 - 13u30 - online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042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8E4F7-2B90-3320-6D2F-5A2B0A71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145" y="1755587"/>
            <a:ext cx="11055350" cy="1025899"/>
          </a:xfrm>
        </p:spPr>
        <p:txBody>
          <a:bodyPr>
            <a:normAutofit/>
          </a:bodyPr>
          <a:lstStyle/>
          <a:p>
            <a:r>
              <a:rPr lang="nl-BE" sz="4800">
                <a:solidFill>
                  <a:srgbClr val="0C85A2"/>
                </a:solidFill>
                <a:latin typeface="+mn-lt"/>
              </a:rPr>
              <a:t>Hoe voert de inspectie haar onderzoek?</a:t>
            </a:r>
            <a:endParaRPr lang="nl-BE" sz="4800">
              <a:latin typeface="+mn-lt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80413B-13EB-F4D9-C124-AE2316F17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65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525" y="1921581"/>
            <a:ext cx="10007792" cy="3560377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nl-BE" sz="2800">
                <a:solidFill>
                  <a:schemeClr val="tx2"/>
                </a:solidFill>
                <a:latin typeface="+mn-lt"/>
              </a:rPr>
              <a:t>Onderzoeksvragen:</a:t>
            </a:r>
            <a:br>
              <a:rPr lang="nl-BE" sz="2400">
                <a:latin typeface="+mn-lt"/>
                <a:cs typeface="Calibri Light"/>
              </a:rPr>
            </a:b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          - </a:t>
            </a:r>
            <a:r>
              <a:rPr lang="nl-BE" sz="2400" i="1">
                <a:solidFill>
                  <a:schemeClr val="tx2"/>
                </a:solidFill>
              </a:rPr>
              <a:t>in welke mate </a:t>
            </a:r>
            <a:r>
              <a:rPr lang="nl-BE" sz="2400" b="1" i="1">
                <a:solidFill>
                  <a:schemeClr val="tx2"/>
                </a:solidFill>
              </a:rPr>
              <a:t>ontwikkelt </a:t>
            </a:r>
            <a:r>
              <a:rPr lang="nl-BE" sz="2400" i="1">
                <a:solidFill>
                  <a:schemeClr val="tx2"/>
                </a:solidFill>
              </a:rPr>
              <a:t>de NAFT-aanbieder zijn </a:t>
            </a:r>
            <a:r>
              <a:rPr lang="nl-BE" sz="2400" b="1" i="1">
                <a:solidFill>
                  <a:schemeClr val="tx2"/>
                </a:solidFill>
              </a:rPr>
              <a:t>eigen kwaliteit</a:t>
            </a:r>
            <a:r>
              <a:rPr lang="nl-BE" sz="2400" i="1">
                <a:solidFill>
                  <a:schemeClr val="tx2"/>
                </a:solidFill>
              </a:rPr>
              <a:t>, met</a:t>
            </a:r>
            <a:br>
              <a:rPr lang="nl-BE" sz="2400" i="1">
                <a:solidFill>
                  <a:schemeClr val="tx2"/>
                </a:solidFill>
              </a:rPr>
            </a:br>
            <a:r>
              <a:rPr lang="nl-BE" sz="2400" i="1">
                <a:solidFill>
                  <a:schemeClr val="tx2"/>
                </a:solidFill>
              </a:rPr>
              <a:t>            bijzondere aandacht voor de </a:t>
            </a:r>
            <a:r>
              <a:rPr lang="nl-BE" sz="2400" b="1" i="1">
                <a:solidFill>
                  <a:schemeClr val="tx2"/>
                </a:solidFill>
              </a:rPr>
              <a:t>aansturing en de kwaliteitsbewaking</a:t>
            </a:r>
            <a:r>
              <a:rPr lang="nl-BE" sz="2400" i="1">
                <a:solidFill>
                  <a:schemeClr val="tx2"/>
                </a:solidFill>
              </a:rPr>
              <a:t> van de</a:t>
            </a:r>
            <a:br>
              <a:rPr lang="nl-BE" sz="2400" i="1">
                <a:solidFill>
                  <a:schemeClr val="tx2"/>
                </a:solidFill>
              </a:rPr>
            </a:br>
            <a:r>
              <a:rPr lang="nl-BE" sz="2400" i="1">
                <a:solidFill>
                  <a:schemeClr val="tx2"/>
                </a:solidFill>
              </a:rPr>
              <a:t>            NAFT-werking en begeleiding?</a:t>
            </a:r>
            <a:br>
              <a:rPr lang="nl-BE" sz="2400" i="1">
                <a:solidFill>
                  <a:schemeClr val="tx2"/>
                </a:solidFill>
                <a:cs typeface="Calibri Light"/>
              </a:rPr>
            </a:br>
            <a:br>
              <a:rPr lang="nl-BE" sz="2400" i="1"/>
            </a:br>
            <a:r>
              <a:rPr lang="nl-BE" sz="2400" i="1">
                <a:solidFill>
                  <a:schemeClr val="tx2"/>
                </a:solidFill>
              </a:rPr>
              <a:t>         - in welke mate </a:t>
            </a:r>
            <a:r>
              <a:rPr lang="nl-BE" sz="2400" b="1" i="1">
                <a:solidFill>
                  <a:schemeClr val="tx2"/>
                </a:solidFill>
              </a:rPr>
              <a:t>verstrekt </a:t>
            </a:r>
            <a:r>
              <a:rPr lang="nl-BE" sz="2400" i="1">
                <a:solidFill>
                  <a:schemeClr val="tx2"/>
                </a:solidFill>
              </a:rPr>
              <a:t>de NAFT-aanbieder een </a:t>
            </a:r>
            <a:r>
              <a:rPr lang="nl-BE" sz="2400" b="1" i="1">
                <a:solidFill>
                  <a:schemeClr val="tx2"/>
                </a:solidFill>
              </a:rPr>
              <a:t>kwaliteitsvolle werking </a:t>
            </a:r>
            <a:r>
              <a:rPr lang="nl-BE" sz="2400" i="1">
                <a:solidFill>
                  <a:schemeClr val="tx2"/>
                </a:solidFill>
              </a:rPr>
              <a:t>die</a:t>
            </a:r>
            <a:br>
              <a:rPr lang="nl-BE" sz="2400" i="1">
                <a:solidFill>
                  <a:schemeClr val="tx2"/>
                </a:solidFill>
              </a:rPr>
            </a:br>
            <a:r>
              <a:rPr lang="nl-BE" sz="2400" i="1">
                <a:solidFill>
                  <a:schemeClr val="tx2"/>
                </a:solidFill>
              </a:rPr>
              <a:t>           tegemoetkomt aan de </a:t>
            </a:r>
            <a:r>
              <a:rPr lang="nl-BE" sz="2400" b="1" i="1">
                <a:solidFill>
                  <a:schemeClr val="tx2"/>
                </a:solidFill>
              </a:rPr>
              <a:t>kwaliteitsverwachtingen uit het R-NAFT </a:t>
            </a:r>
            <a:r>
              <a:rPr lang="nl-BE" sz="2400" i="1">
                <a:solidFill>
                  <a:schemeClr val="tx2"/>
                </a:solidFill>
              </a:rPr>
              <a:t>en</a:t>
            </a:r>
            <a:br>
              <a:rPr lang="nl-BE" sz="2400" i="1">
                <a:solidFill>
                  <a:schemeClr val="tx2"/>
                </a:solidFill>
              </a:rPr>
            </a:br>
            <a:r>
              <a:rPr lang="nl-BE" sz="2400" i="1">
                <a:solidFill>
                  <a:schemeClr val="tx2"/>
                </a:solidFill>
              </a:rPr>
              <a:t>           respecteert hij de </a:t>
            </a:r>
            <a:r>
              <a:rPr lang="nl-BE" sz="2400" b="1" i="1">
                <a:solidFill>
                  <a:schemeClr val="tx2"/>
                </a:solidFill>
              </a:rPr>
              <a:t>regelgeving</a:t>
            </a:r>
            <a:r>
              <a:rPr lang="nl-BE" sz="2400" i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043" y="262556"/>
            <a:ext cx="9702821" cy="838831"/>
          </a:xfrm>
        </p:spPr>
        <p:txBody>
          <a:bodyPr anchor="b">
            <a:normAutofit fontScale="92500"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Hoe voert de inspectie haar onderzoek?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621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0535" y="758450"/>
            <a:ext cx="9702821" cy="838831"/>
          </a:xfrm>
        </p:spPr>
        <p:txBody>
          <a:bodyPr anchor="b">
            <a:normAutofit/>
          </a:bodyPr>
          <a:lstStyle/>
          <a:p>
            <a:pPr algn="l"/>
            <a:endParaRPr lang="nl-BE" sz="4800">
              <a:solidFill>
                <a:srgbClr val="0C85A2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966" y="1355018"/>
            <a:ext cx="11255567" cy="4560502"/>
          </a:xfrm>
        </p:spPr>
        <p:txBody>
          <a:bodyPr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nl-BE" sz="900" i="1" strike="sngStrike">
                <a:solidFill>
                  <a:schemeClr val="tx2"/>
                </a:solidFill>
              </a:rPr>
              <a:t>   </a:t>
            </a:r>
            <a:br>
              <a:rPr lang="nl-BE" sz="2000">
                <a:solidFill>
                  <a:schemeClr val="tx2"/>
                </a:solidFill>
                <a:latin typeface="+mn-lt"/>
              </a:rPr>
            </a:br>
            <a:br>
              <a:rPr lang="nl-BE" sz="2000">
                <a:solidFill>
                  <a:schemeClr val="tx2"/>
                </a:solidFill>
                <a:latin typeface="+mn-lt"/>
              </a:rPr>
            </a:br>
            <a:endParaRPr lang="nl-BE" sz="200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6E69781-F29C-60FA-2BB2-77070872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7" y="8921"/>
            <a:ext cx="11510070" cy="68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5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66" y="1355018"/>
            <a:ext cx="11255567" cy="4560502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br>
              <a:rPr lang="nl-BE" sz="2200" i="1" strike="sngStrike"/>
            </a:br>
            <a:r>
              <a:rPr lang="nl-BE" sz="2400">
                <a:solidFill>
                  <a:schemeClr val="tx2"/>
                </a:solidFill>
              </a:rPr>
              <a:t>- </a:t>
            </a:r>
            <a:r>
              <a:rPr lang="nl-BE" sz="2700">
                <a:solidFill>
                  <a:schemeClr val="tx2"/>
                </a:solidFill>
              </a:rPr>
              <a:t>triangulatie van documenten, gesprekken en observaties</a:t>
            </a:r>
            <a:br>
              <a:rPr lang="nl-BE" sz="2700"/>
            </a:br>
            <a:r>
              <a:rPr lang="nl-BE" sz="900">
                <a:solidFill>
                  <a:schemeClr val="tx2"/>
                </a:solidFill>
              </a:rPr>
              <a:t>   </a:t>
            </a:r>
            <a:br>
              <a:rPr lang="nl-BE" sz="2700"/>
            </a:br>
            <a:r>
              <a:rPr lang="nl-BE" sz="2700">
                <a:solidFill>
                  <a:schemeClr val="tx2"/>
                </a:solidFill>
              </a:rPr>
              <a:t>- </a:t>
            </a:r>
            <a:r>
              <a:rPr lang="nl-BE" sz="2700" err="1">
                <a:solidFill>
                  <a:schemeClr val="tx2"/>
                </a:solidFill>
              </a:rPr>
              <a:t>onderzoeksfocus</a:t>
            </a:r>
            <a:r>
              <a:rPr lang="nl-BE" sz="2700">
                <a:solidFill>
                  <a:schemeClr val="tx2"/>
                </a:solidFill>
              </a:rPr>
              <a:t>:</a:t>
            </a:r>
            <a:br>
              <a:rPr lang="nl-BE" sz="2700"/>
            </a:br>
            <a:r>
              <a:rPr lang="nl-BE" sz="2700">
                <a:solidFill>
                  <a:schemeClr val="tx2"/>
                </a:solidFill>
              </a:rPr>
              <a:t>	- </a:t>
            </a:r>
            <a:r>
              <a:rPr lang="nl-BE" sz="2400">
                <a:solidFill>
                  <a:schemeClr val="tx2"/>
                </a:solidFill>
              </a:rPr>
              <a:t>steeds in de focus :   - </a:t>
            </a:r>
            <a:r>
              <a:rPr lang="nl-BE" sz="2400" b="1">
                <a:solidFill>
                  <a:schemeClr val="tx2"/>
                </a:solidFill>
              </a:rPr>
              <a:t>kwaliteitsontwikkeling</a:t>
            </a:r>
            <a:r>
              <a:rPr lang="nl-BE" sz="2400">
                <a:solidFill>
                  <a:schemeClr val="tx2"/>
                </a:solidFill>
              </a:rPr>
              <a:t> en het beleid met betrekking de </a:t>
            </a:r>
            <a:r>
              <a:rPr lang="nl-BE" sz="2400" b="1">
                <a:solidFill>
                  <a:schemeClr val="tx2"/>
                </a:solidFill>
              </a:rPr>
              <a:t>leer-</a:t>
            </a:r>
            <a:br>
              <a:rPr lang="nl-BE" sz="2400" b="1"/>
            </a:br>
            <a:r>
              <a:rPr lang="nl-BE" sz="2400" b="1">
                <a:solidFill>
                  <a:schemeClr val="tx2"/>
                </a:solidFill>
              </a:rPr>
              <a:t>			             en leefomgeving, veiligheid en hygiëne (LVH)</a:t>
            </a:r>
            <a:br>
              <a:rPr lang="nl-BE" sz="2400" b="1"/>
            </a:br>
            <a:r>
              <a:rPr lang="nl-BE" sz="2400">
                <a:solidFill>
                  <a:schemeClr val="tx2"/>
                </a:solidFill>
              </a:rPr>
              <a:t>			           - kernproces : begeleiding </a:t>
            </a:r>
            <a:r>
              <a:rPr lang="nl-BE" sz="2400" b="1">
                <a:solidFill>
                  <a:schemeClr val="tx2"/>
                </a:solidFill>
              </a:rPr>
              <a:t>of</a:t>
            </a:r>
            <a:r>
              <a:rPr lang="nl-BE" sz="2400">
                <a:solidFill>
                  <a:schemeClr val="tx2"/>
                </a:solidFill>
              </a:rPr>
              <a:t> schoolondersteuning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	- aanvullende focus :   - samenwerkingsbeleid </a:t>
            </a:r>
            <a:r>
              <a:rPr lang="nl-BE" sz="2400" b="1">
                <a:solidFill>
                  <a:schemeClr val="tx2"/>
                </a:solidFill>
              </a:rPr>
              <a:t>of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			           - werkingsprincipes (2, 4 of 6) </a:t>
            </a:r>
            <a:r>
              <a:rPr lang="nl-BE" sz="2400" b="1">
                <a:solidFill>
                  <a:schemeClr val="tx2"/>
                </a:solidFill>
              </a:rPr>
              <a:t>of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			           - (</a:t>
            </a:r>
            <a:r>
              <a:rPr lang="nl-BE" sz="2400" err="1">
                <a:solidFill>
                  <a:schemeClr val="tx2"/>
                </a:solidFill>
              </a:rPr>
              <a:t>vormings</a:t>
            </a:r>
            <a:r>
              <a:rPr lang="nl-BE" sz="2400">
                <a:solidFill>
                  <a:schemeClr val="tx2"/>
                </a:solidFill>
              </a:rPr>
              <a:t>)aanbod </a:t>
            </a:r>
            <a:r>
              <a:rPr lang="nl-BE" sz="2400" b="1">
                <a:solidFill>
                  <a:schemeClr val="tx2"/>
                </a:solidFill>
              </a:rPr>
              <a:t>of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			           - personeels- en professionaliseringsbeleid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	- </a:t>
            </a:r>
            <a:r>
              <a:rPr lang="nl-BE" sz="2400" err="1">
                <a:solidFill>
                  <a:schemeClr val="tx2"/>
                </a:solidFill>
              </a:rPr>
              <a:t>onderzoeksfocus</a:t>
            </a:r>
            <a:r>
              <a:rPr lang="nl-BE" sz="2400">
                <a:solidFill>
                  <a:schemeClr val="tx2"/>
                </a:solidFill>
              </a:rPr>
              <a:t> wisselt om kwaliteitsontwikkeling gaande te houden</a:t>
            </a:r>
            <a:br>
              <a:rPr lang="nl-BE" sz="2700"/>
            </a:br>
            <a:br>
              <a:rPr lang="nl-BE" sz="2000">
                <a:latin typeface="+mn-lt"/>
              </a:rPr>
            </a:br>
            <a:br>
              <a:rPr lang="nl-BE" sz="2000">
                <a:latin typeface="+mn-lt"/>
              </a:rPr>
            </a:br>
            <a:br>
              <a:rPr lang="nl-BE" sz="2000">
                <a:latin typeface="+mn-lt"/>
              </a:rPr>
            </a:br>
            <a:endParaRPr lang="nl-BE" sz="20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203" y="28876"/>
            <a:ext cx="9702821" cy="838831"/>
          </a:xfrm>
        </p:spPr>
        <p:txBody>
          <a:bodyPr anchor="b">
            <a:normAutofit fontScale="92500"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Hoe voert de inspectie haar onderzoek?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798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665" y="1131868"/>
            <a:ext cx="11711594" cy="4689644"/>
          </a:xfrm>
        </p:spPr>
        <p:txBody>
          <a:bodyPr anchor="t">
            <a:normAutofit/>
          </a:bodyPr>
          <a:lstStyle/>
          <a:p>
            <a:pPr algn="l"/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Uit het onderzoek naar de kwaliteitsontwikkeling:</a:t>
            </a:r>
            <a:br>
              <a:rPr lang="nl-BE" sz="2000">
                <a:solidFill>
                  <a:schemeClr val="tx2"/>
                </a:solidFill>
                <a:latin typeface="+mn-lt"/>
              </a:rPr>
            </a:br>
            <a:br>
              <a:rPr lang="nl-BE" sz="2000">
                <a:solidFill>
                  <a:schemeClr val="tx2"/>
                </a:solidFill>
                <a:latin typeface="+mn-lt"/>
              </a:rPr>
            </a:br>
            <a:endParaRPr lang="nl-BE" sz="20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850" y="258184"/>
            <a:ext cx="9702821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Hoe beoordeelt de inspectie?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6E350A-03F5-CB19-D657-99309F70E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6" y="2272527"/>
            <a:ext cx="11061544" cy="34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3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920" y="1315890"/>
            <a:ext cx="12192000" cy="4689644"/>
          </a:xfrm>
        </p:spPr>
        <p:txBody>
          <a:bodyPr anchor="t">
            <a:normAutofit/>
          </a:bodyPr>
          <a:lstStyle/>
          <a:p>
            <a:pPr algn="l"/>
            <a:r>
              <a:rPr lang="nl-BE" sz="900">
                <a:solidFill>
                  <a:schemeClr val="tx2"/>
                </a:solidFill>
              </a:rPr>
              <a:t>  </a:t>
            </a:r>
            <a:br>
              <a:rPr lang="nl-BE" sz="2700"/>
            </a:br>
            <a:r>
              <a:rPr lang="nl-BE" sz="2800"/>
              <a:t>Inschaling ‘volgens de verwachting’ = de kwaliteitsverwachtingen van het R-NAFT </a:t>
            </a:r>
            <a:br>
              <a:rPr lang="nl-BE" sz="2800"/>
            </a:br>
            <a:br>
              <a:rPr lang="nl-BE" sz="2700">
                <a:latin typeface="+mn-lt"/>
              </a:rPr>
            </a:br>
            <a:br>
              <a:rPr lang="nl-BE" sz="2700">
                <a:latin typeface="+mn-lt"/>
              </a:rPr>
            </a:br>
            <a:br>
              <a:rPr lang="nl-BE" sz="2700">
                <a:latin typeface="+mn-lt"/>
              </a:rPr>
            </a:br>
            <a:endParaRPr lang="nl-BE" sz="27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320" y="197657"/>
            <a:ext cx="11125200" cy="838831"/>
          </a:xfrm>
        </p:spPr>
        <p:txBody>
          <a:bodyPr anchor="b">
            <a:no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Visuele voorstelling ontwikkelingsschalen</a:t>
            </a:r>
            <a:endParaRPr lang="nl-BE" sz="4800" strike="sngStrike">
              <a:solidFill>
                <a:srgbClr val="0C85A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90A89405-A934-65B9-67F3-D225D610D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97" y="2257038"/>
            <a:ext cx="7561715" cy="42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8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82" y="1131868"/>
            <a:ext cx="11505377" cy="4689644"/>
          </a:xfrm>
        </p:spPr>
        <p:txBody>
          <a:bodyPr anchor="t">
            <a:normAutofit/>
          </a:bodyPr>
          <a:lstStyle/>
          <a:p>
            <a:pPr algn="l"/>
            <a:r>
              <a:rPr lang="nl-BE" sz="900">
                <a:solidFill>
                  <a:schemeClr val="tx2"/>
                </a:solidFill>
              </a:rPr>
              <a:t>  </a:t>
            </a:r>
            <a:br>
              <a:rPr lang="nl-BE" sz="2700">
                <a:solidFill>
                  <a:schemeClr val="tx2"/>
                </a:solidFill>
              </a:rPr>
            </a:br>
            <a:r>
              <a:rPr lang="nl-BE" sz="2700">
                <a:solidFill>
                  <a:schemeClr val="tx2"/>
                </a:solidFill>
              </a:rPr>
              <a:t>4 ontwikkelingsniveaus :</a:t>
            </a:r>
            <a:br>
              <a:rPr lang="nl-BE" sz="2700">
                <a:solidFill>
                  <a:schemeClr val="tx2"/>
                </a:solidFill>
              </a:rPr>
            </a:br>
            <a:br>
              <a:rPr lang="nl-BE" sz="2700">
                <a:solidFill>
                  <a:schemeClr val="tx2"/>
                </a:solidFill>
              </a:rPr>
            </a:br>
            <a:br>
              <a:rPr lang="nl-BE" sz="2700">
                <a:solidFill>
                  <a:schemeClr val="tx2"/>
                </a:solidFill>
              </a:rPr>
            </a:br>
            <a:br>
              <a:rPr lang="nl-BE" sz="2700">
                <a:solidFill>
                  <a:schemeClr val="tx2"/>
                </a:solidFill>
                <a:latin typeface="+mn-lt"/>
              </a:rPr>
            </a:br>
            <a:br>
              <a:rPr lang="nl-BE" sz="2700">
                <a:solidFill>
                  <a:schemeClr val="tx2"/>
                </a:solidFill>
                <a:latin typeface="+mn-lt"/>
              </a:rPr>
            </a:br>
            <a:br>
              <a:rPr lang="nl-BE" sz="2700">
                <a:solidFill>
                  <a:schemeClr val="tx2"/>
                </a:solidFill>
                <a:latin typeface="+mn-lt"/>
              </a:rPr>
            </a:br>
            <a:endParaRPr lang="nl-BE" sz="27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850" y="197657"/>
            <a:ext cx="9702821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De ontwikkelingsschalen</a:t>
            </a:r>
            <a:endParaRPr lang="nl-BE" sz="4800" strike="sngStrike">
              <a:solidFill>
                <a:srgbClr val="0C85A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DFBA5E7-FCCB-3D2F-F2A5-12B5DFE443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519656"/>
              </p:ext>
            </p:extLst>
          </p:nvPr>
        </p:nvGraphicFramePr>
        <p:xfrm>
          <a:off x="781734" y="2035049"/>
          <a:ext cx="9004464" cy="3691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14876" imgH="2505951" progId="Word.Document.12">
                  <p:embed/>
                </p:oleObj>
              </mc:Choice>
              <mc:Fallback>
                <p:oleObj name="Document" r:id="rId3" imgW="6114876" imgH="2505951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DFBA5E7-FCCB-3D2F-F2A5-12B5DFE443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734" y="2035049"/>
                        <a:ext cx="9004464" cy="3691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68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82" y="1131868"/>
            <a:ext cx="11505377" cy="4689644"/>
          </a:xfrm>
        </p:spPr>
        <p:txBody>
          <a:bodyPr anchor="t">
            <a:normAutofit/>
          </a:bodyPr>
          <a:lstStyle/>
          <a:p>
            <a:pPr algn="l"/>
            <a:r>
              <a:rPr lang="nl-BE" sz="900">
                <a:solidFill>
                  <a:schemeClr val="tx2"/>
                </a:solidFill>
              </a:rPr>
              <a:t>  </a:t>
            </a:r>
            <a:br>
              <a:rPr lang="nl-BE" sz="2700">
                <a:solidFill>
                  <a:schemeClr val="tx2"/>
                </a:solidFill>
              </a:rPr>
            </a:br>
            <a:br>
              <a:rPr lang="nl-BE" sz="2700">
                <a:solidFill>
                  <a:schemeClr val="tx2"/>
                </a:solidFill>
              </a:rPr>
            </a:br>
            <a:br>
              <a:rPr lang="nl-BE" sz="2700">
                <a:solidFill>
                  <a:schemeClr val="tx2"/>
                </a:solidFill>
                <a:latin typeface="+mn-lt"/>
              </a:rPr>
            </a:br>
            <a:br>
              <a:rPr lang="nl-BE" sz="2700">
                <a:solidFill>
                  <a:schemeClr val="tx2"/>
                </a:solidFill>
                <a:latin typeface="+mn-lt"/>
              </a:rPr>
            </a:br>
            <a:br>
              <a:rPr lang="nl-BE" sz="2700">
                <a:solidFill>
                  <a:schemeClr val="tx2"/>
                </a:solidFill>
                <a:latin typeface="+mn-lt"/>
              </a:rPr>
            </a:br>
            <a:endParaRPr lang="nl-BE" sz="27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647" y="180850"/>
            <a:ext cx="11041550" cy="838831"/>
          </a:xfrm>
        </p:spPr>
        <p:txBody>
          <a:bodyPr anchor="b">
            <a:no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Visuele voorstelling ontwikkelingsschalen</a:t>
            </a:r>
            <a:endParaRPr lang="nl-BE" sz="4800" strike="sngStrike">
              <a:solidFill>
                <a:srgbClr val="0C85A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DE1A691C-A3A1-4C68-F801-6B9ABE504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255" y="1361698"/>
            <a:ext cx="6935305" cy="49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6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6BDD0-CFBA-4655-6E9A-E587186F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9" y="197084"/>
            <a:ext cx="8443513" cy="1325563"/>
          </a:xfrm>
        </p:spPr>
        <p:txBody>
          <a:bodyPr>
            <a:noAutofit/>
          </a:bodyPr>
          <a:lstStyle/>
          <a:p>
            <a:r>
              <a:rPr lang="nl-BE" sz="4800">
                <a:solidFill>
                  <a:srgbClr val="0C85A2"/>
                </a:solidFill>
                <a:latin typeface="+mn-lt"/>
              </a:rPr>
              <a:t>Waarom ontwikkelingsschalen?</a:t>
            </a:r>
            <a:endParaRPr lang="nl-BE" sz="48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2CFDDD-55BF-B45D-3BBF-120C95B6C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545" y="1900839"/>
            <a:ext cx="95304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800" i="1">
                <a:solidFill>
                  <a:srgbClr val="0C85A2"/>
                </a:solidFill>
              </a:rPr>
              <a:t>     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nl-BE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NAFT-aanbieders stimuleren om hun kwaliteit te (blijven) ontwikkelen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nl-BE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Transparantie over het onderzoek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nl-BE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Objectieve en betrouwbare beoordeling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nl-BE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Gestandaardiseerd registreren van inspectiegegevens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nl-BE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Inschaling voor de beoordeling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nl-BE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Basis voor het verslag</a:t>
            </a:r>
          </a:p>
          <a:p>
            <a:pPr marL="0" indent="0">
              <a:buNone/>
            </a:pPr>
            <a:endParaRPr lang="nl-BE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82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033" y="4727624"/>
            <a:ext cx="3773861" cy="1062200"/>
          </a:xfrm>
        </p:spPr>
        <p:txBody>
          <a:bodyPr anchor="t">
            <a:normAutofit fontScale="90000"/>
          </a:bodyPr>
          <a:lstStyle/>
          <a:p>
            <a:pPr lvl="1"/>
            <a:br>
              <a:rPr lang="nl-BE" sz="2400">
                <a:solidFill>
                  <a:schemeClr val="tx2"/>
                </a:solidFill>
              </a:rPr>
            </a:br>
            <a:br>
              <a:rPr lang="nl-BE" sz="2400">
                <a:solidFill>
                  <a:schemeClr val="tx2"/>
                </a:solidFill>
              </a:rPr>
            </a:br>
            <a:endParaRPr lang="nl-BE" sz="2400">
              <a:solidFill>
                <a:schemeClr val="tx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989" y="2260726"/>
            <a:ext cx="11003018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5400">
                <a:solidFill>
                  <a:srgbClr val="0C85A2"/>
                </a:solidFill>
              </a:rPr>
              <a:t>2. De NAFT-inspectie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492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207" y="939514"/>
            <a:ext cx="10443882" cy="565448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br>
              <a:rPr lang="nl-BE" sz="2400"/>
            </a:br>
            <a:r>
              <a:rPr lang="nl-BE" sz="2000">
                <a:solidFill>
                  <a:schemeClr val="tx2"/>
                </a:solidFill>
              </a:rPr>
              <a:t> </a:t>
            </a:r>
            <a:br>
              <a:rPr lang="nl-BE" sz="2000"/>
            </a:br>
            <a:r>
              <a:rPr lang="nl-BE" sz="2000">
                <a:solidFill>
                  <a:schemeClr val="tx2"/>
                </a:solidFill>
              </a:rPr>
              <a:t> </a:t>
            </a:r>
            <a:endParaRPr lang="nl-BE" sz="24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766" y="1647361"/>
            <a:ext cx="10017243" cy="838831"/>
          </a:xfrm>
        </p:spPr>
        <p:txBody>
          <a:bodyPr anchor="b">
            <a:normAutofit fontScale="92500"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Welkom door Jimmy </a:t>
            </a:r>
            <a:r>
              <a:rPr lang="nl-BE" sz="4800" err="1">
                <a:solidFill>
                  <a:srgbClr val="0C85A2"/>
                </a:solidFill>
              </a:rPr>
              <a:t>Swalens</a:t>
            </a:r>
            <a:r>
              <a:rPr lang="nl-BE" sz="4800">
                <a:solidFill>
                  <a:srgbClr val="0C85A2"/>
                </a:solidFill>
              </a:rPr>
              <a:t> Zorginspectie</a:t>
            </a:r>
            <a:endParaRPr lang="nl-NL" err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4865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265" y="1432029"/>
            <a:ext cx="9959594" cy="4555674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10000"/>
              </a:lnSpc>
            </a:pPr>
            <a:r>
              <a:rPr lang="nl-BE" sz="2400">
                <a:solidFill>
                  <a:schemeClr val="tx2"/>
                </a:solidFill>
              </a:rPr>
              <a:t>- 4 weken voor inspectie: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	- mail met aankondiging inspectie</a:t>
            </a:r>
            <a:br>
              <a:rPr lang="nl-BE" sz="2400">
                <a:solidFill>
                  <a:schemeClr val="tx2"/>
                </a:solidFill>
              </a:rPr>
            </a:b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- Telefonisch contact door teamcoördinator = aanspreekpunt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- Praktische afspraken: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	- inspectiedagen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	- inspectieteam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	- </a:t>
            </a:r>
            <a:r>
              <a:rPr lang="nl-BE" sz="2400" err="1">
                <a:solidFill>
                  <a:schemeClr val="tx2"/>
                </a:solidFill>
              </a:rPr>
              <a:t>onderzoeksfocus</a:t>
            </a:r>
            <a:r>
              <a:rPr lang="nl-BE" sz="2400">
                <a:solidFill>
                  <a:schemeClr val="tx2"/>
                </a:solidFill>
              </a:rPr>
              <a:t>, …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	- ontwikkelingsschalen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	- overlopen lijst ‘klaar te leggen informatie’ 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	- ontwerp van planning onderzoeken/gesprekken tijdens inspectiedagen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571" y="314026"/>
            <a:ext cx="10623746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600">
                <a:solidFill>
                  <a:srgbClr val="0C85A2"/>
                </a:solidFill>
              </a:rPr>
              <a:t>De</a:t>
            </a:r>
            <a:r>
              <a:rPr lang="nl-BE" sz="5400">
                <a:solidFill>
                  <a:srgbClr val="0C85A2"/>
                </a:solidFill>
              </a:rPr>
              <a:t> NAFT-inspectie: aankondiging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8137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697" y="1522027"/>
            <a:ext cx="9697211" cy="4555674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10000"/>
              </a:lnSpc>
            </a:pPr>
            <a:r>
              <a:rPr lang="nl-BE" sz="2400">
                <a:solidFill>
                  <a:schemeClr val="tx2"/>
                </a:solidFill>
              </a:rPr>
              <a:t>- </a:t>
            </a:r>
            <a:r>
              <a:rPr lang="nl-BE" sz="2700">
                <a:solidFill>
                  <a:schemeClr val="tx2"/>
                </a:solidFill>
              </a:rPr>
              <a:t>Alle info op website: </a:t>
            </a:r>
            <a:r>
              <a:rPr lang="nl-BE" sz="2700">
                <a:solidFill>
                  <a:schemeClr val="tx2"/>
                </a:solidFill>
                <a:hlinkClick r:id="rId3"/>
              </a:rPr>
              <a:t>www.zorginspectie.be</a:t>
            </a:r>
            <a:r>
              <a:rPr lang="nl-BE" sz="2700">
                <a:solidFill>
                  <a:schemeClr val="tx2"/>
                </a:solidFill>
              </a:rPr>
              <a:t> – Jeugdhulp - NAFT</a:t>
            </a:r>
            <a:br>
              <a:rPr lang="nl-BE" sz="2700">
                <a:solidFill>
                  <a:schemeClr val="tx2"/>
                </a:solidFill>
              </a:rPr>
            </a:br>
            <a:br>
              <a:rPr lang="nl-BE" sz="2700">
                <a:solidFill>
                  <a:schemeClr val="tx2"/>
                </a:solidFill>
              </a:rPr>
            </a:br>
            <a:r>
              <a:rPr lang="nl-BE" sz="2700">
                <a:solidFill>
                  <a:schemeClr val="tx2"/>
                </a:solidFill>
              </a:rPr>
              <a:t>- Infodocument over het verloop van de inspectie</a:t>
            </a:r>
            <a:br>
              <a:rPr lang="nl-BE" sz="2700">
                <a:solidFill>
                  <a:schemeClr val="tx2"/>
                </a:solidFill>
              </a:rPr>
            </a:br>
            <a:r>
              <a:rPr lang="nl-BE" sz="2700">
                <a:solidFill>
                  <a:schemeClr val="tx2"/>
                </a:solidFill>
              </a:rPr>
              <a:t>- De verschillende ontwikkelingsschalen</a:t>
            </a:r>
            <a:br>
              <a:rPr lang="nl-BE" sz="2700">
                <a:solidFill>
                  <a:schemeClr val="tx2"/>
                </a:solidFill>
              </a:rPr>
            </a:br>
            <a:r>
              <a:rPr lang="nl-BE" sz="2700">
                <a:solidFill>
                  <a:schemeClr val="tx2"/>
                </a:solidFill>
              </a:rPr>
              <a:t>- Lijst ‘klaar te leggen informatie’: </a:t>
            </a:r>
            <a:br>
              <a:rPr lang="nl-BE" sz="2700">
                <a:solidFill>
                  <a:schemeClr val="tx2"/>
                </a:solidFill>
              </a:rPr>
            </a:br>
            <a:r>
              <a:rPr lang="nl-BE" sz="2700">
                <a:solidFill>
                  <a:schemeClr val="tx2"/>
                </a:solidFill>
              </a:rPr>
              <a:t>	- 1 week voor de start van de inspectie te bezorgen</a:t>
            </a:r>
            <a:br>
              <a:rPr lang="nl-BE" sz="2700">
                <a:solidFill>
                  <a:schemeClr val="tx2"/>
                </a:solidFill>
              </a:rPr>
            </a:br>
            <a:r>
              <a:rPr lang="nl-BE" sz="2700">
                <a:solidFill>
                  <a:schemeClr val="tx2"/>
                </a:solidFill>
              </a:rPr>
              <a:t>	- klaar te leggen informatie vanaf eerste dag van de inspectie</a:t>
            </a:r>
            <a:br>
              <a:rPr lang="nl-BE" sz="2700">
                <a:solidFill>
                  <a:schemeClr val="tx2"/>
                </a:solidFill>
              </a:rPr>
            </a:br>
            <a:br>
              <a:rPr lang="nl-BE" sz="2700">
                <a:solidFill>
                  <a:schemeClr val="tx2"/>
                </a:solidFill>
              </a:rPr>
            </a:br>
            <a:r>
              <a:rPr lang="nl-BE" sz="2700">
                <a:solidFill>
                  <a:schemeClr val="tx2"/>
                </a:solidFill>
              </a:rPr>
              <a:t>- Welke documenten aanreiken:</a:t>
            </a:r>
            <a:br>
              <a:rPr lang="nl-BE" sz="2700">
                <a:solidFill>
                  <a:schemeClr val="tx2"/>
                </a:solidFill>
              </a:rPr>
            </a:br>
            <a:r>
              <a:rPr lang="nl-BE" sz="2700">
                <a:solidFill>
                  <a:schemeClr val="tx2"/>
                </a:solidFill>
              </a:rPr>
              <a:t>	- </a:t>
            </a:r>
            <a:r>
              <a:rPr lang="nl-BE" sz="2700" err="1">
                <a:solidFill>
                  <a:schemeClr val="tx2"/>
                </a:solidFill>
              </a:rPr>
              <a:t>need</a:t>
            </a:r>
            <a:r>
              <a:rPr lang="nl-BE" sz="2700">
                <a:solidFill>
                  <a:schemeClr val="tx2"/>
                </a:solidFill>
              </a:rPr>
              <a:t> </a:t>
            </a:r>
            <a:r>
              <a:rPr lang="nl-BE" sz="2700" err="1">
                <a:solidFill>
                  <a:schemeClr val="tx2"/>
                </a:solidFill>
              </a:rPr>
              <a:t>to</a:t>
            </a:r>
            <a:r>
              <a:rPr lang="nl-BE" sz="2700">
                <a:solidFill>
                  <a:schemeClr val="tx2"/>
                </a:solidFill>
              </a:rPr>
              <a:t> </a:t>
            </a:r>
            <a:r>
              <a:rPr lang="nl-BE" sz="2700" err="1">
                <a:solidFill>
                  <a:schemeClr val="tx2"/>
                </a:solidFill>
              </a:rPr>
              <a:t>know</a:t>
            </a:r>
            <a:br>
              <a:rPr lang="nl-BE" sz="2700">
                <a:solidFill>
                  <a:schemeClr val="tx2"/>
                </a:solidFill>
              </a:rPr>
            </a:br>
            <a:r>
              <a:rPr lang="nl-BE" sz="2700">
                <a:solidFill>
                  <a:schemeClr val="tx2"/>
                </a:solidFill>
              </a:rPr>
              <a:t>	- bestaand en functioneel</a:t>
            </a:r>
            <a:br>
              <a:rPr lang="nl-BE" sz="2700">
                <a:solidFill>
                  <a:schemeClr val="tx2"/>
                </a:solidFill>
              </a:rPr>
            </a:br>
            <a:r>
              <a:rPr lang="nl-BE" sz="2700">
                <a:solidFill>
                  <a:schemeClr val="tx2"/>
                </a:solidFill>
              </a:rPr>
              <a:t>	- op papier of digitaal</a:t>
            </a:r>
            <a:br>
              <a:rPr lang="nl-BE" sz="2700">
                <a:solidFill>
                  <a:schemeClr val="tx2"/>
                </a:solidFill>
              </a:rPr>
            </a:br>
            <a:br>
              <a:rPr lang="nl-BE" sz="2700">
                <a:solidFill>
                  <a:schemeClr val="tx2"/>
                </a:solidFill>
              </a:rPr>
            </a:br>
            <a:endParaRPr lang="nl-BE" sz="2700">
              <a:solidFill>
                <a:schemeClr val="tx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095" y="359025"/>
            <a:ext cx="10760971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600">
                <a:solidFill>
                  <a:srgbClr val="0C85A2"/>
                </a:solidFill>
              </a:rPr>
              <a:t>De</a:t>
            </a:r>
            <a:r>
              <a:rPr lang="nl-BE" sz="5400">
                <a:solidFill>
                  <a:srgbClr val="0C85A2"/>
                </a:solidFill>
              </a:rPr>
              <a:t> NAFT-inspectie: voorbereiding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3630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217" y="1863038"/>
            <a:ext cx="9625018" cy="4555674"/>
          </a:xfrm>
        </p:spPr>
        <p:txBody>
          <a:bodyPr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nl-BE" sz="2400">
                <a:solidFill>
                  <a:schemeClr val="tx2"/>
                </a:solidFill>
              </a:rPr>
              <a:t>- Gesprekken/gesprekspartners afhankelijk van focus: enkele voorbeelden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	- Kwaliteitsontwikkeling: gesprek beleidsteam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	- LVH: gesprek preventieadviseur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	- Schoolondersteuning: gesprek met een afvaardiging van scholen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	- Observaties indien relevant en mogelijk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	- …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- Gesprekken met jongere, medewerkers, …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- Online: aanmaken van teams vergaderverzoeken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- Ter plaatse: werklokaal / gesprekslokaal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- Verlengsnoeren, internetaansluiting, …</a:t>
            </a:r>
            <a:br>
              <a:rPr lang="nl-BE" sz="2400"/>
            </a:br>
            <a:endParaRPr lang="nl-BE" sz="2400">
              <a:solidFill>
                <a:schemeClr val="tx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053" y="339883"/>
            <a:ext cx="10913180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600">
                <a:solidFill>
                  <a:srgbClr val="0C85A2"/>
                </a:solidFill>
              </a:rPr>
              <a:t>De</a:t>
            </a:r>
            <a:r>
              <a:rPr lang="nl-BE" sz="5400">
                <a:solidFill>
                  <a:srgbClr val="0C85A2"/>
                </a:solidFill>
              </a:rPr>
              <a:t> NAFT-inspectie: online/ter plaatse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2064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916" y="1019296"/>
            <a:ext cx="11067176" cy="4555674"/>
          </a:xfrm>
        </p:spPr>
        <p:txBody>
          <a:bodyPr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nl-BE" sz="2400">
                <a:solidFill>
                  <a:schemeClr val="tx2"/>
                </a:solidFill>
              </a:rPr>
              <a:t>- Voorbereiding: eigen reflectie over sterke punten, groeikansen en werkpunten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- Reflectiegesprek met het inspectieteam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- Inspectieteam neemt stimulerende rol aan: aanreiken tips, groeimogelijkheden,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  benoemen van sterke punten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- Aanduiden verslaggever: veel informatie die niet in kort verslag wordt opgenomen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87" y="145612"/>
            <a:ext cx="10913181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600">
                <a:solidFill>
                  <a:srgbClr val="0C85A2"/>
                </a:solidFill>
              </a:rPr>
              <a:t>De</a:t>
            </a:r>
            <a:r>
              <a:rPr lang="nl-BE" sz="5400">
                <a:solidFill>
                  <a:srgbClr val="0C85A2"/>
                </a:solidFill>
              </a:rPr>
              <a:t> NAFT-inspectie: reflectiegesprek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D5F4156-EA74-70E0-15FA-A4DB933E3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7"/>
          <a:stretch/>
        </p:blipFill>
        <p:spPr>
          <a:xfrm rot="5400000">
            <a:off x="6105491" y="3605903"/>
            <a:ext cx="3196749" cy="27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102" y="1096161"/>
            <a:ext cx="11510683" cy="4555674"/>
          </a:xfrm>
        </p:spPr>
        <p:txBody>
          <a:bodyPr anchor="t">
            <a:normAutofit/>
          </a:bodyPr>
          <a:lstStyle/>
          <a:p>
            <a:pPr lvl="1"/>
            <a:r>
              <a:rPr lang="nl-BE" sz="2400">
                <a:solidFill>
                  <a:schemeClr val="tx2"/>
                </a:solidFill>
                <a:latin typeface="+mj-lt"/>
              </a:rPr>
              <a:t>Samenvatting van de definitieve inschalingen van de onderzoeksfocus:</a:t>
            </a:r>
            <a:br>
              <a:rPr lang="nl-BE" sz="2400">
                <a:solidFill>
                  <a:schemeClr val="tx2"/>
                </a:solidFill>
                <a:latin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	</a:t>
            </a:r>
            <a:br>
              <a:rPr lang="nl-BE" sz="2400">
                <a:solidFill>
                  <a:schemeClr val="tx2"/>
                </a:solidFill>
                <a:latin typeface="+mj-lt"/>
              </a:rPr>
            </a:br>
            <a:br>
              <a:rPr lang="nl-BE" sz="2400">
                <a:solidFill>
                  <a:schemeClr val="tx2"/>
                </a:solidFill>
                <a:latin typeface="+mj-lt"/>
              </a:rPr>
            </a:br>
            <a:endParaRPr lang="nl-BE" sz="2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901" y="254341"/>
            <a:ext cx="10743041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600">
                <a:solidFill>
                  <a:srgbClr val="0C85A2"/>
                </a:solidFill>
              </a:rPr>
              <a:t>De</a:t>
            </a:r>
            <a:r>
              <a:rPr lang="nl-BE" sz="5400">
                <a:solidFill>
                  <a:srgbClr val="0C85A2"/>
                </a:solidFill>
              </a:rPr>
              <a:t> NAFT-inspectie: synthesegesprek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19CCAA-7708-37F1-5F26-6B0A7258A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96" y="1686560"/>
            <a:ext cx="5473591" cy="478536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09B8CB0-85F3-5704-7BE4-8B7DFE0D0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989" y="3533028"/>
            <a:ext cx="5688183" cy="33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13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674" y="1608557"/>
            <a:ext cx="11510683" cy="4555674"/>
          </a:xfrm>
        </p:spPr>
        <p:txBody>
          <a:bodyPr anchor="t">
            <a:normAutofit/>
          </a:bodyPr>
          <a:lstStyle/>
          <a:p>
            <a:pPr lvl="1">
              <a:lnSpc>
                <a:spcPct val="110000"/>
              </a:lnSpc>
            </a:pPr>
            <a:br>
              <a:rPr lang="nl-BE" sz="2400">
                <a:solidFill>
                  <a:schemeClr val="tx2"/>
                </a:solidFill>
                <a:latin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Advies: soorten</a:t>
            </a:r>
            <a:br>
              <a:rPr lang="nl-BE" sz="240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</a:br>
            <a:r>
              <a:rPr lang="nl-BE" sz="240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  <a:t>	- gunstig advies (met ontwikkelkansen)</a:t>
            </a:r>
            <a:br>
              <a:rPr lang="nl-BE" sz="240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</a:br>
            <a:r>
              <a:rPr lang="nl-BE" sz="240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  <a:t>	- gunstig advies met tekorten/ontwikkelkansen</a:t>
            </a:r>
            <a:br>
              <a:rPr lang="nl-BE" sz="240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</a:br>
            <a:r>
              <a:rPr lang="nl-BE" sz="240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  <a:t>	- ongunstig advies (vele tekorten of een 2</a:t>
            </a:r>
            <a:r>
              <a:rPr lang="nl-BE" sz="2400" baseline="3000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  <a:t>de</a:t>
            </a:r>
            <a:r>
              <a:rPr lang="nl-BE" sz="240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  <a:t> opeenvolgend advies met tekorten)</a:t>
            </a:r>
            <a:br>
              <a:rPr lang="nl-BE" sz="240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/>
              </a:rPr>
            </a:br>
            <a:endParaRPr lang="nl-BE" sz="2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342" y="392330"/>
            <a:ext cx="10743041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600">
                <a:solidFill>
                  <a:srgbClr val="0C85A2"/>
                </a:solidFill>
              </a:rPr>
              <a:t>De</a:t>
            </a:r>
            <a:r>
              <a:rPr lang="nl-BE" sz="5400">
                <a:solidFill>
                  <a:srgbClr val="0C85A2"/>
                </a:solidFill>
              </a:rPr>
              <a:t> NAFT-inspectie: advies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1876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174" y="1778837"/>
            <a:ext cx="10140626" cy="5968865"/>
          </a:xfrm>
        </p:spPr>
        <p:txBody>
          <a:bodyPr anchor="t">
            <a:normAutofit/>
          </a:bodyPr>
          <a:lstStyle/>
          <a:p>
            <a:pPr lvl="1">
              <a:lnSpc>
                <a:spcPct val="110000"/>
              </a:lnSpc>
            </a:pPr>
            <a:r>
              <a:rPr lang="nl-BE" sz="2400">
                <a:solidFill>
                  <a:schemeClr val="tx2"/>
                </a:solidFill>
                <a:latin typeface="+mj-lt"/>
              </a:rPr>
              <a:t>- Administratieve gegevens</a:t>
            </a:r>
            <a:br>
              <a:rPr lang="nl-BE" sz="2400">
                <a:solidFill>
                  <a:schemeClr val="tx2"/>
                </a:solidFill>
                <a:latin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- In welke mate ontwikkelt de NAFT-aanbieder zijn eigen kwaliteit?</a:t>
            </a:r>
            <a:br>
              <a:rPr lang="nl-BE" sz="2400">
                <a:solidFill>
                  <a:schemeClr val="tx2"/>
                </a:solidFill>
                <a:latin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- In welke mate versterkt de NAFT-aanbieder zijn kwaliteitsvolle werking?</a:t>
            </a:r>
            <a:br>
              <a:rPr lang="nl-BE" sz="2400">
                <a:solidFill>
                  <a:schemeClr val="tx2"/>
                </a:solidFill>
                <a:latin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- In welke mate voert de NAFT-aanbieder een doeltreffend beleid op het vlak van</a:t>
            </a:r>
            <a:br>
              <a:rPr lang="nl-BE" sz="2400">
                <a:solidFill>
                  <a:schemeClr val="tx2"/>
                </a:solidFill>
                <a:latin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  leer- en leefomgeving, veiligheid en hygiëne?</a:t>
            </a:r>
            <a:br>
              <a:rPr lang="nl-BE" sz="2400">
                <a:solidFill>
                  <a:schemeClr val="tx2"/>
                </a:solidFill>
                <a:latin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- Respecteert de NAFT-aanbieder de regelgeving?</a:t>
            </a:r>
            <a:br>
              <a:rPr lang="nl-BE" sz="2400">
                <a:solidFill>
                  <a:schemeClr val="tx2"/>
                </a:solidFill>
                <a:latin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- Samenvatting</a:t>
            </a:r>
            <a:br>
              <a:rPr lang="nl-BE" sz="2400">
                <a:solidFill>
                  <a:schemeClr val="tx2"/>
                </a:solidFill>
                <a:latin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- Advies betreffende de erkenning en aanbevelingen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4950" y="333871"/>
            <a:ext cx="10823724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De NAFT-inspectie: verslag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5218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985" y="1928448"/>
            <a:ext cx="11288590" cy="3294001"/>
          </a:xfrm>
        </p:spPr>
        <p:txBody>
          <a:bodyPr anchor="t">
            <a:normAutofit/>
          </a:bodyPr>
          <a:lstStyle/>
          <a:p>
            <a:pPr lvl="1">
              <a:lnSpc>
                <a:spcPct val="110000"/>
              </a:lnSpc>
            </a:pPr>
            <a:r>
              <a:rPr lang="nl-BE" sz="2400">
                <a:solidFill>
                  <a:schemeClr val="tx2"/>
                </a:solidFill>
                <a:latin typeface="+mj-lt"/>
              </a:rPr>
              <a:t>Verslag bestaat uit een basistekst vanuit de ingeschaalde ontwikkelingsschalen</a:t>
            </a:r>
            <a:br>
              <a:rPr lang="nl-BE" sz="2400">
                <a:solidFill>
                  <a:schemeClr val="tx2"/>
                </a:solidFill>
                <a:latin typeface="+mj-lt"/>
              </a:rPr>
            </a:br>
            <a:br>
              <a:rPr lang="nl-BE" sz="2400">
                <a:solidFill>
                  <a:schemeClr val="tx2"/>
                </a:solidFill>
                <a:latin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- Minimale NAFT-aanbieder specifieke aanvullingen, nuanceringen, …</a:t>
            </a:r>
            <a:br>
              <a:rPr lang="nl-BE" sz="2400">
                <a:solidFill>
                  <a:schemeClr val="tx2"/>
                </a:solidFill>
                <a:latin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- Benoemt sterke punten, aanbevelingen, groeikansen, werkpunten  </a:t>
            </a:r>
            <a:br>
              <a:rPr lang="nl-BE" sz="2400">
                <a:solidFill>
                  <a:schemeClr val="tx2"/>
                </a:solidFill>
                <a:latin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- Verslag is ontwikkelingsgericht, zet aan tot reflectie, is richtinggevend voor kwaliteitszorg</a:t>
            </a:r>
            <a:br>
              <a:rPr lang="nl-BE" sz="2400">
                <a:solidFill>
                  <a:schemeClr val="tx2"/>
                </a:solidFill>
                <a:latin typeface="+mj-lt"/>
              </a:rPr>
            </a:br>
            <a:endParaRPr lang="nl-BE" sz="2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985" y="360765"/>
            <a:ext cx="10823724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De NAFT-inspectie: verslag</a:t>
            </a:r>
          </a:p>
        </p:txBody>
      </p:sp>
    </p:spTree>
    <p:extLst>
      <p:ext uri="{BB962C8B-B14F-4D97-AF65-F5344CB8AC3E}">
        <p14:creationId xmlns:p14="http://schemas.microsoft.com/office/powerpoint/2010/main" val="4093157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697" y="1232438"/>
            <a:ext cx="11038656" cy="5532898"/>
          </a:xfrm>
        </p:spPr>
        <p:txBody>
          <a:bodyPr anchor="t">
            <a:normAutofit fontScale="90000"/>
          </a:bodyPr>
          <a:lstStyle/>
          <a:p>
            <a:pPr lvl="1">
              <a:lnSpc>
                <a:spcPct val="110000"/>
              </a:lnSpc>
            </a:pPr>
            <a:r>
              <a:rPr lang="nl-BE" sz="2400" b="1">
                <a:solidFill>
                  <a:schemeClr val="tx2"/>
                </a:solidFill>
                <a:latin typeface="+mj-lt"/>
              </a:rPr>
              <a:t>Een gunstig advies</a:t>
            </a:r>
            <a:r>
              <a:rPr lang="nl-BE" sz="2400">
                <a:solidFill>
                  <a:schemeClr val="tx2"/>
                </a:solidFill>
                <a:latin typeface="+mj-lt"/>
              </a:rPr>
              <a:t>: met eventueel ontwikkelkansen</a:t>
            </a:r>
            <a:br>
              <a:rPr lang="nl-BE" sz="2400">
                <a:latin typeface="+mj-lt"/>
                <a:ea typeface="+mj-lt"/>
                <a:cs typeface="+mj-lt"/>
              </a:rPr>
            </a:b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 b="1">
                <a:solidFill>
                  <a:schemeClr val="tx2"/>
                </a:solidFill>
                <a:latin typeface="+mj-lt"/>
              </a:rPr>
              <a:t>Een gunstig advies met tekorten </a:t>
            </a:r>
            <a:r>
              <a:rPr lang="nl-BE" sz="2200" i="1">
                <a:solidFill>
                  <a:schemeClr val="tx2"/>
                </a:solidFill>
                <a:latin typeface="+mj-lt"/>
              </a:rPr>
              <a:t>(meerdere inschalingen-beneden/benadert) </a:t>
            </a:r>
            <a:r>
              <a:rPr lang="nl-BE" sz="2400">
                <a:solidFill>
                  <a:schemeClr val="tx2"/>
                </a:solidFill>
                <a:latin typeface="+mj-lt"/>
              </a:rPr>
              <a:t>/ontwikkelkansen:</a:t>
            </a: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	- inspectieteam bepaalt termijn voor volgende inspectie o.b.v. aard tekorten, context, …</a:t>
            </a: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	- Opgroeien volgt standaard op via remediëringsplan en mail en kan ook een</a:t>
            </a: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	   vervroegde inspectie aanvragen</a:t>
            </a:r>
            <a:br>
              <a:rPr lang="nl-BE" sz="2400">
                <a:latin typeface="+mj-lt"/>
                <a:ea typeface="+mj-lt"/>
                <a:cs typeface="+mj-lt"/>
              </a:rPr>
            </a:b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 b="1">
                <a:solidFill>
                  <a:schemeClr val="tx2"/>
                </a:solidFill>
                <a:latin typeface="+mj-lt"/>
              </a:rPr>
              <a:t>Bij een ongunstig advies</a:t>
            </a:r>
            <a:r>
              <a:rPr lang="nl-BE" sz="2400">
                <a:solidFill>
                  <a:schemeClr val="tx2"/>
                </a:solidFill>
                <a:latin typeface="+mj-lt"/>
              </a:rPr>
              <a:t>:</a:t>
            </a: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	- opstart verhoogde handhaving door Opgroeien</a:t>
            </a: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	- actie door remediëringsplannen, gesprek, aanmanen, ..</a:t>
            </a: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	- Opgroeien informeert inspectiediensten van afspraken en lopende acties</a:t>
            </a: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	- inspectiediensten kunnen o.b.v. info over het verloop van remediëringsplan</a:t>
            </a: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	   interventie plannen</a:t>
            </a: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	</a:t>
            </a:r>
            <a:br>
              <a:rPr lang="nl-BE" sz="2000">
                <a:latin typeface="+mj-lt"/>
                <a:ea typeface="Calibri" panose="020F0502020204030204" pitchFamily="34" charset="0"/>
                <a:cs typeface="Calibri"/>
              </a:rPr>
            </a:br>
            <a:endParaRPr lang="nl-BE" sz="2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320" y="306919"/>
            <a:ext cx="10823724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De NAFT-inspectie: advies in het verslag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3412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432" y="2074672"/>
            <a:ext cx="10741852" cy="3420693"/>
          </a:xfrm>
        </p:spPr>
        <p:txBody>
          <a:bodyPr anchor="t">
            <a:normAutofit/>
          </a:bodyPr>
          <a:lstStyle/>
          <a:p>
            <a:pPr lvl="1">
              <a:lnSpc>
                <a:spcPct val="110000"/>
              </a:lnSpc>
            </a:pPr>
            <a:r>
              <a:rPr lang="nl-BE" sz="2400">
                <a:solidFill>
                  <a:schemeClr val="tx2"/>
                </a:solidFill>
                <a:latin typeface="+mj-lt"/>
              </a:rPr>
              <a:t>- Ontwerpverslag na enkele dagen bezorgd door teamcoördinator (max. 30 dagen)</a:t>
            </a: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- Eventueel mogelijkheid tot rechtzetting van feitelijke onjuistheden (max. 14 dagen) </a:t>
            </a: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- Geen wijzigingen mogelijk aan advies en inschalingen</a:t>
            </a: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- Definitieve verslag wordt per mail bezorgd aan NAFT-aanbieder en Opgroeien</a:t>
            </a: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400">
                <a:solidFill>
                  <a:schemeClr val="tx2"/>
                </a:solidFill>
                <a:latin typeface="+mj-lt"/>
              </a:rPr>
              <a:t> </a:t>
            </a:r>
            <a:br>
              <a:rPr lang="nl-BE" sz="2400">
                <a:latin typeface="+mj-lt"/>
                <a:ea typeface="+mj-lt"/>
                <a:cs typeface="+mj-lt"/>
              </a:rPr>
            </a:br>
            <a:br>
              <a:rPr lang="nl-BE" sz="2400">
                <a:latin typeface="+mj-lt"/>
                <a:ea typeface="+mj-lt"/>
                <a:cs typeface="+mj-lt"/>
              </a:rPr>
            </a:br>
            <a:r>
              <a:rPr lang="nl-BE" sz="2000">
                <a:solidFill>
                  <a:schemeClr val="tx2"/>
                </a:solidFill>
                <a:latin typeface="+mj-lt"/>
                <a:cs typeface="Calibri"/>
              </a:rPr>
              <a:t> </a:t>
            </a:r>
            <a:endParaRPr lang="nl-BE" sz="24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560" y="544628"/>
            <a:ext cx="10823724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De NAFT-inspectie: afronden verslag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05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207" y="939514"/>
            <a:ext cx="10443882" cy="565448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br>
              <a:rPr lang="nl-BE" sz="2400"/>
            </a:br>
            <a:r>
              <a:rPr lang="nl-BE" sz="2000">
                <a:solidFill>
                  <a:schemeClr val="tx2"/>
                </a:solidFill>
              </a:rPr>
              <a:t> </a:t>
            </a:r>
            <a:br>
              <a:rPr lang="nl-BE" sz="2000"/>
            </a:br>
            <a:r>
              <a:rPr lang="nl-BE" sz="2000">
                <a:solidFill>
                  <a:schemeClr val="tx2"/>
                </a:solidFill>
              </a:rPr>
              <a:t> </a:t>
            </a:r>
            <a:endParaRPr lang="nl-BE" sz="24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424" y="203572"/>
            <a:ext cx="10017243" cy="838831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Inleiding door Lieven Viaene Onderwijsinspectie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C29AE33A-5B1A-91F5-2CE4-B0EA2B404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12704" y="1496691"/>
            <a:ext cx="8220385" cy="46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14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033" y="4727624"/>
            <a:ext cx="3773861" cy="1062200"/>
          </a:xfrm>
        </p:spPr>
        <p:txBody>
          <a:bodyPr anchor="t">
            <a:normAutofit fontScale="90000"/>
          </a:bodyPr>
          <a:lstStyle/>
          <a:p>
            <a:pPr lvl="1"/>
            <a:br>
              <a:rPr lang="nl-BE" sz="2400">
                <a:solidFill>
                  <a:schemeClr val="tx2"/>
                </a:solidFill>
              </a:rPr>
            </a:br>
            <a:br>
              <a:rPr lang="nl-BE" sz="2400">
                <a:solidFill>
                  <a:schemeClr val="tx2"/>
                </a:solidFill>
              </a:rPr>
            </a:br>
            <a:endParaRPr lang="nl-BE" sz="2400">
              <a:solidFill>
                <a:schemeClr val="tx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989" y="2260726"/>
            <a:ext cx="11003018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5400">
                <a:solidFill>
                  <a:srgbClr val="0C85A2"/>
                </a:solidFill>
              </a:rPr>
              <a:t>3. Planning</a:t>
            </a:r>
          </a:p>
        </p:txBody>
      </p:sp>
    </p:spTree>
    <p:extLst>
      <p:ext uri="{BB962C8B-B14F-4D97-AF65-F5344CB8AC3E}">
        <p14:creationId xmlns:p14="http://schemas.microsoft.com/office/powerpoint/2010/main" val="2625513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525" y="1530787"/>
            <a:ext cx="11293475" cy="4847229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10000"/>
              </a:lnSpc>
            </a:pPr>
            <a:r>
              <a:rPr lang="nl-BE" sz="2700">
                <a:solidFill>
                  <a:schemeClr val="tx2"/>
                </a:solidFill>
              </a:rPr>
              <a:t>- Verkenning NAFT-landschap: bevraging</a:t>
            </a:r>
            <a:br>
              <a:rPr lang="nl-BE" sz="2700"/>
            </a:br>
            <a:r>
              <a:rPr lang="nl-BE" sz="2700">
                <a:solidFill>
                  <a:schemeClr val="tx2"/>
                </a:solidFill>
              </a:rPr>
              <a:t>	- NAFT-aanbieder overschrijdende samenwerkingsverbanden</a:t>
            </a:r>
            <a:br>
              <a:rPr lang="nl-BE" sz="2700"/>
            </a:br>
            <a:r>
              <a:rPr lang="nl-BE" sz="2700">
                <a:solidFill>
                  <a:schemeClr val="tx2"/>
                </a:solidFill>
              </a:rPr>
              <a:t>	- regionale samenwerking binnen één NAFT-aanbieder</a:t>
            </a:r>
            <a:br>
              <a:rPr lang="nl-BE" sz="2700"/>
            </a:br>
            <a:r>
              <a:rPr lang="nl-BE" sz="2700"/>
              <a:t>     </a:t>
            </a:r>
            <a:r>
              <a:rPr lang="nl-BE" sz="27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nl-BE" sz="2700">
                <a:solidFill>
                  <a:schemeClr val="tx2"/>
                </a:solidFill>
              </a:rPr>
              <a:t> inspectie biedt een realistisch beeld van de werking en de kwaliteitsontwikkeling   </a:t>
            </a:r>
            <a:br>
              <a:rPr lang="nl-BE" sz="2700"/>
            </a:br>
            <a:r>
              <a:rPr lang="nl-BE" sz="2700">
                <a:solidFill>
                  <a:schemeClr val="tx2"/>
                </a:solidFill>
              </a:rPr>
              <a:t>- Verwerking: 40 te inspecteren NAFT-entiteiten</a:t>
            </a:r>
            <a:br>
              <a:rPr lang="nl-BE" sz="2700">
                <a:cs typeface="Calibri Light"/>
              </a:rPr>
            </a:br>
            <a:r>
              <a:rPr lang="nl-BE" sz="2700">
                <a:solidFill>
                  <a:schemeClr val="tx2"/>
                </a:solidFill>
                <a:ea typeface="+mj-lt"/>
                <a:cs typeface="+mj-lt"/>
              </a:rPr>
              <a:t>- Eén advies en één verslag per entiteit</a:t>
            </a:r>
            <a:br>
              <a:rPr lang="nl-BE" sz="2700">
                <a:ea typeface="+mj-lt"/>
                <a:cs typeface="+mj-lt"/>
              </a:rPr>
            </a:br>
            <a:r>
              <a:rPr lang="nl-BE" sz="2700">
                <a:solidFill>
                  <a:schemeClr val="tx2"/>
                </a:solidFill>
              </a:rPr>
              <a:t>- Actualisering (evoluerende) samenwerkingsverbanden juni 2024</a:t>
            </a:r>
            <a:br>
              <a:rPr lang="nl-BE" sz="2700"/>
            </a:br>
            <a:r>
              <a:rPr lang="nl-BE" sz="2700">
                <a:solidFill>
                  <a:schemeClr val="tx2"/>
                </a:solidFill>
              </a:rPr>
              <a:t>- Gespreid over 5 jaar: start mei 2023</a:t>
            </a:r>
            <a:br>
              <a:rPr lang="nl-BE" sz="2700"/>
            </a:br>
            <a:br>
              <a:rPr lang="nl-BE" sz="2700"/>
            </a:br>
            <a:r>
              <a:rPr lang="nl-BE" sz="2700">
                <a:solidFill>
                  <a:schemeClr val="tx2"/>
                </a:solidFill>
              </a:rPr>
              <a:t>- afhankelijk van de NAFT-aanbieder (aantal NAFT-trajecten, vestigingsplaatsen, …) /  </a:t>
            </a:r>
            <a:br>
              <a:rPr lang="nl-BE" sz="2700"/>
            </a:br>
            <a:r>
              <a:rPr lang="nl-BE" sz="2700">
                <a:solidFill>
                  <a:schemeClr val="tx2"/>
                </a:solidFill>
              </a:rPr>
              <a:t>   extra inspecteur </a:t>
            </a:r>
            <a:br>
              <a:rPr lang="nl-BE" sz="2400"/>
            </a:br>
            <a:endParaRPr lang="nl-BE" sz="2400">
              <a:solidFill>
                <a:schemeClr val="tx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411" y="479983"/>
            <a:ext cx="1137602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nl-BE" sz="5400">
                <a:solidFill>
                  <a:srgbClr val="0C85A2"/>
                </a:solidFill>
              </a:rPr>
              <a:t>De </a:t>
            </a:r>
            <a:r>
              <a:rPr lang="nl-BE" sz="5800">
                <a:solidFill>
                  <a:srgbClr val="0C85A2"/>
                </a:solidFill>
              </a:rPr>
              <a:t>NAFT-inspectie</a:t>
            </a:r>
            <a:r>
              <a:rPr lang="nl-BE" sz="5400">
                <a:solidFill>
                  <a:srgbClr val="0C85A2"/>
                </a:solidFill>
              </a:rPr>
              <a:t>: planning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8277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033" y="4727624"/>
            <a:ext cx="3773861" cy="1062200"/>
          </a:xfrm>
        </p:spPr>
        <p:txBody>
          <a:bodyPr anchor="t">
            <a:normAutofit fontScale="90000"/>
          </a:bodyPr>
          <a:lstStyle/>
          <a:p>
            <a:pPr lvl="1"/>
            <a:br>
              <a:rPr lang="nl-BE" sz="2400">
                <a:solidFill>
                  <a:schemeClr val="tx2"/>
                </a:solidFill>
              </a:rPr>
            </a:br>
            <a:br>
              <a:rPr lang="nl-BE" sz="2400">
                <a:solidFill>
                  <a:schemeClr val="tx2"/>
                </a:solidFill>
              </a:rPr>
            </a:br>
            <a:endParaRPr lang="nl-BE" sz="2400">
              <a:solidFill>
                <a:schemeClr val="tx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989" y="2260726"/>
            <a:ext cx="11003018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5400">
                <a:solidFill>
                  <a:srgbClr val="0C85A2"/>
                </a:solidFill>
              </a:rPr>
              <a:t>4. Terugkoppeling resultaten</a:t>
            </a:r>
          </a:p>
        </p:txBody>
      </p:sp>
    </p:spTree>
    <p:extLst>
      <p:ext uri="{BB962C8B-B14F-4D97-AF65-F5344CB8AC3E}">
        <p14:creationId xmlns:p14="http://schemas.microsoft.com/office/powerpoint/2010/main" val="228799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59" y="2295926"/>
            <a:ext cx="11026588" cy="2276074"/>
          </a:xfrm>
        </p:spPr>
        <p:txBody>
          <a:bodyPr anchor="t">
            <a:normAutofit/>
          </a:bodyPr>
          <a:lstStyle/>
          <a:p>
            <a:pPr algn="l"/>
            <a:r>
              <a:rPr lang="nl-BE" sz="2400">
                <a:solidFill>
                  <a:schemeClr val="tx2"/>
                </a:solidFill>
              </a:rPr>
              <a:t>- Jaarlijkse samenvatting (juni) van resultaten van de NAFT-inspecties in klankbordgroep NAFT</a:t>
            </a:r>
            <a:br>
              <a:rPr lang="nl-BE" sz="2400"/>
            </a:b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- Een rapportering in het jaarverslag van de onderwijsinspectie</a:t>
            </a:r>
            <a:br>
              <a:rPr lang="nl-BE" sz="2400"/>
            </a:br>
            <a:endParaRPr lang="nl-BE" sz="2400">
              <a:solidFill>
                <a:schemeClr val="tx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638" y="350496"/>
            <a:ext cx="9496632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Terugkoppeling resultaten inspecties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6750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121" y="1504968"/>
            <a:ext cx="9703126" cy="4689644"/>
          </a:xfrm>
        </p:spPr>
        <p:txBody>
          <a:bodyPr anchor="t">
            <a:normAutofit/>
          </a:bodyPr>
          <a:lstStyle/>
          <a:p>
            <a:pPr algn="l"/>
            <a:br>
              <a:rPr lang="nl-BE" sz="2400">
                <a:solidFill>
                  <a:schemeClr val="tx2"/>
                </a:solidFill>
              </a:rPr>
            </a:br>
            <a:br>
              <a:rPr lang="nl-BE" sz="2400">
                <a:solidFill>
                  <a:schemeClr val="tx2"/>
                </a:solidFill>
                <a:latin typeface="+mn-lt"/>
              </a:rPr>
            </a:br>
            <a:br>
              <a:rPr lang="nl-BE" sz="2000">
                <a:solidFill>
                  <a:schemeClr val="tx2"/>
                </a:solidFill>
                <a:latin typeface="+mn-lt"/>
              </a:rPr>
            </a:br>
            <a:endParaRPr lang="nl-BE" sz="20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915" y="1995038"/>
            <a:ext cx="4992873" cy="1059566"/>
          </a:xfrm>
        </p:spPr>
        <p:txBody>
          <a:bodyPr anchor="b">
            <a:noAutofit/>
          </a:bodyPr>
          <a:lstStyle/>
          <a:p>
            <a:pPr algn="l"/>
            <a:r>
              <a:rPr lang="nl-BE" sz="5400">
                <a:solidFill>
                  <a:srgbClr val="0C85A2"/>
                </a:solidFill>
              </a:rPr>
              <a:t>5. VRAGEN?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409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412" y="1972076"/>
            <a:ext cx="9496632" cy="4689644"/>
          </a:xfrm>
        </p:spPr>
        <p:txBody>
          <a:bodyPr anchor="t">
            <a:normAutofit/>
          </a:bodyPr>
          <a:lstStyle/>
          <a:p>
            <a:pPr algn="l"/>
            <a:br>
              <a:rPr lang="nl-BE" sz="2400">
                <a:solidFill>
                  <a:schemeClr val="tx2"/>
                </a:solidFill>
              </a:rPr>
            </a:br>
            <a:endParaRPr lang="nl-BE" sz="2400">
              <a:solidFill>
                <a:schemeClr val="tx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2847" y="3245614"/>
            <a:ext cx="9496632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Slotwoord door Lieven Viaene</a:t>
            </a:r>
            <a:endParaRPr lang="nl-BE" sz="4800">
              <a:solidFill>
                <a:srgbClr val="0C85A2"/>
              </a:solidFill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51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541" y="1101862"/>
            <a:ext cx="10946211" cy="5654481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nl-BE" sz="2400">
                <a:solidFill>
                  <a:schemeClr val="tx2"/>
                </a:solidFill>
              </a:rPr>
              <a:t>1. Van referentiekader naar een toetsingskader voor NAFT-kwaliteit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	</a:t>
            </a:r>
            <a:r>
              <a:rPr lang="nl-BE" sz="2000">
                <a:solidFill>
                  <a:schemeClr val="tx2"/>
                </a:solidFill>
              </a:rPr>
              <a:t>- Wat is een NAFT-inspectie?</a:t>
            </a:r>
            <a:br>
              <a:rPr lang="nl-BE" sz="2000">
                <a:solidFill>
                  <a:schemeClr val="tx2"/>
                </a:solidFill>
              </a:rPr>
            </a:br>
            <a:r>
              <a:rPr lang="nl-BE" sz="2000">
                <a:solidFill>
                  <a:schemeClr val="tx2"/>
                </a:solidFill>
              </a:rPr>
              <a:t>	- Hoe voert de inspectie haar onderzoek?</a:t>
            </a:r>
            <a:br>
              <a:rPr lang="nl-BE" sz="2000">
                <a:solidFill>
                  <a:schemeClr val="tx2"/>
                </a:solidFill>
              </a:rPr>
            </a:br>
            <a:r>
              <a:rPr lang="nl-BE" sz="2000">
                <a:solidFill>
                  <a:schemeClr val="tx2"/>
                </a:solidFill>
              </a:rPr>
              <a:t>	- Hoe beoordeelt de inspectie?</a:t>
            </a:r>
            <a:br>
              <a:rPr lang="nl-BE" sz="22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2. Verloop van een NAFT-inspectie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	</a:t>
            </a:r>
            <a:r>
              <a:rPr lang="nl-BE" sz="2000">
                <a:solidFill>
                  <a:schemeClr val="tx2"/>
                </a:solidFill>
              </a:rPr>
              <a:t>- aankondiging</a:t>
            </a:r>
            <a:br>
              <a:rPr lang="nl-BE" sz="2000">
                <a:solidFill>
                  <a:schemeClr val="tx2"/>
                </a:solidFill>
              </a:rPr>
            </a:br>
            <a:r>
              <a:rPr lang="nl-BE" sz="2000">
                <a:solidFill>
                  <a:schemeClr val="tx2"/>
                </a:solidFill>
              </a:rPr>
              <a:t>	- voorbereiding</a:t>
            </a:r>
            <a:br>
              <a:rPr lang="nl-BE" sz="2000">
                <a:solidFill>
                  <a:schemeClr val="tx2"/>
                </a:solidFill>
              </a:rPr>
            </a:br>
            <a:r>
              <a:rPr lang="nl-BE" sz="2000">
                <a:solidFill>
                  <a:schemeClr val="tx2"/>
                </a:solidFill>
              </a:rPr>
              <a:t>	- online/</a:t>
            </a:r>
            <a:r>
              <a:rPr lang="nl-BE" sz="2000" err="1">
                <a:solidFill>
                  <a:schemeClr val="tx2"/>
                </a:solidFill>
              </a:rPr>
              <a:t>plaatsbezoek</a:t>
            </a:r>
            <a:br>
              <a:rPr lang="nl-BE" sz="2000">
                <a:solidFill>
                  <a:schemeClr val="tx2"/>
                </a:solidFill>
              </a:rPr>
            </a:br>
            <a:r>
              <a:rPr lang="nl-BE" sz="2000">
                <a:solidFill>
                  <a:schemeClr val="tx2"/>
                </a:solidFill>
              </a:rPr>
              <a:t>	- reflectiegesprek</a:t>
            </a:r>
            <a:br>
              <a:rPr lang="nl-BE" sz="2000">
                <a:solidFill>
                  <a:schemeClr val="tx2"/>
                </a:solidFill>
              </a:rPr>
            </a:br>
            <a:r>
              <a:rPr lang="nl-BE" sz="2000">
                <a:solidFill>
                  <a:schemeClr val="tx2"/>
                </a:solidFill>
              </a:rPr>
              <a:t>	- synthesegesprek </a:t>
            </a:r>
            <a:br>
              <a:rPr lang="nl-BE" sz="2000">
                <a:solidFill>
                  <a:schemeClr val="tx2"/>
                </a:solidFill>
              </a:rPr>
            </a:br>
            <a:r>
              <a:rPr lang="nl-BE" sz="2000">
                <a:solidFill>
                  <a:schemeClr val="tx2"/>
                </a:solidFill>
              </a:rPr>
              <a:t>	- advies</a:t>
            </a:r>
            <a:br>
              <a:rPr lang="nl-BE" sz="2000">
                <a:solidFill>
                  <a:schemeClr val="tx2"/>
                </a:solidFill>
              </a:rPr>
            </a:br>
            <a:r>
              <a:rPr lang="nl-BE" sz="2000">
                <a:solidFill>
                  <a:schemeClr val="tx2"/>
                </a:solidFill>
              </a:rPr>
              <a:t>	- verslag </a:t>
            </a:r>
            <a:br>
              <a:rPr lang="nl-BE" sz="20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3. Planning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4. Terugkoppeling resultaten inspecties</a:t>
            </a:r>
            <a:br>
              <a:rPr lang="nl-BE" sz="2400">
                <a:solidFill>
                  <a:schemeClr val="tx2"/>
                </a:solidFill>
              </a:rPr>
            </a:br>
            <a:r>
              <a:rPr lang="nl-BE" sz="2400">
                <a:solidFill>
                  <a:schemeClr val="tx2"/>
                </a:solidFill>
              </a:rPr>
              <a:t>5. Vragen?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4709" y="167350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Agenda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390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4709" y="167350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Even voorstellen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BFE3D4D1-EA3F-44A1-4809-0223AEB13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16605"/>
              </p:ext>
            </p:extLst>
          </p:nvPr>
        </p:nvGraphicFramePr>
        <p:xfrm>
          <a:off x="1230722" y="1662347"/>
          <a:ext cx="8128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29792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678037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708288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95990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  <a:p>
                      <a:endParaRPr lang="nl-B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96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800">
                          <a:solidFill>
                            <a:schemeClr val="tx2"/>
                          </a:solidFill>
                        </a:rPr>
                        <a:t>Hilde De Nil Zorginspectie</a:t>
                      </a:r>
                      <a:endParaRPr lang="nl-B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>
                          <a:solidFill>
                            <a:schemeClr val="tx2"/>
                          </a:solidFill>
                        </a:rPr>
                        <a:t>Hilde Ooms</a:t>
                      </a:r>
                    </a:p>
                    <a:p>
                      <a:pPr algn="ctr"/>
                      <a:r>
                        <a:rPr lang="nl-BE" sz="1800">
                          <a:solidFill>
                            <a:schemeClr val="tx2"/>
                          </a:solidFill>
                        </a:rPr>
                        <a:t>Zorginspectie</a:t>
                      </a:r>
                      <a:endParaRPr lang="nl-B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>
                          <a:solidFill>
                            <a:schemeClr val="tx2"/>
                          </a:solidFill>
                        </a:rPr>
                        <a:t>Regine Vandervee</a:t>
                      </a:r>
                    </a:p>
                    <a:p>
                      <a:pPr algn="ctr"/>
                      <a:r>
                        <a:rPr lang="nl-BE" sz="1800">
                          <a:solidFill>
                            <a:schemeClr val="tx2"/>
                          </a:solidFill>
                        </a:rPr>
                        <a:t>Onderwijsinspectie</a:t>
                      </a:r>
                      <a:endParaRPr lang="nl-BE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>
                          <a:solidFill>
                            <a:schemeClr val="tx2"/>
                          </a:solidFill>
                        </a:rPr>
                        <a:t>Vera Timmers</a:t>
                      </a:r>
                    </a:p>
                    <a:p>
                      <a:pPr algn="ctr"/>
                      <a:r>
                        <a:rPr lang="nl-BE" sz="1800">
                          <a:solidFill>
                            <a:schemeClr val="tx2"/>
                          </a:solidFill>
                        </a:rPr>
                        <a:t>Onderwijsinspectie</a:t>
                      </a:r>
                      <a:endParaRPr lang="nl-B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6327200"/>
                  </a:ext>
                </a:extLst>
              </a:tr>
            </a:tbl>
          </a:graphicData>
        </a:graphic>
      </p:graphicFrame>
      <p:pic>
        <p:nvPicPr>
          <p:cNvPr id="11" name="Afbeelding 10" descr="Afbeelding met persoon, overdekt, glimlachen, poseren&#10;&#10;Automatisch gegenereerde beschrijving">
            <a:extLst>
              <a:ext uri="{FF2B5EF4-FFF2-40B4-BE49-F238E27FC236}">
                <a16:creationId xmlns:a16="http://schemas.microsoft.com/office/drawing/2014/main" id="{EA669327-A835-95C3-1713-216D5437C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36" y="1886686"/>
            <a:ext cx="1524001" cy="1990726"/>
          </a:xfrm>
          <a:prstGeom prst="rect">
            <a:avLst/>
          </a:prstGeom>
        </p:spPr>
      </p:pic>
      <p:pic>
        <p:nvPicPr>
          <p:cNvPr id="13" name="Afbeelding 12" descr="Afbeelding met persoon, person, bril, poseren&#10;&#10;Automatisch gegenereerde beschrijving">
            <a:extLst>
              <a:ext uri="{FF2B5EF4-FFF2-40B4-BE49-F238E27FC236}">
                <a16:creationId xmlns:a16="http://schemas.microsoft.com/office/drawing/2014/main" id="{45AB401A-799D-EFF9-E92D-36CF4FBA8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60" y="1876659"/>
            <a:ext cx="1524000" cy="2002657"/>
          </a:xfrm>
          <a:prstGeom prst="rect">
            <a:avLst/>
          </a:prstGeom>
        </p:spPr>
      </p:pic>
      <p:pic>
        <p:nvPicPr>
          <p:cNvPr id="2" name="Afbeelding 4" descr="Afbeelding met persoon, vrouw, muziek&#10;&#10;Automatisch gegenereerde beschrijving">
            <a:extLst>
              <a:ext uri="{FF2B5EF4-FFF2-40B4-BE49-F238E27FC236}">
                <a16:creationId xmlns:a16="http://schemas.microsoft.com/office/drawing/2014/main" id="{44D31A07-3281-6B8E-220C-AC23B5CF7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801" y="1867119"/>
            <a:ext cx="1329778" cy="200265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E232ED3-8FB0-C934-85BE-C60DAEDA6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507" y="1973322"/>
            <a:ext cx="1244409" cy="18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1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192" y="5351929"/>
            <a:ext cx="6188268" cy="317294"/>
          </a:xfrm>
        </p:spPr>
        <p:txBody>
          <a:bodyPr anchor="t">
            <a:normAutofit fontScale="90000"/>
          </a:bodyPr>
          <a:lstStyle/>
          <a:p>
            <a:pPr algn="l"/>
            <a:endParaRPr lang="nl-BE" sz="2400">
              <a:solidFill>
                <a:schemeClr val="tx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236" y="1013373"/>
            <a:ext cx="10992410" cy="2795482"/>
          </a:xfrm>
        </p:spPr>
        <p:txBody>
          <a:bodyPr anchor="b">
            <a:noAutofit/>
          </a:bodyPr>
          <a:lstStyle/>
          <a:p>
            <a:pPr marL="914400" indent="-914400" algn="l">
              <a:buAutoNum type="arabicPeriod"/>
            </a:pPr>
            <a:r>
              <a:rPr lang="nl-BE" sz="5400">
                <a:solidFill>
                  <a:srgbClr val="0C85A2"/>
                </a:solidFill>
              </a:rPr>
              <a:t>Van het referentiekader voor NAFT-kwaliteit tot het toetsingskader voor de NAFT-inspectie</a:t>
            </a:r>
          </a:p>
        </p:txBody>
      </p:sp>
      <p:pic>
        <p:nvPicPr>
          <p:cNvPr id="5" name="Afbeelding 4" descr="Afbeelding met tekst, teken&#10;&#10;Automatisch gegenereerde beschrijving">
            <a:extLst>
              <a:ext uri="{FF2B5EF4-FFF2-40B4-BE49-F238E27FC236}">
                <a16:creationId xmlns:a16="http://schemas.microsoft.com/office/drawing/2014/main" id="{80A970F8-C4FD-95BC-3BED-B1FCF1E44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2" y="5087078"/>
            <a:ext cx="1586653" cy="158268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25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191" y="979579"/>
            <a:ext cx="10942505" cy="4689644"/>
          </a:xfrm>
        </p:spPr>
        <p:txBody>
          <a:bodyPr anchor="t">
            <a:normAutofit/>
          </a:bodyPr>
          <a:lstStyle/>
          <a:p>
            <a:pPr algn="l"/>
            <a:br>
              <a:rPr lang="nl-BE" sz="2400">
                <a:solidFill>
                  <a:schemeClr val="tx2"/>
                </a:solidFill>
              </a:rPr>
            </a:br>
            <a:br>
              <a:rPr lang="nl-BE" sz="2400">
                <a:solidFill>
                  <a:schemeClr val="tx2"/>
                </a:solidFill>
              </a:rPr>
            </a:br>
            <a:br>
              <a:rPr lang="nl-BE" sz="2400">
                <a:solidFill>
                  <a:schemeClr val="tx2"/>
                </a:solidFill>
              </a:rPr>
            </a:br>
            <a:endParaRPr lang="nl-BE" sz="2400">
              <a:solidFill>
                <a:schemeClr val="tx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7103" y="28876"/>
            <a:ext cx="12285900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  Het referentiekader voor NAFT-kwaliteit</a:t>
            </a:r>
          </a:p>
        </p:txBody>
      </p:sp>
      <p:pic>
        <p:nvPicPr>
          <p:cNvPr id="5" name="Afbeelding 4" descr="Afbeelding met tekst, teken&#10;&#10;Automatisch gegenereerde beschrijving">
            <a:extLst>
              <a:ext uri="{FF2B5EF4-FFF2-40B4-BE49-F238E27FC236}">
                <a16:creationId xmlns:a16="http://schemas.microsoft.com/office/drawing/2014/main" id="{80A970F8-C4FD-95BC-3BED-B1FCF1E44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2" y="5087078"/>
            <a:ext cx="1586653" cy="158268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0F7652-B41A-E756-0B13-38919AAF1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731" y="686501"/>
            <a:ext cx="9498964" cy="61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1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242" y="1336562"/>
            <a:ext cx="11446075" cy="4689644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10000"/>
              </a:lnSpc>
            </a:pPr>
            <a:r>
              <a:rPr lang="nl-BE" sz="2400">
                <a:solidFill>
                  <a:schemeClr val="tx2"/>
                </a:solidFill>
              </a:rPr>
              <a:t>- ontwikkeling </a:t>
            </a:r>
            <a:r>
              <a:rPr lang="nl-BE" sz="2400" b="1">
                <a:solidFill>
                  <a:schemeClr val="tx2"/>
                </a:solidFill>
              </a:rPr>
              <a:t>gezamenlijk toezicht </a:t>
            </a:r>
            <a:r>
              <a:rPr lang="nl-BE" sz="2400">
                <a:solidFill>
                  <a:schemeClr val="tx2"/>
                </a:solidFill>
              </a:rPr>
              <a:t>zorginspectie/onderwijsinspectie</a:t>
            </a:r>
            <a:br>
              <a:rPr lang="nl-BE" sz="2400"/>
            </a:br>
            <a:r>
              <a:rPr lang="nl-BE" sz="900">
                <a:solidFill>
                  <a:schemeClr val="tx2"/>
                </a:solidFill>
              </a:rPr>
              <a:t>   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- schrijven van </a:t>
            </a:r>
            <a:r>
              <a:rPr lang="nl-BE" sz="2400" b="1">
                <a:solidFill>
                  <a:schemeClr val="tx2"/>
                </a:solidFill>
              </a:rPr>
              <a:t>ontwikkelingsschalen</a:t>
            </a:r>
            <a:r>
              <a:rPr lang="nl-BE" sz="2400">
                <a:solidFill>
                  <a:schemeClr val="tx2"/>
                </a:solidFill>
              </a:rPr>
              <a:t> op basis van de kwaliteitsverwachtingen en –beelden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   van het R-NAFT, literatuur, …</a:t>
            </a:r>
            <a:br>
              <a:rPr lang="nl-BE" sz="2400"/>
            </a:br>
            <a:r>
              <a:rPr lang="nl-BE" sz="900">
                <a:solidFill>
                  <a:schemeClr val="tx2"/>
                </a:solidFill>
              </a:rPr>
              <a:t>   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- ontwikkelen van scenario's, methodieken, verslag, ondersteunende documenten, afspraken, … </a:t>
            </a:r>
            <a:br>
              <a:rPr lang="nl-BE" sz="2400"/>
            </a:br>
            <a:r>
              <a:rPr lang="nl-BE" sz="900">
                <a:solidFill>
                  <a:schemeClr val="tx2"/>
                </a:solidFill>
              </a:rPr>
              <a:t>   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- 3 try-outs (Apart, Samenwerkingsverband NAFT-Limburg </a:t>
            </a:r>
            <a:r>
              <a:rPr lang="nl-BE" sz="2400" err="1">
                <a:solidFill>
                  <a:schemeClr val="tx2"/>
                </a:solidFill>
              </a:rPr>
              <a:t>Arktos</a:t>
            </a:r>
            <a:r>
              <a:rPr lang="nl-BE" sz="2400">
                <a:solidFill>
                  <a:schemeClr val="tx2"/>
                </a:solidFill>
              </a:rPr>
              <a:t>-Groep Intro-</a:t>
            </a:r>
            <a:r>
              <a:rPr lang="nl-BE" sz="2400" err="1">
                <a:solidFill>
                  <a:schemeClr val="tx2"/>
                </a:solidFill>
              </a:rPr>
              <a:t>Profo</a:t>
            </a:r>
            <a:r>
              <a:rPr lang="nl-BE" sz="2400">
                <a:solidFill>
                  <a:schemeClr val="tx2"/>
                </a:solidFill>
              </a:rPr>
              <a:t>, WEB):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   </a:t>
            </a:r>
            <a:r>
              <a:rPr lang="nl-BE" sz="2200" i="1" u="sng">
                <a:solidFill>
                  <a:schemeClr val="tx2"/>
                </a:solidFill>
              </a:rPr>
              <a:t>doel</a:t>
            </a:r>
            <a:r>
              <a:rPr lang="nl-BE" sz="2200" i="1">
                <a:solidFill>
                  <a:schemeClr val="tx2"/>
                </a:solidFill>
              </a:rPr>
              <a:t>: </a:t>
            </a:r>
            <a:r>
              <a:rPr lang="nl-BE" sz="2200">
                <a:solidFill>
                  <a:schemeClr val="tx2"/>
                </a:solidFill>
              </a:rPr>
              <a:t>uittesten alle ontwikkelingsschalen, methodieken, timing, …</a:t>
            </a:r>
            <a:br>
              <a:rPr lang="nl-BE" sz="2200"/>
            </a:br>
            <a:r>
              <a:rPr lang="nl-BE" sz="800">
                <a:solidFill>
                  <a:schemeClr val="tx2"/>
                </a:solidFill>
              </a:rPr>
              <a:t>   </a:t>
            </a:r>
            <a:br>
              <a:rPr lang="nl-BE" sz="2200"/>
            </a:br>
            <a:r>
              <a:rPr lang="nl-BE" sz="2400">
                <a:solidFill>
                  <a:schemeClr val="tx2"/>
                </a:solidFill>
              </a:rPr>
              <a:t>- 1 proefinspectie (Aura): </a:t>
            </a: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   </a:t>
            </a:r>
            <a:r>
              <a:rPr lang="nl-BE" sz="2200" i="1" u="sng">
                <a:solidFill>
                  <a:schemeClr val="tx2"/>
                </a:solidFill>
              </a:rPr>
              <a:t>doel:</a:t>
            </a:r>
            <a:r>
              <a:rPr lang="nl-BE" sz="2200">
                <a:solidFill>
                  <a:schemeClr val="tx2"/>
                </a:solidFill>
              </a:rPr>
              <a:t> uittesten inspectieflow van aankondiging tot verslag, inwerken uitbreiding inspectieteam</a:t>
            </a:r>
            <a:br>
              <a:rPr lang="nl-BE" sz="2400"/>
            </a:br>
            <a:br>
              <a:rPr lang="nl-BE" sz="2400"/>
            </a:br>
            <a:br>
              <a:rPr lang="nl-BE" sz="2400"/>
            </a:br>
            <a:r>
              <a:rPr lang="nl-BE" sz="2400">
                <a:solidFill>
                  <a:schemeClr val="tx2"/>
                </a:solidFill>
              </a:rPr>
              <a:t>		     </a:t>
            </a:r>
            <a:r>
              <a:rPr lang="nl-BE" sz="2800">
                <a:solidFill>
                  <a:srgbClr val="0C85A2"/>
                </a:solidFill>
                <a:sym typeface="Wingdings" panose="05000000000000000000" pitchFamily="2" charset="2"/>
              </a:rPr>
              <a:t> </a:t>
            </a:r>
            <a:r>
              <a:rPr lang="nl-BE" sz="2800">
                <a:solidFill>
                  <a:srgbClr val="0C85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Klaar voor de start van de NAFT-inspecties in mei 2023!</a:t>
            </a:r>
            <a:br>
              <a:rPr lang="nl-BE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l-BE" sz="2800">
              <a:solidFill>
                <a:srgbClr val="0C85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253" y="248866"/>
            <a:ext cx="12285900" cy="838831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 Van R-NAFT naar een toetsingskader voor de NAFT-inspectie</a:t>
            </a:r>
          </a:p>
        </p:txBody>
      </p:sp>
      <p:pic>
        <p:nvPicPr>
          <p:cNvPr id="5" name="Afbeelding 4" descr="Afbeelding met tekst, teken&#10;&#10;Automatisch gegenereerde beschrijving">
            <a:extLst>
              <a:ext uri="{FF2B5EF4-FFF2-40B4-BE49-F238E27FC236}">
                <a16:creationId xmlns:a16="http://schemas.microsoft.com/office/drawing/2014/main" id="{80A970F8-C4FD-95BC-3BED-B1FCF1E44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" y="5150881"/>
            <a:ext cx="1586653" cy="158268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407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64729-FB20-0AD4-E1A0-B82D4C92F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45" y="1638711"/>
            <a:ext cx="10963835" cy="4111479"/>
          </a:xfrm>
        </p:spPr>
        <p:txBody>
          <a:bodyPr anchor="t">
            <a:noAutofit/>
          </a:bodyPr>
          <a:lstStyle/>
          <a:p>
            <a:pPr algn="l">
              <a:lnSpc>
                <a:spcPct val="120000"/>
              </a:lnSpc>
            </a:pPr>
            <a:r>
              <a:rPr lang="nl-BE" sz="2400">
                <a:solidFill>
                  <a:schemeClr val="tx2"/>
                </a:solidFill>
                <a:latin typeface="+mn-lt"/>
              </a:rPr>
              <a:t>- </a:t>
            </a:r>
            <a:r>
              <a:rPr lang="nl-BE" sz="2200" b="1">
                <a:solidFill>
                  <a:schemeClr val="tx2"/>
                </a:solidFill>
              </a:rPr>
              <a:t>methodologisch onderbouwd </a:t>
            </a:r>
            <a:r>
              <a:rPr lang="nl-BE" sz="2200">
                <a:solidFill>
                  <a:schemeClr val="tx2"/>
                </a:solidFill>
              </a:rPr>
              <a:t>op basis van het Referentiekader voor NAFT-kwaliteit </a:t>
            </a:r>
            <a:br>
              <a:rPr lang="nl-BE" sz="2200">
                <a:solidFill>
                  <a:schemeClr val="tx2"/>
                </a:solidFill>
              </a:rPr>
            </a:br>
            <a:r>
              <a:rPr lang="nl-BE" sz="2200">
                <a:solidFill>
                  <a:schemeClr val="tx2"/>
                </a:solidFill>
              </a:rPr>
              <a:t>- de </a:t>
            </a:r>
            <a:r>
              <a:rPr lang="nl-BE" sz="2200" b="1">
                <a:solidFill>
                  <a:schemeClr val="tx2"/>
                </a:solidFill>
              </a:rPr>
              <a:t>jongere</a:t>
            </a:r>
            <a:r>
              <a:rPr lang="nl-BE" sz="2200">
                <a:solidFill>
                  <a:schemeClr val="tx2"/>
                </a:solidFill>
              </a:rPr>
              <a:t> staat </a:t>
            </a:r>
            <a:r>
              <a:rPr lang="nl-BE" sz="2200" b="1">
                <a:solidFill>
                  <a:schemeClr val="tx2"/>
                </a:solidFill>
              </a:rPr>
              <a:t>centraal</a:t>
            </a:r>
            <a:br>
              <a:rPr lang="nl-BE" sz="2200">
                <a:solidFill>
                  <a:schemeClr val="tx2"/>
                </a:solidFill>
              </a:rPr>
            </a:br>
            <a:r>
              <a:rPr lang="nl-BE" sz="2200">
                <a:solidFill>
                  <a:schemeClr val="tx2"/>
                </a:solidFill>
              </a:rPr>
              <a:t>- in </a:t>
            </a:r>
            <a:r>
              <a:rPr lang="nl-BE" sz="2200" b="1">
                <a:solidFill>
                  <a:schemeClr val="tx2"/>
                </a:solidFill>
              </a:rPr>
              <a:t>dialoog</a:t>
            </a:r>
            <a:r>
              <a:rPr lang="nl-BE" sz="2200">
                <a:solidFill>
                  <a:schemeClr val="tx2"/>
                </a:solidFill>
              </a:rPr>
              <a:t> gaan over kwaliteitsontwikkeling en interne kwaliteitszorg</a:t>
            </a:r>
            <a:br>
              <a:rPr lang="nl-BE" sz="2200">
                <a:solidFill>
                  <a:schemeClr val="tx2"/>
                </a:solidFill>
              </a:rPr>
            </a:br>
            <a:br>
              <a:rPr lang="nl-BE" sz="2200">
                <a:solidFill>
                  <a:schemeClr val="tx2"/>
                </a:solidFill>
              </a:rPr>
            </a:br>
            <a:r>
              <a:rPr lang="nl-BE" sz="2200">
                <a:solidFill>
                  <a:schemeClr val="tx2"/>
                </a:solidFill>
              </a:rPr>
              <a:t>- vertrekt vanuit </a:t>
            </a:r>
            <a:r>
              <a:rPr lang="nl-BE" sz="2200" b="1">
                <a:solidFill>
                  <a:schemeClr val="tx2"/>
                </a:solidFill>
              </a:rPr>
              <a:t>vertrouwen</a:t>
            </a:r>
            <a:r>
              <a:rPr lang="nl-BE" sz="2200">
                <a:solidFill>
                  <a:schemeClr val="tx2"/>
                </a:solidFill>
              </a:rPr>
              <a:t> geven – de NAFT-aanbieder is de eerste verantwoordelijke</a:t>
            </a:r>
            <a:br>
              <a:rPr lang="nl-BE" sz="2200">
                <a:solidFill>
                  <a:schemeClr val="tx2"/>
                </a:solidFill>
              </a:rPr>
            </a:br>
            <a:r>
              <a:rPr lang="nl-BE" sz="2200">
                <a:solidFill>
                  <a:schemeClr val="tx2"/>
                </a:solidFill>
              </a:rPr>
              <a:t>   voor zijn kwaliteit </a:t>
            </a:r>
            <a:br>
              <a:rPr lang="nl-BE" sz="2200">
                <a:solidFill>
                  <a:schemeClr val="tx2"/>
                </a:solidFill>
              </a:rPr>
            </a:br>
            <a:r>
              <a:rPr lang="nl-BE" sz="2200">
                <a:solidFill>
                  <a:schemeClr val="tx2"/>
                </a:solidFill>
              </a:rPr>
              <a:t>- </a:t>
            </a:r>
            <a:r>
              <a:rPr lang="nl-BE" sz="2200" b="1">
                <a:solidFill>
                  <a:schemeClr val="tx2"/>
                </a:solidFill>
              </a:rPr>
              <a:t>controlerende én stimulerende </a:t>
            </a:r>
            <a:r>
              <a:rPr lang="nl-BE" sz="2200">
                <a:solidFill>
                  <a:schemeClr val="tx2"/>
                </a:solidFill>
              </a:rPr>
              <a:t>rol van de inspectie</a:t>
            </a:r>
            <a:br>
              <a:rPr lang="nl-BE" sz="2200">
                <a:solidFill>
                  <a:schemeClr val="tx2"/>
                </a:solidFill>
              </a:rPr>
            </a:br>
            <a:br>
              <a:rPr lang="nl-BE" sz="2200">
                <a:solidFill>
                  <a:schemeClr val="tx2"/>
                </a:solidFill>
              </a:rPr>
            </a:br>
            <a:r>
              <a:rPr lang="nl-BE" sz="2200">
                <a:solidFill>
                  <a:schemeClr val="tx2"/>
                </a:solidFill>
              </a:rPr>
              <a:t>- een NAFT-inspectie beoordeelt </a:t>
            </a:r>
            <a:r>
              <a:rPr lang="nl-BE" sz="2200" u="sng">
                <a:solidFill>
                  <a:schemeClr val="tx2"/>
                </a:solidFill>
              </a:rPr>
              <a:t>geen</a:t>
            </a:r>
            <a:r>
              <a:rPr lang="nl-BE" sz="2200">
                <a:solidFill>
                  <a:schemeClr val="tx2"/>
                </a:solidFill>
              </a:rPr>
              <a:t> kwaliteitsverslagen voor Agentschap Opgroeien </a:t>
            </a:r>
            <a:br>
              <a:rPr lang="nl-BE" sz="240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nl-BE" sz="2400">
                <a:solidFill>
                  <a:schemeClr val="tx2"/>
                </a:solidFill>
                <a:highlight>
                  <a:srgbClr val="FFFF00"/>
                </a:highlight>
              </a:rPr>
              <a:t>	</a:t>
            </a:r>
            <a:br>
              <a:rPr lang="nl-BE" sz="2400">
                <a:solidFill>
                  <a:schemeClr val="tx2"/>
                </a:solidFill>
              </a:rPr>
            </a:br>
            <a:endParaRPr lang="nl-BE" sz="2400">
              <a:solidFill>
                <a:schemeClr val="tx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69C231-5643-BA42-0D14-CF960DDA4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850" y="258184"/>
            <a:ext cx="7849797" cy="83883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0C85A2"/>
                </a:solidFill>
              </a:rPr>
              <a:t>Wat is een NAFT-inspectie?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3133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3f2b8f-12f3-409e-8448-43c0d9e279dc">
      <Terms xmlns="http://schemas.microsoft.com/office/infopath/2007/PartnerControls"/>
    </lcf76f155ced4ddcb4097134ff3c332f>
    <TaxCatchAll xmlns="fd6656a0-31a1-41a3-b83a-7cb63543ec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CC4429DA38B43A0B33A00A478D7C7" ma:contentTypeVersion="9" ma:contentTypeDescription="Een nieuw document maken." ma:contentTypeScope="" ma:versionID="ce3ddf0c5541beec4b29c50988498674">
  <xsd:schema xmlns:xsd="http://www.w3.org/2001/XMLSchema" xmlns:xs="http://www.w3.org/2001/XMLSchema" xmlns:p="http://schemas.microsoft.com/office/2006/metadata/properties" xmlns:ns2="063f2b8f-12f3-409e-8448-43c0d9e279dc" xmlns:ns3="fd6656a0-31a1-41a3-b83a-7cb63543ec8f" targetNamespace="http://schemas.microsoft.com/office/2006/metadata/properties" ma:root="true" ma:fieldsID="d4f4a13e7188ae5d2f17450a229f853a" ns2:_="" ns3:_="">
    <xsd:import namespace="063f2b8f-12f3-409e-8448-43c0d9e279dc"/>
    <xsd:import namespace="fd6656a0-31a1-41a3-b83a-7cb63543ec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f2b8f-12f3-409e-8448-43c0d9e279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82c895c1-514f-4e8a-91da-9afb5a4930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656a0-31a1-41a3-b83a-7cb63543ec8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fc6a975-d635-4014-8eb3-ea60a283e6b2}" ma:internalName="TaxCatchAll" ma:showField="CatchAllData" ma:web="fd6656a0-31a1-41a3-b83a-7cb63543ec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2CEB7B-E23F-4FB5-9F05-ABE13F5D1D9D}">
  <ds:schemaRefs>
    <ds:schemaRef ds:uri="063f2b8f-12f3-409e-8448-43c0d9e279dc"/>
    <ds:schemaRef ds:uri="fd6656a0-31a1-41a3-b83a-7cb63543ec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9C7437-A4FB-4D7A-B3CA-4A84D8A2F3AC}">
  <ds:schemaRefs>
    <ds:schemaRef ds:uri="063f2b8f-12f3-409e-8448-43c0d9e279dc"/>
    <ds:schemaRef ds:uri="fd6656a0-31a1-41a3-b83a-7cb63543ec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04BD97-4CDB-4CA9-A766-9FE5C2A22B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35</Slides>
  <Notes>35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Kantoorthema</vt:lpstr>
      <vt:lpstr>DE NAFT-INSPECTIES GAAN VAN START!</vt:lpstr>
      <vt:lpstr>    </vt:lpstr>
      <vt:lpstr>    </vt:lpstr>
      <vt:lpstr>1. Van referentiekader naar een toetsingskader voor NAFT-kwaliteit  - Wat is een NAFT-inspectie?  - Hoe voert de inspectie haar onderzoek?  - Hoe beoordeelt de inspectie? 2. Verloop van een NAFT-inspectie  - aankondiging  - voorbereiding  - online/plaatsbezoek  - reflectiegesprek  - synthesegesprek   - advies  - verslag  3. Planning 4. Terugkoppeling resultaten inspecties 5. Vragen?</vt:lpstr>
      <vt:lpstr>PowerPoint-presentatie</vt:lpstr>
      <vt:lpstr>PowerPoint-presentatie</vt:lpstr>
      <vt:lpstr>   </vt:lpstr>
      <vt:lpstr>- ontwikkeling gezamenlijk toezicht zorginspectie/onderwijsinspectie     - schrijven van ontwikkelingsschalen op basis van de kwaliteitsverwachtingen en –beelden    van het R-NAFT, literatuur, …     - ontwikkelen van scenario's, methodieken, verslag, ondersteunende documenten, afspraken, …      - 3 try-outs (Apart, Samenwerkingsverband NAFT-Limburg Arktos-Groep Intro-Profo, WEB):    doel: uittesten alle ontwikkelingsschalen, methodieken, timing, …     - 1 proefinspectie (Aura):     doel: uittesten inspectieflow van aankondiging tot verslag, inwerken uitbreiding inspectieteam           Klaar voor de start van de NAFT-inspecties in mei 2023! </vt:lpstr>
      <vt:lpstr>- methodologisch onderbouwd op basis van het Referentiekader voor NAFT-kwaliteit  - de jongere staat centraal - in dialoog gaan over kwaliteitsontwikkeling en interne kwaliteitszorg  - vertrekt vanuit vertrouwen geven – de NAFT-aanbieder is de eerste verantwoordelijke    voor zijn kwaliteit  - controlerende én stimulerende rol van de inspectie  - een NAFT-inspectie beoordeelt geen kwaliteitsverslagen voor Agentschap Opgroeien    </vt:lpstr>
      <vt:lpstr>Hoe voert de inspectie haar onderzoek?</vt:lpstr>
      <vt:lpstr>Onderzoeksvragen:            - in welke mate ontwikkelt de NAFT-aanbieder zijn eigen kwaliteit, met             bijzondere aandacht voor de aansturing en de kwaliteitsbewaking van de             NAFT-werking en begeleiding?           - in welke mate verstrekt de NAFT-aanbieder een kwaliteitsvolle werking die            tegemoetkomt aan de kwaliteitsverwachtingen uit het R-NAFT en            respecteert hij de regelgeving?</vt:lpstr>
      <vt:lpstr>     </vt:lpstr>
      <vt:lpstr> - triangulatie van documenten, gesprekken en observaties     - onderzoeksfocus:  - steeds in de focus :   - kwaliteitsontwikkeling en het beleid met betrekking de leer-                 en leefomgeving, veiligheid en hygiëne (LVH)               - kernproces : begeleiding of schoolondersteuning  - aanvullende focus :   - samenwerkingsbeleid of               - werkingsprincipes (2, 4 of 6) of               - (vormings)aanbod of               - personeels- en professionaliseringsbeleid  - onderzoeksfocus wisselt om kwaliteitsontwikkeling gaande te houden    </vt:lpstr>
      <vt:lpstr> Uit het onderzoek naar de kwaliteitsontwikkeling:  </vt:lpstr>
      <vt:lpstr>   Inschaling ‘volgens de verwachting’ = de kwaliteitsverwachtingen van het R-NAFT     </vt:lpstr>
      <vt:lpstr>   4 ontwikkelingsniveaus :      </vt:lpstr>
      <vt:lpstr>       </vt:lpstr>
      <vt:lpstr>Waarom ontwikkelingsschalen?</vt:lpstr>
      <vt:lpstr>  </vt:lpstr>
      <vt:lpstr>- 4 weken voor inspectie:  - mail met aankondiging inspectie  - Telefonisch contact door teamcoördinator = aanspreekpunt - Praktische afspraken:  - inspectiedagen  - inspectieteam  - onderzoeksfocus, …  - ontwikkelingsschalen  - overlopen lijst ‘klaar te leggen informatie’   - ontwerp van planning onderzoeken/gesprekken tijdens inspectiedagen  </vt:lpstr>
      <vt:lpstr>- Alle info op website: www.zorginspectie.be – Jeugdhulp - NAFT  - Infodocument over het verloop van de inspectie - De verschillende ontwikkelingsschalen - Lijst ‘klaar te leggen informatie’:   - 1 week voor de start van de inspectie te bezorgen  - klaar te leggen informatie vanaf eerste dag van de inspectie  - Welke documenten aanreiken:  - need to know  - bestaand en functioneel  - op papier of digitaal  </vt:lpstr>
      <vt:lpstr>- Gesprekken/gesprekspartners afhankelijk van focus: enkele voorbeelden  - Kwaliteitsontwikkeling: gesprek beleidsteam  - LVH: gesprek preventieadviseur  - Schoolondersteuning: gesprek met een afvaardiging van scholen  - Observaties indien relevant en mogelijk  - … - Gesprekken met jongere, medewerkers, … - Online: aanmaken van teams vergaderverzoeken - Ter plaatse: werklokaal / gesprekslokaal - Verlengsnoeren, internetaansluiting, … </vt:lpstr>
      <vt:lpstr>- Voorbereiding: eigen reflectie over sterke punten, groeikansen en werkpunten - Reflectiegesprek met het inspectieteam - Inspectieteam neemt stimulerende rol aan: aanreiken tips, groeimogelijkheden,   benoemen van sterke punten - Aanduiden verslaggever: veel informatie die niet in kort verslag wordt opgenomen</vt:lpstr>
      <vt:lpstr>Samenvatting van de definitieve inschalingen van de onderzoeksfocus:    </vt:lpstr>
      <vt:lpstr> Advies: soorten  - gunstig advies (met ontwikkelkansen)  - gunstig advies met tekorten/ontwikkelkansen  - ongunstig advies (vele tekorten of een 2de opeenvolgend advies met tekorten) </vt:lpstr>
      <vt:lpstr>- Administratieve gegevens - In welke mate ontwikkelt de NAFT-aanbieder zijn eigen kwaliteit? - In welke mate versterkt de NAFT-aanbieder zijn kwaliteitsvolle werking? - In welke mate voert de NAFT-aanbieder een doeltreffend beleid op het vlak van   leer- en leefomgeving, veiligheid en hygiëne? - Respecteert de NAFT-aanbieder de regelgeving? - Samenvatting - Advies betreffende de erkenning en aanbevelingen</vt:lpstr>
      <vt:lpstr>Verslag bestaat uit een basistekst vanuit de ingeschaalde ontwikkelingsschalen  - Minimale NAFT-aanbieder specifieke aanvullingen, nuanceringen, … - Benoemt sterke punten, aanbevelingen, groeikansen, werkpunten   - Verslag is ontwikkelingsgericht, zet aan tot reflectie, is richtinggevend voor kwaliteitszorg </vt:lpstr>
      <vt:lpstr>Een gunstig advies: met eventueel ontwikkelkansen  Een gunstig advies met tekorten (meerdere inschalingen-beneden/benadert) /ontwikkelkansen:  - inspectieteam bepaalt termijn voor volgende inspectie o.b.v. aard tekorten, context, …  - Opgroeien volgt standaard op via remediëringsplan en mail en kan ook een     vervroegde inspectie aanvragen  Bij een ongunstig advies:  - opstart verhoogde handhaving door Opgroeien  - actie door remediëringsplannen, gesprek, aanmanen, ..  - Opgroeien informeert inspectiediensten van afspraken en lopende acties  - inspectiediensten kunnen o.b.v. info over het verloop van remediëringsplan     interventie plannen   </vt:lpstr>
      <vt:lpstr>- Ontwerpverslag na enkele dagen bezorgd door teamcoördinator (max. 30 dagen) - Eventueel mogelijkheid tot rechtzetting van feitelijke onjuistheden (max. 14 dagen)  - Geen wijzigingen mogelijk aan advies en inschalingen - Definitieve verslag wordt per mail bezorgd aan NAFT-aanbieder en Opgroeien     </vt:lpstr>
      <vt:lpstr>  </vt:lpstr>
      <vt:lpstr>- Verkenning NAFT-landschap: bevraging  - NAFT-aanbieder overschrijdende samenwerkingsverbanden  - regionale samenwerking binnen één NAFT-aanbieder       inspectie biedt een realistisch beeld van de werking en de kwaliteitsontwikkeling    - Verwerking: 40 te inspecteren NAFT-entiteiten - Eén advies en één verslag per entiteit - Actualisering (evoluerende) samenwerkingsverbanden juni 2024 - Gespreid over 5 jaar: start mei 2023  - afhankelijk van de NAFT-aanbieder (aantal NAFT-trajecten, vestigingsplaatsen, …) /      extra inspecteur  </vt:lpstr>
      <vt:lpstr>  </vt:lpstr>
      <vt:lpstr>- Jaarlijkse samenvatting (juni) van resultaten van de NAFT-inspecties in klankbordgroep NAFT  - Een rapportering in het jaarverslag van de onderwijsinspectie </vt:lpstr>
      <vt:lpstr>  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Vera Timmers</dc:creator>
  <cp:revision>3</cp:revision>
  <cp:lastPrinted>2023-03-22T07:48:07Z</cp:lastPrinted>
  <dcterms:created xsi:type="dcterms:W3CDTF">2023-02-02T20:34:05Z</dcterms:created>
  <dcterms:modified xsi:type="dcterms:W3CDTF">2023-03-22T15:45:01Z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0x010100C1BCC4429DA38B43A0B33A00A478D7C7</vt:lpwstr>
  </property>
  <property fmtid="{D5CDD505-2E9C-101B-9397-08002B2CF9AE}" pid="3" name="MediaServiceImageTags">
    <vt:lpwstr/>
  </property>
</Properties>
</file>