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8" r:id="rId5"/>
    <p:sldId id="259" r:id="rId6"/>
    <p:sldId id="276" r:id="rId7"/>
    <p:sldId id="262" r:id="rId8"/>
    <p:sldId id="263" r:id="rId9"/>
    <p:sldId id="264" r:id="rId10"/>
    <p:sldId id="272" r:id="rId11"/>
    <p:sldId id="265" r:id="rId12"/>
    <p:sldId id="266" r:id="rId13"/>
    <p:sldId id="273" r:id="rId14"/>
    <p:sldId id="267" r:id="rId15"/>
    <p:sldId id="268" r:id="rId16"/>
    <p:sldId id="269" r:id="rId17"/>
    <p:sldId id="275" r:id="rId18"/>
    <p:sldId id="274" r:id="rId19"/>
    <p:sldId id="270" r:id="rId20"/>
    <p:sldId id="271" r:id="rId21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98D0117-004A-276B-8E9F-95F132A1AFF1}" name="De Nil Hilde" initials="HD" userId="S::hilde.denil@vlaanderen.be::75adf047-161d-411f-a289-65661d76620f" providerId="AD"/>
  <p188:author id="{8C8C3A32-6CEC-60DA-EF64-158666C84FE9}" name="Regine Vandervee" initials="RV" userId="S::regine.vandervee@onderwijsinspectie.be::6f342687-0c87-43bd-8818-03727f72c56e" providerId="AD"/>
  <p188:author id="{BB7E0184-C4B2-A592-1502-D08EEFA379BB}" name="De Nil Hilde" initials="DH" userId="S::hilde.denil_vlaanderen.be#ext#@onderwijsinspectie.onmicrosoft.com::dbc60ceb-b412-4853-8ab5-ce2548eabc2e" providerId="AD"/>
  <p188:author id="{C0EEDAC0-161B-2C57-3BB1-9231A0B63A5D}" name="Vera Timmers" initials="VT" userId="S::vera.timmers@onderwijsinspectie.be::a85b6058-db49-41f3-a71e-ba691f3865f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8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E5213E-17E9-4284-98C6-64BCB57369A6}" v="4" dt="2024-06-18T15:40:54.036"/>
    <p1510:client id="{5B4559E4-9DAC-6C92-32E4-5B7622AEC108}" v="205" dt="2024-06-18T13:07:37.582"/>
    <p1510:client id="{64881EEE-8134-4E4B-BCC3-308D043E70AD}" v="111" dt="2024-06-20T11:30:20.049"/>
    <p1510:client id="{64F19701-521E-C2A4-B073-D4351F3727D1}" v="8" dt="2024-06-20T11:07:54.205"/>
    <p1510:client id="{94BB5E6A-61B1-4961-A515-4008FFE1C739}" v="3" dt="2024-06-18T15:36:55.641"/>
    <p1510:client id="{C3335B40-A7F2-4D03-BEBE-34EDD14AF287}" v="9" dt="2024-06-18T15:38:35.9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F9C36-DE9C-4FDC-9381-52B0E9B4FDA8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721AB-165B-47C1-B0CC-6F61AC9E018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09512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6633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8363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5214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6804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371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073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021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944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32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677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528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089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ECE01F-023E-E51F-AD11-7B00C7051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A648173-7994-B0C1-9A0F-968721F253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AD40751-FCF9-56EC-E107-113DA27E79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90D7AAB-7D1B-52C2-7D72-CE5F61F0A9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1625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4134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163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928DB2-4B57-4B62-929F-E54125EEFEED}" type="slidenum">
              <a:rPr kumimoji="0" lang="nl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l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453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782BF3-E104-6D81-F9B4-2A523D5CB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F9B024-7F50-ABCD-9D8C-7A95E5399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A2519D-DDFA-2530-C14F-F50C52586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730AD5-9E3C-A64E-E001-C646D8BFB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C87E9A-F157-2958-FFE8-6C7F9CC0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4951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B885F3-AB61-A811-2731-018A7F8A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F42150E-162D-0FE8-4637-5AE1DB541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60955B-F4E5-7841-F3E3-091089B8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324134-52E9-5281-CB30-7C9114E5D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93762A-F1DD-7DD2-3943-1D8F91C97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325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CB83D4A-DB78-1B5C-57AA-30715F79F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5DE3F76-176C-CA68-5AEB-89B632520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E59A60-4F3C-208C-6A90-A9C4403C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AE9576-4382-B6B6-FACB-D1D0F1CC6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7CCD49-4AAA-A6C2-7468-F347A64D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887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C96326-46C0-8AA6-8EAB-E3A80AA5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5B4DBA-3FC8-BC26-6B1E-5C1C9B7FE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ABD09F9-2840-44CD-7B85-7E7526CB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614812-4BC4-0F5C-44D7-4B27AFAB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4B1569-4B93-A05D-F7BA-E4F1BA3A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469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18644-0135-74DA-410E-9C6C1CD88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696B32C-8123-DEAA-C3E2-E4B9E8798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804000-B439-29F2-CD4F-887C893E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472758-CE91-BE82-5C5D-1B4E1854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770D378-D5FD-DCF9-4894-1591A2A4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9734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9078F-36F0-AE9D-A28A-529DAFA4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F97FB1-5355-69F8-B8CB-EE4EC95FD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3945E03-A7B0-05C6-BB3D-9EF26B906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81473C-048B-EAB4-22A3-D4A0DAD68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5D79B93-ACB0-FF37-851F-878760DB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FCB0D0-C56F-076B-1519-38FEC0772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8019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B9793-BE4C-76FB-B8F8-BC0051173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9F7459-6707-E9EA-CE1A-6D1DCCEFA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1903FF0-1E0C-1D3D-78DF-37781513E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5A11D63-1F0E-AD66-C93C-53FB4BB2E4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E25EBCD-00CA-BC54-F912-FEB3C3258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0534DC7-679E-2FB9-6616-F3145F44D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B3D421B-967C-9A5B-05B8-A70B57284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773D534-6A1F-4661-8559-4556AA32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3098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6DA1FF-CD9E-A9B4-9088-6B6EBB388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55F03A0-533A-5282-002D-74D56BB59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E73DB5E-6AAB-3885-2E98-F875CE63F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4590E87-6A95-0EFD-B343-6CA84D358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7880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48D807D-5EAF-2852-3A99-55BECCEBA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FBA510F-0AA5-B3BF-1347-F151C0329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28819A9-D8E7-602F-D5F2-F7AD6CBE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0850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7AF377-2CC5-7B2E-83D4-97B606EA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86B55A-101F-A364-7BAA-40513D511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BF357B1-4936-CD16-CBC5-B61F8FFC0B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BF63C87-CE18-B659-D8E1-043D2360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E0212C3-E74E-4944-9B61-E8E11994E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656166-9741-9562-044A-99F26308A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215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FD866-9843-82E9-247C-775D89310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1BBEC69-E33B-A91A-84BE-92A0A9D46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735622-56DB-735A-04DE-159280BC8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7706553-04F1-8A66-B06D-CA7A27C73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3296D52-3619-A9C0-6F8E-02C4D84B9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6723CA-5128-8BEC-AABA-7267A601F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5988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011D8C7-B0B2-EF21-0867-BF509A962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A906090-276E-DF91-9CE5-36B7E85CD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315C15-2002-2E33-0359-F5B7F72648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E1E-77BF-4817-8662-E1EE550D70ED}" type="datetimeFigureOut">
              <a:rPr lang="nl-BE" smtClean="0"/>
              <a:t>27/06/2024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557A9E5-B324-A23C-3ABF-ACAF6B3339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BC14E4-B9AA-BA01-49B7-D28555DCE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0232A-3925-4B00-A6F4-D7FE31B1C51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239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www.departementwvg.be%2Fsites%2Fdefault%2Ffiles%2Fmedia%2FToetsingskader%2520klachtrecht%2520jeugdhulp.docx&amp;wdOrigin=BROWSE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979" y="2146324"/>
            <a:ext cx="10826885" cy="1297115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Terugkoppeling NAFT-inspecties </a:t>
            </a:r>
            <a:b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2023-2024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Ondertitel 4">
            <a:extLst>
              <a:ext uri="{FF2B5EF4-FFF2-40B4-BE49-F238E27FC236}">
                <a16:creationId xmlns:a16="http://schemas.microsoft.com/office/drawing/2014/main" id="{57AA253E-C6B5-F4D1-8A57-0F11E64BD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7754" y="3934000"/>
            <a:ext cx="9144000" cy="1655762"/>
          </a:xfrm>
        </p:spPr>
        <p:txBody>
          <a:bodyPr/>
          <a:lstStyle/>
          <a:p>
            <a:r>
              <a:rPr lang="nl-BE"/>
              <a:t>				</a:t>
            </a:r>
          </a:p>
          <a:p>
            <a:r>
              <a:rPr lang="nl-BE"/>
              <a:t>					</a:t>
            </a:r>
            <a:r>
              <a:rPr lang="nl-BE" sz="2000">
                <a:solidFill>
                  <a:schemeClr val="tx1">
                    <a:lumMod val="65000"/>
                    <a:lumOff val="35000"/>
                  </a:schemeClr>
                </a:solidFill>
              </a:rPr>
              <a:t>Sectoroverleg NAFT 27 juni 2024</a:t>
            </a:r>
          </a:p>
        </p:txBody>
      </p:sp>
    </p:spTree>
    <p:extLst>
      <p:ext uri="{BB962C8B-B14F-4D97-AF65-F5344CB8AC3E}">
        <p14:creationId xmlns:p14="http://schemas.microsoft.com/office/powerpoint/2010/main" val="1352401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685" y="1344599"/>
            <a:ext cx="10643240" cy="956800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Onderzoek Samenwerking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8" name="Afbeelding 7">
            <a:extLst>
              <a:ext uri="{FF2B5EF4-FFF2-40B4-BE49-F238E27FC236}">
                <a16:creationId xmlns:a16="http://schemas.microsoft.com/office/drawing/2014/main" id="{2FAF1D30-63D9-C6C9-8ED6-90D24BDC9D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969" y="2660250"/>
            <a:ext cx="3390059" cy="166791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82AA276-63BF-5A4C-2848-CACAB7E297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0322" y="2679303"/>
            <a:ext cx="496875" cy="159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67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684" y="1344598"/>
            <a:ext cx="11458165" cy="3017851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Onderzoek regelgeving:</a:t>
            </a:r>
          </a:p>
          <a:p>
            <a:pPr algn="l"/>
            <a:endParaRPr lang="nl-BE" sz="10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nl-BE" sz="2000">
                <a:solidFill>
                  <a:schemeClr val="tx2"/>
                </a:solidFill>
              </a:rPr>
              <a:t>De NAFT-aanbieder moet zich engageren om aan volgende inbreuken op de regelgeving te werken: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nl-BE" sz="2000">
                <a:solidFill>
                  <a:schemeClr val="tx2"/>
                </a:solidFill>
              </a:rPr>
              <a:t>Het beschikken over een kwaliteitsmanagementsysteem </a:t>
            </a:r>
          </a:p>
          <a:p>
            <a:pPr algn="l"/>
            <a:r>
              <a:rPr lang="nl-BE" sz="2000">
                <a:solidFill>
                  <a:schemeClr val="tx2"/>
                </a:solidFill>
              </a:rPr>
              <a:t>	- Besluit van de Vlaamse regering betreffende de erkenningsvoorwaarden en subsidienormen voor 	  voorzieningen in de jeugdhulp, 05/04/2019– Hoofdstuk 3 – Art. 30.</a:t>
            </a:r>
          </a:p>
          <a:p>
            <a:pPr algn="l"/>
            <a:endParaRPr lang="nl-BE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5926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181337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459" y="841968"/>
            <a:ext cx="11686845" cy="6195490"/>
          </a:xfrm>
        </p:spPr>
        <p:txBody>
          <a:bodyPr anchor="b">
            <a:normAutofit fontScale="92500" lnSpcReduction="10000"/>
          </a:bodyPr>
          <a:lstStyle/>
          <a:p>
            <a:pPr algn="l"/>
            <a:r>
              <a:rPr lang="nl-BE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Adviezen:</a:t>
            </a:r>
          </a:p>
          <a:p>
            <a:pPr marL="342900" indent="-342900" algn="l">
              <a:buFontTx/>
              <a:buChar char="-"/>
            </a:pPr>
            <a:r>
              <a:rPr lang="nl-BE" sz="3300" dirty="0">
                <a:solidFill>
                  <a:schemeClr val="tx2"/>
                </a:solidFill>
              </a:rPr>
              <a:t>Gunstig: 6</a:t>
            </a:r>
            <a:endParaRPr lang="nl-BE" sz="33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l"/>
            <a:r>
              <a:rPr lang="nl-BE" i="1" dirty="0">
                <a:solidFill>
                  <a:srgbClr val="4472C4"/>
                </a:solidFill>
                <a:latin typeface="Calibri"/>
                <a:ea typeface="Calibri"/>
                <a:cs typeface="Aptos" panose="020B0004020202020204" pitchFamily="34" charset="0"/>
              </a:rPr>
              <a:t>met eventueel nog ontwikkelkansen tot volgende inspectiecyclus (6 jaar) of tot volgende inspectie op basis van vastgestelde alarmsignalen (advies).</a:t>
            </a:r>
            <a:endParaRPr lang="nl-BE" i="1" dirty="0">
              <a:solidFill>
                <a:schemeClr val="tx2"/>
              </a:solidFill>
              <a:latin typeface="Calibri"/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3300" dirty="0">
                <a:solidFill>
                  <a:schemeClr val="tx2"/>
                </a:solidFill>
              </a:rPr>
              <a:t>Gunstig met een tekort: 2 (1x voor LVH en 1x voor kwaliteitsontwikkeling): geen opvolging tot volgende inspectiecyclus </a:t>
            </a:r>
            <a:endParaRPr lang="nl-BE" sz="33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l"/>
            <a:r>
              <a:rPr lang="nl-BE" i="1" dirty="0">
                <a:solidFill>
                  <a:srgbClr val="4472C4"/>
                </a:solidFill>
                <a:latin typeface="Calibri"/>
                <a:ea typeface="Times New Roman" panose="02020603050405020304" pitchFamily="18" charset="0"/>
                <a:cs typeface="Aptos" panose="020B0004020202020204" pitchFamily="34" charset="0"/>
              </a:rPr>
              <a:t>Inspecties bepalen de opvolgingstermijn bv. tot de volgende inspectiecyclus of eerder bv. na 2 jaar op basis van de context en aard van de tekorten en volgen zelf op.</a:t>
            </a:r>
          </a:p>
          <a:p>
            <a:pPr algn="l"/>
            <a:r>
              <a:rPr lang="nl-BE" i="1" dirty="0">
                <a:solidFill>
                  <a:srgbClr val="4472C4"/>
                </a:solidFill>
                <a:latin typeface="Calibri"/>
                <a:ea typeface="Times New Roman" panose="02020603050405020304" pitchFamily="18" charset="0"/>
                <a:cs typeface="Aptos" panose="020B0004020202020204" pitchFamily="34" charset="0"/>
              </a:rPr>
              <a:t>Opgroeien (en departement onderwijs) volgt standaard op (via een remediëringsplan en mail) en kan ook vervroegde inspectie vragen indien bv. twijfels bij de uitvoering van het remediëringsplan.</a:t>
            </a:r>
            <a:endParaRPr lang="nl-BE" i="1" dirty="0">
              <a:solidFill>
                <a:schemeClr val="tx2"/>
              </a:solidFill>
              <a:latin typeface="Calibri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indent="-342900" algn="l">
              <a:buFontTx/>
              <a:buChar char="-"/>
            </a:pPr>
            <a:r>
              <a:rPr lang="nl-BE" sz="3300" dirty="0">
                <a:solidFill>
                  <a:schemeClr val="tx2"/>
                </a:solidFill>
              </a:rPr>
              <a:t>Ongunstig: 2 (opvolging over 2 jaar)</a:t>
            </a:r>
            <a:endParaRPr lang="nl-BE" sz="33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l"/>
            <a:r>
              <a:rPr lang="nl-BE" i="1" dirty="0">
                <a:solidFill>
                  <a:srgbClr val="4472C4"/>
                </a:solidFill>
                <a:latin typeface="Calibri"/>
                <a:ea typeface="Times New Roman" panose="02020603050405020304" pitchFamily="18" charset="0"/>
                <a:cs typeface="Aptos" panose="020B0004020202020204" pitchFamily="34" charset="0"/>
              </a:rPr>
              <a:t>Inspecties bepalen de opvolgingstermijn bv. tot de volgende inspectiecyclus of eerder bv. na 2 jaar op basis van de context en aard van de tekorten en volgen zelf op.</a:t>
            </a:r>
            <a:endParaRPr lang="nl-BE" i="1" dirty="0">
              <a:solidFill>
                <a:srgbClr val="4472C4"/>
              </a:solidFill>
              <a:latin typeface="Times New Roman"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algn="l"/>
            <a:r>
              <a:rPr lang="nl-BE" i="1" dirty="0">
                <a:solidFill>
                  <a:srgbClr val="4472C4"/>
                </a:solidFill>
                <a:latin typeface="Calibri"/>
                <a:ea typeface="Times New Roman" panose="02020603050405020304" pitchFamily="18" charset="0"/>
                <a:cs typeface="Aptos" panose="020B0004020202020204" pitchFamily="34" charset="0"/>
              </a:rPr>
              <a:t>Opgroeien (en departement onderwijs) volgt standaard op (via een remediëringsplan en mail) en kan ook vervroegde inspectie vragen indien bv. twijfels bij de uitvoering van het remediëringsplan.</a:t>
            </a:r>
            <a:endParaRPr lang="nl-BE" i="1" dirty="0">
              <a:solidFill>
                <a:srgbClr val="4472C4"/>
              </a:solidFill>
              <a:latin typeface="Times New Roman"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342900" indent="-342900" algn="l">
              <a:buFontTx/>
              <a:buChar char="-"/>
            </a:pPr>
            <a:endParaRPr lang="nl-BE">
              <a:solidFill>
                <a:schemeClr val="tx2"/>
              </a:solidFill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415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005" y="28876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892" y="1074783"/>
            <a:ext cx="10287060" cy="1310639"/>
          </a:xfrm>
        </p:spPr>
        <p:txBody>
          <a:bodyPr anchor="b">
            <a:normAutofit lnSpcReduction="10000"/>
          </a:bodyPr>
          <a:lstStyle/>
          <a:p>
            <a:pPr algn="l"/>
            <a:r>
              <a:rPr lang="nl-BE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Algemene vaststellingen verslaglegging: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-openbaarheid: website ZI / website NAFT-aanbieder</a:t>
            </a:r>
            <a:endParaRPr lang="nl-BE" dirty="0">
              <a:solidFill>
                <a:schemeClr val="tx2"/>
              </a:solidFill>
              <a:ea typeface="Calibri"/>
              <a:cs typeface="Calibri"/>
            </a:endParaRPr>
          </a:p>
          <a:p>
            <a:pPr algn="l"/>
            <a:r>
              <a:rPr lang="nl-BE" dirty="0">
                <a:solidFill>
                  <a:schemeClr val="tx2"/>
                </a:solidFill>
              </a:rPr>
              <a:t> -administratieve situering op voorblad – check tijdens synthesegesprek</a:t>
            </a:r>
          </a:p>
          <a:p>
            <a:pPr algn="l"/>
            <a:endParaRPr lang="nl-BE" sz="100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6" name="Afbeelding 5">
            <a:extLst>
              <a:ext uri="{FF2B5EF4-FFF2-40B4-BE49-F238E27FC236}">
                <a16:creationId xmlns:a16="http://schemas.microsoft.com/office/drawing/2014/main" id="{74AAD659-EC9F-D2C0-9798-FDAEE456FF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8418" y="2121781"/>
            <a:ext cx="6824890" cy="450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88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181337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450" y="506871"/>
            <a:ext cx="11602984" cy="5834469"/>
          </a:xfrm>
        </p:spPr>
        <p:txBody>
          <a:bodyPr anchor="b">
            <a:normAutofit/>
          </a:bodyPr>
          <a:lstStyle/>
          <a:p>
            <a:pPr algn="l"/>
            <a:endParaRPr lang="nl-BE" sz="32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l"/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 dirty="0">
              <a:solidFill>
                <a:schemeClr val="tx2"/>
              </a:solidFill>
              <a:ea typeface="Calibri"/>
              <a:cs typeface="Calibri"/>
            </a:endParaRPr>
          </a:p>
          <a:p>
            <a:pPr marL="457200" indent="-457200" algn="l">
              <a:buFont typeface="Calibri" panose="020B0604020202020204" pitchFamily="34" charset="0"/>
              <a:buChar char="-"/>
            </a:pPr>
            <a:r>
              <a:rPr lang="nl-BE" sz="2800" dirty="0">
                <a:solidFill>
                  <a:schemeClr val="tx2"/>
                </a:solidFill>
                <a:ea typeface="Calibri"/>
                <a:cs typeface="Calibri"/>
              </a:rPr>
              <a:t>Wijziging in lay-out NAFT-verslagen: zonnestraal per onderzoek verdwijnt – wordt niet meer financieel ondersteund</a:t>
            </a: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 typeface="Calibri"/>
              <a:buChar char="-"/>
            </a:pPr>
            <a:endParaRPr lang="nl-BE">
              <a:solidFill>
                <a:schemeClr val="tx2"/>
              </a:solidFill>
              <a:ea typeface="Calibri"/>
              <a:cs typeface="Calibri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Afbeelding 4" descr="Afbeelding met tekst, schermopname, cirkel, diagram&#10;&#10;Automatisch gegenereerde beschrijving">
            <a:extLst>
              <a:ext uri="{FF2B5EF4-FFF2-40B4-BE49-F238E27FC236}">
                <a16:creationId xmlns:a16="http://schemas.microsoft.com/office/drawing/2014/main" id="{DC5D689F-B372-2F6D-76B6-B1F31DAAC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02" y="2548634"/>
            <a:ext cx="5563058" cy="4162065"/>
          </a:xfrm>
          <a:prstGeom prst="rect">
            <a:avLst/>
          </a:prstGeom>
        </p:spPr>
      </p:pic>
      <p:pic>
        <p:nvPicPr>
          <p:cNvPr id="6" name="Afbeelding 5" descr="Afbeelding met tekst, schermopname, Lettertype, nummer&#10;&#10;Automatisch gegenereerde beschrijving">
            <a:extLst>
              <a:ext uri="{FF2B5EF4-FFF2-40B4-BE49-F238E27FC236}">
                <a16:creationId xmlns:a16="http://schemas.microsoft.com/office/drawing/2014/main" id="{2EA98B48-AF31-A13E-7D1F-EF182B5A1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4118" y="2548944"/>
            <a:ext cx="6219825" cy="3343275"/>
          </a:xfrm>
          <a:prstGeom prst="rect">
            <a:avLst/>
          </a:prstGeom>
        </p:spPr>
      </p:pic>
      <p:sp>
        <p:nvSpPr>
          <p:cNvPr id="8" name="Vermenigvuldigingsteken 7">
            <a:extLst>
              <a:ext uri="{FF2B5EF4-FFF2-40B4-BE49-F238E27FC236}">
                <a16:creationId xmlns:a16="http://schemas.microsoft.com/office/drawing/2014/main" id="{ACC2ABA3-E3D5-1770-4A4B-4159FB1A28D7}"/>
              </a:ext>
            </a:extLst>
          </p:cNvPr>
          <p:cNvSpPr/>
          <p:nvPr/>
        </p:nvSpPr>
        <p:spPr>
          <a:xfrm>
            <a:off x="2496532" y="4045250"/>
            <a:ext cx="1831569" cy="2213894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3514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181337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188" y="656600"/>
            <a:ext cx="11634242" cy="5831902"/>
          </a:xfrm>
        </p:spPr>
        <p:txBody>
          <a:bodyPr anchor="b">
            <a:normAutofit lnSpcReduction="10000"/>
          </a:bodyPr>
          <a:lstStyle/>
          <a:p>
            <a:pPr algn="l"/>
            <a:r>
              <a:rPr lang="nl-BE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Algemene vaststellingen:</a:t>
            </a: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</a:rPr>
              <a:t>Dagplanning inspectiedagen: Toelichting jongerendossier – doel: zicht krijgen op inhoudelijke opbouw dossier zonder casusbespreking 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</a:rPr>
              <a:t>LVH: duidelijkere vermelding van alle locaties in het GPP en JAP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</a:rPr>
              <a:t>Grote NAFT-aanbieders: overkoepelende/</a:t>
            </a:r>
            <a:r>
              <a:rPr lang="nl-BE" sz="2200" err="1">
                <a:solidFill>
                  <a:schemeClr val="tx2"/>
                </a:solidFill>
              </a:rPr>
              <a:t>organisatiebrede</a:t>
            </a:r>
            <a:r>
              <a:rPr lang="nl-BE" sz="2200" dirty="0">
                <a:solidFill>
                  <a:schemeClr val="tx2"/>
                </a:solidFill>
              </a:rPr>
              <a:t> documenten mogen gebundeld aangereikt worden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algn="l"/>
            <a:endParaRPr lang="nl-BE" sz="2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</a:rPr>
              <a:t>Over het algemeen een sterk reflecterend vermogen 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</a:rPr>
              <a:t>Mooie voorbeelden van goede praktijk verzameld – uitwisseling/delen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</a:rPr>
              <a:t>Groeiend kwaliteitsbewustzijn – in voorbereiding van de inspectie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</a:rPr>
              <a:t>Open communicatie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r>
              <a:rPr lang="nl-BE" sz="2200" dirty="0">
                <a:solidFill>
                  <a:schemeClr val="tx2"/>
                </a:solidFill>
                <a:cs typeface="Calibri"/>
              </a:rPr>
              <a:t>Signaal: - wachtlijsten en inspanningen om toch zo snel mogelijk een traject te kunnen starten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lvl="1" algn="l"/>
            <a:r>
              <a:rPr lang="nl-BE" sz="2200" dirty="0">
                <a:solidFill>
                  <a:schemeClr val="tx2"/>
                </a:solidFill>
                <a:cs typeface="Calibri"/>
              </a:rPr>
              <a:t>             - soms (te) late aanmelding door de scholen waardoor te weinig of te laat preventief</a:t>
            </a:r>
            <a:endParaRPr lang="nl-BE" sz="2200" dirty="0">
              <a:solidFill>
                <a:schemeClr val="tx2"/>
              </a:solidFill>
              <a:ea typeface="Calibri"/>
              <a:cs typeface="Calibri"/>
            </a:endParaRPr>
          </a:p>
          <a:p>
            <a:pPr lvl="1" algn="l"/>
            <a:r>
              <a:rPr lang="nl-BE" sz="2200" dirty="0">
                <a:solidFill>
                  <a:schemeClr val="tx2"/>
                </a:solidFill>
                <a:cs typeface="Calibri"/>
              </a:rPr>
              <a:t>                gewerkt kan worden </a:t>
            </a:r>
          </a:p>
          <a:p>
            <a:pPr lvl="1" algn="l"/>
            <a:r>
              <a:rPr lang="nl-BE" sz="2200" dirty="0">
                <a:solidFill>
                  <a:schemeClr val="tx2"/>
                </a:solidFill>
                <a:ea typeface="Calibri"/>
                <a:cs typeface="Calibri"/>
              </a:rPr>
              <a:t>             - reactie van scholen: spreiding trajecten steden/dorpen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3702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181337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112" y="2334235"/>
            <a:ext cx="10643240" cy="2092752"/>
          </a:xfrm>
        </p:spPr>
        <p:txBody>
          <a:bodyPr anchor="b">
            <a:normAutofit/>
          </a:bodyPr>
          <a:lstStyle/>
          <a:p>
            <a:pPr marL="342900" indent="-342900" algn="l">
              <a:buFontTx/>
              <a:buChar char="-"/>
            </a:pPr>
            <a:endParaRPr lang="nl-BE">
              <a:solidFill>
                <a:schemeClr val="tx2"/>
              </a:solidFill>
            </a:endParaRPr>
          </a:p>
          <a:p>
            <a:pPr marL="342900" indent="-342900" algn="l">
              <a:buFontTx/>
              <a:buChar char="-"/>
            </a:pPr>
            <a:endParaRPr lang="nl-BE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0E64D458-D093-07EE-6577-4F8A0031724F}"/>
              </a:ext>
            </a:extLst>
          </p:cNvPr>
          <p:cNvSpPr txBox="1"/>
          <p:nvPr/>
        </p:nvSpPr>
        <p:spPr>
          <a:xfrm>
            <a:off x="209614" y="1015598"/>
            <a:ext cx="11766703" cy="531171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BE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Planning schooljaar 24-25:</a:t>
            </a:r>
            <a:endParaRPr lang="nl-BE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nl-BE" sz="11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nl-BE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Deze presentatie komt ook op de website samen met de verslagen</a:t>
            </a:r>
            <a:r>
              <a:rPr lang="nl-BE" sz="2400" dirty="0">
                <a:solidFill>
                  <a:srgbClr val="44546A"/>
                </a:solidFill>
                <a:latin typeface="Calibri" panose="020F0502020204030204"/>
              </a:rPr>
              <a:t>  </a:t>
            </a:r>
            <a:endParaRPr lang="nl-BE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nl-BE" sz="2400" dirty="0">
                <a:solidFill>
                  <a:srgbClr val="44546A"/>
                </a:solidFill>
                <a:latin typeface="Calibri" panose="020F0502020204030204"/>
              </a:rPr>
              <a:t>- </a:t>
            </a:r>
            <a:r>
              <a:rPr kumimoji="0" lang="nl-BE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NAFT-aanbieders</a:t>
            </a:r>
            <a:r>
              <a:rPr lang="nl-BE" sz="2400" dirty="0">
                <a:solidFill>
                  <a:srgbClr val="44546A"/>
                </a:solidFill>
                <a:latin typeface="Calibri" panose="020F0502020204030204"/>
              </a:rPr>
              <a:t> </a:t>
            </a:r>
            <a:endParaRPr lang="nl-BE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nl-BE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Periode na krokusvakantie – eind mei </a:t>
            </a:r>
            <a:endParaRPr lang="nl-BE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nl-BE" sz="2400" dirty="0">
                <a:solidFill>
                  <a:srgbClr val="44546A"/>
                </a:solidFill>
                <a:latin typeface="Calibri" panose="020F0502020204030204"/>
              </a:rPr>
              <a:t>- Focus spreiden: - voor grote aanbieders </a:t>
            </a:r>
            <a:r>
              <a:rPr lang="nl-BE" sz="2400" dirty="0" err="1">
                <a:solidFill>
                  <a:srgbClr val="44546A"/>
                </a:solidFill>
                <a:latin typeface="Calibri" panose="020F0502020204030204"/>
              </a:rPr>
              <a:t>i.f.v</a:t>
            </a:r>
            <a:r>
              <a:rPr lang="nl-BE" sz="2400" dirty="0">
                <a:solidFill>
                  <a:srgbClr val="44546A"/>
                </a:solidFill>
                <a:latin typeface="Calibri" panose="020F0502020204030204"/>
              </a:rPr>
              <a:t>. kwaliteitsontwikkeling voor verschillende</a:t>
            </a:r>
            <a:endParaRPr lang="nl-BE" sz="2400" dirty="0">
              <a:solidFill>
                <a:srgbClr val="44546A"/>
              </a:solidFill>
              <a:latin typeface="Calibri" panose="020F0502020204030204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nl-BE" sz="2400" dirty="0">
                <a:solidFill>
                  <a:srgbClr val="44546A"/>
                </a:solidFill>
                <a:latin typeface="Calibri" panose="020F0502020204030204"/>
              </a:rPr>
              <a:t>        onderzoeken/processen </a:t>
            </a:r>
            <a:endParaRPr lang="nl-BE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nl-BE" sz="2400" dirty="0">
                <a:solidFill>
                  <a:srgbClr val="44546A"/>
                </a:solidFill>
                <a:latin typeface="Calibri" panose="020F0502020204030204"/>
                <a:ea typeface="Calibri"/>
                <a:cs typeface="Calibri"/>
              </a:rPr>
              <a:t>       - over alle inspecties om zicht te krijgen op de kwaliteit van alle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nl-BE" sz="2400" dirty="0">
                <a:solidFill>
                  <a:srgbClr val="44546A"/>
                </a:solidFill>
                <a:latin typeface="Calibri" panose="020F0502020204030204"/>
                <a:ea typeface="Calibri"/>
                <a:cs typeface="Calibri"/>
              </a:rPr>
              <a:t>         processen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kumimoji="0" lang="nl-BE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Wijzigingen in samenwerkingsverbanden/planning 2024-2025 </a:t>
            </a:r>
            <a:r>
              <a:rPr kumimoji="0" lang="nl-BE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graag zo snel mogelijk</a:t>
            </a:r>
            <a:r>
              <a:rPr lang="nl-BE" sz="2400" dirty="0">
                <a:solidFill>
                  <a:srgbClr val="44546A"/>
                </a:solidFill>
                <a:latin typeface="Calibri" panose="020F0502020204030204"/>
                <a:sym typeface="Wingdings" panose="05000000000000000000" pitchFamily="2" charset="2"/>
              </a:rPr>
              <a:t> </a:t>
            </a:r>
            <a:endParaRPr lang="nl-BE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defRPr/>
            </a:pPr>
            <a:r>
              <a:rPr lang="nl-BE" sz="2400" dirty="0">
                <a:solidFill>
                  <a:srgbClr val="44546A"/>
                </a:solidFill>
                <a:latin typeface="Calibri" panose="020F0502020204030204"/>
                <a:sym typeface="Wingdings" panose="05000000000000000000" pitchFamily="2" charset="2"/>
              </a:rPr>
              <a:t>   doorgeven</a:t>
            </a:r>
            <a:endParaRPr lang="nl-BE" sz="2400" dirty="0">
              <a:solidFill>
                <a:srgbClr val="44546A"/>
              </a:solidFill>
              <a:latin typeface="Calibri" panose="020F0502020204030204"/>
              <a:ea typeface="Calibri"/>
              <a:cs typeface="Calibri"/>
            </a:endParaRPr>
          </a:p>
          <a:p>
            <a:pPr marL="171450" indent="-171450">
              <a:lnSpc>
                <a:spcPct val="90000"/>
              </a:lnSpc>
              <a:spcBef>
                <a:spcPts val="1000"/>
              </a:spcBef>
              <a:buFont typeface="Calibri"/>
              <a:buChar char="-"/>
              <a:defRPr/>
            </a:pPr>
            <a:r>
              <a:rPr lang="nl-BE" sz="2400" dirty="0">
                <a:solidFill>
                  <a:srgbClr val="44546A"/>
                </a:solidFill>
                <a:latin typeface="Calibri" panose="020F0502020204030204"/>
                <a:ea typeface="Calibri"/>
                <a:cs typeface="Calibri"/>
              </a:rPr>
              <a:t>Klachtrecht: </a:t>
            </a:r>
            <a:r>
              <a:rPr lang="nl-BE" sz="2400" dirty="0">
                <a:solidFill>
                  <a:srgbClr val="44546A"/>
                </a:solidFill>
                <a:ea typeface="+mn-lt"/>
                <a:cs typeface="+mn-lt"/>
                <a:hlinkClick r:id="rId3"/>
              </a:rPr>
              <a:t>Toetsingskader klachtrecht jeugdhulp.docx (live.com)</a:t>
            </a:r>
            <a:endParaRPr lang="nl-BE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0828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181337"/>
            <a:ext cx="10826885" cy="956800"/>
          </a:xfrm>
        </p:spPr>
        <p:txBody>
          <a:bodyPr anchor="t">
            <a:noAutofit/>
          </a:bodyPr>
          <a:lstStyle/>
          <a:p>
            <a:endParaRPr lang="nl-BE" sz="4800">
              <a:solidFill>
                <a:srgbClr val="0C85A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8912" y="2576524"/>
            <a:ext cx="10643240" cy="2092752"/>
          </a:xfrm>
        </p:spPr>
        <p:txBody>
          <a:bodyPr anchor="b">
            <a:normAutofit/>
          </a:bodyPr>
          <a:lstStyle/>
          <a:p>
            <a:pPr marL="342900" indent="-342900" algn="l">
              <a:buFontTx/>
              <a:buChar char="-"/>
            </a:pPr>
            <a:endParaRPr lang="nl-BE">
              <a:solidFill>
                <a:schemeClr val="tx2"/>
              </a:solidFill>
            </a:endParaRPr>
          </a:p>
          <a:p>
            <a:pPr marL="342900" indent="-342900" algn="l">
              <a:buFontTx/>
              <a:buChar char="-"/>
            </a:pPr>
            <a:endParaRPr lang="nl-BE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7" name="Tekstvak 6">
            <a:extLst>
              <a:ext uri="{FF2B5EF4-FFF2-40B4-BE49-F238E27FC236}">
                <a16:creationId xmlns:a16="http://schemas.microsoft.com/office/drawing/2014/main" id="{F8131F61-A523-AD18-9DC6-FF90CBF14E5B}"/>
              </a:ext>
            </a:extLst>
          </p:cNvPr>
          <p:cNvSpPr txBox="1"/>
          <p:nvPr/>
        </p:nvSpPr>
        <p:spPr>
          <a:xfrm>
            <a:off x="3048000" y="2947015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BE" sz="6000" b="0" i="0" u="none" strike="noStrike" kern="1200" cap="none" spc="0" normalizeH="0" baseline="0" noProof="0">
                <a:ln>
                  <a:noFill/>
                </a:ln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Vragen?</a:t>
            </a:r>
          </a:p>
        </p:txBody>
      </p:sp>
    </p:spTree>
    <p:extLst>
      <p:ext uri="{BB962C8B-B14F-4D97-AF65-F5344CB8AC3E}">
        <p14:creationId xmlns:p14="http://schemas.microsoft.com/office/powerpoint/2010/main" val="219857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2"/>
            <a:ext cx="10826885" cy="817573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80" y="990600"/>
            <a:ext cx="10505872" cy="5181600"/>
          </a:xfrm>
        </p:spPr>
        <p:txBody>
          <a:bodyPr anchor="b">
            <a:normAutofit/>
          </a:bodyPr>
          <a:lstStyle/>
          <a:p>
            <a:pPr algn="l"/>
            <a:r>
              <a:rPr lang="nl-BE" sz="2600">
                <a:solidFill>
                  <a:schemeClr val="tx2"/>
                </a:solidFill>
              </a:rPr>
              <a:t>NAFT-inspecties februari-mei 2024: 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-Apart 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</a:t>
            </a:r>
            <a:r>
              <a:rPr lang="nl-BE" sz="2600" err="1">
                <a:solidFill>
                  <a:schemeClr val="tx2"/>
                </a:solidFill>
              </a:rPr>
              <a:t>Arktos</a:t>
            </a:r>
            <a:r>
              <a:rPr lang="nl-BE" sz="2600">
                <a:solidFill>
                  <a:schemeClr val="tx2"/>
                </a:solidFill>
              </a:rPr>
              <a:t> Antwerpen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-Groep INTRO Oostende 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</a:t>
            </a:r>
            <a:r>
              <a:rPr lang="nl-BE" sz="2600" err="1">
                <a:solidFill>
                  <a:schemeClr val="tx2"/>
                </a:solidFill>
              </a:rPr>
              <a:t>Elegast</a:t>
            </a:r>
            <a:r>
              <a:rPr lang="nl-BE" sz="2600">
                <a:solidFill>
                  <a:schemeClr val="tx2"/>
                </a:solidFill>
              </a:rPr>
              <a:t> 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-Argos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</a:t>
            </a:r>
            <a:r>
              <a:rPr lang="nl-BE" sz="2600" err="1">
                <a:solidFill>
                  <a:schemeClr val="tx2"/>
                </a:solidFill>
              </a:rPr>
              <a:t>Koïnoor</a:t>
            </a:r>
            <a:r>
              <a:rPr lang="nl-BE" sz="2600">
                <a:solidFill>
                  <a:schemeClr val="tx2"/>
                </a:solidFill>
              </a:rPr>
              <a:t> 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-Groep INTRO Aalst 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</a:t>
            </a:r>
            <a:r>
              <a:rPr lang="nl-BE" sz="2600" err="1">
                <a:solidFill>
                  <a:schemeClr val="tx2"/>
                </a:solidFill>
              </a:rPr>
              <a:t>Arktos</a:t>
            </a:r>
            <a:r>
              <a:rPr lang="nl-BE" sz="2600">
                <a:solidFill>
                  <a:schemeClr val="tx2"/>
                </a:solidFill>
              </a:rPr>
              <a:t> Vlaams-Brabant  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-Blink!</a:t>
            </a:r>
          </a:p>
          <a:p>
            <a:pPr lvl="1" algn="l"/>
            <a:r>
              <a:rPr lang="nl-BE" sz="2600">
                <a:solidFill>
                  <a:schemeClr val="tx2"/>
                </a:solidFill>
              </a:rPr>
              <a:t>	-</a:t>
            </a:r>
            <a:r>
              <a:rPr lang="nl-BE" sz="2600" err="1">
                <a:solidFill>
                  <a:schemeClr val="tx2"/>
                </a:solidFill>
              </a:rPr>
              <a:t>Profo</a:t>
            </a:r>
            <a:r>
              <a:rPr lang="nl-BE" sz="2600">
                <a:solidFill>
                  <a:schemeClr val="tx2"/>
                </a:solidFill>
              </a:rPr>
              <a:t> Rivierenland</a:t>
            </a:r>
            <a:endParaRPr lang="nl-BE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2868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15B821-20DD-15CE-7A5D-0925ECECF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nl-BE" sz="44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NAFT-INSPECTIES focus</a:t>
            </a:r>
            <a:endParaRPr lang="nl-BE">
              <a:solidFill>
                <a:srgbClr val="00B0F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6C2228-D9E5-67CF-443A-23E74B3BA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075" y="1344611"/>
            <a:ext cx="10515600" cy="5270501"/>
          </a:xfrm>
        </p:spPr>
        <p:txBody>
          <a:bodyPr>
            <a:normAutofit fontScale="92500" lnSpcReduction="10000"/>
          </a:bodyPr>
          <a:lstStyle/>
          <a:p>
            <a:r>
              <a:rPr lang="nl-BE">
                <a:solidFill>
                  <a:schemeClr val="tx2"/>
                </a:solidFill>
              </a:rPr>
              <a:t>Kwaliteitsontwikkeling + LVH bij alle (10) NAFT-aanbieders</a:t>
            </a:r>
          </a:p>
          <a:p>
            <a:endParaRPr lang="nl-BE" sz="900">
              <a:solidFill>
                <a:schemeClr val="tx2"/>
              </a:solidFill>
            </a:endParaRPr>
          </a:p>
          <a:p>
            <a:r>
              <a:rPr lang="nl-BE">
                <a:solidFill>
                  <a:schemeClr val="tx2"/>
                </a:solidFill>
              </a:rPr>
              <a:t>Kernprocessen: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Begeleiding bij 6 NAFT-aanbieders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Schoolondersteuning bij 4 NAFT-aanbieders</a:t>
            </a:r>
            <a:endParaRPr lang="nl-BE" sz="900">
              <a:solidFill>
                <a:schemeClr val="tx2"/>
              </a:solidFill>
            </a:endParaRPr>
          </a:p>
          <a:p>
            <a:pPr lvl="1"/>
            <a:endParaRPr lang="nl-BE" sz="900">
              <a:solidFill>
                <a:schemeClr val="tx2"/>
              </a:solidFill>
            </a:endParaRPr>
          </a:p>
          <a:p>
            <a:r>
              <a:rPr lang="nl-BE">
                <a:solidFill>
                  <a:schemeClr val="tx2"/>
                </a:solidFill>
              </a:rPr>
              <a:t>Werkingsprincipes: 4x in de focus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Teamwerking bij 2 NAFT-aanbieders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Participatie bij 2 NAFT-aanbieders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Complementariteit bij 2 NAFT-aanbieders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Rechtspositie van de jongere bij 2 NAFT-aanbieders</a:t>
            </a:r>
          </a:p>
          <a:p>
            <a:pPr lvl="1"/>
            <a:endParaRPr lang="nl-BE" sz="900">
              <a:solidFill>
                <a:schemeClr val="tx2"/>
              </a:solidFill>
            </a:endParaRPr>
          </a:p>
          <a:p>
            <a:r>
              <a:rPr lang="nl-BE">
                <a:solidFill>
                  <a:schemeClr val="tx2"/>
                </a:solidFill>
              </a:rPr>
              <a:t>Ondersteunende processen: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Personeels- en professionaliseringsbeleid bij 4 NAFT-aanbieders</a:t>
            </a:r>
          </a:p>
          <a:p>
            <a:pPr lvl="1"/>
            <a:r>
              <a:rPr lang="nl-BE">
                <a:solidFill>
                  <a:schemeClr val="tx2"/>
                </a:solidFill>
              </a:rPr>
              <a:t>Samenwerkingsbeleid bij 2 NAFT-aanbieders</a:t>
            </a:r>
            <a:r>
              <a:rPr lang="nl-BE"/>
              <a:t>	</a:t>
            </a:r>
          </a:p>
          <a:p>
            <a:pPr marL="457200" lvl="1" indent="0">
              <a:buNone/>
            </a:pPr>
            <a:endParaRPr lang="nl-BE">
              <a:solidFill>
                <a:schemeClr val="tx2"/>
              </a:solidFill>
            </a:endParaRPr>
          </a:p>
          <a:p>
            <a:pPr lvl="1"/>
            <a:endParaRPr lang="nl-BE"/>
          </a:p>
          <a:p>
            <a:pPr lvl="1"/>
            <a:endParaRPr lang="nl-BE"/>
          </a:p>
          <a:p>
            <a:pPr lvl="1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6803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685" y="1540500"/>
            <a:ext cx="10643240" cy="956800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Onderzoek kwaliteitsontwikkeling</a:t>
            </a:r>
          </a:p>
          <a:p>
            <a:pPr algn="l"/>
            <a:endParaRPr lang="nl-BE">
              <a:solidFill>
                <a:schemeClr val="tx2"/>
              </a:solidFill>
            </a:endParaRPr>
          </a:p>
          <a:p>
            <a:pPr algn="l"/>
            <a:endParaRPr lang="nl-BE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7" name="Afbeelding 6">
            <a:extLst>
              <a:ext uri="{FF2B5EF4-FFF2-40B4-BE49-F238E27FC236}">
                <a16:creationId xmlns:a16="http://schemas.microsoft.com/office/drawing/2014/main" id="{0D12122C-F4AD-2D9F-1903-30A61EC37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2589" y="2062739"/>
            <a:ext cx="307636" cy="273870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0032C3B-CDA7-5C5A-70A2-57396D12BB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701" y="2041808"/>
            <a:ext cx="385308" cy="2744137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182C2E3E-7446-D3BC-9EBC-FFCD8B3E47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6559" y="2043075"/>
            <a:ext cx="308942" cy="2752395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ECCC34A8-0E74-2D27-866F-C49695E30E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2697" y="2071083"/>
            <a:ext cx="306604" cy="272951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C47873-5D4C-36A4-FA5A-2C7A805D02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80639" y="2028608"/>
            <a:ext cx="330011" cy="278151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E23C187D-3461-5EE7-39E6-FF8AAD94B7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3613" y="2039094"/>
            <a:ext cx="306834" cy="2761506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EB653E4C-9DFF-6EDB-479D-43FF1515EA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15245" y="2039094"/>
            <a:ext cx="341058" cy="2751981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4E634A5-EC37-5143-08E9-2510129771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80963" y="2027187"/>
            <a:ext cx="388121" cy="276388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430014FC-E7A0-11B0-1A84-51922300BBA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7910" y="2084697"/>
            <a:ext cx="3801005" cy="2753109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1F414B80-47A9-F7FD-6BD1-0A2DD9E35B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4267" y="2045550"/>
            <a:ext cx="385308" cy="2744137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4D2E0216-C579-1429-6AFE-B430EC7CAC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6281" y="2044417"/>
            <a:ext cx="385308" cy="274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573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685" y="1457843"/>
            <a:ext cx="10643240" cy="956800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Onderzoek LVH</a:t>
            </a:r>
          </a:p>
          <a:p>
            <a:pPr marL="342900" indent="-342900" algn="l">
              <a:buFontTx/>
              <a:buChar char="-"/>
            </a:pPr>
            <a:endParaRPr lang="nl-BE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Afbeelding 3">
            <a:extLst>
              <a:ext uri="{FF2B5EF4-FFF2-40B4-BE49-F238E27FC236}">
                <a16:creationId xmlns:a16="http://schemas.microsoft.com/office/drawing/2014/main" id="{7E582C19-FAC5-F967-10CC-0C309A942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99" y="2601366"/>
            <a:ext cx="10025381" cy="1135149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8BE52FE-F17B-9D68-AD53-4A68604605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6564" y="2534998"/>
            <a:ext cx="228620" cy="342930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E00A51BE-E989-7C01-9FDD-BBA879A9EE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8919" y="2506953"/>
            <a:ext cx="362001" cy="381053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EB0F25E8-5D64-7AE7-AB25-252AD8285E8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6858" y="2515936"/>
            <a:ext cx="362001" cy="381053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B0C0FB36-A117-7B5D-8F47-166FAFA500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3098" y="2515936"/>
            <a:ext cx="362001" cy="381053"/>
          </a:xfrm>
          <a:prstGeom prst="rect">
            <a:avLst/>
          </a:prstGeom>
        </p:spPr>
      </p:pic>
      <p:pic>
        <p:nvPicPr>
          <p:cNvPr id="24" name="Afbeelding 23">
            <a:extLst>
              <a:ext uri="{FF2B5EF4-FFF2-40B4-BE49-F238E27FC236}">
                <a16:creationId xmlns:a16="http://schemas.microsoft.com/office/drawing/2014/main" id="{3E0A6F07-B233-7EE5-9EE0-5741DD7ACC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0884" y="2545158"/>
            <a:ext cx="228620" cy="342930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0DB45D27-B940-E91C-9608-0D2226097F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1786" y="2526096"/>
            <a:ext cx="362001" cy="38105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E3ACFB1-778D-0BD2-4CBB-5FF7B2F049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90427" y="2526096"/>
            <a:ext cx="362001" cy="381053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B3AAA20-C987-8F67-50B5-DB3BDB7D49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7147" y="2536256"/>
            <a:ext cx="362001" cy="381053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6B0647D-FAE7-A380-DA4F-BAEC6E3BA54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91953" y="2497428"/>
            <a:ext cx="274429" cy="51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098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685" y="1457843"/>
            <a:ext cx="10643240" cy="956800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Onderzoek Begeleiding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Afbeelding 4">
            <a:extLst>
              <a:ext uri="{FF2B5EF4-FFF2-40B4-BE49-F238E27FC236}">
                <a16:creationId xmlns:a16="http://schemas.microsoft.com/office/drawing/2014/main" id="{C08D1A9F-9CA4-7B59-BC35-BF8858B3B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79" y="2952978"/>
            <a:ext cx="2927959" cy="141582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564B776D-1A38-EFF5-B521-E24809826C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4344" y="2964883"/>
            <a:ext cx="372305" cy="1393757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73E6C7-1585-689F-4C34-6309CD4E70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9001" y="2943226"/>
            <a:ext cx="344296" cy="1434564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151C9EDB-E1A1-D7FD-6BE7-72771228EB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30308" y="2964398"/>
            <a:ext cx="352474" cy="141942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C007F69B-CA95-7CB8-CEBC-F09D4A4F42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59266" y="2950115"/>
            <a:ext cx="312733" cy="1419321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47EB1DF-28FE-2324-9D2F-6C5EF29827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88170" y="2971800"/>
            <a:ext cx="393706" cy="140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28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1F5C37-7980-59FF-2FD4-0AAEAACCA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8F772D-7118-F88C-5B1A-618CD31B1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E3A8E9-C1DB-7BBC-ABFF-47022FC8D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C9D8DEB-C129-2324-A925-AE7AB17DA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2582B5-EE8C-55FE-4C1E-9928B1A54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685" y="1457843"/>
            <a:ext cx="10643240" cy="956800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Onderzoek Schoolondersteuning</a:t>
            </a:r>
          </a:p>
          <a:p>
            <a:pPr algn="l"/>
            <a:endParaRPr lang="nl-BE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93D3D-7C88-8049-6FCD-A1B440753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4D74C95-43D7-7940-2AA4-576C73ECA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1086755-45A8-521C-8B6C-C6721143C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8FE66F-BFA1-7A41-7CD2-87CA7A42C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Afbeelding 3">
            <a:extLst>
              <a:ext uri="{FF2B5EF4-FFF2-40B4-BE49-F238E27FC236}">
                <a16:creationId xmlns:a16="http://schemas.microsoft.com/office/drawing/2014/main" id="{03EAD5EF-794F-C609-2EE4-E52503FCC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922" y="2431452"/>
            <a:ext cx="7658837" cy="181542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C6AD1C1-45D0-C866-A890-EAE07EC28D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5694" y="2254621"/>
            <a:ext cx="379266" cy="147714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010D1D6C-129C-58CB-D284-3C7CD6824A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9306" y="2257424"/>
            <a:ext cx="311547" cy="149542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EB7AB80-FF78-2E3B-456C-9D203E1512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93826" y="2251080"/>
            <a:ext cx="310733" cy="147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671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685" y="1457843"/>
            <a:ext cx="10643240" cy="956800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Onderzoek werkingsprincipes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4" name="Afbeelding 3">
            <a:extLst>
              <a:ext uri="{FF2B5EF4-FFF2-40B4-BE49-F238E27FC236}">
                <a16:creationId xmlns:a16="http://schemas.microsoft.com/office/drawing/2014/main" id="{A568E1B7-B053-6DB0-46D4-5C79A3077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58" y="2711207"/>
            <a:ext cx="6957124" cy="121473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153A266F-E1FD-9983-1801-47A0AB6B03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9298" y="2631746"/>
            <a:ext cx="318782" cy="82711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2284765-335C-A1C6-E5DF-46F72E20E3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53" y="3925943"/>
            <a:ext cx="2915599" cy="1082937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30197C1B-33D0-609C-8C80-6FD0EDB68D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33187" y="3949276"/>
            <a:ext cx="451382" cy="1028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051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1964729-FB20-0AD4-E1A0-B82D4C92F3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685" y="239703"/>
            <a:ext cx="10826885" cy="956800"/>
          </a:xfrm>
        </p:spPr>
        <p:txBody>
          <a:bodyPr anchor="t">
            <a:noAutofit/>
          </a:bodyPr>
          <a:lstStyle/>
          <a:p>
            <a:r>
              <a:rPr lang="nl-BE" sz="4800">
                <a:solidFill>
                  <a:srgbClr val="0C85A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NAFT-INSPECTIES resultaten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69C231-5643-BA42-0D14-CF960DDA4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5380" y="1196503"/>
            <a:ext cx="10643240" cy="956800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Onderzoek personeels- en professionaliseringsbeleid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5" name="Afbeelding 4">
            <a:extLst>
              <a:ext uri="{FF2B5EF4-FFF2-40B4-BE49-F238E27FC236}">
                <a16:creationId xmlns:a16="http://schemas.microsoft.com/office/drawing/2014/main" id="{2CEB143C-4581-E3EA-D987-E4EFA5601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05" y="2808958"/>
            <a:ext cx="2934109" cy="189574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518D48B-87D1-C72C-DFCF-83CC99F5C0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0870" y="2819906"/>
            <a:ext cx="390580" cy="184810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B74A91F4-1D26-BBB8-4B01-12EA37E27A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6804" y="2852636"/>
            <a:ext cx="284048" cy="181080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A64FA8A4-348E-5260-38B1-DFEE241988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61011" y="2819401"/>
            <a:ext cx="262021" cy="188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64135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BCC4429DA38B43A0B33A00A478D7C7" ma:contentTypeVersion="14" ma:contentTypeDescription="Een nieuw document maken." ma:contentTypeScope="" ma:versionID="dc6e3b1e81f97bd9e7d0d84d74e19fba">
  <xsd:schema xmlns:xsd="http://www.w3.org/2001/XMLSchema" xmlns:xs="http://www.w3.org/2001/XMLSchema" xmlns:p="http://schemas.microsoft.com/office/2006/metadata/properties" xmlns:ns2="063f2b8f-12f3-409e-8448-43c0d9e279dc" xmlns:ns3="fd6656a0-31a1-41a3-b83a-7cb63543ec8f" targetNamespace="http://schemas.microsoft.com/office/2006/metadata/properties" ma:root="true" ma:fieldsID="1cecbec640c9f958640e575fc0094937" ns2:_="" ns3:_="">
    <xsd:import namespace="063f2b8f-12f3-409e-8448-43c0d9e279dc"/>
    <xsd:import namespace="fd6656a0-31a1-41a3-b83a-7cb63543ec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2b8f-12f3-409e-8448-43c0d9e279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82c895c1-514f-4e8a-91da-9afb5a4930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6656a0-31a1-41a3-b83a-7cb63543ec8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fc6a975-d635-4014-8eb3-ea60a283e6b2}" ma:internalName="TaxCatchAll" ma:showField="CatchAllData" ma:web="fd6656a0-31a1-41a3-b83a-7cb63543ec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63f2b8f-12f3-409e-8448-43c0d9e279dc">
      <Terms xmlns="http://schemas.microsoft.com/office/infopath/2007/PartnerControls"/>
    </lcf76f155ced4ddcb4097134ff3c332f>
    <TaxCatchAll xmlns="fd6656a0-31a1-41a3-b83a-7cb63543ec8f" xsi:nil="true"/>
  </documentManagement>
</p:properties>
</file>

<file path=customXml/itemProps1.xml><?xml version="1.0" encoding="utf-8"?>
<ds:datastoreItem xmlns:ds="http://schemas.openxmlformats.org/officeDocument/2006/customXml" ds:itemID="{03386843-9019-48C6-8F4F-831E69629421}">
  <ds:schemaRefs>
    <ds:schemaRef ds:uri="063f2b8f-12f3-409e-8448-43c0d9e279dc"/>
    <ds:schemaRef ds:uri="fd6656a0-31a1-41a3-b83a-7cb63543ec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AB5B6C8-7334-4E9F-A5FE-CBA5620E8C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692819-876B-4126-BD84-C067D7ED28C3}">
  <ds:schemaRefs>
    <ds:schemaRef ds:uri="063f2b8f-12f3-409e-8448-43c0d9e279dc"/>
    <ds:schemaRef ds:uri="fd6656a0-31a1-41a3-b83a-7cb63543ec8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665</Words>
  <Application>Microsoft Office PowerPoint</Application>
  <PresentationFormat>Breedbeeld</PresentationFormat>
  <Paragraphs>125</Paragraphs>
  <Slides>17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Kantoorthema</vt:lpstr>
      <vt:lpstr>Terugkoppeling NAFT-inspecties  2023-2024</vt:lpstr>
      <vt:lpstr>NAFT-INSPECTIES</vt:lpstr>
      <vt:lpstr>                 NAFT-INSPECTIES focus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NAFT-INSPECTIES resultaten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Terugkoppeling NAFT-inspecties  2022-2023</dc:title>
  <dc:creator>Vera Timmers</dc:creator>
  <cp:lastModifiedBy>Wylin Tom</cp:lastModifiedBy>
  <cp:revision>130</cp:revision>
  <dcterms:created xsi:type="dcterms:W3CDTF">2023-05-16T12:04:21Z</dcterms:created>
  <dcterms:modified xsi:type="dcterms:W3CDTF">2024-06-27T11:42:56Z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0x010100C1BCC4429DA38B43A0B33A00A478D7C7</vt:lpwstr>
  </property>
  <property fmtid="{D5CDD505-2E9C-101B-9397-08002B2CF9AE}" pid="3" name="MediaServiceImageTags">
    <vt:lpwstr/>
  </property>
</Properties>
</file>