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0" r:id="rId6"/>
  </p:sldMasterIdLst>
  <p:notesMasterIdLst>
    <p:notesMasterId r:id="rId38"/>
  </p:notesMasterIdLst>
  <p:handoutMasterIdLst>
    <p:handoutMasterId r:id="rId39"/>
  </p:handoutMasterIdLst>
  <p:sldIdLst>
    <p:sldId id="265" r:id="rId7"/>
    <p:sldId id="269" r:id="rId8"/>
    <p:sldId id="274" r:id="rId9"/>
    <p:sldId id="270" r:id="rId10"/>
    <p:sldId id="275" r:id="rId11"/>
    <p:sldId id="288" r:id="rId12"/>
    <p:sldId id="287" r:id="rId13"/>
    <p:sldId id="268" r:id="rId14"/>
    <p:sldId id="291" r:id="rId15"/>
    <p:sldId id="272" r:id="rId16"/>
    <p:sldId id="276" r:id="rId17"/>
    <p:sldId id="277" r:id="rId18"/>
    <p:sldId id="278" r:id="rId19"/>
    <p:sldId id="279" r:id="rId20"/>
    <p:sldId id="292" r:id="rId21"/>
    <p:sldId id="293" r:id="rId22"/>
    <p:sldId id="294" r:id="rId23"/>
    <p:sldId id="295" r:id="rId24"/>
    <p:sldId id="271" r:id="rId25"/>
    <p:sldId id="281" r:id="rId26"/>
    <p:sldId id="282" r:id="rId27"/>
    <p:sldId id="301" r:id="rId28"/>
    <p:sldId id="296" r:id="rId29"/>
    <p:sldId id="302" r:id="rId30"/>
    <p:sldId id="283" r:id="rId31"/>
    <p:sldId id="289" r:id="rId32"/>
    <p:sldId id="290" r:id="rId33"/>
    <p:sldId id="297" r:id="rId34"/>
    <p:sldId id="298" r:id="rId35"/>
    <p:sldId id="299" r:id="rId36"/>
    <p:sldId id="286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FlandersArtSans-Bold" panose="00000800000000000000" pitchFamily="2" charset="0"/>
      <p:bold r:id="rId44"/>
    </p:embeddedFont>
    <p:embeddedFont>
      <p:font typeface="FlandersArtSans-Regular" panose="00000500000000000000" pitchFamily="2" charset="0"/>
      <p:regular r:id="rId45"/>
    </p:embeddedFont>
    <p:embeddedFont>
      <p:font typeface="FlandersArtSerif-Regular" panose="00000500000000000000" pitchFamily="2" charset="0"/>
      <p:regular r:id="rId46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94816-7B28-49EA-AF8B-7102E1F2E772}" v="34" dt="2023-02-14T14:59:51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6" autoAdjust="0"/>
    <p:restoredTop sz="86394" autoAdjust="0"/>
  </p:normalViewPr>
  <p:slideViewPr>
    <p:cSldViewPr snapToGrid="0" showGuides="1">
      <p:cViewPr varScale="1">
        <p:scale>
          <a:sx n="74" d="100"/>
          <a:sy n="74" d="100"/>
        </p:scale>
        <p:origin x="1786" y="67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Zorg en Gezondheid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23-2-2023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BE" dirty="0"/>
              <a:t>Zorg en Gezondheid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23/02/2023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09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470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8" y="347199"/>
            <a:ext cx="1529665" cy="10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3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8001"/>
            <a:ext cx="7379999" cy="6265475"/>
            <a:chOff x="1476000" y="288000"/>
            <a:chExt cx="7379999" cy="6265475"/>
          </a:xfrm>
          <a:solidFill>
            <a:schemeClr val="tx2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9" y="305999"/>
            <a:ext cx="1529665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28279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5AE367-735E-490C-BBD5-77D470C7E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621125"/>
            <a:ext cx="152966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92C6CB-F0B4-4AC1-8EDA-EA70DDD93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8" y="347199"/>
            <a:ext cx="152966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23/02/2023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4191644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056453D-04D0-449E-9A71-F5E50300B6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621125"/>
            <a:ext cx="152966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9C901ED-89BA-4A2B-AC79-446A97E0A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621125"/>
            <a:ext cx="152966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649421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23/02/2023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649421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AD21E1-3BAF-4C22-A117-A228F5650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621125"/>
            <a:ext cx="152966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640544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23/02/2023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640544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379EFD7-D9FD-4322-8548-071DAF0E13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621125"/>
            <a:ext cx="152966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23/02/2023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EFAC64-8674-49E1-98E7-F94DBD9EAD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621125"/>
            <a:ext cx="152966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B5DA34C-5A2D-45E9-AF34-97E32CC0F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8" y="347199"/>
            <a:ext cx="152966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23/02/2023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1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23/02/2023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msesocialebescherming.be/formulieren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rg-en-gezondheid.be/begeleiden-aanvraag-tegemoetkoming-hulp-aan-bejaarden" TargetMode="External"/><Relationship Id="rId2" Type="http://schemas.openxmlformats.org/officeDocument/2006/relationships/hyperlink" Target="https://www.vlaamsesocialebescherming.be/het-zorgbudget/zorgbudget-voor-ouderen-met-een-zorgnood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msesocialebescherming.be/contact/de-zorgkassen" TargetMode="External"/><Relationship Id="rId2" Type="http://schemas.openxmlformats.org/officeDocument/2006/relationships/hyperlink" Target="mailto:vsb.zorgbudgetouderen@vlaanderen.be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msesocialebescherming.be/het-zorgbudget/zorgbudget-voor-ouderen-met-een-zorgnood" TargetMode="External"/><Relationship Id="rId2" Type="http://schemas.openxmlformats.org/officeDocument/2006/relationships/hyperlink" Target="http://www.vlaamsesocialebescherming.be/ethab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6536" y="2042019"/>
            <a:ext cx="5342082" cy="1579711"/>
          </a:xfrm>
        </p:spPr>
        <p:txBody>
          <a:bodyPr/>
          <a:lstStyle/>
          <a:p>
            <a:r>
              <a:rPr lang="nl-BE" sz="5400" dirty="0"/>
              <a:t>ZBO - invoer</a:t>
            </a:r>
            <a:br>
              <a:rPr lang="nl-BE" sz="5400" dirty="0"/>
            </a:br>
            <a:r>
              <a:rPr lang="nl-BE" sz="5400" dirty="0"/>
              <a:t>categorie van rechtswege bij verblijf in WZC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6536" y="4312228"/>
            <a:ext cx="5354606" cy="1737067"/>
          </a:xfrm>
        </p:spPr>
        <p:txBody>
          <a:bodyPr/>
          <a:lstStyle/>
          <a:p>
            <a:r>
              <a:rPr lang="nl-BE" dirty="0"/>
              <a:t>Webinar DMW - 23/02/2023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Agentschap Vlaamse Sociale Bescherming</a:t>
            </a:r>
          </a:p>
          <a:p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7C1B7-E335-4808-B280-F26CC927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Toekenning vaste zorgcategorie </a:t>
            </a:r>
            <a:r>
              <a:rPr lang="nl-NL" u="sng" dirty="0"/>
              <a:t>ZONDER</a:t>
            </a:r>
            <a:r>
              <a:rPr lang="nl-NL" dirty="0"/>
              <a:t> nieuwe aanvraag 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B6B382-017E-43DA-B987-C6A740158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593000"/>
            <a:ext cx="7416000" cy="3672000"/>
          </a:xfrm>
        </p:spPr>
        <p:txBody>
          <a:bodyPr/>
          <a:lstStyle/>
          <a:p>
            <a:pPr>
              <a:buNone/>
            </a:pPr>
            <a:endParaRPr lang="nl-BE" sz="1800" dirty="0"/>
          </a:p>
          <a:p>
            <a:pPr marL="457200" indent="-457200">
              <a:buFont typeface="+mj-lt"/>
              <a:buAutoNum type="arabicPeriod"/>
            </a:pPr>
            <a:r>
              <a:rPr lang="nl-BE" sz="1800" dirty="0"/>
              <a:t>Verblijf in WZC </a:t>
            </a:r>
            <a:r>
              <a:rPr lang="nl-BE" sz="1800" u="sng" dirty="0"/>
              <a:t>op 31/03/2023 </a:t>
            </a:r>
            <a:r>
              <a:rPr lang="nl-BE" sz="1800" dirty="0"/>
              <a:t>+ uitbetaling ZBO</a:t>
            </a:r>
          </a:p>
          <a:p>
            <a:pPr marL="1033200" lvl="1" indent="-457200">
              <a:buFont typeface="Wingdings" panose="05000000000000000000" pitchFamily="2" charset="2"/>
              <a:buChar char="Ø"/>
            </a:pPr>
            <a:r>
              <a:rPr lang="nl-BE" sz="1800" dirty="0"/>
              <a:t>Automatische verhoging van het ZBO recht </a:t>
            </a:r>
          </a:p>
          <a:p>
            <a:pPr marL="1033200" lvl="1" indent="-457200">
              <a:buFont typeface="Wingdings" panose="05000000000000000000" pitchFamily="2" charset="2"/>
              <a:buChar char="Ø"/>
            </a:pPr>
            <a:r>
              <a:rPr lang="nl-BE" sz="1800" dirty="0"/>
              <a:t>Persoon krijgt het verschil in bedrag bij tussen maximumbedrag van rechtswege categorie en maximumbedrag vorige categorie</a:t>
            </a:r>
            <a:br>
              <a:rPr lang="nl-BE" sz="1800" dirty="0"/>
            </a:br>
            <a:endParaRPr lang="nl-BE" sz="1800" dirty="0"/>
          </a:p>
          <a:p>
            <a:pPr marL="457200" indent="-457200">
              <a:buFont typeface="+mj-lt"/>
              <a:buAutoNum type="arabicPeriod"/>
            </a:pPr>
            <a:r>
              <a:rPr lang="nl-BE" sz="1800" dirty="0"/>
              <a:t>Verblijf in WZC </a:t>
            </a:r>
            <a:r>
              <a:rPr lang="nl-BE" sz="1800" u="sng" dirty="0"/>
              <a:t>na 31/03/2023 </a:t>
            </a:r>
            <a:r>
              <a:rPr lang="nl-BE" sz="1800" dirty="0"/>
              <a:t>+ uitbetaling ZBO </a:t>
            </a:r>
          </a:p>
          <a:p>
            <a:pPr marL="1033200" lvl="1" indent="-457200">
              <a:buFont typeface="Wingdings" panose="05000000000000000000" pitchFamily="2" charset="2"/>
              <a:buChar char="Ø"/>
            </a:pPr>
            <a:r>
              <a:rPr lang="nl-BE" sz="1800" dirty="0"/>
              <a:t>Automatische toekenning van de nieuwe categorie </a:t>
            </a:r>
          </a:p>
          <a:p>
            <a:pPr marL="1033200" lvl="1" indent="-457200">
              <a:buFont typeface="Wingdings" panose="05000000000000000000" pitchFamily="2" charset="2"/>
              <a:buChar char="Ø"/>
            </a:pPr>
            <a:r>
              <a:rPr lang="nl-BE" sz="1800" dirty="0"/>
              <a:t>Actualisatie van de financiële gegevens door zorgkas</a:t>
            </a:r>
          </a:p>
          <a:p>
            <a:pPr marL="1321200" lvl="2" indent="-457200">
              <a:buFont typeface="Wingdings" panose="05000000000000000000" pitchFamily="2" charset="2"/>
              <a:buChar char="Ø"/>
            </a:pPr>
            <a:r>
              <a:rPr lang="nl-BE" sz="1800" dirty="0"/>
              <a:t>Uitzondering: gemigreerde dossiers FOD SZ waar zorgbehoevende inkomensgegevens moet actualiseren</a:t>
            </a:r>
          </a:p>
          <a:p>
            <a:pPr>
              <a:buNone/>
            </a:pPr>
            <a:endParaRPr lang="nl-BE" sz="1800" dirty="0"/>
          </a:p>
          <a:p>
            <a:pPr>
              <a:buNone/>
            </a:pPr>
            <a:r>
              <a:rPr lang="nl-BE" sz="1800" dirty="0"/>
              <a:t>Voor deze personen dient u </a:t>
            </a:r>
            <a:r>
              <a:rPr lang="nl-BE" sz="1800" b="1" u="sng" dirty="0"/>
              <a:t>geen</a:t>
            </a:r>
            <a:r>
              <a:rPr lang="nl-BE" sz="1800" dirty="0"/>
              <a:t> aanvraag of herziening in te dienen. </a:t>
            </a:r>
          </a:p>
          <a:p>
            <a:pPr>
              <a:buNone/>
            </a:pP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253476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E019D-0A63-4F51-B8FA-8B3DBA2F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Toekenning vaste zorgcategorie </a:t>
            </a:r>
            <a:r>
              <a:rPr lang="nl-BE" u="sng" dirty="0"/>
              <a:t>MET</a:t>
            </a:r>
            <a:r>
              <a:rPr lang="nl-BE" dirty="0"/>
              <a:t> nieuwe aanvraag/herziening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DAAE85-D2AB-4BA2-B154-4667CF152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84523"/>
            <a:ext cx="7416000" cy="3672000"/>
          </a:xfrm>
        </p:spPr>
        <p:txBody>
          <a:bodyPr/>
          <a:lstStyle/>
          <a:p>
            <a:r>
              <a:rPr lang="nl-BE" sz="2000" dirty="0"/>
              <a:t>Voor de volgende personen kan u </a:t>
            </a:r>
            <a:r>
              <a:rPr lang="nl-BE" sz="2000" b="1" u="sng" dirty="0"/>
              <a:t>na</a:t>
            </a:r>
            <a:r>
              <a:rPr lang="nl-BE" sz="2000" dirty="0"/>
              <a:t> 1 april 2023 een aanvraag of herziening indienen: </a:t>
            </a:r>
          </a:p>
          <a:p>
            <a:pPr lvl="1"/>
            <a:r>
              <a:rPr lang="nl-BE" sz="2000" dirty="0"/>
              <a:t>Verblijf in WZC maar geen ZBO </a:t>
            </a:r>
          </a:p>
          <a:p>
            <a:pPr lvl="1"/>
            <a:r>
              <a:rPr lang="nl-BE" sz="2000" dirty="0"/>
              <a:t>Verblijf in WZC maar ZBO = 0 (vb. wegens te hoge inkomsten)</a:t>
            </a:r>
          </a:p>
          <a:p>
            <a:pPr lvl="1"/>
            <a:r>
              <a:rPr lang="nl-BE" sz="2000" dirty="0"/>
              <a:t>Verblijf niet gekend in eWZCfin (bv. Brussels rusthuis, federaal </a:t>
            </a:r>
            <a:r>
              <a:rPr lang="nl-BE" sz="2000" dirty="0" err="1"/>
              <a:t>gefinancieerd</a:t>
            </a:r>
            <a:r>
              <a:rPr lang="nl-BE" sz="2000" dirty="0"/>
              <a:t>,…)</a:t>
            </a:r>
            <a:br>
              <a:rPr lang="nl-BE" sz="2000" dirty="0"/>
            </a:br>
            <a:endParaRPr lang="nl-BE" sz="2000" dirty="0"/>
          </a:p>
          <a:p>
            <a:r>
              <a:rPr lang="nl-BE" sz="2000" dirty="0"/>
              <a:t>Let op: </a:t>
            </a:r>
          </a:p>
          <a:p>
            <a:pPr lvl="1"/>
            <a:r>
              <a:rPr lang="nl-BE" sz="2000" dirty="0"/>
              <a:t>Aanvraag/herziening pas indienen na opname in WZC (gegevens zijn dan gekend in </a:t>
            </a:r>
            <a:r>
              <a:rPr lang="nl-BE" sz="2000" dirty="0" err="1"/>
              <a:t>eZBO</a:t>
            </a:r>
            <a:r>
              <a:rPr lang="nl-BE" sz="2000" dirty="0"/>
              <a:t> - 10 dagen)</a:t>
            </a:r>
          </a:p>
          <a:p>
            <a:pPr lvl="1"/>
            <a:r>
              <a:rPr lang="nl-BE" sz="2000" dirty="0"/>
              <a:t>Herziening = 3 maanden voor tijdige melding </a:t>
            </a:r>
          </a:p>
          <a:p>
            <a:pPr lvl="1"/>
            <a:r>
              <a:rPr lang="nl-BE" sz="2000" dirty="0"/>
              <a:t>Aanvraag = start maand na aanvraag </a:t>
            </a:r>
          </a:p>
          <a:p>
            <a:pPr indent="-288000">
              <a:buNone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09347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B3383-DABF-4D32-BA42-3DF58DEF2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Toekenning vaste zorgcategorie </a:t>
            </a:r>
            <a:r>
              <a:rPr lang="nl-BE" u="sng" dirty="0"/>
              <a:t>MET</a:t>
            </a:r>
            <a:r>
              <a:rPr lang="nl-BE" dirty="0"/>
              <a:t> nieuwe aanvraag/herziening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7C0F10-9CBD-4B87-83DB-7E8FCF126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872000"/>
            <a:ext cx="7416000" cy="3672000"/>
          </a:xfrm>
        </p:spPr>
        <p:txBody>
          <a:bodyPr/>
          <a:lstStyle/>
          <a:p>
            <a:pPr>
              <a:buNone/>
            </a:pPr>
            <a:r>
              <a:rPr lang="nl-BE" sz="2500" b="1" dirty="0">
                <a:latin typeface="FlandersArtSans-Bold" panose="00000800000000000000" pitchFamily="2" charset="0"/>
              </a:rPr>
              <a:t>LET OP!</a:t>
            </a:r>
          </a:p>
          <a:p>
            <a:r>
              <a:rPr lang="nl-BE" sz="2000" dirty="0"/>
              <a:t>Personen die nog geen ZBO aanvraag gedaan hebben en in een WZC verblijven krijgen pas een vaste zorgcategorie bij een aanvraag ingediend </a:t>
            </a:r>
            <a:r>
              <a:rPr lang="nl-BE" sz="2000" b="1" u="sng" dirty="0"/>
              <a:t>NA 01/04/2023</a:t>
            </a:r>
            <a:br>
              <a:rPr lang="nl-BE" sz="2000" dirty="0"/>
            </a:br>
            <a:endParaRPr lang="nl-BE" sz="2000" dirty="0"/>
          </a:p>
          <a:p>
            <a:r>
              <a:rPr lang="nl-BE" sz="2000" dirty="0"/>
              <a:t>Om te grote achterstanden te vermijden ten gevolge van het massaal indienen van een aanvraag of herziening wensen we te benadrukken dat het indienen van een aanvraag/herziening enkel nuttig is in het geval het inkomen van de bewoner </a:t>
            </a:r>
            <a:r>
              <a:rPr lang="nl-BE" sz="2000" b="1" u="sng" dirty="0"/>
              <a:t>LAAG</a:t>
            </a:r>
            <a:r>
              <a:rPr lang="nl-BE" sz="2000" dirty="0"/>
              <a:t> is. </a:t>
            </a:r>
          </a:p>
          <a:p>
            <a:pPr>
              <a:buNone/>
            </a:pPr>
            <a:r>
              <a:rPr lang="nl-BE" sz="2000" i="1" dirty="0"/>
              <a:t>(Er verblijven ongeveer 80.000 personen in een WZC waarvan er 60.000 personen (nog) geen ZBO ontvangen. Ter vergelijking, de zorgkassen behandelen nu jaarlijks 40.000 aanvragen/herzieningen.) </a:t>
            </a:r>
          </a:p>
        </p:txBody>
      </p:sp>
    </p:spTree>
    <p:extLst>
      <p:ext uri="{BB962C8B-B14F-4D97-AF65-F5344CB8AC3E}">
        <p14:creationId xmlns:p14="http://schemas.microsoft.com/office/powerpoint/2010/main" val="44080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3D36F-9A7F-4102-9B9F-27170DCF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ZBO en IT/IVT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661130-3DD3-4CB3-B1D2-E9AF1B388F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Na 65 jaar heeft men de keuze</a:t>
            </a:r>
            <a:br>
              <a:rPr lang="nl-BE" dirty="0"/>
            </a:br>
            <a:endParaRPr lang="nl-BE" dirty="0"/>
          </a:p>
          <a:p>
            <a:r>
              <a:rPr lang="nl-BE" dirty="0"/>
              <a:t>Geen cumulatie mogelijk</a:t>
            </a:r>
            <a:br>
              <a:rPr lang="nl-BE" dirty="0"/>
            </a:br>
            <a:endParaRPr lang="nl-BE" dirty="0"/>
          </a:p>
          <a:p>
            <a:r>
              <a:rPr lang="nl-BE" dirty="0"/>
              <a:t>Bij een aanvraag ZBO wordt de vergelijking steeds gemaakt</a:t>
            </a:r>
            <a:br>
              <a:rPr lang="nl-BE" dirty="0"/>
            </a:br>
            <a:r>
              <a:rPr lang="nl-BE" dirty="0"/>
              <a:t> </a:t>
            </a:r>
          </a:p>
          <a:p>
            <a:r>
              <a:rPr lang="nl-BE" dirty="0"/>
              <a:t>Max. bedrag IT/IVT is hoger dan het max. ZBO bedrag dus in dat geval is een aanvraag niet zinvol</a:t>
            </a:r>
          </a:p>
        </p:txBody>
      </p:sp>
    </p:spTree>
    <p:extLst>
      <p:ext uri="{BB962C8B-B14F-4D97-AF65-F5344CB8AC3E}">
        <p14:creationId xmlns:p14="http://schemas.microsoft.com/office/powerpoint/2010/main" val="407432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59E28-D328-42A2-8F9F-1113DC98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Verblijf en melding einde verblijf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8464F3-14AC-4485-A389-7D8AA3B23F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Verblijf:</a:t>
            </a:r>
          </a:p>
          <a:p>
            <a:pPr lvl="1"/>
            <a:r>
              <a:rPr lang="nl-BE" dirty="0"/>
              <a:t>Geen melding via eWZCfin = attest “</a:t>
            </a:r>
            <a:r>
              <a:rPr lang="nl-NL" dirty="0"/>
              <a:t>Verblijfsattest zorgbudget residentiële zorg”</a:t>
            </a:r>
            <a:endParaRPr lang="nl-BE" dirty="0"/>
          </a:p>
          <a:p>
            <a:pPr lvl="1"/>
            <a:endParaRPr lang="nl-BE" dirty="0"/>
          </a:p>
          <a:p>
            <a:r>
              <a:rPr lang="nl-BE" dirty="0"/>
              <a:t>Einde verblijf:</a:t>
            </a:r>
          </a:p>
          <a:p>
            <a:pPr lvl="1"/>
            <a:r>
              <a:rPr lang="nl-BE" dirty="0"/>
              <a:t>Geen melding via eWZCfin = attest “</a:t>
            </a:r>
            <a:r>
              <a:rPr lang="nl-NL" dirty="0"/>
              <a:t>Mededeling ontslag bewoners residentiële voorziening”</a:t>
            </a:r>
          </a:p>
          <a:p>
            <a:pPr lvl="1"/>
            <a:endParaRPr lang="nl-NL" dirty="0"/>
          </a:p>
          <a:p>
            <a:pPr indent="-288000">
              <a:buNone/>
            </a:pPr>
            <a:r>
              <a:rPr lang="nl-BE" dirty="0">
                <a:hlinkClick r:id="rId2"/>
              </a:rPr>
              <a:t>https://www.vlaamsesocialebescherming.be/formulieren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45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1FC78-3A92-4B23-88E3-8852878D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Berekening ZBO in categorie 4 – voorbeeld 1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5E997732-6ACA-4FB8-8AAC-FC76B8F006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048964"/>
              </p:ext>
            </p:extLst>
          </p:nvPr>
        </p:nvGraphicFramePr>
        <p:xfrm>
          <a:off x="1296000" y="2545783"/>
          <a:ext cx="74167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018">
                  <a:extLst>
                    <a:ext uri="{9D8B030D-6E8A-4147-A177-3AD203B41FA5}">
                      <a16:colId xmlns:a16="http://schemas.microsoft.com/office/drawing/2014/main" val="1026704233"/>
                    </a:ext>
                  </a:extLst>
                </a:gridCol>
                <a:gridCol w="3703780">
                  <a:extLst>
                    <a:ext uri="{9D8B030D-6E8A-4147-A177-3AD203B41FA5}">
                      <a16:colId xmlns:a16="http://schemas.microsoft.com/office/drawing/2014/main" val="25412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Bedragen op jaarbasis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62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Gezinscategorie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A (alleenstaande)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65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Pensioenbedrag per jaar (90%)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€ 10.800/jaar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7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Aangerekend inkomen – vrijstelling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€ 10.800 € - € 16.578,78 = € 0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25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bedrag categorie 4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€ 6.670,32 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06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Bedrag zorgbudget ouderen: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€ 6.670,32 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55417"/>
                  </a:ext>
                </a:extLst>
              </a:tr>
            </a:tbl>
          </a:graphicData>
        </a:graphic>
      </p:graphicFrame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9BEFCE-9DC2-44A6-BFAA-F0F33E4944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sz="2000" dirty="0"/>
              <a:t>Alleenstaande persoon met netto-pensioen van 1.000 euro per maand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017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5C0A5-57F9-4082-B4D1-B8CDEED6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Berekening ZBO in categorie 4 – voorbeeld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74DA8-B627-4D7D-945E-BF55061A11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Alleenstaande persoon met netto-pensioen van 1.800 euro per maand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B1327B5-C256-4DF8-9078-F40438457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00" y="2722463"/>
            <a:ext cx="745605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7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C7B19-CCBE-43BC-A10A-E2C2F6AC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Berekening ZBO in categorie 4 – voorbeeld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6A17C2-6B3A-4ED0-AF7F-0E7DB1E6B9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Samenwonende met gezamenlijk netto-pensioen van 3.600 euro per maand. 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E2FA59-3653-4879-9706-41ADD058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00" y="2744739"/>
            <a:ext cx="745605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63F91-9D60-4D9E-973D-831359B0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Berekening ZBO in categorie 4 – voorbeeld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490E6-1CD6-42E2-9EA3-F8E5793918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Alleenstaande met pensioen van 1.000 euro per maand en een schenking van een huis 1/1 VE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4DBAA0-D483-45A0-80E9-FE6A460B1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00" y="2568853"/>
            <a:ext cx="7456054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0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6D389-298B-4AC7-A17B-6CE28D81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Inkomensgrens voor een ZBO op basis van een vaste categorie 4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35D60D-0882-431E-800F-B77B8770AC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nl-BE" dirty="0"/>
          </a:p>
          <a:p>
            <a:r>
              <a:rPr lang="nl-BE" sz="1800" dirty="0"/>
              <a:t>Alleenstaande </a:t>
            </a:r>
          </a:p>
          <a:p>
            <a:pPr lvl="1"/>
            <a:r>
              <a:rPr lang="nl-BE" sz="2000" dirty="0"/>
              <a:t>netto-pensioen van </a:t>
            </a:r>
            <a:r>
              <a:rPr lang="nl-BE" sz="2000" b="1" dirty="0"/>
              <a:t>2150</a:t>
            </a:r>
            <a:r>
              <a:rPr lang="nl-BE" sz="2000" dirty="0"/>
              <a:t> euro per maand</a:t>
            </a:r>
          </a:p>
          <a:p>
            <a:pPr lvl="1"/>
            <a:r>
              <a:rPr lang="nl-BE" sz="2000" dirty="0"/>
              <a:t>Schenking woning VE 200.000 euro en netto-pensioen van 1.050 euro per maand</a:t>
            </a:r>
          </a:p>
          <a:p>
            <a:pPr marL="288000" lvl="1" indent="0">
              <a:buNone/>
            </a:pPr>
            <a:endParaRPr lang="nl-BE" sz="1800" dirty="0"/>
          </a:p>
          <a:p>
            <a:r>
              <a:rPr lang="nl-BE" sz="1800" dirty="0"/>
              <a:t>Zorgbehoevende met partner = gezamenlijk netto-pensioen van </a:t>
            </a:r>
            <a:r>
              <a:rPr lang="nl-BE" sz="1800" b="1" dirty="0"/>
              <a:t>2.535</a:t>
            </a:r>
            <a:r>
              <a:rPr lang="nl-BE" sz="1800" dirty="0"/>
              <a:t> euro per maand</a:t>
            </a:r>
            <a:br>
              <a:rPr lang="nl-BE" sz="1800" dirty="0"/>
            </a:br>
            <a:endParaRPr lang="nl-BE" sz="1800" dirty="0"/>
          </a:p>
          <a:p>
            <a:r>
              <a:rPr lang="nl-BE" sz="1800" dirty="0"/>
              <a:t>Zorgbehoevende + partner hebben ZBO = gezamenlijk netto-pensioen van </a:t>
            </a:r>
            <a:r>
              <a:rPr lang="nl-BE" sz="1800" b="1" dirty="0"/>
              <a:t>3.155 </a:t>
            </a:r>
            <a:r>
              <a:rPr lang="nl-BE" sz="1800" dirty="0"/>
              <a:t>euro per maand 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429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789C8-4017-4033-95DB-FAF6DF41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Zorgbudget voor ouderen met een zorgnood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1A3801-297D-4D8E-9516-BBE19B800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581591"/>
          </a:xfrm>
        </p:spPr>
        <p:txBody>
          <a:bodyPr/>
          <a:lstStyle/>
          <a:p>
            <a:r>
              <a:rPr lang="nl-NL" sz="1600" dirty="0"/>
              <a:t>Vroeger de “tegemoetkoming voor hulp aan bejaarden (THAB)”</a:t>
            </a:r>
          </a:p>
          <a:p>
            <a:endParaRPr lang="nl-NL" sz="1600" dirty="0"/>
          </a:p>
          <a:p>
            <a:r>
              <a:rPr lang="nl-NL" sz="1600" dirty="0"/>
              <a:t>Zorgbudget voor 65 plussers, met een verminderde zelfredzaamheid en een beperkt inkomen</a:t>
            </a:r>
            <a:br>
              <a:rPr lang="nl-NL" sz="1600" dirty="0"/>
            </a:br>
            <a:endParaRPr lang="nl-NL" sz="1600" dirty="0"/>
          </a:p>
          <a:p>
            <a:r>
              <a:rPr lang="nl-NL" sz="1600" dirty="0"/>
              <a:t>Wetgeving</a:t>
            </a:r>
          </a:p>
          <a:p>
            <a:pPr lvl="1"/>
            <a:r>
              <a:rPr lang="nl-NL" sz="1600" dirty="0"/>
              <a:t>Decreet van 18 mei 2018 houdende de Vlaamse sociale bescherming</a:t>
            </a:r>
          </a:p>
          <a:p>
            <a:pPr lvl="1"/>
            <a:r>
              <a:rPr lang="nl-NL" sz="1600" dirty="0"/>
              <a:t>Besluit van de Vlaamse Regering van 30 november 2018 houdende de uitvoering van het decreet van 18 mei 2018 houdende de Vlaamse sociale bescherming</a:t>
            </a:r>
            <a:br>
              <a:rPr lang="nl-NL" sz="1600" dirty="0"/>
            </a:br>
            <a:endParaRPr lang="nl-NL" sz="1600" dirty="0"/>
          </a:p>
          <a:p>
            <a:r>
              <a:rPr lang="nl-NL" sz="1600" dirty="0"/>
              <a:t>Website: </a:t>
            </a:r>
          </a:p>
          <a:p>
            <a:pPr lvl="1"/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VSB: </a:t>
            </a:r>
            <a:r>
              <a:rPr lang="nl-NL" sz="1800" dirty="0">
                <a:solidFill>
                  <a:srgbClr val="2F2F2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Zorgbudget voor ouderen met een zorgnood | Vlaamse sociale bescherming</a:t>
            </a:r>
            <a:r>
              <a:rPr lang="nl-NL" sz="1800" dirty="0"/>
              <a:t> </a:t>
            </a:r>
          </a:p>
          <a:p>
            <a:pPr lvl="1"/>
            <a:r>
              <a:rPr lang="nl-NL" sz="1800" dirty="0"/>
              <a:t>Z&amp;G: </a:t>
            </a:r>
            <a:r>
              <a:rPr lang="nl-NL" sz="1800" dirty="0">
                <a:hlinkClick r:id="rId3"/>
              </a:rPr>
              <a:t>Begeleiden van een aanvraag voor een zorgbudget voor ouderen met een zorgnood | Zorg en Gezondheid (zorg-en-gezondheid.be)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019811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63F3C48-0A9E-E578-644D-51B601AD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57A2B3-E8BC-4692-AE0E-3A4854A9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47" y="756000"/>
            <a:ext cx="8265928" cy="4608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701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1AA28-FA25-47E6-B81F-D9EB73BF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Eerste aanvraag ZBO indienen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D18911-853D-4B1A-9A40-599771E049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D14A85-F38B-4C9E-98F1-2CAC62D9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4" y="1643604"/>
            <a:ext cx="8059754" cy="39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39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DEE68-75D0-4008-A85E-21BC8C5F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67" y="694007"/>
            <a:ext cx="7416000" cy="1116000"/>
          </a:xfrm>
        </p:spPr>
        <p:txBody>
          <a:bodyPr/>
          <a:lstStyle/>
          <a:p>
            <a:r>
              <a:rPr lang="nl-BE" dirty="0"/>
              <a:t>aanvraag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D2AFF72-5842-43EF-89B3-967B2CB7E9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27756" y="238558"/>
            <a:ext cx="5302164" cy="6165486"/>
          </a:xfrm>
        </p:spPr>
      </p:pic>
    </p:spTree>
    <p:extLst>
      <p:ext uri="{BB962C8B-B14F-4D97-AF65-F5344CB8AC3E}">
        <p14:creationId xmlns:p14="http://schemas.microsoft.com/office/powerpoint/2010/main" val="1237885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26D50-E098-42C1-A169-48DB00AA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697662"/>
          </a:xfrm>
        </p:spPr>
        <p:txBody>
          <a:bodyPr/>
          <a:lstStyle/>
          <a:p>
            <a:r>
              <a:rPr lang="nl-BE" dirty="0"/>
              <a:t>Aanvraag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4564CF-C834-455A-9655-BA45A1062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593000"/>
            <a:ext cx="7416000" cy="3672000"/>
          </a:xfrm>
        </p:spPr>
        <p:txBody>
          <a:bodyPr/>
          <a:lstStyle/>
          <a:p>
            <a:r>
              <a:rPr lang="nl-BE" dirty="0"/>
              <a:t>Indien er op referentiedatum (1</a:t>
            </a:r>
            <a:r>
              <a:rPr lang="nl-BE" baseline="30000" dirty="0"/>
              <a:t>ste</a:t>
            </a:r>
            <a:r>
              <a:rPr lang="nl-BE" dirty="0"/>
              <a:t> van de maand na aanvraag) een verblijf in eWZCfin gekend is, worden de gegevens van het verblijf automatisch getoond in deel 2 in het scherm instelling</a:t>
            </a:r>
          </a:p>
          <a:p>
            <a:pPr lvl="1"/>
            <a:r>
              <a:rPr lang="nl-BE" dirty="0"/>
              <a:t>Aanvrager kan deze gegevens niet aanpassen, als deze gegevens niet zouden kloppen dan moet men een commentaar geven in het commentaarveld gezinssamenstelling in deel 3. </a:t>
            </a:r>
          </a:p>
          <a:p>
            <a:r>
              <a:rPr lang="nl-BE" dirty="0"/>
              <a:t>Indien er (nog) geen verblijf gemeld is, vult de aanvrager zelf de gegevens van het woonzorgcentrum in deel 2</a:t>
            </a:r>
          </a:p>
          <a:p>
            <a:r>
              <a:rPr lang="nl-BE" dirty="0"/>
              <a:t>Schermen dokter, zelfredzaamheidsgegevens en parkeerkaart vallen weg</a:t>
            </a:r>
          </a:p>
        </p:txBody>
      </p:sp>
    </p:spTree>
    <p:extLst>
      <p:ext uri="{BB962C8B-B14F-4D97-AF65-F5344CB8AC3E}">
        <p14:creationId xmlns:p14="http://schemas.microsoft.com/office/powerpoint/2010/main" val="269069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A6A860E-F763-4C49-B254-E1961D5F66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009" y="457200"/>
            <a:ext cx="6999982" cy="5014913"/>
          </a:xfrm>
        </p:spPr>
      </p:pic>
    </p:spTree>
    <p:extLst>
      <p:ext uri="{BB962C8B-B14F-4D97-AF65-F5344CB8AC3E}">
        <p14:creationId xmlns:p14="http://schemas.microsoft.com/office/powerpoint/2010/main" val="251123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609AB-DE80-4113-BDF6-8DB08805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Herziening ZBO indienen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444AAF-6C28-4853-A3E0-CCB6787DDE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70963F-88A8-44DF-80C2-49E8DE43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00" y="1915199"/>
            <a:ext cx="7515603" cy="38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A0215-6FA9-49BB-A4B2-29DF4983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569647"/>
            <a:ext cx="7416000" cy="1116000"/>
          </a:xfrm>
        </p:spPr>
        <p:txBody>
          <a:bodyPr/>
          <a:lstStyle/>
          <a:p>
            <a:r>
              <a:rPr lang="nl-BE" dirty="0"/>
              <a:t>Herziening ZBO indienen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9CE4AB-6095-4DAE-8190-1DC9CE60F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2558" b="16334"/>
          <a:stretch/>
        </p:blipFill>
        <p:spPr>
          <a:xfrm>
            <a:off x="935613" y="1381411"/>
            <a:ext cx="7605713" cy="38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E94B1-D2C1-4EE3-BF67-B90C6AC2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Herziening ZBO indienen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6CCC7C2-CCF3-47B9-9CE4-ECFB5EAC5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489173"/>
            <a:ext cx="7416000" cy="3672000"/>
          </a:xfrm>
        </p:spPr>
        <p:txBody>
          <a:bodyPr/>
          <a:lstStyle/>
          <a:p>
            <a:r>
              <a:rPr lang="nl-BE" sz="1600" dirty="0"/>
              <a:t>Wijziging van de zelfredzaamheid op basis van een medisch feit in de laatste 3 maanden</a:t>
            </a:r>
          </a:p>
          <a:p>
            <a:pPr lvl="1"/>
            <a:r>
              <a:rPr lang="nl-BE" sz="1600" dirty="0"/>
              <a:t>enkel indien er</a:t>
            </a:r>
            <a:r>
              <a:rPr lang="nl-NL" sz="1600" dirty="0"/>
              <a:t> een “datum” kan worden bepaald waarop het medisch feit zich heeft voorgedaan (bv. operatie, verkeersongeval,…)</a:t>
            </a:r>
          </a:p>
          <a:p>
            <a:pPr lvl="1"/>
            <a:r>
              <a:rPr lang="nl-NL" sz="1600" dirty="0"/>
              <a:t>Niet mogelijk bij datum feit in periode van verblijf in WZC</a:t>
            </a:r>
            <a:endParaRPr lang="nl-BE" sz="1600" dirty="0"/>
          </a:p>
          <a:p>
            <a:r>
              <a:rPr lang="nl-BE" sz="1600" dirty="0"/>
              <a:t>Wijziging van de zelfredzaamheid wegens evolutieve medische verslechtering</a:t>
            </a:r>
          </a:p>
          <a:p>
            <a:pPr lvl="1"/>
            <a:r>
              <a:rPr lang="nl-NL" sz="1600" dirty="0"/>
              <a:t>evolutieve beperking van de zelfredzaamheid zonder specifiek medisch feit</a:t>
            </a:r>
          </a:p>
          <a:p>
            <a:pPr lvl="1"/>
            <a:r>
              <a:rPr lang="nl-NL" sz="1600" dirty="0"/>
              <a:t>Niet mogelijk </a:t>
            </a:r>
            <a:r>
              <a:rPr lang="nl-BE" sz="1600" dirty="0"/>
              <a:t>tijdens verblijf in WZC</a:t>
            </a:r>
          </a:p>
          <a:p>
            <a:r>
              <a:rPr lang="nl-BE" sz="1600" dirty="0">
                <a:highlight>
                  <a:srgbClr val="00FF00"/>
                </a:highlight>
              </a:rPr>
              <a:t>Melding van verblijf in WZC of rusthuis</a:t>
            </a:r>
          </a:p>
          <a:p>
            <a:pPr lvl="1"/>
            <a:r>
              <a:rPr lang="nl-BE" sz="1600" dirty="0"/>
              <a:t>Tijdige melding binnen 3 maanden</a:t>
            </a:r>
          </a:p>
          <a:p>
            <a:r>
              <a:rPr lang="nl-BE" sz="1600" dirty="0">
                <a:highlight>
                  <a:srgbClr val="00FF00"/>
                </a:highlight>
              </a:rPr>
              <a:t>Melding van einde verblijf in WZC of rusthuis</a:t>
            </a:r>
          </a:p>
          <a:p>
            <a:pPr lvl="1"/>
            <a:r>
              <a:rPr lang="nl-BE" sz="1600" dirty="0"/>
              <a:t>Tijdige melding binnen 3 maanden</a:t>
            </a:r>
          </a:p>
          <a:p>
            <a:r>
              <a:rPr lang="nl-BE" sz="1600" dirty="0">
                <a:highlight>
                  <a:srgbClr val="00FF00"/>
                </a:highlight>
              </a:rPr>
              <a:t>Wijziging zelfredzaamheid na einde verblijf in WZC of rusthuis</a:t>
            </a:r>
          </a:p>
          <a:p>
            <a:pPr lvl="1"/>
            <a:r>
              <a:rPr lang="nl-BE" sz="1600" dirty="0"/>
              <a:t>Kan enkel na herziening wegens einde verblijf</a:t>
            </a:r>
          </a:p>
          <a:p>
            <a:r>
              <a:rPr lang="nl-BE" sz="1600" dirty="0"/>
              <a:t>Wijziging inkomsten </a:t>
            </a:r>
          </a:p>
          <a:p>
            <a:r>
              <a:rPr lang="nl-BE" sz="1600" dirty="0"/>
              <a:t>Wijziging aantal kinderen ten laste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219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695A7-F4A8-4E90-B45F-51A6A274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Melding van einde verblijf in WZC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AB83A-C45F-484E-9C44-A0F78E958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593000"/>
            <a:ext cx="7416000" cy="3672000"/>
          </a:xfrm>
        </p:spPr>
        <p:txBody>
          <a:bodyPr/>
          <a:lstStyle/>
          <a:p>
            <a:r>
              <a:rPr lang="nl-BE" sz="2000" dirty="0"/>
              <a:t>Automatisch indien gemeld via eWZCfin (behalve indien reden overlijden)</a:t>
            </a:r>
          </a:p>
          <a:p>
            <a:pPr lvl="1"/>
            <a:r>
              <a:rPr lang="nl-BE" sz="2000" dirty="0"/>
              <a:t>Actualisatie van het inkomen door zorgkas</a:t>
            </a:r>
          </a:p>
          <a:p>
            <a:pPr lvl="1"/>
            <a:r>
              <a:rPr lang="nl-BE" sz="2000" dirty="0"/>
              <a:t>Uitzondering: gemigreerde dossiers van de FOD die tijdens opstartfase categorie van rechtswege kregen: aanvrager moet deel 3 aanvullen</a:t>
            </a:r>
          </a:p>
          <a:p>
            <a:r>
              <a:rPr lang="nl-BE" sz="2000" dirty="0"/>
              <a:t>Manueel indienen indien geen melding via eWZCfin (federaal gefinancierd, niet-Vlaams erkende rusthuizen)</a:t>
            </a:r>
          </a:p>
          <a:p>
            <a:pPr lvl="1"/>
            <a:r>
              <a:rPr lang="nl-BE" sz="2000" dirty="0"/>
              <a:t>Datum feit 31/3/23 opgeven indien einde verblijf voor 1/4/2023</a:t>
            </a:r>
          </a:p>
          <a:p>
            <a:pPr lvl="1"/>
            <a:r>
              <a:rPr lang="nl-BE" sz="2000" dirty="0"/>
              <a:t>Laattijdig en verlaging bedrag: terugvordering</a:t>
            </a:r>
          </a:p>
          <a:p>
            <a:r>
              <a:rPr lang="nl-BE" sz="2000" dirty="0"/>
              <a:t>Geen nieuwe indicatiestelling</a:t>
            </a:r>
          </a:p>
          <a:p>
            <a:pPr lvl="1"/>
            <a:r>
              <a:rPr lang="nl-BE" sz="2000" u="sng" dirty="0"/>
              <a:t>Bestaande inschaling </a:t>
            </a:r>
            <a:r>
              <a:rPr lang="nl-BE" sz="2000" dirty="0"/>
              <a:t>wordt aan deze herziening gekoppeld</a:t>
            </a:r>
          </a:p>
          <a:p>
            <a:pPr lvl="1"/>
            <a:r>
              <a:rPr lang="nl-BE" sz="2000" dirty="0"/>
              <a:t>Indien geen inschaling: categorie 0</a:t>
            </a:r>
          </a:p>
          <a:p>
            <a:pPr>
              <a:buNone/>
            </a:pPr>
            <a:r>
              <a:rPr lang="nl-B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884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9E54C-14B2-4895-A916-FE063900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Wijziging zelfredzaamheid na einde verblijf in WZC of rusthuis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69B34-5F52-4412-B13D-7F99EB4716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Bij einde verblijf kan nieuwe inschaling aangevraagd worden via dit type herziening</a:t>
            </a:r>
          </a:p>
          <a:p>
            <a:r>
              <a:rPr lang="nl-BE" dirty="0"/>
              <a:t>Datum feit = datum einde verblijf (31/3/23 indien einde verblijf voor 1/4/23</a:t>
            </a:r>
          </a:p>
          <a:p>
            <a:r>
              <a:rPr lang="nl-BE" dirty="0"/>
              <a:t>3 maanden tijd</a:t>
            </a:r>
          </a:p>
          <a:p>
            <a:r>
              <a:rPr lang="nl-BE" dirty="0"/>
              <a:t>Uitzonderlijk kunnen herzieningen melding van einde verblijf in WZC en wijziging zelfredzaamheid na einde verblijf in WZC samen aangevraagd worden</a:t>
            </a:r>
          </a:p>
          <a:p>
            <a:pPr lvl="1"/>
            <a:r>
              <a:rPr lang="nl-BE" dirty="0"/>
              <a:t>wel altijd eerst herziening einde verblijf aanmaken!</a:t>
            </a:r>
          </a:p>
          <a:p>
            <a:pPr>
              <a:buNone/>
            </a:pP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04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7EECA-BF1E-45D2-9CDD-2AF00FDB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99" y="2988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 dirty="0"/>
              <a:t>Voorwaarde van vermindering van de zelfredzaamheid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C222E5-6C12-4246-B339-01CFBFB4E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40" y="2508549"/>
            <a:ext cx="6408318" cy="3333922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0C5491-05CA-44C7-8FA1-F7C9E929B8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96000" y="1608728"/>
            <a:ext cx="7415999" cy="3640544"/>
          </a:xfrm>
        </p:spPr>
        <p:txBody>
          <a:bodyPr>
            <a:normAutofit/>
          </a:bodyPr>
          <a:lstStyle/>
          <a:p>
            <a:r>
              <a:rPr lang="nl-NL" sz="1600" dirty="0">
                <a:latin typeface="FlandersArtSans-Regular" panose="00000500000000000000" pitchFamily="2" charset="0"/>
              </a:rPr>
              <a:t>Evaluatie door de artsen van de FOD SZ </a:t>
            </a:r>
            <a:r>
              <a:rPr lang="nl-NL" sz="1600" dirty="0" err="1">
                <a:latin typeface="FlandersArtSans-Regular" panose="00000500000000000000" pitchFamily="2" charset="0"/>
              </a:rPr>
              <a:t>a.d.h.v</a:t>
            </a:r>
            <a:r>
              <a:rPr lang="nl-NL" sz="1600" dirty="0">
                <a:latin typeface="FlandersArtSans-Regular" panose="00000500000000000000" pitchFamily="2" charset="0"/>
              </a:rPr>
              <a:t> de medisch-sociale schaal</a:t>
            </a:r>
            <a:br>
              <a:rPr lang="nl-NL" sz="1600" dirty="0">
                <a:latin typeface="FlandersArtSans-Regular" panose="00000500000000000000" pitchFamily="2" charset="0"/>
              </a:rPr>
            </a:br>
            <a:endParaRPr lang="nl-NL" sz="1600" dirty="0">
              <a:latin typeface="FlandersArtSans-Regular" panose="00000500000000000000" pitchFamily="2" charset="0"/>
            </a:endParaRPr>
          </a:p>
          <a:p>
            <a:r>
              <a:rPr lang="nl-BE" sz="1600" dirty="0">
                <a:latin typeface="FlandersArtSans-Regular" panose="00000500000000000000" pitchFamily="2" charset="0"/>
              </a:rPr>
              <a:t>Min. 7 punten (max 18 punten)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9817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F73AA-D196-4DF2-8F20-60D76D7D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 verblijven in woonzorgcentrum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ED90B4-1953-4776-86AB-D3E50B062B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Overzicht van alle verblijven in het woonzorgcentrum van de zorgbehoevende wordt getoond in bol 4 </a:t>
            </a:r>
          </a:p>
          <a:p>
            <a:r>
              <a:rPr lang="nl-BE" dirty="0"/>
              <a:t>Type verblijf:</a:t>
            </a:r>
          </a:p>
          <a:p>
            <a:pPr lvl="1"/>
            <a:r>
              <a:rPr lang="nl-BE" dirty="0"/>
              <a:t>ZK-verblijf: verblijf aangemaakt door de zorgkas</a:t>
            </a:r>
          </a:p>
          <a:p>
            <a:pPr lvl="1"/>
            <a:r>
              <a:rPr lang="nl-BE" dirty="0"/>
              <a:t>VSB-verblijf: verblijf gemeld via eWZCfin</a:t>
            </a:r>
          </a:p>
          <a:p>
            <a:pPr lvl="1"/>
            <a:r>
              <a:rPr lang="nl-BE" dirty="0"/>
              <a:t>MAN-verblijf: gemeld door aanvrager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F0EAAE-7B74-4F7E-B08D-570A1D4B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77" y="4033501"/>
            <a:ext cx="81343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8668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0E898-6FE1-4DAD-9547-4B9141E1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contactpersonen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569A32-59C2-4FA9-B833-D5F5FFD7E2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1700" dirty="0"/>
              <a:t>Algemene vragen: </a:t>
            </a:r>
            <a:r>
              <a:rPr lang="nl-BE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vsb.zorgbudgetouderen@vlaanderen.be</a:t>
            </a:r>
            <a:endParaRPr lang="nl-BE" sz="1700" dirty="0">
              <a:cs typeface="Times New Roman" panose="02020603050405020304" pitchFamily="18" charset="0"/>
            </a:endParaRPr>
          </a:p>
          <a:p>
            <a:pPr lvl="1"/>
            <a:r>
              <a:rPr lang="nl-BE" sz="1700" dirty="0">
                <a:cs typeface="Times New Roman" panose="02020603050405020304" pitchFamily="18" charset="0"/>
              </a:rPr>
              <a:t>Charlotte Coessens  </a:t>
            </a:r>
          </a:p>
          <a:p>
            <a:pPr lvl="1"/>
            <a:r>
              <a:rPr lang="nl-BE" sz="1700">
                <a:cs typeface="Times New Roman" panose="02020603050405020304" pitchFamily="18" charset="0"/>
              </a:rPr>
              <a:t>Jan Vermoesen </a:t>
            </a:r>
            <a:endParaRPr lang="nl-BE" sz="1700" dirty="0">
              <a:cs typeface="Times New Roman" panose="02020603050405020304" pitchFamily="18" charset="0"/>
            </a:endParaRPr>
          </a:p>
          <a:p>
            <a:pPr indent="-288000">
              <a:buNone/>
            </a:pPr>
            <a:endParaRPr lang="nl-BE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700" dirty="0">
                <a:latin typeface="+mn-lt"/>
              </a:rPr>
              <a:t>Concrete vragen over dossiers </a:t>
            </a:r>
            <a:r>
              <a:rPr lang="nl-BE" sz="17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nl-NL" sz="1700" dirty="0">
                <a:latin typeface="+mn-lt"/>
                <a:hlinkClick r:id="rId3"/>
              </a:rPr>
              <a:t>De zorgkassen | Vlaamse sociale bescherming</a:t>
            </a:r>
            <a:endParaRPr lang="nl-BE" sz="1700" dirty="0">
              <a:latin typeface="+mn-lt"/>
              <a:sym typeface="Wingdings" panose="05000000000000000000" pitchFamily="2" charset="2"/>
            </a:endParaRPr>
          </a:p>
          <a:p>
            <a:endParaRPr lang="nl-BE" sz="1700" dirty="0">
              <a:latin typeface="+mn-lt"/>
              <a:sym typeface="Wingdings" panose="05000000000000000000" pitchFamily="2" charset="2"/>
            </a:endParaRPr>
          </a:p>
          <a:p>
            <a:pPr>
              <a:buNone/>
            </a:pPr>
            <a:endParaRPr lang="nl-BE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95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EACCD-012D-45E5-AEFA-07762926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537791"/>
            <a:ext cx="7416000" cy="1116000"/>
          </a:xfrm>
        </p:spPr>
        <p:txBody>
          <a:bodyPr/>
          <a:lstStyle/>
          <a:p>
            <a:r>
              <a:rPr lang="nl-BE" dirty="0"/>
              <a:t>Voorwaarde met betrekking tot het inkomen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1C89B7-E33F-4F89-BF0A-3D66EB2881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1600" dirty="0"/>
              <a:t>Optelsom</a:t>
            </a:r>
            <a:r>
              <a:rPr lang="nl-BE" sz="1600" b="1" dirty="0"/>
              <a:t> </a:t>
            </a:r>
            <a:r>
              <a:rPr lang="nl-BE" sz="1600" b="1" u="sng" dirty="0"/>
              <a:t>alle</a:t>
            </a:r>
            <a:r>
              <a:rPr lang="nl-BE" sz="1600" dirty="0"/>
              <a:t> inkomsten van de aanvrager (en partner): </a:t>
            </a:r>
          </a:p>
          <a:p>
            <a:pPr lvl="1"/>
            <a:r>
              <a:rPr lang="nl-NL" sz="1600" dirty="0"/>
              <a:t>90% van het jaarbedrag van de ontvangen pensioenen</a:t>
            </a:r>
          </a:p>
          <a:p>
            <a:pPr lvl="1"/>
            <a:r>
              <a:rPr lang="nl-NL" sz="1600" dirty="0"/>
              <a:t>6% van het bedrag van de belegde gelden of spaargelden</a:t>
            </a:r>
          </a:p>
          <a:p>
            <a:pPr lvl="1"/>
            <a:r>
              <a:rPr lang="nl-NL" sz="1600" dirty="0"/>
              <a:t>6% van de verkoopwaarde van de geschonken of verkochte roerende of onroerende goederen </a:t>
            </a:r>
          </a:p>
          <a:p>
            <a:pPr lvl="1"/>
            <a:r>
              <a:rPr lang="nl-NL" sz="1600" dirty="0"/>
              <a:t>enz...</a:t>
            </a:r>
            <a:br>
              <a:rPr lang="nl-NL" sz="1600" dirty="0"/>
            </a:br>
            <a:endParaRPr lang="nl-NL" sz="1600" dirty="0"/>
          </a:p>
          <a:p>
            <a:r>
              <a:rPr lang="nl-BE" sz="1600" dirty="0"/>
              <a:t>Vrijstellingsgrens per gezinscategorie </a:t>
            </a:r>
          </a:p>
          <a:p>
            <a:pPr lvl="1"/>
            <a:r>
              <a:rPr lang="nl-BE" sz="1600" dirty="0"/>
              <a:t>A: alleenstaande: 16.578,78 euro </a:t>
            </a:r>
          </a:p>
          <a:p>
            <a:pPr lvl="1"/>
            <a:r>
              <a:rPr lang="nl-BE" sz="1600" dirty="0"/>
              <a:t>B: samenwonende: 20.716,58 euro</a:t>
            </a:r>
            <a:br>
              <a:rPr lang="nl-BE" sz="1600" dirty="0"/>
            </a:br>
            <a:endParaRPr lang="nl-BE" sz="1600" dirty="0"/>
          </a:p>
          <a:p>
            <a:pPr algn="ctr">
              <a:buNone/>
            </a:pPr>
            <a:r>
              <a:rPr lang="nl-BE" sz="1600" b="1" dirty="0"/>
              <a:t>Optelsom van alle inkomsten – vrijstellingsgrens volgens gezinscategorie = </a:t>
            </a:r>
            <a:r>
              <a:rPr lang="nl-BE" sz="1600" b="1" u="sng" dirty="0"/>
              <a:t>niet vrijgesteld inkomen</a:t>
            </a:r>
          </a:p>
          <a:p>
            <a:endParaRPr lang="nl-BE" sz="1600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603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F4BC6-1B6E-4EA8-B607-27C14E07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Voorwaarde met betrekking tot het inkomen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B367AC2-5F9E-4FC2-A51C-121F2F3DD44E}"/>
              </a:ext>
            </a:extLst>
          </p:cNvPr>
          <p:cNvSpPr txBox="1"/>
          <p:nvPr/>
        </p:nvSpPr>
        <p:spPr>
          <a:xfrm>
            <a:off x="1295599" y="1872000"/>
            <a:ext cx="70067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r>
              <a:rPr lang="nl-BE" sz="1600" b="1" dirty="0">
                <a:sym typeface="Wingdings" panose="05000000000000000000" pitchFamily="2" charset="2"/>
              </a:rPr>
              <a:t>ZBO recht = </a:t>
            </a:r>
            <a:r>
              <a:rPr lang="nl-BE" sz="1600" b="1" dirty="0"/>
              <a:t>Maximumbedrag per jaar (per categorie van zorgzwaarte) – niet vrijgesteld inkomen 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999F10E5-5ADB-490E-B972-E60EE01C19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4945504"/>
              </p:ext>
            </p:extLst>
          </p:nvPr>
        </p:nvGraphicFramePr>
        <p:xfrm>
          <a:off x="1295598" y="1884381"/>
          <a:ext cx="447135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648">
                  <a:extLst>
                    <a:ext uri="{9D8B030D-6E8A-4147-A177-3AD203B41FA5}">
                      <a16:colId xmlns:a16="http://schemas.microsoft.com/office/drawing/2014/main" val="1745551706"/>
                    </a:ext>
                  </a:extLst>
                </a:gridCol>
                <a:gridCol w="2861709">
                  <a:extLst>
                    <a:ext uri="{9D8B030D-6E8A-4147-A177-3AD203B41FA5}">
                      <a16:colId xmlns:a16="http://schemas.microsoft.com/office/drawing/2014/main" val="3169340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zorgcategorie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ZBO bedrag (per jaar)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61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1.220,59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98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4.659,31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30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5.664,94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24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6.670,32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09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/>
                        <a:t>8.193,54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0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70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283D5-7B5D-4D2A-A59B-E3671FA8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 inkomensberekening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122813A-5A81-442E-B9D4-8455CA09D2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124581"/>
              </p:ext>
            </p:extLst>
          </p:nvPr>
        </p:nvGraphicFramePr>
        <p:xfrm>
          <a:off x="1295400" y="1914525"/>
          <a:ext cx="7416798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491">
                  <a:extLst>
                    <a:ext uri="{9D8B030D-6E8A-4147-A177-3AD203B41FA5}">
                      <a16:colId xmlns:a16="http://schemas.microsoft.com/office/drawing/2014/main" val="250819344"/>
                    </a:ext>
                  </a:extLst>
                </a:gridCol>
                <a:gridCol w="3558307">
                  <a:extLst>
                    <a:ext uri="{9D8B030D-6E8A-4147-A177-3AD203B41FA5}">
                      <a16:colId xmlns:a16="http://schemas.microsoft.com/office/drawing/2014/main" val="1130456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VOORBEELD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5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Jaarlijks bedrag pensioen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415239"/>
                  </a:ext>
                </a:extLst>
              </a:tr>
              <a:tr h="346768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Aan te rekenen: 12.000 x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10.800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12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Vrijstellingsgrens gezinscategorie 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16.578,78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21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Niet vrijgesteld inkomen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10.800 – 16.578,78 = 0 euro</a:t>
                      </a:r>
                    </a:p>
                    <a:p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59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Maximum bedrag in Zorgcategorie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5.664,94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39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ZBO recht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5.664,94 – 0 = </a:t>
                      </a:r>
                      <a:r>
                        <a:rPr lang="nl-BE" b="1" u="sng" dirty="0">
                          <a:solidFill>
                            <a:srgbClr val="FF0000"/>
                          </a:solidFill>
                        </a:rPr>
                        <a:t>5.664,94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41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1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CA67E-52A7-49E0-B683-AFF679ED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Aanvraag/herziening ZBO indienen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7D0813-D9F6-47E6-8342-1CDC3EB4AC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1600" dirty="0">
                <a:hlinkClick r:id="rId2"/>
              </a:rPr>
              <a:t>Online</a:t>
            </a:r>
            <a:br>
              <a:rPr lang="nl-BE" sz="1600" dirty="0"/>
            </a:br>
            <a:endParaRPr lang="nl-BE" sz="1600" dirty="0"/>
          </a:p>
          <a:p>
            <a:r>
              <a:rPr lang="nl-BE" sz="1600" dirty="0"/>
              <a:t>VSB website: </a:t>
            </a:r>
            <a:r>
              <a:rPr lang="nl-NL" sz="1600" dirty="0">
                <a:hlinkClick r:id="rId3"/>
              </a:rPr>
              <a:t>Zorgbudget voor ouderen met een zorgnood | Vlaamse sociale bescherming</a:t>
            </a:r>
            <a:br>
              <a:rPr lang="nl-NL" sz="1600" dirty="0"/>
            </a:br>
            <a:endParaRPr lang="nl-NL" sz="1600" dirty="0"/>
          </a:p>
          <a:p>
            <a:r>
              <a:rPr lang="nl-NL" sz="1600" dirty="0"/>
              <a:t>Om de aanvraag in te vullen, heb je je elektronische identiteitskaart (</a:t>
            </a:r>
            <a:r>
              <a:rPr lang="nl-NL" sz="1600" dirty="0" err="1"/>
              <a:t>eID</a:t>
            </a:r>
            <a:r>
              <a:rPr lang="nl-NL" sz="1600" dirty="0"/>
              <a:t>) en kaartlezer nodig en moet je je pincode kennen.</a:t>
            </a:r>
            <a:br>
              <a:rPr lang="nl-NL" sz="1600" dirty="0"/>
            </a:br>
            <a:endParaRPr lang="nl-NL" sz="1600" dirty="0"/>
          </a:p>
          <a:p>
            <a:pPr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7883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Wijziging - Vaste zorgcategorie bij verblijf in WZC 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1295999" y="1842464"/>
            <a:ext cx="7613539" cy="3854951"/>
          </a:xfrm>
        </p:spPr>
        <p:txBody>
          <a:bodyPr vert="horz" lIns="0" tIns="0" rIns="0" bIns="45720" rtlCol="0">
            <a:noAutofit/>
          </a:bodyPr>
          <a:lstStyle/>
          <a:p>
            <a:r>
              <a:rPr lang="nl-BE" sz="1500" dirty="0"/>
              <a:t>Start op 1 april 2023 </a:t>
            </a:r>
          </a:p>
          <a:p>
            <a:r>
              <a:rPr lang="nl-BE" sz="1500" dirty="0"/>
              <a:t>Personen met een zorgbudget voor ouderen met een zorgnood die in een </a:t>
            </a:r>
            <a:r>
              <a:rPr lang="nl-BE" sz="1500" u="sng" dirty="0"/>
              <a:t>woonzorgcentrum (rusthuis) </a:t>
            </a:r>
            <a:r>
              <a:rPr lang="nl-BE" sz="1500" dirty="0"/>
              <a:t>verblijven, krijgen zonder inschaling minstens de zorgcategorie 4 toegewezen.</a:t>
            </a:r>
          </a:p>
          <a:p>
            <a:pPr lvl="1"/>
            <a:r>
              <a:rPr lang="nl-BE" sz="1500" dirty="0"/>
              <a:t>Overgangsmaatregel: wie voordien een categorie 5 had in de voorziening, mag deze behouden</a:t>
            </a:r>
          </a:p>
          <a:p>
            <a:pPr lvl="1"/>
            <a:r>
              <a:rPr lang="nl-BE" sz="1500" dirty="0"/>
              <a:t>wie een categorie 5 heeft en dan naar het woonzorgcentrum gaat, behoudt de categorie 5 in het woonzorgcentrum</a:t>
            </a:r>
          </a:p>
          <a:p>
            <a:pPr lvl="1"/>
            <a:r>
              <a:rPr lang="nl-BE" sz="1500" dirty="0"/>
              <a:t>Wie een IGO ontvangt krijgt ook een categorie 5 toegekend</a:t>
            </a:r>
          </a:p>
          <a:p>
            <a:r>
              <a:rPr lang="nl-BE" sz="1500" dirty="0"/>
              <a:t>Alleen bij verblijf in woonzorgcentrum (Vlaams erkend) of in rusthuizen erkend door andere overheid</a:t>
            </a:r>
          </a:p>
          <a:p>
            <a:pPr lvl="1"/>
            <a:r>
              <a:rPr lang="nl-BE" sz="1500" dirty="0"/>
              <a:t>Dus ook bij verblijf in Brusselse (erkend door GGC, COCOF) of Waalse rusthuizen</a:t>
            </a:r>
          </a:p>
          <a:p>
            <a:pPr lvl="1"/>
            <a:r>
              <a:rPr lang="nl-BE" sz="1500" dirty="0"/>
              <a:t>Ook bij verblijf in rusthuizen in het buitenland</a:t>
            </a:r>
          </a:p>
          <a:p>
            <a:pPr lvl="1"/>
            <a:r>
              <a:rPr lang="nl-BE" sz="1500" dirty="0"/>
              <a:t>NIET bij verblijf in psychiatrisch verzorgingstehuis, centrum voor kortverblijf of dagverzorgingscentrum!</a:t>
            </a:r>
          </a:p>
          <a:p>
            <a:r>
              <a:rPr lang="nl-BE" sz="1500" dirty="0"/>
              <a:t>Persoon moet wel voldoen aan voorwaarden verzekerbaarheid VSB + inkomensvoorwaarde</a:t>
            </a:r>
          </a:p>
          <a:p>
            <a:pPr>
              <a:buNone/>
            </a:pPr>
            <a:endParaRPr lang="nl-BE" dirty="0">
              <a:latin typeface="FlandersArtSans-Bold" panose="000008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8D897-9D83-4FF4-95C9-2E573641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Wijziging - Vaste zorgcategorie bij verblijf in WZC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1C535A-50AA-4384-A5F2-7F8102BBFA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Bij verblijf in het WZC is medische herziening NIET mogelijk (tot einde verblijfsovereenkomst)</a:t>
            </a:r>
          </a:p>
          <a:p>
            <a:endParaRPr lang="nl-NL" dirty="0"/>
          </a:p>
          <a:p>
            <a:r>
              <a:rPr lang="nl-NL" dirty="0"/>
              <a:t>Bij tijdelijke afwezigheid uit WZC blijft de vaste zorgcategorie doorlopen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Hoe wordt het verblijf in het WZC bewezen?</a:t>
            </a:r>
          </a:p>
          <a:p>
            <a:pPr lvl="1"/>
            <a:r>
              <a:rPr lang="nl-NL" dirty="0"/>
              <a:t>Automatisch via applicatie van de woonzorgcentra (eWZCfin) </a:t>
            </a:r>
          </a:p>
          <a:p>
            <a:pPr lvl="1"/>
            <a:r>
              <a:rPr lang="nl-NL" dirty="0"/>
              <a:t>Manueel: verblijfsattest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904774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VO_V6">
  <a:themeElements>
    <a:clrScheme name="AZG">
      <a:dk1>
        <a:srgbClr val="2F2F2F"/>
      </a:dk1>
      <a:lt1>
        <a:sysClr val="window" lastClr="FFFFFF"/>
      </a:lt1>
      <a:dk2>
        <a:srgbClr val="147178"/>
      </a:dk2>
      <a:lt2>
        <a:srgbClr val="E4E4E4"/>
      </a:lt2>
      <a:accent1>
        <a:srgbClr val="114E68"/>
      </a:accent1>
      <a:accent2>
        <a:srgbClr val="A3CC00"/>
      </a:accent2>
      <a:accent3>
        <a:srgbClr val="219FD5"/>
      </a:accent3>
      <a:accent4>
        <a:srgbClr val="6F8B00"/>
      </a:accent4>
      <a:accent5>
        <a:srgbClr val="1B7EA9"/>
      </a:accent5>
      <a:accent6>
        <a:srgbClr val="8BAE00"/>
      </a:accent6>
      <a:hlink>
        <a:srgbClr val="2F2F2F"/>
      </a:hlink>
      <a:folHlink>
        <a:srgbClr val="2F2F2F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G - Presentatie_label.potx" id="{7C70E756-72C9-4DC7-9F0B-60C146FD1BC8}" vid="{A4F83163-2E95-4F00-B71F-182E1314FC17}"/>
    </a:ext>
  </a:extLst>
</a:theme>
</file>

<file path=ppt/theme/theme2.xml><?xml version="1.0" encoding="utf-8"?>
<a:theme xmlns:a="http://schemas.openxmlformats.org/drawingml/2006/main" name="Aangepast ontwerp">
  <a:themeElements>
    <a:clrScheme name="AZG">
      <a:dk1>
        <a:srgbClr val="2F2F2F"/>
      </a:dk1>
      <a:lt1>
        <a:sysClr val="window" lastClr="FFFFFF"/>
      </a:lt1>
      <a:dk2>
        <a:srgbClr val="147178"/>
      </a:dk2>
      <a:lt2>
        <a:srgbClr val="E4E4E4"/>
      </a:lt2>
      <a:accent1>
        <a:srgbClr val="114E68"/>
      </a:accent1>
      <a:accent2>
        <a:srgbClr val="A3CC00"/>
      </a:accent2>
      <a:accent3>
        <a:srgbClr val="219FD5"/>
      </a:accent3>
      <a:accent4>
        <a:srgbClr val="6F8B00"/>
      </a:accent4>
      <a:accent5>
        <a:srgbClr val="1B7EA9"/>
      </a:accent5>
      <a:accent6>
        <a:srgbClr val="8BAE00"/>
      </a:accent6>
      <a:hlink>
        <a:srgbClr val="2F2F2F"/>
      </a:hlink>
      <a:folHlink>
        <a:srgbClr val="2F2F2F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G - Presentatie_label.potx" id="{7C70E756-72C9-4DC7-9F0B-60C146FD1BC8}" vid="{2E82E2D8-610B-4A8B-9433-286A82C7D602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3014de8249d42afad66165e3d2261e7 xmlns="9a9ec0f0-7796-43d0-ac1f-4c8c46ee0bd1">
      <Terms xmlns="http://schemas.microsoft.com/office/infopath/2007/PartnerControls"/>
    </g3014de8249d42afad66165e3d2261e7>
    <i2d81646cf3b4af085db4e59f76b2271 xmlns="9a9ec0f0-7796-43d0-ac1f-4c8c46ee0bd1">
      <Terms xmlns="http://schemas.microsoft.com/office/infopath/2007/PartnerControls"/>
    </i2d81646cf3b4af085db4e59f76b2271>
    <TaxCatchAll xmlns="9a9ec0f0-7796-43d0-ac1f-4c8c46ee0bd1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ZG Document" ma:contentTypeID="0x010100E5B23CBEC15EF443818A347F7744E758007E3E6FADAD8B504FAE88A2EB286A9882" ma:contentTypeVersion="4" ma:contentTypeDescription="Het basis content type “ZG Document” is een basis voor content types voor in documentbibliotheken." ma:contentTypeScope="" ma:versionID="ae7a1561da8337d88c44784456ec3276">
  <xsd:schema xmlns:xsd="http://www.w3.org/2001/XMLSchema" xmlns:xs="http://www.w3.org/2001/XMLSchema" xmlns:p="http://schemas.microsoft.com/office/2006/metadata/properties" xmlns:ns2="9a9ec0f0-7796-43d0-ac1f-4c8c46ee0bd1" targetNamespace="http://schemas.microsoft.com/office/2006/metadata/properties" ma:root="true" ma:fieldsID="02aa81ddae6af5c76dd30a40220ca487" ns2:_=""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i2d81646cf3b4af085db4e59f76b2271" minOccurs="0"/>
                <xsd:element ref="ns2:TaxCatchAll" minOccurs="0"/>
                <xsd:element ref="ns2:TaxCatchAllLabel" minOccurs="0"/>
                <xsd:element ref="ns2:g3014de8249d42afad66165e3d2261e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i2d81646cf3b4af085db4e59f76b2271" ma:index="8" nillable="true" ma:taxonomy="true" ma:internalName="i2d81646cf3b4af085db4e59f76b2271" ma:taxonomyFieldName="ZG_x0020_Thema" ma:displayName="ZG Thema" ma:readOnly="false" ma:default="" ma:fieldId="{22d81646-cf3b-4af0-85db-4e59f76b2271}" ma:taxonomyMulti="true" ma:sspId="49ca8161-7180-459b-a0ef-1a71cf6ffea5" ma:termSetId="7fe39be1-420a-4760-9a61-3e6b46397d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f3f1a0b-e239-4cb7-8a38-872c86642cbf}" ma:internalName="TaxCatchAll" ma:showField="CatchAllData" ma:web="b1fbe6bc-579c-47af-b031-4320ec39a4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f3f1a0b-e239-4cb7-8a38-872c86642cbf}" ma:internalName="TaxCatchAllLabel" ma:readOnly="true" ma:showField="CatchAllDataLabel" ma:web="b1fbe6bc-579c-47af-b031-4320ec39a4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3014de8249d42afad66165e3d2261e7" ma:index="12" nillable="true" ma:taxonomy="true" ma:internalName="g3014de8249d42afad66165e3d2261e7" ma:taxonomyFieldName="ZG_x0020_Subthema" ma:displayName="ZG Subthema" ma:default="" ma:fieldId="{03014de8-249d-42af-ad66-165e3d2261e7}" ma:taxonomyMulti="true" ma:sspId="49ca8161-7180-459b-a0ef-1a71cf6ffea5" ma:termSetId="d7c685f0-dcff-44f7-afae-a3a295cca2e8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49ca8161-7180-459b-a0ef-1a71cf6ffea5" ContentTypeId="0x010100E5B23CBEC15EF443818A347F7744E758" PreviousValue="false"/>
</file>

<file path=customXml/itemProps1.xml><?xml version="1.0" encoding="utf-8"?>
<ds:datastoreItem xmlns:ds="http://schemas.openxmlformats.org/officeDocument/2006/customXml" ds:itemID="{56DF51BD-931C-487D-A907-A4A17478AF89}">
  <ds:schemaRefs>
    <ds:schemaRef ds:uri="http://purl.org/dc/elements/1.1/"/>
    <ds:schemaRef ds:uri="http://schemas.microsoft.com/office/2006/metadata/properties"/>
    <ds:schemaRef ds:uri="http://purl.org/dc/terms/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365F48-0248-4D1D-BEE2-E3F39547A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36155C-4C7A-4900-BC81-38212AD5DA2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ZG - Presentatie_VSB</Template>
  <TotalTime>6694</TotalTime>
  <Words>1585</Words>
  <Application>Microsoft Office PowerPoint</Application>
  <PresentationFormat>Diavoorstelling (4:3)</PresentationFormat>
  <Paragraphs>218</Paragraphs>
  <Slides>31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39" baseType="lpstr">
      <vt:lpstr>Calibri</vt:lpstr>
      <vt:lpstr>FlandersArtSans-Regular</vt:lpstr>
      <vt:lpstr>FlandersArtSans-Bold</vt:lpstr>
      <vt:lpstr>FlandersArtSerif-Regular</vt:lpstr>
      <vt:lpstr>Wingdings</vt:lpstr>
      <vt:lpstr>Arial</vt:lpstr>
      <vt:lpstr>Presentatie_VO_V6</vt:lpstr>
      <vt:lpstr>Aangepast ontwerp</vt:lpstr>
      <vt:lpstr>ZBO - invoer categorie van rechtswege bij verblijf in WZC</vt:lpstr>
      <vt:lpstr>Zorgbudget voor ouderen met een zorgnood</vt:lpstr>
      <vt:lpstr>Voorwaarde van vermindering van de zelfredzaamheid</vt:lpstr>
      <vt:lpstr>Voorwaarde met betrekking tot het inkomen</vt:lpstr>
      <vt:lpstr>Voorwaarde met betrekking tot het inkomen</vt:lpstr>
      <vt:lpstr>Voorbeeld inkomensberekening</vt:lpstr>
      <vt:lpstr>Aanvraag/herziening ZBO indienen</vt:lpstr>
      <vt:lpstr>Wijziging - Vaste zorgcategorie bij verblijf in WZC </vt:lpstr>
      <vt:lpstr>Wijziging - Vaste zorgcategorie bij verblijf in WZC </vt:lpstr>
      <vt:lpstr>Toekenning vaste zorgcategorie ZONDER nieuwe aanvraag  </vt:lpstr>
      <vt:lpstr>Toekenning vaste zorgcategorie MET nieuwe aanvraag/herziening</vt:lpstr>
      <vt:lpstr>Toekenning vaste zorgcategorie MET nieuwe aanvraag/herziening</vt:lpstr>
      <vt:lpstr>ZBO en IT/IVT </vt:lpstr>
      <vt:lpstr>Verblijf en melding einde verblijf</vt:lpstr>
      <vt:lpstr>Berekening ZBO in categorie 4 – voorbeeld 1 </vt:lpstr>
      <vt:lpstr>Berekening ZBO in categorie 4 – voorbeeld 2</vt:lpstr>
      <vt:lpstr>Berekening ZBO in categorie 4 – voorbeeld 3</vt:lpstr>
      <vt:lpstr>Berekening ZBO in categorie 4 – voorbeeld 4</vt:lpstr>
      <vt:lpstr>Inkomensgrens voor een ZBO op basis van een vaste categorie 4 </vt:lpstr>
      <vt:lpstr>PowerPoint-presentatie</vt:lpstr>
      <vt:lpstr>Eerste aanvraag ZBO indienen </vt:lpstr>
      <vt:lpstr>aanvraag</vt:lpstr>
      <vt:lpstr>Aanvraag</vt:lpstr>
      <vt:lpstr>PowerPoint-presentatie</vt:lpstr>
      <vt:lpstr>Herziening ZBO indienen</vt:lpstr>
      <vt:lpstr>Herziening ZBO indienen</vt:lpstr>
      <vt:lpstr>Herziening ZBO indienen</vt:lpstr>
      <vt:lpstr>Melding van einde verblijf in WZC</vt:lpstr>
      <vt:lpstr>Wijziging zelfredzaamheid na einde verblijf in WZC of rusthuis</vt:lpstr>
      <vt:lpstr>Overzicht verblijven in woonzorgcentrum</vt:lpstr>
      <vt:lpstr>contactpersonen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Coessens Charlotte</dc:creator>
  <cp:lastModifiedBy>Coessens Charlotte</cp:lastModifiedBy>
  <cp:revision>30</cp:revision>
  <dcterms:created xsi:type="dcterms:W3CDTF">2023-01-12T09:23:23Z</dcterms:created>
  <dcterms:modified xsi:type="dcterms:W3CDTF">2023-02-23T14:30:10Z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0x010100E5B23CBEC15EF443818A347F7744E758007E3E6FADAD8B504FAE88A2EB286A9882</vt:lpwstr>
  </property>
  <property fmtid="{D5CDD505-2E9C-101B-9397-08002B2CF9AE}" pid="3" name="ZG Subthema">
    <vt:lpwstr/>
  </property>
  <property fmtid="{D5CDD505-2E9C-101B-9397-08002B2CF9AE}" pid="4" name="ZG Thema">
    <vt:lpwstr/>
  </property>
</Properties>
</file>