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9" r:id="rId5"/>
    <p:sldMasterId id="2147483739" r:id="rId6"/>
  </p:sldMasterIdLst>
  <p:notesMasterIdLst>
    <p:notesMasterId r:id="rId26"/>
  </p:notesMasterIdLst>
  <p:handoutMasterIdLst>
    <p:handoutMasterId r:id="rId27"/>
  </p:handoutMasterIdLst>
  <p:sldIdLst>
    <p:sldId id="311" r:id="rId7"/>
    <p:sldId id="2140754621" r:id="rId8"/>
    <p:sldId id="2140754756" r:id="rId9"/>
    <p:sldId id="2140754758" r:id="rId10"/>
    <p:sldId id="2140754771" r:id="rId11"/>
    <p:sldId id="2140754759" r:id="rId12"/>
    <p:sldId id="859" r:id="rId13"/>
    <p:sldId id="873" r:id="rId14"/>
    <p:sldId id="2140754760" r:id="rId15"/>
    <p:sldId id="312" r:id="rId16"/>
    <p:sldId id="2140754761" r:id="rId17"/>
    <p:sldId id="2140754763" r:id="rId18"/>
    <p:sldId id="2140754764" r:id="rId19"/>
    <p:sldId id="2140754765" r:id="rId20"/>
    <p:sldId id="2140754770" r:id="rId21"/>
    <p:sldId id="2140754766" r:id="rId22"/>
    <p:sldId id="2140754767" r:id="rId23"/>
    <p:sldId id="2140754768" r:id="rId24"/>
    <p:sldId id="2140754769" r:id="rId25"/>
  </p:sldIdLst>
  <p:sldSz cx="9144000" cy="5143500" type="screen16x9"/>
  <p:notesSz cx="9144000" cy="6858000"/>
  <p:embeddedFontLst>
    <p:embeddedFont>
      <p:font typeface="Flanders Art Sans" panose="020B0604020202020204" charset="0"/>
      <p:regular r:id="rId28"/>
      <p:bold r:id="rId29"/>
      <p:italic r:id="rId30"/>
      <p:boldItalic r:id="rId31"/>
    </p:embeddedFont>
    <p:embeddedFont>
      <p:font typeface="Flanders Art Sans Medium" panose="020B0604020202020204" charset="0"/>
      <p:regular r:id="rId32"/>
      <p:italic r:id="rId33"/>
    </p:embeddedFont>
    <p:embeddedFont>
      <p:font typeface="FlandersArtSans-Bold" panose="00000800000000000000" pitchFamily="2" charset="0"/>
      <p:bold r:id="rId34"/>
    </p:embeddedFont>
    <p:embeddedFont>
      <p:font typeface="FlandersArtSans-Medium" panose="00000600000000000000" pitchFamily="2" charset="0"/>
      <p:regular r:id="rId35"/>
    </p:embeddedFont>
    <p:embeddedFont>
      <p:font typeface="FlandersArtSans-Regular" panose="00000500000000000000" pitchFamily="2" charset="0"/>
      <p:regular r:id="rId3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7"/>
    <a:srgbClr val="F6C547"/>
    <a:srgbClr val="99D892"/>
    <a:srgbClr val="80B6E4"/>
    <a:srgbClr val="D9BCE8"/>
    <a:srgbClr val="359B3C"/>
    <a:srgbClr val="FFFF00"/>
    <a:srgbClr val="646464"/>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2B12E-27C6-4C13-9C30-1EA630F02023}" v="5" dt="2024-08-06T11:57:01.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21" autoAdjust="0"/>
  </p:normalViewPr>
  <p:slideViewPr>
    <p:cSldViewPr snapToGrid="0" showGuides="1">
      <p:cViewPr varScale="1">
        <p:scale>
          <a:sx n="88" d="100"/>
          <a:sy n="88" d="100"/>
        </p:scale>
        <p:origin x="684" y="64"/>
      </p:cViewPr>
      <p:guideLst>
        <p:guide orient="horz" pos="2160"/>
        <p:guide pos="2880"/>
        <p:guide orient="horz" pos="1620"/>
        <p:guide pos="55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7.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27-8-2024</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27/08/2024</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Signalen op het terrein over het feit dat mensen moeilijk een huisarts vinden, dat sommige huisartsen met een patiëntenstop werken </a:t>
            </a:r>
          </a:p>
        </p:txBody>
      </p:sp>
      <p:sp>
        <p:nvSpPr>
          <p:cNvPr id="4" name="Slide Number Placehold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1130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Elke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421091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Elke</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85264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Elke</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19525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cs typeface="Calibri"/>
              </a:rPr>
              <a:t>Elke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852641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p:nvPr>
        </p:nvSpPr>
        <p:spPr>
          <a:xfrm>
            <a:off x="969707" y="1883628"/>
            <a:ext cx="6302292" cy="1376243"/>
          </a:xfrm>
        </p:spPr>
        <p:txBody>
          <a:bodyPr/>
          <a:lstStyle>
            <a:lvl1pPr>
              <a:defRPr sz="4800"/>
            </a:lvl1pPr>
          </a:lstStyle>
          <a:p>
            <a:r>
              <a:rPr lang="nl-NL"/>
              <a:t>Klik om stijl te bewerken</a:t>
            </a:r>
            <a:endParaRPr lang="nl-BE"/>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382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10">
    <p:bg>
      <p:bgPr>
        <a:solidFill>
          <a:schemeClr val="accent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20759"/>
            <a:ext cx="6208830" cy="3693680"/>
          </a:xfrm>
        </p:spPr>
        <p:txBody>
          <a:bodyPr anchor="ctr" anchorCtr="0">
            <a:noAutofit/>
          </a:bodyPr>
          <a:lstStyle>
            <a:lvl1pPr indent="0" algn="l">
              <a:lnSpc>
                <a:spcPts val="8000"/>
              </a:lnSpc>
              <a:defRPr sz="8000" b="0">
                <a:solidFill>
                  <a:schemeClr val="accent4"/>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480000"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7" name="Afbeelding 6">
            <a:extLst>
              <a:ext uri="{FF2B5EF4-FFF2-40B4-BE49-F238E27FC236}">
                <a16:creationId xmlns:a16="http://schemas.microsoft.com/office/drawing/2014/main" id="{BDCC17B2-9969-E872-175E-CD0C480FBF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236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0094A390-0E84-5ACB-4E01-E9F7CA2A16AF}"/>
              </a:ext>
            </a:extLst>
          </p:cNvPr>
          <p:cNvSpPr>
            <a:spLocks noGrp="1"/>
          </p:cNvSpPr>
          <p:nvPr>
            <p:ph type="title"/>
          </p:nvPr>
        </p:nvSpPr>
        <p:spPr>
          <a:xfrm>
            <a:off x="398207" y="917013"/>
            <a:ext cx="6341451" cy="3411639"/>
          </a:xfrm>
        </p:spPr>
        <p:txBody>
          <a:bodyPr anchor="ctr"/>
          <a:lstStyle>
            <a:lvl1pPr algn="ctr">
              <a:defRPr sz="6000">
                <a:solidFill>
                  <a:schemeClr val="accent1"/>
                </a:solidFill>
              </a:defRPr>
            </a:lvl1pPr>
          </a:lstStyle>
          <a:p>
            <a:r>
              <a:rPr lang="nl-NL"/>
              <a:t>Klik om stijl te bewerken</a:t>
            </a:r>
            <a:endParaRPr lang="nl-BE" dirty="0"/>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649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8" name="Titel 1">
            <a:extLst>
              <a:ext uri="{FF2B5EF4-FFF2-40B4-BE49-F238E27FC236}">
                <a16:creationId xmlns:a16="http://schemas.microsoft.com/office/drawing/2014/main" id="{3D3D0080-F10D-EE89-E044-50E04FF82189}"/>
              </a:ext>
            </a:extLst>
          </p:cNvPr>
          <p:cNvSpPr>
            <a:spLocks noGrp="1"/>
          </p:cNvSpPr>
          <p:nvPr>
            <p:ph type="ctrTitle" hasCustomPrompt="1"/>
          </p:nvPr>
        </p:nvSpPr>
        <p:spPr>
          <a:xfrm>
            <a:off x="287999" y="1143000"/>
            <a:ext cx="6440791" cy="3272806"/>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4535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66000"/>
          </a:xfrm>
          <a:prstGeom prst="rect">
            <a:avLst/>
          </a:prstGeom>
        </p:spPr>
      </p:pic>
      <p:sp>
        <p:nvSpPr>
          <p:cNvPr id="2" name="Titel 1"/>
          <p:cNvSpPr>
            <a:spLocks noGrp="1"/>
          </p:cNvSpPr>
          <p:nvPr>
            <p:ph type="ctrTitle" hasCustomPrompt="1"/>
          </p:nvPr>
        </p:nvSpPr>
        <p:spPr>
          <a:xfrm>
            <a:off x="288001" y="1142999"/>
            <a:ext cx="6460670" cy="3172823"/>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8278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54771" cy="3510897"/>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EEC85E2-B4E2-993A-33C4-706F8A954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132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0"/>
            <a:ext cx="6440791" cy="3416205"/>
          </a:xfrm>
        </p:spPr>
        <p:txBody>
          <a:bodyPr anchor="b" anchorCtr="0">
            <a:noAutofit/>
          </a:bodyPr>
          <a:lstStyle>
            <a:lvl1pPr indent="0" algn="l">
              <a:lnSpc>
                <a:spcPts val="7200"/>
              </a:lnSpc>
              <a:defRPr sz="7200" b="0">
                <a:solidFill>
                  <a:srgbClr val="F6C547"/>
                </a:solidFill>
                <a:latin typeface="FlandersArtSans-Bold" panose="00000800000000000000" pitchFamily="2" charset="0"/>
              </a:defRPr>
            </a:lvl1pPr>
          </a:lstStyle>
          <a:p>
            <a:r>
              <a:rPr lang="nl-NL" dirty="0"/>
              <a:t>KLIK OM DE STIJL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0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2295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288000" y="4315467"/>
            <a:ext cx="648000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0149"/>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917014"/>
            <a:ext cx="6454771" cy="33353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1EC55028-969A-4134-7AE3-C1572FB8A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82371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1122556"/>
            <a:ext cx="6662927" cy="3681870"/>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dirty="0"/>
              <a:t>KLIK OM DE STIJL </a:t>
            </a:r>
            <a:br>
              <a:rPr lang="nl-NL" dirty="0"/>
            </a:br>
            <a:r>
              <a:rPr lang="nl-NL" dirty="0"/>
              <a:t>TE BEWERKEN</a:t>
            </a:r>
            <a:endParaRPr lang="nl-BE" dirty="0"/>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F02FC761-6797-928D-9A97-E8C60DDED0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4323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3169908-97B4-E123-329C-E3A3BC68D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1947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dirty="0"/>
              <a:t>Klik om de stijl te bewerken</a:t>
            </a:r>
            <a:endParaRPr lang="nl-BE" dirty="0"/>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KLIK OM STIJL TE BEWERKEN</a:t>
            </a:r>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79740" cy="42672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BB610557-E1B8-6AFD-3DEA-0358800B5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1979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p:cNvSpPr>
            <a:spLocks noGrp="1"/>
          </p:cNvSpPr>
          <p:nvPr>
            <p:ph type="ctrTitle" hasCustomPrompt="1"/>
          </p:nvPr>
        </p:nvSpPr>
        <p:spPr>
          <a:xfrm>
            <a:off x="288000" y="492369"/>
            <a:ext cx="6454771"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6" name="Afbeelding 5">
            <a:extLst>
              <a:ext uri="{FF2B5EF4-FFF2-40B4-BE49-F238E27FC236}">
                <a16:creationId xmlns:a16="http://schemas.microsoft.com/office/drawing/2014/main" id="{93A0C6B0-1803-5271-D69A-3122B1484D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489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_7">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29" y="446049"/>
            <a:ext cx="8179739" cy="4251403"/>
          </a:xfrm>
        </p:spPr>
        <p:txBody>
          <a:bodyPr anchor="ctr" anchorCtr="0"/>
          <a:lstStyle>
            <a:lvl1pPr algn="l">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5" name="Afbeelding 4">
            <a:extLst>
              <a:ext uri="{FF2B5EF4-FFF2-40B4-BE49-F238E27FC236}">
                <a16:creationId xmlns:a16="http://schemas.microsoft.com/office/drawing/2014/main" id="{DCFBE401-1D63-52E5-FD07-950BC9147E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8472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titel_8">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63782" cy="4321610"/>
          </a:xfrm>
        </p:spPr>
        <p:txBody>
          <a:bodyPr anchor="ctr" anchorCtr="0"/>
          <a:lstStyle>
            <a:lvl1pPr algn="r">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5C9B404D-F23F-EB13-77CE-7F4E2EF5D3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342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_9">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88001" y="4228419"/>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56A0E51-FA7A-DA43-D406-89BCBDFCA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6" name="Tijdelijke aanduiding voor afbeelding 5">
            <a:extLst>
              <a:ext uri="{FF2B5EF4-FFF2-40B4-BE49-F238E27FC236}">
                <a16:creationId xmlns:a16="http://schemas.microsoft.com/office/drawing/2014/main" id="{4A157792-F0F5-99A2-5473-3129912A802E}"/>
              </a:ext>
            </a:extLst>
          </p:cNvPr>
          <p:cNvSpPr>
            <a:spLocks noGrp="1"/>
          </p:cNvSpPr>
          <p:nvPr>
            <p:ph type="pic" sz="quarter" idx="10"/>
          </p:nvPr>
        </p:nvSpPr>
        <p:spPr>
          <a:xfrm>
            <a:off x="283810" y="216542"/>
            <a:ext cx="8572189" cy="4533877"/>
          </a:xfrm>
        </p:spPr>
        <p:txBody>
          <a:bodyPr/>
          <a:lstStyle/>
          <a:p>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_dia">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tel 1"/>
          <p:cNvSpPr>
            <a:spLocks noGrp="1"/>
          </p:cNvSpPr>
          <p:nvPr>
            <p:ph type="title" hasCustomPrompt="1"/>
          </p:nvPr>
        </p:nvSpPr>
        <p:spPr>
          <a:xfrm>
            <a:off x="482130" y="1128252"/>
            <a:ext cx="8156348" cy="3592432"/>
          </a:xfrm>
        </p:spPr>
        <p:txBody>
          <a:bodyPr anchor="ctr" anchorCtr="0"/>
          <a:lstStyle>
            <a:lvl1pPr algn="r">
              <a:defRPr sz="5400">
                <a:solidFill>
                  <a:schemeClr val="bg1"/>
                </a:solidFill>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35FE3D76-C444-E558-10B2-D9F23015A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_1">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1E58EA06-F69D-174E-B723-190AAA1BD3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4136400"/>
            <a:ext cx="1621092" cy="701013"/>
          </a:xfrm>
          <a:prstGeom prst="rect">
            <a:avLst/>
          </a:prstGeom>
        </p:spPr>
      </p:pic>
    </p:spTree>
    <p:extLst>
      <p:ext uri="{BB962C8B-B14F-4D97-AF65-F5344CB8AC3E}">
        <p14:creationId xmlns:p14="http://schemas.microsoft.com/office/powerpoint/2010/main" val="118738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_2">
    <p:bg>
      <p:bgPr>
        <a:solidFill>
          <a:schemeClr val="bg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84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a:extLst>
              <a:ext uri="{FF2B5EF4-FFF2-40B4-BE49-F238E27FC236}">
                <a16:creationId xmlns:a16="http://schemas.microsoft.com/office/drawing/2014/main" id="{7AD3401B-A564-6FDC-111E-FA38A4E45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4260837"/>
            <a:ext cx="1357565" cy="576000"/>
          </a:xfrm>
          <a:prstGeom prst="rect">
            <a:avLst/>
          </a:prstGeom>
        </p:spPr>
      </p:pic>
    </p:spTree>
    <p:extLst>
      <p:ext uri="{BB962C8B-B14F-4D97-AF65-F5344CB8AC3E}">
        <p14:creationId xmlns:p14="http://schemas.microsoft.com/office/powerpoint/2010/main" val="368029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625067"/>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836000"/>
            <a:ext cx="5975820" cy="23169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250910"/>
            <a:ext cx="5975820" cy="522000"/>
          </a:xfrm>
          <a:solidFill>
            <a:schemeClr val="accent1"/>
          </a:solidFill>
        </p:spPr>
        <p:txBody>
          <a:bodyPr lIns="144000" tIns="144000" rIns="144000" bIns="144000">
            <a:noAutofit/>
          </a:bodyPr>
          <a:lstStyle>
            <a:lvl1pPr marL="0" indent="0" algn="l">
              <a:lnSpc>
                <a:spcPts val="1760"/>
              </a:lnSpc>
              <a:buNone/>
              <a:defRPr sz="1600" baseline="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afbeelding 2">
            <a:extLst>
              <a:ext uri="{FF2B5EF4-FFF2-40B4-BE49-F238E27FC236}">
                <a16:creationId xmlns:a16="http://schemas.microsoft.com/office/drawing/2014/main" id="{FDD05916-84D8-9B8E-A1DA-4EFE3B1DD716}"/>
              </a:ext>
            </a:extLst>
          </p:cNvPr>
          <p:cNvSpPr>
            <a:spLocks noGrp="1"/>
          </p:cNvSpPr>
          <p:nvPr>
            <p:ph type="pic" sz="quarter" idx="16"/>
          </p:nvPr>
        </p:nvSpPr>
        <p:spPr>
          <a:xfrm>
            <a:off x="6570000" y="1144260"/>
            <a:ext cx="2046950" cy="3628650"/>
          </a:xfrm>
        </p:spPr>
        <p:txBody>
          <a:bodyPr/>
          <a:lstStyle/>
          <a:p>
            <a:endParaRPr lang="nl-NL"/>
          </a:p>
        </p:txBody>
      </p:sp>
      <p:pic>
        <p:nvPicPr>
          <p:cNvPr id="4" name="Afbeelding 3">
            <a:extLst>
              <a:ext uri="{FF2B5EF4-FFF2-40B4-BE49-F238E27FC236}">
                <a16:creationId xmlns:a16="http://schemas.microsoft.com/office/drawing/2014/main" id="{9AC5364F-9E3A-048A-7487-8D2E0A8FA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524113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4">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375840"/>
            <a:ext cx="4089870" cy="4391819"/>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A1A23C07-877C-AA54-7E28-9BB719B0D6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4724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96A33BB-BBF1-EFE6-40DB-3367A1888D47}"/>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8A44EFA4-A249-8585-B63A-05796497FF8F}"/>
              </a:ext>
            </a:extLst>
          </p:cNvPr>
          <p:cNvSpPr/>
          <p:nvPr userDrawn="1"/>
        </p:nvSpPr>
        <p:spPr>
          <a:xfrm>
            <a:off x="-16819" y="-837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ndertitel 2">
            <a:extLst>
              <a:ext uri="{FF2B5EF4-FFF2-40B4-BE49-F238E27FC236}">
                <a16:creationId xmlns:a16="http://schemas.microsoft.com/office/drawing/2014/main" id="{3AB5E239-A528-A2E7-93E3-F8AB270DECDD}"/>
              </a:ext>
            </a:extLst>
          </p:cNvPr>
          <p:cNvSpPr>
            <a:spLocks noGrp="1"/>
          </p:cNvSpPr>
          <p:nvPr>
            <p:ph type="subTitle" idx="1" hasCustomPrompt="1"/>
          </p:nvPr>
        </p:nvSpPr>
        <p:spPr>
          <a:xfrm>
            <a:off x="288000" y="4293704"/>
            <a:ext cx="3578322" cy="460996"/>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0" name="Tijdelijke aanduiding voor titel 1">
            <a:extLst>
              <a:ext uri="{FF2B5EF4-FFF2-40B4-BE49-F238E27FC236}">
                <a16:creationId xmlns:a16="http://schemas.microsoft.com/office/drawing/2014/main" id="{A3CFCB0F-4E75-AE76-E28F-066F8E52074F}"/>
              </a:ext>
            </a:extLst>
          </p:cNvPr>
          <p:cNvSpPr>
            <a:spLocks noGrp="1"/>
          </p:cNvSpPr>
          <p:nvPr>
            <p:ph type="title" hasCustomPrompt="1"/>
          </p:nvPr>
        </p:nvSpPr>
        <p:spPr>
          <a:xfrm>
            <a:off x="288000" y="1143000"/>
            <a:ext cx="6430852" cy="2862786"/>
          </a:xfrm>
          <a:prstGeom prst="rect">
            <a:avLst/>
          </a:prstGeom>
        </p:spPr>
        <p:txBody>
          <a:bodyPr vert="horz" lIns="0" tIns="0" rIns="0" bIns="0" rtlCol="0" anchor="ctr" anchorCtr="0">
            <a:noAutofit/>
          </a:bodyPr>
          <a:lstStyle>
            <a:lvl1pPr>
              <a:lnSpc>
                <a:spcPts val="7200"/>
              </a:lnSpc>
              <a:defRPr sz="7200">
                <a:solidFill>
                  <a:schemeClr val="accent4"/>
                </a:solidFill>
              </a:defRPr>
            </a:lvl1pPr>
          </a:lstStyle>
          <a:p>
            <a:r>
              <a:rPr lang="nl-NL" dirty="0"/>
              <a:t>KLIK OM STIJL TE BEWERKEN</a:t>
            </a:r>
            <a:endParaRPr lang="nl-BE" dirty="0"/>
          </a:p>
        </p:txBody>
      </p:sp>
    </p:spTree>
    <p:extLst>
      <p:ext uri="{BB962C8B-B14F-4D97-AF65-F5344CB8AC3E}">
        <p14:creationId xmlns:p14="http://schemas.microsoft.com/office/powerpoint/2010/main" val="225051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56348" cy="312741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6962885" cy="646302"/>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725A66B-C416-8DEB-6B8C-20D5465FC6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2906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6">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5952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1148759"/>
            <a:ext cx="2046950" cy="3618901"/>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210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2F0E7D23-C54A-AB36-BCED-5414147732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8268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7">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965518"/>
            <a:ext cx="4089870" cy="3732862"/>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901EA7F3-8F5D-456E-268C-44FA523257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239445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8">
    <p:bg>
      <p:bgPr>
        <a:solidFill>
          <a:schemeClr val="tx1">
            <a:alpha val="15000"/>
          </a:schemeClr>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34820" cy="311555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02792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9">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afbeelding 2">
            <a:extLst>
              <a:ext uri="{FF2B5EF4-FFF2-40B4-BE49-F238E27FC236}">
                <a16:creationId xmlns:a16="http://schemas.microsoft.com/office/drawing/2014/main" id="{235A58EA-8620-422C-0F46-92530B823B49}"/>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44D37EF-8489-5652-6E0B-99080FFEF2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2" name="Titel 1">
            <a:extLst>
              <a:ext uri="{FF2B5EF4-FFF2-40B4-BE49-F238E27FC236}">
                <a16:creationId xmlns:a16="http://schemas.microsoft.com/office/drawing/2014/main" id="{970CF610-157D-A146-A79B-1DDB9D09B09A}"/>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42985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10">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900000"/>
            <a:ext cx="4192740" cy="621899"/>
          </a:xfrm>
        </p:spPr>
        <p:txBody>
          <a:bodyPr anchor="t" anchorCtr="0"/>
          <a:lstStyle>
            <a:lvl1pPr>
              <a:defRPr>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620000"/>
            <a:ext cx="419274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1143000"/>
            <a:ext cx="3895560" cy="3624660"/>
          </a:xfrm>
        </p:spPr>
        <p:txBody>
          <a:bodyPr/>
          <a:lstStyle/>
          <a:p>
            <a:endParaRPr lang="nl-NL"/>
          </a:p>
        </p:txBody>
      </p:sp>
      <p:pic>
        <p:nvPicPr>
          <p:cNvPr id="5" name="Afbeelding 4">
            <a:extLst>
              <a:ext uri="{FF2B5EF4-FFF2-40B4-BE49-F238E27FC236}">
                <a16:creationId xmlns:a16="http://schemas.microsoft.com/office/drawing/2014/main" id="{CDA30E40-8EA8-EDF0-25FE-9A5BCA63116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961843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11">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900000"/>
            <a:ext cx="6962615" cy="654203"/>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482400" y="1620000"/>
            <a:ext cx="3960000" cy="3100683"/>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Tijdelijke aanduiding voor inhoud 3"/>
          <p:cNvSpPr>
            <a:spLocks noGrp="1"/>
          </p:cNvSpPr>
          <p:nvPr>
            <p:ph sz="half" idx="13"/>
          </p:nvPr>
        </p:nvSpPr>
        <p:spPr>
          <a:xfrm>
            <a:off x="4676400" y="1620000"/>
            <a:ext cx="3960000" cy="3100683"/>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a:extLst>
              <a:ext uri="{FF2B5EF4-FFF2-40B4-BE49-F238E27FC236}">
                <a16:creationId xmlns:a16="http://schemas.microsoft.com/office/drawing/2014/main" id="{6C8449D7-6F12-9579-27DF-454C6FBB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091858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1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19999"/>
            <a:ext cx="5975820" cy="314766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736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2" name="Tijdelijke aanduiding voor afbeelding 2">
            <a:extLst>
              <a:ext uri="{FF2B5EF4-FFF2-40B4-BE49-F238E27FC236}">
                <a16:creationId xmlns:a16="http://schemas.microsoft.com/office/drawing/2014/main" id="{EE9A1CDE-4E05-BF9E-0E9C-C63617E8911A}"/>
              </a:ext>
            </a:extLst>
          </p:cNvPr>
          <p:cNvSpPr>
            <a:spLocks noGrp="1"/>
          </p:cNvSpPr>
          <p:nvPr>
            <p:ph type="pic" sz="quarter" idx="15"/>
          </p:nvPr>
        </p:nvSpPr>
        <p:spPr>
          <a:xfrm>
            <a:off x="6570000" y="1143001"/>
            <a:ext cx="2046950" cy="3624660"/>
          </a:xfrm>
        </p:spPr>
        <p:txBody>
          <a:bodyPr/>
          <a:lstStyle/>
          <a:p>
            <a:endParaRPr lang="nl-NL"/>
          </a:p>
        </p:txBody>
      </p:sp>
      <p:pic>
        <p:nvPicPr>
          <p:cNvPr id="6" name="Afbeelding 5">
            <a:extLst>
              <a:ext uri="{FF2B5EF4-FFF2-40B4-BE49-F238E27FC236}">
                <a16:creationId xmlns:a16="http://schemas.microsoft.com/office/drawing/2014/main" id="{39E5ADDC-5902-3679-2057-1B7FE84BBBB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826951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_1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rot="6180000" flipV="1">
            <a:off x="292371" y="3635272"/>
            <a:ext cx="923110" cy="17792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a:off x="0" y="2916695"/>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afbeelding 2">
            <a:extLst>
              <a:ext uri="{FF2B5EF4-FFF2-40B4-BE49-F238E27FC236}">
                <a16:creationId xmlns:a16="http://schemas.microsoft.com/office/drawing/2014/main" id="{6E2213DE-398D-0C63-3C76-B17D8980ED26}"/>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06FCE89-63F0-E8C2-5BF3-DABFFFD88EB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3" name="Titel 1">
            <a:extLst>
              <a:ext uri="{FF2B5EF4-FFF2-40B4-BE49-F238E27FC236}">
                <a16:creationId xmlns:a16="http://schemas.microsoft.com/office/drawing/2014/main" id="{B001DDF1-DA3E-C373-4D9B-644FBD9DB951}"/>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696384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hasCustomPrompt="1"/>
          </p:nvPr>
        </p:nvSpPr>
        <p:spPr>
          <a:xfrm>
            <a:off x="969707" y="1883628"/>
            <a:ext cx="6302292" cy="1376243"/>
          </a:xfrm>
        </p:spPr>
        <p:txBody>
          <a:bodyPr/>
          <a:lstStyle>
            <a:lvl1pPr>
              <a:defRPr sz="4800"/>
            </a:lvl1pPr>
          </a:lstStyle>
          <a:p>
            <a:r>
              <a:rPr lang="nl-BE"/>
              <a:t>Klik om stijl te bewerken</a:t>
            </a:r>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Klik om de stijl te bewerken</a:t>
            </a:r>
          </a:p>
        </p:txBody>
      </p:sp>
    </p:spTree>
    <p:extLst>
      <p:ext uri="{BB962C8B-B14F-4D97-AF65-F5344CB8AC3E}">
        <p14:creationId xmlns:p14="http://schemas.microsoft.com/office/powerpoint/2010/main" val="185847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6440791" cy="2863344"/>
          </a:xfrm>
        </p:spPr>
        <p:txBody>
          <a:bodyPr anchor="ctr" anchorCtr="0"/>
          <a:lstStyle>
            <a:lvl1pPr>
              <a:lnSpc>
                <a:spcPct val="100000"/>
              </a:lnSpc>
              <a:defRPr sz="7200"/>
            </a:lvl1pPr>
          </a:lstStyle>
          <a:p>
            <a:r>
              <a:rPr lang="nl-NL" dirty="0"/>
              <a:t>KLIK OM STIJL TE BEWERKEN</a:t>
            </a:r>
            <a:endParaRPr lang="nl-BE" dirty="0"/>
          </a:p>
        </p:txBody>
      </p:sp>
    </p:spTree>
    <p:extLst>
      <p:ext uri="{BB962C8B-B14F-4D97-AF65-F5344CB8AC3E}">
        <p14:creationId xmlns:p14="http://schemas.microsoft.com/office/powerpoint/2010/main" val="33558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EC3D74FB-BBE0-A934-A8DC-BBF8DB88451C}"/>
              </a:ext>
            </a:extLst>
          </p:cNvPr>
          <p:cNvSpPr>
            <a:spLocks noGrp="1"/>
          </p:cNvSpPr>
          <p:nvPr>
            <p:ph type="title"/>
          </p:nvPr>
        </p:nvSpPr>
        <p:spPr>
          <a:xfrm>
            <a:off x="278296" y="388800"/>
            <a:ext cx="4636604" cy="1108158"/>
          </a:xfrm>
        </p:spPr>
        <p:txBody>
          <a:bodyPr/>
          <a:lstStyle>
            <a:lvl1pPr>
              <a:lnSpc>
                <a:spcPts val="3800"/>
              </a:lnSpc>
              <a:defRPr sz="3600"/>
            </a:lvl1pPr>
          </a:lstStyle>
          <a:p>
            <a:r>
              <a:rPr lang="nl-NL"/>
              <a:t>Klik om stijl te bewerken</a:t>
            </a:r>
            <a:endParaRPr lang="nl-BE" dirty="0"/>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7038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a:t>Klik om stijl te bewerken</a:t>
            </a:r>
            <a:endParaRPr lang="nl-BE" dirty="0"/>
          </a:p>
        </p:txBody>
      </p:sp>
      <p:sp>
        <p:nvSpPr>
          <p:cNvPr id="3" name="Ondertitel 2"/>
          <p:cNvSpPr>
            <a:spLocks noGrp="1"/>
          </p:cNvSpPr>
          <p:nvPr>
            <p:ph type="subTitle" idx="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7">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rgbClr val="F6C54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8073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8">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6FF42A-E2F5-4FBF-46FB-D313F428BC7F}"/>
              </a:ext>
            </a:extLst>
          </p:cNvPr>
          <p:cNvPicPr>
            <a:picLocks noChangeAspect="1"/>
          </p:cNvPicPr>
          <p:nvPr userDrawn="1"/>
        </p:nvPicPr>
        <p:blipFill>
          <a:blip r:embed="rId2">
            <a:duotone>
              <a:prstClr val="black"/>
              <a:schemeClr val="accent2">
                <a:tint val="45000"/>
                <a:satMod val="400000"/>
              </a:schemeClr>
            </a:duotone>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p:nvPr>
        </p:nvSpPr>
        <p:spPr>
          <a:xfrm>
            <a:off x="412955" y="1865671"/>
            <a:ext cx="8472948" cy="2452098"/>
          </a:xfrm>
        </p:spPr>
        <p:txBody>
          <a:bodyPr anchor="b"/>
          <a:lstStyle>
            <a:lvl1pPr algn="r">
              <a:lnSpc>
                <a:spcPts val="5400"/>
              </a:lnSpc>
              <a:defRPr sz="5400">
                <a:solidFill>
                  <a:schemeClr val="accent2"/>
                </a:solidFill>
              </a:defRPr>
            </a:lvl1pPr>
          </a:lstStyle>
          <a:p>
            <a:r>
              <a:rPr lang="nl-NL"/>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5538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88566-02A8-1866-F9AE-80524067162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2872905"/>
            <a:ext cx="5005250" cy="2243522"/>
          </a:xfrm>
          <a:prstGeom prst="rect">
            <a:avLst/>
          </a:prstGeom>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412955" y="1865671"/>
            <a:ext cx="8472948" cy="2452098"/>
          </a:xfrm>
        </p:spPr>
        <p:txBody>
          <a:bodyPr anchor="b"/>
          <a:lstStyle>
            <a:lvl1pPr algn="r">
              <a:lnSpc>
                <a:spcPts val="5400"/>
              </a:lnSpc>
              <a:defRPr sz="5400">
                <a:solidFill>
                  <a:schemeClr val="accent4"/>
                </a:solidFill>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4287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5626509" cy="1376243"/>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74" r:id="rId1"/>
    <p:sldLayoutId id="2147483661" r:id="rId2"/>
    <p:sldLayoutId id="2147483732" r:id="rId3"/>
    <p:sldLayoutId id="2147483733" r:id="rId4"/>
    <p:sldLayoutId id="2147483735" r:id="rId5"/>
    <p:sldLayoutId id="2147483677" r:id="rId6"/>
    <p:sldLayoutId id="2147483734" r:id="rId7"/>
    <p:sldLayoutId id="2147483736" r:id="rId8"/>
    <p:sldLayoutId id="2147483737" r:id="rId9"/>
    <p:sldLayoutId id="2147483772" r:id="rId10"/>
    <p:sldLayoutId id="2147483738" r:id="rId11"/>
    <p:sldLayoutId id="2147483770" r:id="rId12"/>
    <p:sldLayoutId id="2147483771" r:id="rId13"/>
    <p:sldLayoutId id="2147483773" r:id="rId14"/>
    <p:sldLayoutId id="2147483769" r:id="rId15"/>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4" r:id="rId4"/>
    <p:sldLayoutId id="2147483722" r:id="rId5"/>
    <p:sldLayoutId id="2147483720" r:id="rId6"/>
    <p:sldLayoutId id="2147483723" r:id="rId7"/>
    <p:sldLayoutId id="2147483710" r:id="rId8"/>
    <p:sldLayoutId id="2147483705" r:id="rId9"/>
    <p:sldLayoutId id="2147483712" r:id="rId10"/>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2"/>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3"/>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4"/>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5"/>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2"/>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5212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441450"/>
            <a:ext cx="8208000" cy="322055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341725209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6" r:id="rId3"/>
    <p:sldLayoutId id="2147483759" r:id="rId4"/>
    <p:sldLayoutId id="2147483763" r:id="rId5"/>
    <p:sldLayoutId id="2147483764" r:id="rId6"/>
    <p:sldLayoutId id="2147483751" r:id="rId7"/>
    <p:sldLayoutId id="2147483760" r:id="rId8"/>
    <p:sldLayoutId id="2147483761" r:id="rId9"/>
    <p:sldLayoutId id="2147483762" r:id="rId10"/>
    <p:sldLayoutId id="2147483768" r:id="rId11"/>
    <p:sldLayoutId id="2147483765" r:id="rId12"/>
    <p:sldLayoutId id="2147483767" r:id="rId13"/>
    <p:sldLayoutId id="2147483775" r:id="rId14"/>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6"/>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7"/>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8"/>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9"/>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6"/>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mailto:dpo.zorg@vlaanderen.be" TargetMode="External"/><Relationship Id="rId2" Type="http://schemas.openxmlformats.org/officeDocument/2006/relationships/hyperlink" Target="https://codex.vlaanderen.be/PrintDocument.ashx?id=1025626&amp;datum=2024-08-15&amp;geannoteerd=false&amp;print=false#H1071197"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hyperlink" Target="https://www.zorg-en-gezondheid.be/per-domein/eerste-lijn/eindrapport-toegankelijkheid-huisartsengeneeskunde" TargetMode="Externa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uat.zorg-dataplatform.be/" TargetMode="External"/><Relationship Id="rId2" Type="http://schemas.openxmlformats.org/officeDocument/2006/relationships/hyperlink" Target="mailto:noreply@zorg-dataplatform.be"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F71D9-EDA7-5894-DCC9-FD26537AF3BE}"/>
              </a:ext>
            </a:extLst>
          </p:cNvPr>
          <p:cNvSpPr>
            <a:spLocks noGrp="1"/>
          </p:cNvSpPr>
          <p:nvPr>
            <p:ph type="title"/>
          </p:nvPr>
        </p:nvSpPr>
        <p:spPr/>
        <p:txBody>
          <a:bodyPr/>
          <a:lstStyle/>
          <a:p>
            <a:r>
              <a:rPr lang="nl-BE" dirty="0"/>
              <a:t>Data-inventarisatie huisartsen</a:t>
            </a:r>
          </a:p>
        </p:txBody>
      </p:sp>
      <p:sp>
        <p:nvSpPr>
          <p:cNvPr id="3" name="Ondertitel 2">
            <a:extLst>
              <a:ext uri="{FF2B5EF4-FFF2-40B4-BE49-F238E27FC236}">
                <a16:creationId xmlns:a16="http://schemas.microsoft.com/office/drawing/2014/main" id="{06C102E9-ABFF-3F80-575C-FD47A962962C}"/>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51336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767FC33-4652-BCF4-0712-1B497D045540}"/>
              </a:ext>
            </a:extLst>
          </p:cNvPr>
          <p:cNvSpPr>
            <a:spLocks noGrp="1"/>
          </p:cNvSpPr>
          <p:nvPr>
            <p:ph sz="half" idx="1"/>
          </p:nvPr>
        </p:nvSpPr>
        <p:spPr/>
        <p:txBody>
          <a:bodyPr/>
          <a:lstStyle/>
          <a:p>
            <a:r>
              <a:rPr lang="nl-BE" dirty="0"/>
              <a:t>Betere ondersteuning door de huisartsenkring mogelijk (meer op maat)</a:t>
            </a:r>
          </a:p>
          <a:p>
            <a:endParaRPr lang="nl-BE" dirty="0"/>
          </a:p>
          <a:p>
            <a:r>
              <a:rPr lang="nl-BE" dirty="0"/>
              <a:t>Implementatie van lokale initiatieven richting een toegankelijke huisartsgeneeskunde, door huisartsenkringen en zorgraden, mogelijk maken </a:t>
            </a:r>
          </a:p>
          <a:p>
            <a:pPr>
              <a:buNone/>
            </a:pPr>
            <a:endParaRPr lang="nl-BE" dirty="0"/>
          </a:p>
          <a:p>
            <a:r>
              <a:rPr lang="nl-BE" dirty="0"/>
              <a:t>Objectief onderbouwd signaal richting Vlaams beleidsniveau rond de problematiek van capaciteitstekort</a:t>
            </a:r>
          </a:p>
        </p:txBody>
      </p:sp>
      <p:sp>
        <p:nvSpPr>
          <p:cNvPr id="3" name="Titel 2">
            <a:extLst>
              <a:ext uri="{FF2B5EF4-FFF2-40B4-BE49-F238E27FC236}">
                <a16:creationId xmlns:a16="http://schemas.microsoft.com/office/drawing/2014/main" id="{BEB712CE-F31E-CB48-D5A7-A6692DEFCF26}"/>
              </a:ext>
            </a:extLst>
          </p:cNvPr>
          <p:cNvSpPr>
            <a:spLocks noGrp="1"/>
          </p:cNvSpPr>
          <p:nvPr>
            <p:ph type="title"/>
          </p:nvPr>
        </p:nvSpPr>
        <p:spPr/>
        <p:txBody>
          <a:bodyPr/>
          <a:lstStyle/>
          <a:p>
            <a:r>
              <a:rPr lang="nl-BE" dirty="0"/>
              <a:t>Waarom deelnemen?</a:t>
            </a:r>
          </a:p>
        </p:txBody>
      </p:sp>
      <p:sp>
        <p:nvSpPr>
          <p:cNvPr id="11" name="Rechthoek 10">
            <a:extLst>
              <a:ext uri="{FF2B5EF4-FFF2-40B4-BE49-F238E27FC236}">
                <a16:creationId xmlns:a16="http://schemas.microsoft.com/office/drawing/2014/main" id="{FD0A25A4-EDDB-20CD-C8C5-7C6826187F7B}"/>
              </a:ext>
            </a:extLst>
          </p:cNvPr>
          <p:cNvSpPr/>
          <p:nvPr/>
        </p:nvSpPr>
        <p:spPr>
          <a:xfrm>
            <a:off x="4549540" y="453485"/>
            <a:ext cx="2018454" cy="89302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nl-BE" sz="2000" b="1" dirty="0"/>
              <a:t>Belang hoge responsgraad</a:t>
            </a:r>
          </a:p>
        </p:txBody>
      </p:sp>
    </p:spTree>
    <p:extLst>
      <p:ext uri="{BB962C8B-B14F-4D97-AF65-F5344CB8AC3E}">
        <p14:creationId xmlns:p14="http://schemas.microsoft.com/office/powerpoint/2010/main" val="244389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767FC33-4652-BCF4-0712-1B497D045540}"/>
              </a:ext>
            </a:extLst>
          </p:cNvPr>
          <p:cNvSpPr>
            <a:spLocks noGrp="1"/>
          </p:cNvSpPr>
          <p:nvPr>
            <p:ph sz="half" idx="1"/>
          </p:nvPr>
        </p:nvSpPr>
        <p:spPr/>
        <p:txBody>
          <a:bodyPr/>
          <a:lstStyle/>
          <a:p>
            <a:r>
              <a:rPr lang="nl-BE" dirty="0"/>
              <a:t>Info op maat beschikbaar, bijvoorbeeld:</a:t>
            </a:r>
          </a:p>
          <a:p>
            <a:pPr lvl="1"/>
            <a:r>
              <a:rPr lang="nl-BE" dirty="0"/>
              <a:t>als een huisarts zich op een nieuwe locatie wilt vestigen, is op één plek alle info voorhanden over de al aanwezige capaciteit in de regio</a:t>
            </a:r>
          </a:p>
          <a:p>
            <a:pPr>
              <a:buNone/>
            </a:pPr>
            <a:endParaRPr lang="nl-BE" dirty="0"/>
          </a:p>
          <a:p>
            <a:r>
              <a:rPr lang="nl-BE" dirty="0"/>
              <a:t>Patiënten kunnen sneller doorgestuurd worden, gezien er op één plek een overzicht is van alle noodgedwongen ingevoerde patiëntenstops</a:t>
            </a:r>
          </a:p>
          <a:p>
            <a:pPr>
              <a:buNone/>
            </a:pPr>
            <a:endParaRPr lang="nl-BE" dirty="0"/>
          </a:p>
        </p:txBody>
      </p:sp>
      <p:sp>
        <p:nvSpPr>
          <p:cNvPr id="3" name="Titel 2">
            <a:extLst>
              <a:ext uri="{FF2B5EF4-FFF2-40B4-BE49-F238E27FC236}">
                <a16:creationId xmlns:a16="http://schemas.microsoft.com/office/drawing/2014/main" id="{BEB712CE-F31E-CB48-D5A7-A6692DEFCF26}"/>
              </a:ext>
            </a:extLst>
          </p:cNvPr>
          <p:cNvSpPr>
            <a:spLocks noGrp="1"/>
          </p:cNvSpPr>
          <p:nvPr>
            <p:ph type="title"/>
          </p:nvPr>
        </p:nvSpPr>
        <p:spPr/>
        <p:txBody>
          <a:bodyPr/>
          <a:lstStyle/>
          <a:p>
            <a:r>
              <a:rPr lang="nl-BE" dirty="0"/>
              <a:t>Waarom deelnemen?</a:t>
            </a:r>
          </a:p>
        </p:txBody>
      </p:sp>
      <p:sp>
        <p:nvSpPr>
          <p:cNvPr id="11" name="Rechthoek 10">
            <a:extLst>
              <a:ext uri="{FF2B5EF4-FFF2-40B4-BE49-F238E27FC236}">
                <a16:creationId xmlns:a16="http://schemas.microsoft.com/office/drawing/2014/main" id="{FD0A25A4-EDDB-20CD-C8C5-7C6826187F7B}"/>
              </a:ext>
            </a:extLst>
          </p:cNvPr>
          <p:cNvSpPr/>
          <p:nvPr/>
        </p:nvSpPr>
        <p:spPr>
          <a:xfrm>
            <a:off x="4549540" y="453485"/>
            <a:ext cx="2018454" cy="89302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nl-BE" sz="2000" b="1" dirty="0"/>
              <a:t>Belang hoge responsgraad</a:t>
            </a:r>
          </a:p>
        </p:txBody>
      </p:sp>
    </p:spTree>
    <p:extLst>
      <p:ext uri="{BB962C8B-B14F-4D97-AF65-F5344CB8AC3E}">
        <p14:creationId xmlns:p14="http://schemas.microsoft.com/office/powerpoint/2010/main" val="269735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2B6BA-5CE8-A680-A434-A27E7A7A1B94}"/>
              </a:ext>
            </a:extLst>
          </p:cNvPr>
          <p:cNvSpPr>
            <a:spLocks noGrp="1"/>
          </p:cNvSpPr>
          <p:nvPr>
            <p:ph type="title"/>
          </p:nvPr>
        </p:nvSpPr>
        <p:spPr/>
        <p:txBody>
          <a:bodyPr/>
          <a:lstStyle/>
          <a:p>
            <a:r>
              <a:rPr lang="nl-BE" dirty="0"/>
              <a:t>Overzicht Q&amp;A</a:t>
            </a:r>
          </a:p>
        </p:txBody>
      </p:sp>
      <p:sp>
        <p:nvSpPr>
          <p:cNvPr id="3" name="Ondertitel 2">
            <a:extLst>
              <a:ext uri="{FF2B5EF4-FFF2-40B4-BE49-F238E27FC236}">
                <a16:creationId xmlns:a16="http://schemas.microsoft.com/office/drawing/2014/main" id="{6A23FD85-DE64-7388-ADAF-5B5E3932C85A}"/>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140513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4022D1F-3EE5-5890-1151-BEDFDA3B39E8}"/>
              </a:ext>
            </a:extLst>
          </p:cNvPr>
          <p:cNvSpPr>
            <a:spLocks noGrp="1"/>
          </p:cNvSpPr>
          <p:nvPr>
            <p:ph sz="half" idx="1"/>
          </p:nvPr>
        </p:nvSpPr>
        <p:spPr/>
        <p:txBody>
          <a:bodyPr/>
          <a:lstStyle/>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Heeft het zin dat ik de bevraging invul als ik slechts voor een klein deeltjes van mijn tijd huisarts actief ben?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Ja, zeker wel! De huisartsenkringen geven een overzicht door van de huisartsen die in de huisartsenzone actief zijn.  Als u in die lijst voorkomt, maar de bevraging niet invult vanuit de gedachte dat u slechts 10% van uw werktijd actief bent als huisarts, geeft dat risico op een foute interpretatie van de resultaten. </a:t>
            </a:r>
          </a:p>
          <a:p>
            <a:pPr marL="288000" lvl="1" indent="0">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Bij onvoldoende ingevulde vragenlijsten, kan er enkel gerapporteerd worden op “aantal actieve huisartsen”. Als daar een aantal artsen tussen staan die slechts voor een beperkt deel van hun tijd actief zijn als huisarts, betekent het aantal huisartsen mogelijks een grove overschatting van de beschikbare capaciteit.</a:t>
            </a:r>
          </a:p>
          <a:p>
            <a:pPr>
              <a:lnSpc>
                <a:spcPts val="1300"/>
              </a:lnSpc>
            </a:pP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Ben ik verplicht de bevraging in te vullen?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Neen, de bevraging is niet verplicht. We nodigen wel iedere huisarts en huisartsenpraktijk hartelijk uit om deel te nemen aan het project en de bevraging in te vullen. Uw antwoorden zijn zeer waardevol.</a:t>
            </a:r>
          </a:p>
          <a:p>
            <a:pPr marL="288000" lvl="1" indent="0">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3" name="Titel 2">
            <a:extLst>
              <a:ext uri="{FF2B5EF4-FFF2-40B4-BE49-F238E27FC236}">
                <a16:creationId xmlns:a16="http://schemas.microsoft.com/office/drawing/2014/main" id="{A5859DAF-1469-66E4-60B4-C6F02B3A05A2}"/>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391971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8E39D0A-D5C7-3C8D-0399-611CD891504E}"/>
              </a:ext>
            </a:extLst>
          </p:cNvPr>
          <p:cNvSpPr>
            <a:spLocks noGrp="1"/>
          </p:cNvSpPr>
          <p:nvPr>
            <p:ph sz="half" idx="1"/>
          </p:nvPr>
        </p:nvSpPr>
        <p:spPr/>
        <p:txBody>
          <a:bodyPr/>
          <a:lstStyle/>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Worden mijn gegevens publiek gemaakt?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Neen! Persoonsgegevens (bijvoorbeeld, maar niet-limitatief: naam, geboortejaar, e-mailadres, ervaren werkdruk, carrièreperspectief) worden nooit op individueel niveau bekeken of gerapporteerd. Sommige van deze gegevens (bijvoorbeeld, maar niet-limitatief: ervaren werkdruk, carrièreperspectief) worden geaggregeerd gerapporteerd op het niveau van een eerstelijnszone of huisartsenzone. Deze gegevens zijn enkel zichtbaar voor de desbetreffende zorgraad of huisartsenkring;</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Bepaalde gegevens over de praktijk (organisatiekenmerken) zullen op praktijkniveau gerapporteerd worden. Deze gegevens zijn enkel zichtbaar voor de desbetreffende zorgraad of huisartsenkring;</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Deze rapportage gebeurt in beschermde dashboards en zijn niet zichtbaar voor het brede publiek.</a:t>
            </a:r>
          </a:p>
          <a:p>
            <a:endParaRPr lang="nl-BE" dirty="0"/>
          </a:p>
        </p:txBody>
      </p:sp>
      <p:sp>
        <p:nvSpPr>
          <p:cNvPr id="3" name="Titel 2">
            <a:extLst>
              <a:ext uri="{FF2B5EF4-FFF2-40B4-BE49-F238E27FC236}">
                <a16:creationId xmlns:a16="http://schemas.microsoft.com/office/drawing/2014/main" id="{C71DE370-A9B5-11FA-2645-CA85B94AF1C0}"/>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122908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118773D-00B1-4C57-8833-CEC0745D2506}"/>
              </a:ext>
            </a:extLst>
          </p:cNvPr>
          <p:cNvSpPr>
            <a:spLocks noGrp="1"/>
          </p:cNvSpPr>
          <p:nvPr>
            <p:ph sz="half" idx="1"/>
          </p:nvPr>
        </p:nvSpPr>
        <p:spPr>
          <a:xfrm>
            <a:off x="482130" y="1193280"/>
            <a:ext cx="8134820" cy="3115551"/>
          </a:xfrm>
        </p:spPr>
        <p:txBody>
          <a:bodyPr/>
          <a:lstStyle/>
          <a:p>
            <a:pPr>
              <a:lnSpc>
                <a:spcPts val="1300"/>
              </a:lnSpc>
              <a:buNone/>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Waarom worden er in de praktijkvragenlijst vragen gesteld over zaken die al gekend zijn bij het RIZIV of IMA?</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Voor een beperkt aantal van de gestelde vragen (aantal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GMD’s</a:t>
            </a:r>
            <a:r>
              <a:rPr lang="nl-BE" sz="1800" dirty="0">
                <a:effectLst/>
                <a:latin typeface="Calibri" panose="020F0502020204030204" pitchFamily="34" charset="0"/>
                <a:ea typeface="Calibri" panose="020F0502020204030204" pitchFamily="34" charset="0"/>
                <a:cs typeface="Times New Roman" panose="02020603050405020304" pitchFamily="18" charset="0"/>
              </a:rPr>
              <a:t> of forfaitair ingeschreven patiënten en aantal afspraken) is het antwoord inderdaad gekend bij andere instanties. Het is echter belangrijk om te beseffen dat, door GDPR en ander regelgevend-technische zaken, het niet zomaar mogelijk is voor het Departement Zorg om toegang te krijgen tot deze gegevens op het niveau van de individuele arts of praktijk.</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We zijn hier mee bezig, maar dit zijn lange trajecten, die heel wat tijd, afstemming en soms aanpassing van de regelgeving vragen. De gegevens die we dan uiteindelijk zullen kunnen opvragen, zijn ook minstens 2 tot 3 jaar oud en mogelijks, voor jonge opstartende praktijken bijvoorbeeld, niet meer relevant.</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Daarnaast focust de bevraging zich vooral op de organisatorische aspecten van een praktijk, die vaak nergens anders terug te vinden zijn. Het merendeel van de bevraging gaat dus wel degelijk over zaken die niet gekend zijn. Zeker voor wat betreft de huisartsenvragenlijst. </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We bekijken hier ook proactief een samenwerking met het federale project rond het register der praktijken dat, zoals beschreven in de kwaliteitswet, in opstart is.</a:t>
            </a:r>
          </a:p>
          <a:p>
            <a:endParaRPr lang="nl-BE" dirty="0"/>
          </a:p>
        </p:txBody>
      </p:sp>
      <p:sp>
        <p:nvSpPr>
          <p:cNvPr id="3" name="Titel 2">
            <a:extLst>
              <a:ext uri="{FF2B5EF4-FFF2-40B4-BE49-F238E27FC236}">
                <a16:creationId xmlns:a16="http://schemas.microsoft.com/office/drawing/2014/main" id="{BDDC6187-1E04-3015-6EC4-DAF5924D7F82}"/>
              </a:ext>
            </a:extLst>
          </p:cNvPr>
          <p:cNvSpPr>
            <a:spLocks noGrp="1"/>
          </p:cNvSpPr>
          <p:nvPr>
            <p:ph type="title"/>
          </p:nvPr>
        </p:nvSpPr>
        <p:spPr>
          <a:xfrm>
            <a:off x="482130" y="500374"/>
            <a:ext cx="5975820" cy="642109"/>
          </a:xfrm>
        </p:spPr>
        <p:txBody>
          <a:bodyPr/>
          <a:lstStyle/>
          <a:p>
            <a:r>
              <a:rPr lang="nl-BE" dirty="0"/>
              <a:t>Q&amp;A</a:t>
            </a:r>
          </a:p>
        </p:txBody>
      </p:sp>
    </p:spTree>
    <p:extLst>
      <p:ext uri="{BB962C8B-B14F-4D97-AF65-F5344CB8AC3E}">
        <p14:creationId xmlns:p14="http://schemas.microsoft.com/office/powerpoint/2010/main" val="311372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C2F553-B021-504E-9CB0-DAF086B613E6}"/>
              </a:ext>
            </a:extLst>
          </p:cNvPr>
          <p:cNvSpPr>
            <a:spLocks noGrp="1"/>
          </p:cNvSpPr>
          <p:nvPr>
            <p:ph sz="half" idx="1"/>
          </p:nvPr>
        </p:nvSpPr>
        <p:spPr>
          <a:xfrm>
            <a:off x="527050" y="1542109"/>
            <a:ext cx="8134820" cy="3115551"/>
          </a:xfrm>
        </p:spPr>
        <p:txBody>
          <a:bodyPr/>
          <a:lstStyle/>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is de deadline om de bevraging in te vullen?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Liefst zo snel mogelijk na ontvangst ervan. We hopen alle antwoorden ten laatste midden oktober te ontvangen.</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300"/>
              </a:lnSpc>
              <a:spcBef>
                <a:spcPts val="300"/>
              </a:spcBef>
              <a:spcAft>
                <a:spcPts val="0"/>
              </a:spcAft>
              <a:buClrTx/>
              <a:buSzPct val="90000"/>
              <a:buFontTx/>
              <a:buBlip>
                <a:blip r:embed="rId2"/>
              </a:buBlip>
              <a:tabLst/>
              <a:defRPr/>
            </a:pPr>
            <a:r>
              <a:rPr kumimoji="0" lang="nl-BE" sz="1800" b="1" i="0" u="none" strike="noStrike" kern="1200" cap="none" spc="0" normalizeH="0" baseline="0" noProof="0" dirty="0">
                <a:ln>
                  <a:noFill/>
                </a:ln>
                <a:solidFill>
                  <a:srgbClr val="373636"/>
                </a:solidFill>
                <a:effectLst/>
                <a:uLnTx/>
                <a:uFillTx/>
                <a:latin typeface="Calibri" panose="020F0502020204030204" pitchFamily="34" charset="0"/>
                <a:ea typeface="Calibri" panose="020F0502020204030204" pitchFamily="34" charset="0"/>
                <a:cs typeface="Times New Roman" panose="02020603050405020304" pitchFamily="18" charset="0"/>
              </a:rPr>
              <a:t>Is er een handleiding beschikbaar voor het invullen van de vragenlijst?</a:t>
            </a:r>
          </a:p>
          <a:p>
            <a:pPr marL="576000" marR="0" lvl="1" indent="-288000" algn="l" defTabSz="914400" rtl="0" eaLnBrk="1" fontAlgn="auto" latinLnBrk="0" hangingPunct="1">
              <a:lnSpc>
                <a:spcPts val="1300"/>
              </a:lnSpc>
              <a:spcBef>
                <a:spcPts val="300"/>
              </a:spcBef>
              <a:spcAft>
                <a:spcPts val="0"/>
              </a:spcAft>
              <a:buClrTx/>
              <a:buSzPct val="75000"/>
              <a:buFontTx/>
              <a:buBlip>
                <a:blip r:embed="rId3"/>
              </a:buBlip>
              <a:tabLst/>
              <a:defRPr/>
            </a:pPr>
            <a:r>
              <a:rPr kumimoji="0" lang="nl-NL"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Ja, via deze link vindt u onderaan de webpagina een handleiding voor het invullen van de vragenlijst: </a:t>
            </a:r>
            <a:r>
              <a:rPr kumimoji="0" lang="nl-NL" sz="1800" b="0" i="0" u="none" strike="noStrike" kern="1200" cap="none" spc="0" normalizeH="0" baseline="0" noProof="0" dirty="0">
                <a:ln>
                  <a:noFill/>
                </a:ln>
                <a:solidFill>
                  <a:prstClr val="white">
                    <a:lumMod val="50000"/>
                  </a:prstClr>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link</a:t>
            </a:r>
          </a:p>
          <a:p>
            <a:pPr marL="576000" marR="0" lvl="1" indent="-288000" algn="l" defTabSz="914400" rtl="0" eaLnBrk="1" fontAlgn="auto" latinLnBrk="0" hangingPunct="1">
              <a:lnSpc>
                <a:spcPts val="1300"/>
              </a:lnSpc>
              <a:spcBef>
                <a:spcPts val="300"/>
              </a:spcBef>
              <a:spcAft>
                <a:spcPts val="0"/>
              </a:spcAft>
              <a:buClrTx/>
              <a:buSzPct val="75000"/>
              <a:buFontTx/>
              <a:buBlip>
                <a:blip r:embed="rId3"/>
              </a:buBlip>
              <a:tabLst/>
              <a:defRPr/>
            </a:pPr>
            <a:endParaRPr kumimoji="0" lang="nl-NL"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Is het mogelijk om aan de vragenlijst te beginnen en op een later moment weer verder te werken?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Ja, dat is mogelijk. Uw gegeven antwoorden worden automatisch opgeslagen, maar zijn nog niet zichtbaar totdat u de vragenlijst indient.</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Is het mogelijk om met meerdere personen samen te werken aan de praktijkvragenlijst?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Ja, dat kan. Het is wel niet mogelijk om met twee of meer personen gelijktijdig in dezelfde vragenlijst bezig te zijn.</a:t>
            </a:r>
          </a:p>
          <a:p>
            <a:pPr marL="0" marR="0" lvl="0" indent="0" algn="l" defTabSz="914400" rtl="0" eaLnBrk="1" fontAlgn="auto" latinLnBrk="0" hangingPunct="1">
              <a:lnSpc>
                <a:spcPts val="1300"/>
              </a:lnSpc>
              <a:spcBef>
                <a:spcPts val="300"/>
              </a:spcBef>
              <a:spcAft>
                <a:spcPts val="0"/>
              </a:spcAft>
              <a:buClrTx/>
              <a:buSzPct val="90000"/>
              <a:buNone/>
              <a:tabLst/>
              <a:defRPr/>
            </a:pPr>
            <a:endParaRPr lang="nl-BE" sz="1800" dirty="0">
              <a:solidFill>
                <a:srgbClr val="37363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6A2CAE95-0116-F2CD-8968-75595747D995}"/>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207387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F3F74EC-80AD-172E-BBAF-4937573FFCAD}"/>
              </a:ext>
            </a:extLst>
          </p:cNvPr>
          <p:cNvSpPr>
            <a:spLocks noGrp="1"/>
          </p:cNvSpPr>
          <p:nvPr>
            <p:ph sz="half" idx="1"/>
          </p:nvPr>
        </p:nvSpPr>
        <p:spPr/>
        <p:txBody>
          <a:bodyPr/>
          <a:lstStyle/>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Hoe komt het Departement Zorg aan mijn contactgegevens?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Deze worden op een beveiligde manier aan ons doorgegeven via de huisartsenkring. Zij geven de contactgegevens door van de huisartsen (in opleiding) die bij hen aangesloten zijn en de contactgegevens van de huisartsen wiens contactgegevens publiek zijn of gekend zijn bij de huisartsenkring.</a:t>
            </a:r>
          </a:p>
          <a:p>
            <a:pPr marL="288000" lvl="1" indent="0">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Kan ik me verzetten tegen het feit dat de huisartsenkring mijn contactgegevens doorgeeft aan het Departement Zorg?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Neen, het doorgeven van de contactgegevens is een erkenningsvereiste voor de huisartsenkring. Dit is zo opgenomen in het BVR betreffende de huisartsenkringen van 26/06/2015, zoals in voege vanaf 15/08/2024 (</a:t>
            </a:r>
            <a:r>
              <a:rPr lang="nl-BE" sz="18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hlinkClick r:id="rId2"/>
              </a:rPr>
              <a:t>Besluit van de Vlaamse Regering betreffende de huisartsenkringen (vlaanderen.be)</a:t>
            </a:r>
            <a:r>
              <a:rPr lang="nl-BE" sz="1800" b="1" dirty="0">
                <a:effectLst/>
                <a:latin typeface="Calibri" panose="020F0502020204030204" pitchFamily="34" charset="0"/>
                <a:ea typeface="Calibri" panose="020F0502020204030204" pitchFamily="34" charset="0"/>
                <a:cs typeface="Times New Roman" panose="02020603050405020304" pitchFamily="18" charset="0"/>
              </a:rPr>
              <a:t>)</a:t>
            </a:r>
          </a:p>
          <a:p>
            <a:pPr marL="288000" lvl="1" indent="0">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Wat als ik vragen heb over mijn privacy, mijn gegevens wil inzien, laten schrappen of mijn andere rechten wil uitoefenen?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In dat geval neemt u best contact op met de DPO via </a:t>
            </a:r>
            <a:r>
              <a:rPr lang="nl-BE" sz="18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hlinkClick r:id="rId3"/>
              </a:rPr>
              <a:t>dpo.zorg@vlaanderen.be</a:t>
            </a:r>
            <a:r>
              <a:rPr lang="nl-BE"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l-BE" dirty="0"/>
          </a:p>
        </p:txBody>
      </p:sp>
      <p:sp>
        <p:nvSpPr>
          <p:cNvPr id="3" name="Titel 2">
            <a:extLst>
              <a:ext uri="{FF2B5EF4-FFF2-40B4-BE49-F238E27FC236}">
                <a16:creationId xmlns:a16="http://schemas.microsoft.com/office/drawing/2014/main" id="{471E0F1E-9095-3BDB-AEED-AFADD86FAC22}"/>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247068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C8ABFF-9DCC-0AC1-4E96-AA09E99AA4DA}"/>
              </a:ext>
            </a:extLst>
          </p:cNvPr>
          <p:cNvSpPr>
            <a:spLocks noGrp="1"/>
          </p:cNvSpPr>
          <p:nvPr>
            <p:ph sz="half" idx="1"/>
          </p:nvPr>
        </p:nvSpPr>
        <p:spPr/>
        <p:txBody>
          <a:bodyPr/>
          <a:lstStyle/>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Wie heeft beslist welke vragen er gesteld worden in de vragenlijst?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De methodiek van de twee vragenlijsten en de inhoud ervan werd bepaald via een wetenschappelijke studie, uitgevoerd door Domus Medica, VIVEL en de UGent. Het volledige eindrapport is te lezen op onze website: </a:t>
            </a:r>
            <a:r>
              <a:rPr lang="nl-BE" sz="18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hlinkClick r:id="rId2"/>
              </a:rPr>
              <a:t>Eindrapport toegankelijkheid huisartsengeneeskunde | Zorg en (zorg-en-gezondheid.be)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Waarom twee verschillende vragenlijsten?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De huisartsenvragenlijst is bewust erg beknopt. We bevragen hier een aantal zaken die verschillend zijn per arts. De praktijkvragenlijst is wat uitgebreider en peilt naar hoe de praktijk georganiseerd is. Dit heeft als voordeel dat ook niet-artsen die werkzaam zijn in de praktijk de vragenlijst kunnen invullen. </a:t>
            </a:r>
          </a:p>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Is dit een eenmalige bevraging?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Neen, het is momenteel de bedoeling om de bevraging jaarlijks te herhalen. Volgend jaar zal de bevraging wel iets korter zijn – bepaalde elementen zullen we, conform het wetenschappelijk rapport, slechts driejaarlijks bevragen.</a:t>
            </a:r>
          </a:p>
          <a:p>
            <a:endParaRPr lang="nl-BE" dirty="0"/>
          </a:p>
        </p:txBody>
      </p:sp>
      <p:sp>
        <p:nvSpPr>
          <p:cNvPr id="3" name="Titel 2">
            <a:extLst>
              <a:ext uri="{FF2B5EF4-FFF2-40B4-BE49-F238E27FC236}">
                <a16:creationId xmlns:a16="http://schemas.microsoft.com/office/drawing/2014/main" id="{C386FA30-AB6E-C778-8E0F-FB73C4F7697B}"/>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128558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88FD5C-C1C3-C7EC-A204-1FB9DE2D4959}"/>
              </a:ext>
            </a:extLst>
          </p:cNvPr>
          <p:cNvSpPr>
            <a:spLocks noGrp="1"/>
          </p:cNvSpPr>
          <p:nvPr>
            <p:ph sz="half" idx="1"/>
          </p:nvPr>
        </p:nvSpPr>
        <p:spPr>
          <a:xfrm>
            <a:off x="482130" y="1382933"/>
            <a:ext cx="8134820" cy="3115551"/>
          </a:xfrm>
        </p:spPr>
        <p:txBody>
          <a:bodyPr/>
          <a:lstStyle/>
          <a:p>
            <a:pPr>
              <a:lnSpc>
                <a:spcPts val="1300"/>
              </a:lnSpc>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nl-BE" sz="1800" b="1" dirty="0">
                <a:effectLst/>
                <a:latin typeface="Calibri" panose="020F0502020204030204" pitchFamily="34" charset="0"/>
                <a:ea typeface="Calibri" panose="020F0502020204030204" pitchFamily="34" charset="0"/>
                <a:cs typeface="Times New Roman" panose="02020603050405020304" pitchFamily="18" charset="0"/>
              </a:rPr>
              <a:t>Hoe weet ik dat het om een mail vanuit het Departement Zorg gaat en geen </a:t>
            </a:r>
            <a:r>
              <a:rPr lang="nl-BE" sz="1800" b="1" dirty="0" err="1">
                <a:effectLst/>
                <a:latin typeface="Calibri" panose="020F0502020204030204" pitchFamily="34" charset="0"/>
                <a:ea typeface="Calibri" panose="020F0502020204030204" pitchFamily="34" charset="0"/>
                <a:cs typeface="Times New Roman" panose="02020603050405020304" pitchFamily="18" charset="0"/>
              </a:rPr>
              <a:t>phishing</a:t>
            </a:r>
            <a:r>
              <a:rPr lang="nl-BE" sz="1800" b="1" dirty="0">
                <a:effectLst/>
                <a:latin typeface="Calibri" panose="020F0502020204030204" pitchFamily="34" charset="0"/>
                <a:ea typeface="Calibri" panose="020F0502020204030204" pitchFamily="34" charset="0"/>
                <a:cs typeface="Times New Roman" panose="02020603050405020304" pitchFamily="18" charset="0"/>
              </a:rPr>
              <a:t> is?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pPr>
            <a:r>
              <a:rPr lang="nl-BE" sz="1800" dirty="0">
                <a:effectLst/>
                <a:latin typeface="Calibri" panose="020F0502020204030204" pitchFamily="34" charset="0"/>
                <a:ea typeface="Calibri" panose="020F0502020204030204" pitchFamily="34" charset="0"/>
                <a:cs typeface="Times New Roman" panose="02020603050405020304" pitchFamily="18" charset="0"/>
              </a:rPr>
              <a:t>Er zijn verschillende elementen waar u op kan letten:</a:t>
            </a:r>
          </a:p>
          <a:p>
            <a:pPr lvl="1">
              <a:lnSpc>
                <a:spcPts val="1300"/>
              </a:lnSpc>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206900" lvl="2" indent="-342900">
              <a:lnSpc>
                <a:spcPts val="1300"/>
              </a:lnSpc>
              <a:buFont typeface="Symbol" panose="05050102010706020507" pitchFamily="18" charset="2"/>
              <a:buChar char=""/>
            </a:pPr>
            <a:r>
              <a:rPr lang="nl-BE" sz="1000" dirty="0">
                <a:effectLst/>
                <a:latin typeface="Calibri" panose="020F0502020204030204" pitchFamily="34" charset="0"/>
                <a:ea typeface="Calibri" panose="020F0502020204030204" pitchFamily="34" charset="0"/>
                <a:cs typeface="Times New Roman" panose="02020603050405020304" pitchFamily="18" charset="0"/>
              </a:rPr>
              <a:t>De mail zal afkomstig zijn van het e-mailadres: </a:t>
            </a:r>
            <a:r>
              <a:rPr lang="nl-BE" sz="10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hlinkClick r:id="rId2"/>
              </a:rPr>
              <a:t>noreply@zorg-dataplatform.be</a:t>
            </a:r>
            <a:r>
              <a:rPr lang="nl-BE" sz="10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p>
            <a:pPr marL="1206900" lvl="2" indent="-342900">
              <a:lnSpc>
                <a:spcPct val="107000"/>
              </a:lnSpc>
              <a:spcAft>
                <a:spcPts val="800"/>
              </a:spcAft>
              <a:buFont typeface="Symbol" panose="05050102010706020507" pitchFamily="18" charset="2"/>
              <a:buChar char=""/>
            </a:pPr>
            <a:r>
              <a:rPr lang="nl-BE" sz="1000" dirty="0">
                <a:effectLst/>
                <a:latin typeface="Calibri" panose="020F0502020204030204" pitchFamily="34" charset="0"/>
                <a:ea typeface="Calibri" panose="020F0502020204030204" pitchFamily="34" charset="0"/>
                <a:cs typeface="Times New Roman" panose="02020603050405020304" pitchFamily="18" charset="0"/>
              </a:rPr>
              <a:t>Voor de huisartsenvragenlijst: de mail zal steeds uw naam en RIZV-nummer vermelden </a:t>
            </a:r>
          </a:p>
          <a:p>
            <a:pPr marL="1206900" lvl="2" indent="-342900">
              <a:lnSpc>
                <a:spcPct val="107000"/>
              </a:lnSpc>
              <a:spcAft>
                <a:spcPts val="800"/>
              </a:spcAft>
              <a:buFont typeface="Symbol" panose="05050102010706020507" pitchFamily="18" charset="2"/>
              <a:buChar char=""/>
            </a:pPr>
            <a:r>
              <a:rPr lang="nl-BE" sz="1000" dirty="0">
                <a:effectLst/>
                <a:latin typeface="Calibri" panose="020F0502020204030204" pitchFamily="34" charset="0"/>
                <a:ea typeface="Calibri" panose="020F0502020204030204" pitchFamily="34" charset="0"/>
                <a:cs typeface="Times New Roman" panose="02020603050405020304" pitchFamily="18" charset="0"/>
              </a:rPr>
              <a:t>Voor de praktijkvragenlijst: de mail zal steeds uw naam en het praktijkadres vermelden </a:t>
            </a:r>
          </a:p>
          <a:p>
            <a:pPr marL="1206900" lvl="2" indent="-342900">
              <a:lnSpc>
                <a:spcPct val="107000"/>
              </a:lnSpc>
              <a:spcAft>
                <a:spcPts val="800"/>
              </a:spcAft>
              <a:buFont typeface="Symbol" panose="05050102010706020507" pitchFamily="18" charset="2"/>
              <a:buChar char=""/>
            </a:pPr>
            <a:r>
              <a:rPr lang="nl-BE" sz="1000" dirty="0">
                <a:effectLst/>
                <a:latin typeface="Calibri" panose="020F0502020204030204" pitchFamily="34" charset="0"/>
                <a:ea typeface="Calibri" panose="020F0502020204030204" pitchFamily="34" charset="0"/>
                <a:cs typeface="Times New Roman" panose="02020603050405020304" pitchFamily="18" charset="0"/>
              </a:rPr>
              <a:t>De link in de mail leidt door naar een identificatie stap (beveiligde procedure). Na identificatie komt u op een formulier met als webadres </a:t>
            </a:r>
            <a:r>
              <a:rPr lang="nl-BE" sz="1000" u="sng" dirty="0">
                <a:solidFill>
                  <a:srgbClr val="3C96BE"/>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https://forms.uat.zorg-dataplatform.be</a:t>
            </a:r>
            <a:r>
              <a:rPr lang="nl-BE" sz="1000" dirty="0">
                <a:effectLst/>
                <a:latin typeface="Calibri" panose="020F0502020204030204" pitchFamily="34" charset="0"/>
                <a:ea typeface="Calibri" panose="020F0502020204030204" pitchFamily="34" charset="0"/>
                <a:cs typeface="Times New Roman" panose="02020603050405020304" pitchFamily="18" charset="0"/>
              </a:rPr>
              <a:t> . Rechtsboven ziet u steeds uw naam en e-mailadres staan.</a:t>
            </a:r>
          </a:p>
          <a:p>
            <a:pPr lvl="1"/>
            <a:r>
              <a:rPr lang="nl-BE" sz="1800" dirty="0">
                <a:effectLst/>
                <a:latin typeface="Calibri" panose="020F0502020204030204" pitchFamily="34" charset="0"/>
                <a:ea typeface="Calibri" panose="020F0502020204030204" pitchFamily="34" charset="0"/>
                <a:cs typeface="Times New Roman" panose="02020603050405020304" pitchFamily="18" charset="0"/>
              </a:rPr>
              <a:t>Bij vragen over de echtheid van de mail neemt u in eerste instantie contact op met uw huisartsenkring</a:t>
            </a:r>
          </a:p>
          <a:p>
            <a:endParaRPr lang="nl-BE" dirty="0"/>
          </a:p>
        </p:txBody>
      </p:sp>
      <p:sp>
        <p:nvSpPr>
          <p:cNvPr id="3" name="Titel 2">
            <a:extLst>
              <a:ext uri="{FF2B5EF4-FFF2-40B4-BE49-F238E27FC236}">
                <a16:creationId xmlns:a16="http://schemas.microsoft.com/office/drawing/2014/main" id="{C46506CE-E5D5-A337-35D9-411E9F264850}"/>
              </a:ext>
            </a:extLst>
          </p:cNvPr>
          <p:cNvSpPr>
            <a:spLocks noGrp="1"/>
          </p:cNvSpPr>
          <p:nvPr>
            <p:ph type="title"/>
          </p:nvPr>
        </p:nvSpPr>
        <p:spPr/>
        <p:txBody>
          <a:bodyPr/>
          <a:lstStyle/>
          <a:p>
            <a:r>
              <a:rPr lang="nl-BE" dirty="0"/>
              <a:t>Q&amp;A</a:t>
            </a:r>
          </a:p>
        </p:txBody>
      </p:sp>
    </p:spTree>
    <p:extLst>
      <p:ext uri="{BB962C8B-B14F-4D97-AF65-F5344CB8AC3E}">
        <p14:creationId xmlns:p14="http://schemas.microsoft.com/office/powerpoint/2010/main" val="320266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626088A-9F21-C190-C8AA-FC4B64FDF0B2}"/>
              </a:ext>
            </a:extLst>
          </p:cNvPr>
          <p:cNvPicPr>
            <a:picLocks noChangeAspect="1"/>
          </p:cNvPicPr>
          <p:nvPr/>
        </p:nvPicPr>
        <p:blipFill>
          <a:blip r:embed="rId3"/>
          <a:stretch>
            <a:fillRect/>
          </a:stretch>
        </p:blipFill>
        <p:spPr>
          <a:xfrm>
            <a:off x="3418086" y="1026255"/>
            <a:ext cx="3029691" cy="3753918"/>
          </a:xfrm>
          <a:prstGeom prst="rect">
            <a:avLst/>
          </a:prstGeom>
        </p:spPr>
      </p:pic>
      <p:pic>
        <p:nvPicPr>
          <p:cNvPr id="2" name="Afbeelding 1">
            <a:extLst>
              <a:ext uri="{FF2B5EF4-FFF2-40B4-BE49-F238E27FC236}">
                <a16:creationId xmlns:a16="http://schemas.microsoft.com/office/drawing/2014/main" id="{94497C83-186B-8803-5C46-4D10C156E97E}"/>
              </a:ext>
            </a:extLst>
          </p:cNvPr>
          <p:cNvPicPr>
            <a:picLocks noChangeAspect="1"/>
          </p:cNvPicPr>
          <p:nvPr/>
        </p:nvPicPr>
        <p:blipFill rotWithShape="1">
          <a:blip r:embed="rId4"/>
          <a:srcRect r="5235"/>
          <a:stretch/>
        </p:blipFill>
        <p:spPr>
          <a:xfrm>
            <a:off x="264894" y="2505490"/>
            <a:ext cx="3153193" cy="2274682"/>
          </a:xfrm>
          <a:prstGeom prst="rect">
            <a:avLst/>
          </a:prstGeom>
        </p:spPr>
      </p:pic>
      <p:pic>
        <p:nvPicPr>
          <p:cNvPr id="3" name="Afbeelding 2">
            <a:extLst>
              <a:ext uri="{FF2B5EF4-FFF2-40B4-BE49-F238E27FC236}">
                <a16:creationId xmlns:a16="http://schemas.microsoft.com/office/drawing/2014/main" id="{4B4D080F-C405-7E55-A0DB-0D64B2AE6A89}"/>
              </a:ext>
            </a:extLst>
          </p:cNvPr>
          <p:cNvPicPr>
            <a:picLocks noChangeAspect="1"/>
          </p:cNvPicPr>
          <p:nvPr/>
        </p:nvPicPr>
        <p:blipFill>
          <a:blip r:embed="rId5"/>
          <a:stretch>
            <a:fillRect/>
          </a:stretch>
        </p:blipFill>
        <p:spPr>
          <a:xfrm>
            <a:off x="264893" y="1026254"/>
            <a:ext cx="3153193" cy="1522544"/>
          </a:xfrm>
          <a:prstGeom prst="rect">
            <a:avLst/>
          </a:prstGeom>
        </p:spPr>
      </p:pic>
      <p:pic>
        <p:nvPicPr>
          <p:cNvPr id="4" name="Afbeelding 3">
            <a:extLst>
              <a:ext uri="{FF2B5EF4-FFF2-40B4-BE49-F238E27FC236}">
                <a16:creationId xmlns:a16="http://schemas.microsoft.com/office/drawing/2014/main" id="{E2B2F673-2B84-6A25-B709-27A87A065E58}"/>
              </a:ext>
            </a:extLst>
          </p:cNvPr>
          <p:cNvPicPr>
            <a:picLocks noChangeAspect="1"/>
          </p:cNvPicPr>
          <p:nvPr/>
        </p:nvPicPr>
        <p:blipFill rotWithShape="1">
          <a:blip r:embed="rId6"/>
          <a:srcRect l="3116" t="2924" r="3542" b="7544"/>
          <a:stretch/>
        </p:blipFill>
        <p:spPr>
          <a:xfrm>
            <a:off x="6447777" y="3102425"/>
            <a:ext cx="2442215" cy="1677747"/>
          </a:xfrm>
          <a:prstGeom prst="rect">
            <a:avLst/>
          </a:prstGeom>
        </p:spPr>
      </p:pic>
      <p:pic>
        <p:nvPicPr>
          <p:cNvPr id="7" name="Afbeelding 6">
            <a:extLst>
              <a:ext uri="{FF2B5EF4-FFF2-40B4-BE49-F238E27FC236}">
                <a16:creationId xmlns:a16="http://schemas.microsoft.com/office/drawing/2014/main" id="{B823B27B-C825-9F3C-7167-D21BD98365DD}"/>
              </a:ext>
            </a:extLst>
          </p:cNvPr>
          <p:cNvPicPr>
            <a:picLocks noChangeAspect="1"/>
          </p:cNvPicPr>
          <p:nvPr/>
        </p:nvPicPr>
        <p:blipFill rotWithShape="1">
          <a:blip r:embed="rId7"/>
          <a:srcRect l="1406" r="2370"/>
          <a:stretch/>
        </p:blipFill>
        <p:spPr>
          <a:xfrm>
            <a:off x="6447777" y="1028286"/>
            <a:ext cx="2442216" cy="2072107"/>
          </a:xfrm>
          <a:prstGeom prst="rect">
            <a:avLst/>
          </a:prstGeom>
        </p:spPr>
      </p:pic>
      <p:sp>
        <p:nvSpPr>
          <p:cNvPr id="9" name="Title 2">
            <a:extLst>
              <a:ext uri="{FF2B5EF4-FFF2-40B4-BE49-F238E27FC236}">
                <a16:creationId xmlns:a16="http://schemas.microsoft.com/office/drawing/2014/main" id="{C150CD0F-E294-F145-E9A2-64BF6E9DE904}"/>
              </a:ext>
            </a:extLst>
          </p:cNvPr>
          <p:cNvSpPr>
            <a:spLocks noGrp="1"/>
          </p:cNvSpPr>
          <p:nvPr>
            <p:ph type="title"/>
          </p:nvPr>
        </p:nvSpPr>
        <p:spPr>
          <a:xfrm>
            <a:off x="474985" y="557967"/>
            <a:ext cx="6899977" cy="642109"/>
          </a:xfrm>
        </p:spPr>
        <p:txBody>
          <a:bodyPr/>
          <a:lstStyle/>
          <a:p>
            <a:r>
              <a:rPr lang="nl-BE"/>
              <a:t>De uitdaging</a:t>
            </a:r>
          </a:p>
        </p:txBody>
      </p:sp>
    </p:spTree>
    <p:extLst>
      <p:ext uri="{BB962C8B-B14F-4D97-AF65-F5344CB8AC3E}">
        <p14:creationId xmlns:p14="http://schemas.microsoft.com/office/powerpoint/2010/main" val="141369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01D4A-243D-410D-660D-AF18C9E03DCF}"/>
              </a:ext>
            </a:extLst>
          </p:cNvPr>
          <p:cNvSpPr>
            <a:spLocks noGrp="1"/>
          </p:cNvSpPr>
          <p:nvPr>
            <p:ph type="title"/>
          </p:nvPr>
        </p:nvSpPr>
        <p:spPr/>
        <p:txBody>
          <a:bodyPr/>
          <a:lstStyle/>
          <a:p>
            <a:r>
              <a:rPr lang="nl-BE"/>
              <a:t>	</a:t>
            </a:r>
          </a:p>
        </p:txBody>
      </p:sp>
      <p:grpSp>
        <p:nvGrpSpPr>
          <p:cNvPr id="14" name="Group 13">
            <a:extLst>
              <a:ext uri="{FF2B5EF4-FFF2-40B4-BE49-F238E27FC236}">
                <a16:creationId xmlns:a16="http://schemas.microsoft.com/office/drawing/2014/main" id="{F783067B-25AB-08BB-9DE5-342B4C53EA13}"/>
              </a:ext>
            </a:extLst>
          </p:cNvPr>
          <p:cNvGrpSpPr>
            <a:grpSpLocks/>
          </p:cNvGrpSpPr>
          <p:nvPr/>
        </p:nvGrpSpPr>
        <p:grpSpPr>
          <a:xfrm>
            <a:off x="6987078" y="1556280"/>
            <a:ext cx="1674792" cy="2459457"/>
            <a:chOff x="6457950" y="2143286"/>
            <a:chExt cx="1674792" cy="1380927"/>
          </a:xfrm>
        </p:grpSpPr>
        <p:sp>
          <p:nvSpPr>
            <p:cNvPr id="4" name="Rechthoek: afgeronde hoeken 3">
              <a:extLst>
                <a:ext uri="{FF2B5EF4-FFF2-40B4-BE49-F238E27FC236}">
                  <a16:creationId xmlns:a16="http://schemas.microsoft.com/office/drawing/2014/main" id="{7815C2F3-D2C9-9295-C249-9A5DCE34C660}"/>
                </a:ext>
              </a:extLst>
            </p:cNvPr>
            <p:cNvSpPr/>
            <p:nvPr/>
          </p:nvSpPr>
          <p:spPr>
            <a:xfrm>
              <a:off x="6457950" y="2143286"/>
              <a:ext cx="1667721" cy="65280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nl-BE" sz="1200" dirty="0">
                  <a:solidFill>
                    <a:schemeClr val="bg1"/>
                  </a:solidFill>
                </a:rPr>
                <a:t>ZORGCAPACITEIT</a:t>
              </a:r>
            </a:p>
          </p:txBody>
        </p:sp>
        <p:sp>
          <p:nvSpPr>
            <p:cNvPr id="5" name="Rechthoek: afgeronde hoeken 4">
              <a:extLst>
                <a:ext uri="{FF2B5EF4-FFF2-40B4-BE49-F238E27FC236}">
                  <a16:creationId xmlns:a16="http://schemas.microsoft.com/office/drawing/2014/main" id="{D28757D7-9CC5-93B7-54A1-696278E4FB53}"/>
                </a:ext>
              </a:extLst>
            </p:cNvPr>
            <p:cNvSpPr/>
            <p:nvPr/>
          </p:nvSpPr>
          <p:spPr>
            <a:xfrm>
              <a:off x="6457950" y="2871408"/>
              <a:ext cx="1674792" cy="65280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nl-BE" sz="1200" dirty="0">
                  <a:solidFill>
                    <a:schemeClr val="bg1"/>
                  </a:solidFill>
                </a:rPr>
                <a:t>ZORG-</a:t>
              </a:r>
            </a:p>
            <a:p>
              <a:pPr algn="ctr" defTabSz="685800"/>
              <a:r>
                <a:rPr lang="nl-BE" sz="1200" dirty="0">
                  <a:solidFill>
                    <a:schemeClr val="bg1"/>
                  </a:solidFill>
                </a:rPr>
                <a:t>TOEGANKELIJKHEID</a:t>
              </a:r>
            </a:p>
          </p:txBody>
        </p:sp>
      </p:grpSp>
      <p:sp>
        <p:nvSpPr>
          <p:cNvPr id="9" name="Title 2">
            <a:extLst>
              <a:ext uri="{FF2B5EF4-FFF2-40B4-BE49-F238E27FC236}">
                <a16:creationId xmlns:a16="http://schemas.microsoft.com/office/drawing/2014/main" id="{FB80A05D-8D99-5BE6-B7D2-B0C6CA0AEDA6}"/>
              </a:ext>
            </a:extLst>
          </p:cNvPr>
          <p:cNvSpPr txBox="1">
            <a:spLocks/>
          </p:cNvSpPr>
          <p:nvPr/>
        </p:nvSpPr>
        <p:spPr>
          <a:xfrm>
            <a:off x="482130" y="550707"/>
            <a:ext cx="5975820" cy="642109"/>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a:lstStyle>
          <a:p>
            <a:r>
              <a:rPr lang="nl-BE"/>
              <a:t>Hoe deze uitdaging benaderen?</a:t>
            </a:r>
          </a:p>
        </p:txBody>
      </p:sp>
      <p:sp>
        <p:nvSpPr>
          <p:cNvPr id="15" name="Arrow: Right 14">
            <a:extLst>
              <a:ext uri="{FF2B5EF4-FFF2-40B4-BE49-F238E27FC236}">
                <a16:creationId xmlns:a16="http://schemas.microsoft.com/office/drawing/2014/main" id="{8A231D51-BBE6-D15E-2056-114FA1E775F7}"/>
              </a:ext>
            </a:extLst>
          </p:cNvPr>
          <p:cNvSpPr/>
          <p:nvPr/>
        </p:nvSpPr>
        <p:spPr>
          <a:xfrm>
            <a:off x="5208651" y="2465438"/>
            <a:ext cx="1331857" cy="563895"/>
          </a:xfrm>
          <a:prstGeom prst="rightArrow">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ight Brace 16">
            <a:extLst>
              <a:ext uri="{FF2B5EF4-FFF2-40B4-BE49-F238E27FC236}">
                <a16:creationId xmlns:a16="http://schemas.microsoft.com/office/drawing/2014/main" id="{A9FE6E9D-9097-AAC7-9F7C-2EDB2924D6DF}"/>
              </a:ext>
            </a:extLst>
          </p:cNvPr>
          <p:cNvSpPr/>
          <p:nvPr/>
        </p:nvSpPr>
        <p:spPr>
          <a:xfrm>
            <a:off x="4572291" y="1016002"/>
            <a:ext cx="395106" cy="3475709"/>
          </a:xfrm>
          <a:prstGeom prst="rightBrac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8" name="Rectangle 17">
            <a:extLst>
              <a:ext uri="{FF2B5EF4-FFF2-40B4-BE49-F238E27FC236}">
                <a16:creationId xmlns:a16="http://schemas.microsoft.com/office/drawing/2014/main" id="{6BEA4419-BA26-586C-F371-7431B79F77E4}"/>
              </a:ext>
            </a:extLst>
          </p:cNvPr>
          <p:cNvSpPr/>
          <p:nvPr/>
        </p:nvSpPr>
        <p:spPr>
          <a:xfrm>
            <a:off x="4967397" y="2126249"/>
            <a:ext cx="1603281" cy="360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200">
                <a:solidFill>
                  <a:schemeClr val="tx1"/>
                </a:solidFill>
                <a:latin typeface="FlandersArtSans-Bold" panose="00000800000000000000" charset="0"/>
              </a:rPr>
              <a:t>…hebben impact op</a:t>
            </a:r>
          </a:p>
        </p:txBody>
      </p:sp>
      <p:sp>
        <p:nvSpPr>
          <p:cNvPr id="3" name="TextBox 2">
            <a:extLst>
              <a:ext uri="{FF2B5EF4-FFF2-40B4-BE49-F238E27FC236}">
                <a16:creationId xmlns:a16="http://schemas.microsoft.com/office/drawing/2014/main" id="{2D46BB34-377F-59FE-8045-0A89BA6132BB}"/>
              </a:ext>
            </a:extLst>
          </p:cNvPr>
          <p:cNvSpPr txBox="1"/>
          <p:nvPr/>
        </p:nvSpPr>
        <p:spPr>
          <a:xfrm>
            <a:off x="489201" y="1113728"/>
            <a:ext cx="4861560" cy="400110"/>
          </a:xfrm>
          <a:prstGeom prst="rect">
            <a:avLst/>
          </a:prstGeom>
          <a:noFill/>
        </p:spPr>
        <p:txBody>
          <a:bodyPr wrap="square" rtlCol="0">
            <a:spAutoFit/>
          </a:bodyPr>
          <a:lstStyle/>
          <a:p>
            <a:r>
              <a:rPr lang="nl-BE" sz="2000" b="1">
                <a:latin typeface="FlandersArtSans-Bold" panose="00000800000000000000" charset="0"/>
              </a:rPr>
              <a:t>Verschillende </a:t>
            </a:r>
            <a:r>
              <a:rPr lang="nl-BE" sz="2000" b="1" dirty="0">
                <a:latin typeface="FlandersArtSans-Bold" panose="00000800000000000000" charset="0"/>
              </a:rPr>
              <a:t>randvoorwaarden</a:t>
            </a:r>
            <a:r>
              <a:rPr lang="nl-BE" sz="2000" b="1">
                <a:latin typeface="FlandersArtSans-Bold" panose="00000800000000000000" charset="0"/>
              </a:rPr>
              <a:t>…</a:t>
            </a:r>
          </a:p>
        </p:txBody>
      </p:sp>
      <p:grpSp>
        <p:nvGrpSpPr>
          <p:cNvPr id="24" name="Group 23">
            <a:extLst>
              <a:ext uri="{FF2B5EF4-FFF2-40B4-BE49-F238E27FC236}">
                <a16:creationId xmlns:a16="http://schemas.microsoft.com/office/drawing/2014/main" id="{8A8F6913-C947-C339-1B88-A5AAC8B16C58}"/>
              </a:ext>
            </a:extLst>
          </p:cNvPr>
          <p:cNvGrpSpPr/>
          <p:nvPr/>
        </p:nvGrpSpPr>
        <p:grpSpPr>
          <a:xfrm>
            <a:off x="579121" y="1805940"/>
            <a:ext cx="3375659" cy="2616101"/>
            <a:chOff x="579121" y="1805940"/>
            <a:chExt cx="3375659" cy="2616101"/>
          </a:xfrm>
        </p:grpSpPr>
        <p:sp>
          <p:nvSpPr>
            <p:cNvPr id="16" name="TextBox 15">
              <a:extLst>
                <a:ext uri="{FF2B5EF4-FFF2-40B4-BE49-F238E27FC236}">
                  <a16:creationId xmlns:a16="http://schemas.microsoft.com/office/drawing/2014/main" id="{158D63C9-E864-52ED-2226-FE3ECDE71239}"/>
                </a:ext>
              </a:extLst>
            </p:cNvPr>
            <p:cNvSpPr txBox="1"/>
            <p:nvPr/>
          </p:nvSpPr>
          <p:spPr>
            <a:xfrm>
              <a:off x="579121" y="1805940"/>
              <a:ext cx="1965960" cy="2616101"/>
            </a:xfrm>
            <a:prstGeom prst="rect">
              <a:avLst/>
            </a:prstGeom>
            <a:noFill/>
          </p:spPr>
          <p:txBody>
            <a:bodyPr wrap="square" rtlCol="0">
              <a:spAutoFit/>
            </a:bodyPr>
            <a:lstStyle/>
            <a:p>
              <a:pPr marL="171450" indent="-171450">
                <a:spcAft>
                  <a:spcPts val="1200"/>
                </a:spcAft>
                <a:buFont typeface="Wingdings" panose="05000000000000000000" pitchFamily="2" charset="2"/>
                <a:buChar char="Ø"/>
              </a:pPr>
              <a:r>
                <a:rPr lang="nl-BE" sz="1200" dirty="0">
                  <a:latin typeface="FlandersArtSans-Regular" panose="020B0604020202020204" charset="0"/>
                </a:rPr>
                <a:t>Administratieve overlast</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Data gedreven werkwijze</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Interdisciplinariteit</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Netwerken</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Digitale ondersteuning en AI</a:t>
              </a:r>
            </a:p>
            <a:p>
              <a:pPr marL="171450" indent="-171450">
                <a:buFont typeface="Wingdings" panose="05000000000000000000" pitchFamily="2" charset="2"/>
                <a:buChar char="Ø"/>
              </a:pPr>
              <a:endParaRPr lang="nl-BE" sz="1200" dirty="0"/>
            </a:p>
            <a:p>
              <a:endParaRPr lang="nl-BE" dirty="0"/>
            </a:p>
          </p:txBody>
        </p:sp>
        <p:sp>
          <p:nvSpPr>
            <p:cNvPr id="19" name="TextBox 18">
              <a:extLst>
                <a:ext uri="{FF2B5EF4-FFF2-40B4-BE49-F238E27FC236}">
                  <a16:creationId xmlns:a16="http://schemas.microsoft.com/office/drawing/2014/main" id="{B28DB2F1-7ACE-CF35-6A79-56DBDB466D3C}"/>
                </a:ext>
              </a:extLst>
            </p:cNvPr>
            <p:cNvSpPr txBox="1"/>
            <p:nvPr/>
          </p:nvSpPr>
          <p:spPr>
            <a:xfrm>
              <a:off x="2586611" y="1805940"/>
              <a:ext cx="1368169" cy="2585323"/>
            </a:xfrm>
            <a:prstGeom prst="rect">
              <a:avLst/>
            </a:prstGeom>
            <a:noFill/>
          </p:spPr>
          <p:txBody>
            <a:bodyPr wrap="square" rtlCol="0">
              <a:spAutoFit/>
            </a:bodyPr>
            <a:lstStyle/>
            <a:p>
              <a:pPr marL="171450" indent="-171450">
                <a:spcAft>
                  <a:spcPts val="1200"/>
                </a:spcAft>
                <a:buFont typeface="Wingdings" panose="05000000000000000000" pitchFamily="2" charset="2"/>
                <a:buChar char="Ø"/>
              </a:pPr>
              <a:r>
                <a:rPr lang="nl-BE" sz="1200" dirty="0">
                  <a:latin typeface="FlandersArtSans-Regular" panose="020B0604020202020204" charset="0"/>
                </a:rPr>
                <a:t>Procesflow</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Subsidiariteit</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Welzijn</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Infrastructuur</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Lokaal bestuur</a:t>
              </a:r>
            </a:p>
            <a:p>
              <a:pPr marL="171450" indent="-171450">
                <a:spcAft>
                  <a:spcPts val="1200"/>
                </a:spcAft>
                <a:buFont typeface="Wingdings" panose="05000000000000000000" pitchFamily="2" charset="2"/>
                <a:buChar char="Ø"/>
              </a:pPr>
              <a:r>
                <a:rPr lang="nl-BE" sz="1200" dirty="0">
                  <a:latin typeface="FlandersArtSans-Regular" panose="020B0604020202020204" charset="0"/>
                </a:rPr>
                <a:t>Health </a:t>
              </a:r>
              <a:r>
                <a:rPr lang="nl-BE" sz="1200" dirty="0" err="1">
                  <a:latin typeface="FlandersArtSans-Regular" panose="020B0604020202020204" charset="0"/>
                </a:rPr>
                <a:t>literacy</a:t>
              </a:r>
              <a:endParaRPr lang="nl-BE" sz="1200" dirty="0">
                <a:latin typeface="FlandersArtSans-Regular" panose="020B0604020202020204" charset="0"/>
              </a:endParaRPr>
            </a:p>
            <a:p>
              <a:pPr marL="171450" indent="-171450">
                <a:buFont typeface="Wingdings" panose="05000000000000000000" pitchFamily="2" charset="2"/>
                <a:buChar char="Ø"/>
              </a:pPr>
              <a:endParaRPr lang="nl-BE" sz="1200" dirty="0"/>
            </a:p>
            <a:p>
              <a:endParaRPr lang="nl-BE" dirty="0"/>
            </a:p>
          </p:txBody>
        </p:sp>
      </p:grpSp>
      <p:sp>
        <p:nvSpPr>
          <p:cNvPr id="23" name="Rectangle: Rounded Corners 22">
            <a:extLst>
              <a:ext uri="{FF2B5EF4-FFF2-40B4-BE49-F238E27FC236}">
                <a16:creationId xmlns:a16="http://schemas.microsoft.com/office/drawing/2014/main" id="{82555068-991B-54DB-07D5-BA950481C01D}"/>
              </a:ext>
            </a:extLst>
          </p:cNvPr>
          <p:cNvSpPr/>
          <p:nvPr/>
        </p:nvSpPr>
        <p:spPr>
          <a:xfrm>
            <a:off x="482130" y="1611564"/>
            <a:ext cx="3533610" cy="2418208"/>
          </a:xfrm>
          <a:prstGeom prst="round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295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9ADAF-4647-F3A1-A6D6-CFD3E1CEAE7E}"/>
              </a:ext>
            </a:extLst>
          </p:cNvPr>
          <p:cNvSpPr>
            <a:spLocks noGrp="1"/>
          </p:cNvSpPr>
          <p:nvPr>
            <p:ph type="title"/>
          </p:nvPr>
        </p:nvSpPr>
        <p:spPr>
          <a:xfrm>
            <a:off x="482130" y="573039"/>
            <a:ext cx="5975820" cy="642109"/>
          </a:xfrm>
        </p:spPr>
        <p:txBody>
          <a:bodyPr/>
          <a:lstStyle/>
          <a:p>
            <a:r>
              <a:rPr lang="nl-BE"/>
              <a:t>Ondersteuning in de vorm van concrete projecten </a:t>
            </a:r>
          </a:p>
        </p:txBody>
      </p:sp>
      <p:sp>
        <p:nvSpPr>
          <p:cNvPr id="2" name="Rectangle: Rounded Corners 1">
            <a:extLst>
              <a:ext uri="{FF2B5EF4-FFF2-40B4-BE49-F238E27FC236}">
                <a16:creationId xmlns:a16="http://schemas.microsoft.com/office/drawing/2014/main" id="{4082786A-8081-A57A-B28D-CAC74241A63A}"/>
              </a:ext>
            </a:extLst>
          </p:cNvPr>
          <p:cNvSpPr>
            <a:spLocks/>
          </p:cNvSpPr>
          <p:nvPr/>
        </p:nvSpPr>
        <p:spPr>
          <a:xfrm>
            <a:off x="1014884" y="1542109"/>
            <a:ext cx="7593856" cy="324548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5" name="Rectangle: Rounded Corners 4">
            <a:extLst>
              <a:ext uri="{FF2B5EF4-FFF2-40B4-BE49-F238E27FC236}">
                <a16:creationId xmlns:a16="http://schemas.microsoft.com/office/drawing/2014/main" id="{5010CFCF-46DC-5166-DB7A-BD215EF48C20}"/>
              </a:ext>
            </a:extLst>
          </p:cNvPr>
          <p:cNvSpPr>
            <a:spLocks/>
          </p:cNvSpPr>
          <p:nvPr/>
        </p:nvSpPr>
        <p:spPr>
          <a:xfrm>
            <a:off x="1117554" y="2371493"/>
            <a:ext cx="1410988" cy="2300388"/>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ctr"/>
          <a:lstStyle/>
          <a:p>
            <a:pPr algn="ctr"/>
            <a:r>
              <a:rPr lang="nl-BE" sz="1400" dirty="0">
                <a:latin typeface="FlandersArtSans-Regular" panose="020B0604020202020204" charset="0"/>
              </a:rPr>
              <a:t>Data-inventarisatie huisartsen</a:t>
            </a:r>
          </a:p>
          <a:p>
            <a:pPr algn="ctr"/>
            <a:endParaRPr lang="nl-BE"/>
          </a:p>
        </p:txBody>
      </p:sp>
      <p:sp>
        <p:nvSpPr>
          <p:cNvPr id="6" name="Rectangle: Rounded Corners 5">
            <a:extLst>
              <a:ext uri="{FF2B5EF4-FFF2-40B4-BE49-F238E27FC236}">
                <a16:creationId xmlns:a16="http://schemas.microsoft.com/office/drawing/2014/main" id="{88A988FF-9FE8-EADA-7DC1-5002C1D9C6F6}"/>
              </a:ext>
            </a:extLst>
          </p:cNvPr>
          <p:cNvSpPr>
            <a:spLocks/>
          </p:cNvSpPr>
          <p:nvPr/>
        </p:nvSpPr>
        <p:spPr>
          <a:xfrm>
            <a:off x="3023851" y="2371493"/>
            <a:ext cx="1410988" cy="230038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nl-BE" sz="1400" dirty="0">
                <a:latin typeface="FlandersArtSans-Regular" panose="020B0604020202020204" charset="0"/>
              </a:rPr>
              <a:t>Innovatief project toegankelijkheid huisarts-geneeskunde</a:t>
            </a:r>
          </a:p>
          <a:p>
            <a:pPr algn="ctr"/>
            <a:endParaRPr lang="nl-BE" dirty="0"/>
          </a:p>
        </p:txBody>
      </p:sp>
      <p:sp>
        <p:nvSpPr>
          <p:cNvPr id="7" name="Rectangle: Rounded Corners 6">
            <a:extLst>
              <a:ext uri="{FF2B5EF4-FFF2-40B4-BE49-F238E27FC236}">
                <a16:creationId xmlns:a16="http://schemas.microsoft.com/office/drawing/2014/main" id="{10EEEA6D-A102-B8CB-A5A6-7FF711D8E8EF}"/>
              </a:ext>
            </a:extLst>
          </p:cNvPr>
          <p:cNvSpPr>
            <a:spLocks/>
          </p:cNvSpPr>
          <p:nvPr/>
        </p:nvSpPr>
        <p:spPr>
          <a:xfrm>
            <a:off x="4930149" y="2371493"/>
            <a:ext cx="1410988" cy="230038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BE" sz="1400" dirty="0">
                <a:latin typeface="FlandersArtSans-Regular" panose="020B0604020202020204" charset="0"/>
              </a:rPr>
              <a:t>Pilootprojecten brede eerstelijns-praktijken</a:t>
            </a:r>
          </a:p>
          <a:p>
            <a:pPr algn="ctr"/>
            <a:endParaRPr lang="nl-BE"/>
          </a:p>
        </p:txBody>
      </p:sp>
      <p:sp>
        <p:nvSpPr>
          <p:cNvPr id="8" name="Rectangle: Rounded Corners 7">
            <a:extLst>
              <a:ext uri="{FF2B5EF4-FFF2-40B4-BE49-F238E27FC236}">
                <a16:creationId xmlns:a16="http://schemas.microsoft.com/office/drawing/2014/main" id="{C10025B6-0B54-082F-264D-83FD46DB753F}"/>
              </a:ext>
            </a:extLst>
          </p:cNvPr>
          <p:cNvSpPr>
            <a:spLocks/>
          </p:cNvSpPr>
          <p:nvPr/>
        </p:nvSpPr>
        <p:spPr>
          <a:xfrm>
            <a:off x="6836446" y="2371493"/>
            <a:ext cx="1410988" cy="230038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BE" sz="1400" dirty="0">
                <a:latin typeface="FlandersArtSans-Regular" panose="020B0604020202020204" charset="0"/>
              </a:rPr>
              <a:t>Ondersteuning eerstelijnszorg-aanbieders en  interdisciplinaire samenwerking in de praktijkvoering (impulsfonds)</a:t>
            </a:r>
          </a:p>
        </p:txBody>
      </p:sp>
      <p:sp>
        <p:nvSpPr>
          <p:cNvPr id="9" name="Rectangle 8">
            <a:extLst>
              <a:ext uri="{FF2B5EF4-FFF2-40B4-BE49-F238E27FC236}">
                <a16:creationId xmlns:a16="http://schemas.microsoft.com/office/drawing/2014/main" id="{792C94A0-6EBB-3470-7C78-1369FD28DDEA}"/>
              </a:ext>
            </a:extLst>
          </p:cNvPr>
          <p:cNvSpPr>
            <a:spLocks/>
          </p:cNvSpPr>
          <p:nvPr/>
        </p:nvSpPr>
        <p:spPr>
          <a:xfrm>
            <a:off x="2503174" y="1284385"/>
            <a:ext cx="4358640" cy="371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200" b="1" dirty="0">
                <a:latin typeface="FlandersArtSans-Bold" panose="020B0604020202020204" charset="0"/>
              </a:rPr>
              <a:t>Vier concrete projecten vanuit Departement Zorg</a:t>
            </a:r>
          </a:p>
        </p:txBody>
      </p:sp>
      <p:cxnSp>
        <p:nvCxnSpPr>
          <p:cNvPr id="23" name="Connector: Elbow 22">
            <a:extLst>
              <a:ext uri="{FF2B5EF4-FFF2-40B4-BE49-F238E27FC236}">
                <a16:creationId xmlns:a16="http://schemas.microsoft.com/office/drawing/2014/main" id="{57DB6E3A-1232-EAD6-B0AF-584C0979012B}"/>
              </a:ext>
            </a:extLst>
          </p:cNvPr>
          <p:cNvCxnSpPr>
            <a:cxnSpLocks/>
            <a:stCxn id="9" idx="2"/>
          </p:cNvCxnSpPr>
          <p:nvPr/>
        </p:nvCxnSpPr>
        <p:spPr>
          <a:xfrm rot="5400000">
            <a:off x="3090216" y="388924"/>
            <a:ext cx="325111" cy="28594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3D7D4FB-F5BB-89C7-B001-FEFC853D0F81}"/>
              </a:ext>
            </a:extLst>
          </p:cNvPr>
          <p:cNvCxnSpPr>
            <a:cxnSpLocks/>
            <a:stCxn id="9" idx="2"/>
          </p:cNvCxnSpPr>
          <p:nvPr/>
        </p:nvCxnSpPr>
        <p:spPr>
          <a:xfrm rot="16200000" flipH="1">
            <a:off x="5949662" y="388924"/>
            <a:ext cx="325110" cy="28594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4A495A2-453B-2CA0-BF87-970C1EA1DE86}"/>
              </a:ext>
            </a:extLst>
          </p:cNvPr>
          <p:cNvCxnSpPr>
            <a:cxnSpLocks/>
            <a:endCxn id="5" idx="0"/>
          </p:cNvCxnSpPr>
          <p:nvPr/>
        </p:nvCxnSpPr>
        <p:spPr>
          <a:xfrm rot="5400000">
            <a:off x="1627904" y="2176348"/>
            <a:ext cx="390290" cy="1"/>
          </a:xfrm>
          <a:prstGeom prst="bentConnector3">
            <a:avLst>
              <a:gd name="adj1" fmla="val 50000"/>
            </a:avLst>
          </a:prstGeom>
          <a:ln w="6350" cap="flat" cmpd="sng" algn="ctr">
            <a:solidFill>
              <a:schemeClr val="accent1">
                <a:lumMod val="100000"/>
              </a:schemeClr>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314637-02D3-615D-3379-3AF4163DE3B2}"/>
              </a:ext>
            </a:extLst>
          </p:cNvPr>
          <p:cNvCxnSpPr>
            <a:cxnSpLocks/>
            <a:stCxn id="8" idx="0"/>
          </p:cNvCxnSpPr>
          <p:nvPr/>
        </p:nvCxnSpPr>
        <p:spPr>
          <a:xfrm flipV="1">
            <a:off x="7541940" y="1981201"/>
            <a:ext cx="0" cy="390292"/>
          </a:xfrm>
          <a:prstGeom prst="line">
            <a:avLst/>
          </a:prstGeom>
          <a:ln w="6350" cap="flat" cmpd="sng" algn="ctr">
            <a:solidFill>
              <a:schemeClr val="accent1">
                <a:lumMod val="100000"/>
              </a:schemeClr>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9F37E10-B43A-A81A-F782-C7364249F0CB}"/>
              </a:ext>
            </a:extLst>
          </p:cNvPr>
          <p:cNvCxnSpPr>
            <a:cxnSpLocks/>
            <a:endCxn id="7" idx="0"/>
          </p:cNvCxnSpPr>
          <p:nvPr/>
        </p:nvCxnSpPr>
        <p:spPr>
          <a:xfrm>
            <a:off x="4682494" y="1981201"/>
            <a:ext cx="953149" cy="390292"/>
          </a:xfrm>
          <a:prstGeom prst="bentConnector2">
            <a:avLst/>
          </a:prstGeom>
          <a:ln w="6350" cap="flat" cmpd="sng" algn="ctr">
            <a:solidFill>
              <a:schemeClr val="accent1">
                <a:lumMod val="100000"/>
              </a:schemeClr>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A78D120B-9E10-B135-494A-3BDAC804CB8F}"/>
              </a:ext>
            </a:extLst>
          </p:cNvPr>
          <p:cNvCxnSpPr>
            <a:cxnSpLocks/>
            <a:endCxn id="6" idx="0"/>
          </p:cNvCxnSpPr>
          <p:nvPr/>
        </p:nvCxnSpPr>
        <p:spPr>
          <a:xfrm rot="10800000" flipV="1">
            <a:off x="3729346" y="1981201"/>
            <a:ext cx="953151" cy="390292"/>
          </a:xfrm>
          <a:prstGeom prst="bentConnector2">
            <a:avLst/>
          </a:prstGeom>
          <a:ln w="6350" cap="flat" cmpd="sng" algn="ctr">
            <a:solidFill>
              <a:schemeClr val="accent1">
                <a:lumMod val="100000"/>
              </a:schemeClr>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A8E5997-CF99-8F32-9FA5-6C52AFC25D25}"/>
              </a:ext>
            </a:extLst>
          </p:cNvPr>
          <p:cNvSpPr>
            <a:spLocks noGrp="1"/>
          </p:cNvSpPr>
          <p:nvPr>
            <p:ph sz="half" idx="1"/>
          </p:nvPr>
        </p:nvSpPr>
        <p:spPr/>
        <p:txBody>
          <a:bodyPr/>
          <a:lstStyle/>
          <a:p>
            <a:r>
              <a:rPr lang="nl-BE" dirty="0"/>
              <a:t>Wetenschappelijke onderbouwing door</a:t>
            </a:r>
          </a:p>
        </p:txBody>
      </p:sp>
      <p:sp>
        <p:nvSpPr>
          <p:cNvPr id="3" name="Titel 2">
            <a:extLst>
              <a:ext uri="{FF2B5EF4-FFF2-40B4-BE49-F238E27FC236}">
                <a16:creationId xmlns:a16="http://schemas.microsoft.com/office/drawing/2014/main" id="{D9008C85-8D3F-815F-D4FC-72C2E7ADE20F}"/>
              </a:ext>
            </a:extLst>
          </p:cNvPr>
          <p:cNvSpPr>
            <a:spLocks noGrp="1"/>
          </p:cNvSpPr>
          <p:nvPr>
            <p:ph type="title"/>
          </p:nvPr>
        </p:nvSpPr>
        <p:spPr/>
        <p:txBody>
          <a:bodyPr/>
          <a:lstStyle/>
          <a:p>
            <a:r>
              <a:rPr lang="nl-BE" dirty="0"/>
              <a:t>Partners</a:t>
            </a:r>
          </a:p>
        </p:txBody>
      </p:sp>
      <p:pic>
        <p:nvPicPr>
          <p:cNvPr id="7" name="Picture 4" descr="UGent style guide">
            <a:extLst>
              <a:ext uri="{FF2B5EF4-FFF2-40B4-BE49-F238E27FC236}">
                <a16:creationId xmlns:a16="http://schemas.microsoft.com/office/drawing/2014/main" id="{3227C956-7420-8408-B0C6-07DD5EE66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878" y="1921082"/>
            <a:ext cx="2929129" cy="2343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Leer- en deelplatform van VIVEL">
            <a:extLst>
              <a:ext uri="{FF2B5EF4-FFF2-40B4-BE49-F238E27FC236}">
                <a16:creationId xmlns:a16="http://schemas.microsoft.com/office/drawing/2014/main" id="{7DBC1848-4724-6428-2555-4DCEC2F106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045" y="2482983"/>
            <a:ext cx="2613215" cy="1219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7BC49AB7-E241-74AA-9FDE-E3F3EF444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87" y="2269524"/>
            <a:ext cx="1949241" cy="201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4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1A69F-7362-B61E-E65A-147D07FFC512}"/>
              </a:ext>
            </a:extLst>
          </p:cNvPr>
          <p:cNvSpPr>
            <a:spLocks noGrp="1"/>
          </p:cNvSpPr>
          <p:nvPr>
            <p:ph type="title"/>
          </p:nvPr>
        </p:nvSpPr>
        <p:spPr/>
        <p:txBody>
          <a:bodyPr/>
          <a:lstStyle/>
          <a:p>
            <a:r>
              <a:rPr lang="nl-BE"/>
              <a:t>Project data-inventarisatie huisartsen</a:t>
            </a:r>
          </a:p>
        </p:txBody>
      </p:sp>
      <p:sp>
        <p:nvSpPr>
          <p:cNvPr id="3" name="Ondertitel 2">
            <a:extLst>
              <a:ext uri="{FF2B5EF4-FFF2-40B4-BE49-F238E27FC236}">
                <a16:creationId xmlns:a16="http://schemas.microsoft.com/office/drawing/2014/main" id="{A44A7C40-EEB5-8B34-140C-BAABB2F53C7D}"/>
              </a:ext>
            </a:extLst>
          </p:cNvPr>
          <p:cNvSpPr>
            <a:spLocks noGrp="1"/>
          </p:cNvSpPr>
          <p:nvPr>
            <p:ph type="subTitle" idx="1"/>
          </p:nvPr>
        </p:nvSpPr>
        <p:spPr>
          <a:xfrm>
            <a:off x="969707" y="4014932"/>
            <a:ext cx="6302292" cy="543238"/>
          </a:xfrm>
        </p:spPr>
        <p:txBody>
          <a:bodyPr/>
          <a:lstStyle/>
          <a:p>
            <a:endParaRPr lang="nl-BE" dirty="0">
              <a:latin typeface="FlandersArtSans-Regular"/>
            </a:endParaRPr>
          </a:p>
          <a:p>
            <a:endParaRPr lang="nl-BE" dirty="0">
              <a:latin typeface="FlandersArtSans-Regular"/>
            </a:endParaRPr>
          </a:p>
        </p:txBody>
      </p:sp>
    </p:spTree>
    <p:extLst>
      <p:ext uri="{BB962C8B-B14F-4D97-AF65-F5344CB8AC3E}">
        <p14:creationId xmlns:p14="http://schemas.microsoft.com/office/powerpoint/2010/main" val="66557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7BAB67-9FE6-0116-A3D1-5FF7D4812786}"/>
              </a:ext>
            </a:extLst>
          </p:cNvPr>
          <p:cNvSpPr>
            <a:spLocks noGrp="1"/>
          </p:cNvSpPr>
          <p:nvPr>
            <p:ph sz="half" idx="1"/>
          </p:nvPr>
        </p:nvSpPr>
        <p:spPr/>
        <p:txBody>
          <a:bodyPr/>
          <a:lstStyle/>
          <a:p>
            <a:pPr marL="288000" lvl="1" indent="0">
              <a:buNone/>
            </a:pPr>
            <a:endParaRPr lang="nl-BE" dirty="0"/>
          </a:p>
          <a:p>
            <a:pPr marL="288000" lvl="1" indent="0">
              <a:buNone/>
            </a:pPr>
            <a:endParaRPr lang="nl-BE" dirty="0"/>
          </a:p>
          <a:p>
            <a:pPr marL="288000" lvl="1" indent="0">
              <a:buNone/>
            </a:pPr>
            <a:endParaRPr lang="nl-BE" dirty="0"/>
          </a:p>
        </p:txBody>
      </p:sp>
      <p:sp>
        <p:nvSpPr>
          <p:cNvPr id="3" name="Titel 2">
            <a:extLst>
              <a:ext uri="{FF2B5EF4-FFF2-40B4-BE49-F238E27FC236}">
                <a16:creationId xmlns:a16="http://schemas.microsoft.com/office/drawing/2014/main" id="{93826CA0-5AC0-F38C-5CCF-E7D0DA46A316}"/>
              </a:ext>
            </a:extLst>
          </p:cNvPr>
          <p:cNvSpPr>
            <a:spLocks noGrp="1"/>
          </p:cNvSpPr>
          <p:nvPr>
            <p:ph type="title"/>
          </p:nvPr>
        </p:nvSpPr>
        <p:spPr/>
        <p:txBody>
          <a:bodyPr/>
          <a:lstStyle/>
          <a:p>
            <a:r>
              <a:rPr lang="nl-BE" dirty="0">
                <a:latin typeface="FlandersArtSans-Bold"/>
              </a:rPr>
              <a:t>Wat?</a:t>
            </a:r>
          </a:p>
        </p:txBody>
      </p:sp>
      <p:sp>
        <p:nvSpPr>
          <p:cNvPr id="4" name="Rechthoek: afgeronde hoeken 3">
            <a:extLst>
              <a:ext uri="{FF2B5EF4-FFF2-40B4-BE49-F238E27FC236}">
                <a16:creationId xmlns:a16="http://schemas.microsoft.com/office/drawing/2014/main" id="{0E84E1DA-B473-CB31-3DE8-685B53923145}"/>
              </a:ext>
            </a:extLst>
          </p:cNvPr>
          <p:cNvSpPr/>
          <p:nvPr/>
        </p:nvSpPr>
        <p:spPr>
          <a:xfrm>
            <a:off x="692442" y="1282773"/>
            <a:ext cx="2493264" cy="8473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Huisartsenvragenlijst</a:t>
            </a:r>
          </a:p>
        </p:txBody>
      </p:sp>
      <p:sp>
        <p:nvSpPr>
          <p:cNvPr id="5" name="Rechthoek: afgeronde hoeken 4">
            <a:extLst>
              <a:ext uri="{FF2B5EF4-FFF2-40B4-BE49-F238E27FC236}">
                <a16:creationId xmlns:a16="http://schemas.microsoft.com/office/drawing/2014/main" id="{55B04919-E7EA-E354-F46E-04830CBA0E55}"/>
              </a:ext>
            </a:extLst>
          </p:cNvPr>
          <p:cNvSpPr/>
          <p:nvPr/>
        </p:nvSpPr>
        <p:spPr>
          <a:xfrm>
            <a:off x="5946599" y="1282773"/>
            <a:ext cx="2493264" cy="847344"/>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Praktijkvragenlijst</a:t>
            </a:r>
          </a:p>
        </p:txBody>
      </p:sp>
      <p:sp>
        <p:nvSpPr>
          <p:cNvPr id="6" name="Rechthoek: afgeronde hoeken 5">
            <a:extLst>
              <a:ext uri="{FF2B5EF4-FFF2-40B4-BE49-F238E27FC236}">
                <a16:creationId xmlns:a16="http://schemas.microsoft.com/office/drawing/2014/main" id="{5738B2DA-2EA8-0CDB-5165-8E01002AAEBF}"/>
              </a:ext>
            </a:extLst>
          </p:cNvPr>
          <p:cNvSpPr/>
          <p:nvPr/>
        </p:nvSpPr>
        <p:spPr>
          <a:xfrm>
            <a:off x="495810" y="2249676"/>
            <a:ext cx="2913888" cy="847344"/>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In te vullen door iedere huisarts (in opleiding)</a:t>
            </a:r>
          </a:p>
        </p:txBody>
      </p:sp>
      <p:sp>
        <p:nvSpPr>
          <p:cNvPr id="7" name="Rechthoek: afgeronde hoeken 6">
            <a:extLst>
              <a:ext uri="{FF2B5EF4-FFF2-40B4-BE49-F238E27FC236}">
                <a16:creationId xmlns:a16="http://schemas.microsoft.com/office/drawing/2014/main" id="{7EFBD7D2-1A94-B193-DE66-477E0EF5C7E5}"/>
              </a:ext>
            </a:extLst>
          </p:cNvPr>
          <p:cNvSpPr/>
          <p:nvPr/>
        </p:nvSpPr>
        <p:spPr>
          <a:xfrm>
            <a:off x="503540" y="3196969"/>
            <a:ext cx="2913888" cy="847344"/>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Beperkt aantal vragen, gemiddeld 5 minuten werk</a:t>
            </a:r>
          </a:p>
        </p:txBody>
      </p:sp>
      <p:sp>
        <p:nvSpPr>
          <p:cNvPr id="8" name="Rechthoek: afgeronde hoeken 7">
            <a:extLst>
              <a:ext uri="{FF2B5EF4-FFF2-40B4-BE49-F238E27FC236}">
                <a16:creationId xmlns:a16="http://schemas.microsoft.com/office/drawing/2014/main" id="{BA950FEE-1F4B-3C9C-2F3B-499C47700B74}"/>
              </a:ext>
            </a:extLst>
          </p:cNvPr>
          <p:cNvSpPr/>
          <p:nvPr/>
        </p:nvSpPr>
        <p:spPr>
          <a:xfrm>
            <a:off x="5689382" y="2249676"/>
            <a:ext cx="3046349" cy="84734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In te vullen door iedere praktijk (moet geen arts zijn)</a:t>
            </a:r>
          </a:p>
        </p:txBody>
      </p:sp>
      <p:sp>
        <p:nvSpPr>
          <p:cNvPr id="9" name="Rechthoek: afgeronde hoeken 8">
            <a:extLst>
              <a:ext uri="{FF2B5EF4-FFF2-40B4-BE49-F238E27FC236}">
                <a16:creationId xmlns:a16="http://schemas.microsoft.com/office/drawing/2014/main" id="{111E1814-C375-7EF9-0D68-60E7FC9E9933}"/>
              </a:ext>
            </a:extLst>
          </p:cNvPr>
          <p:cNvSpPr/>
          <p:nvPr/>
        </p:nvSpPr>
        <p:spPr>
          <a:xfrm>
            <a:off x="5726573" y="3198912"/>
            <a:ext cx="3046348" cy="84734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Meer uitgebreide vragen, gemiddeld 20 minuten werk</a:t>
            </a:r>
          </a:p>
        </p:txBody>
      </p:sp>
      <p:sp>
        <p:nvSpPr>
          <p:cNvPr id="10" name="Ovaal 9">
            <a:extLst>
              <a:ext uri="{FF2B5EF4-FFF2-40B4-BE49-F238E27FC236}">
                <a16:creationId xmlns:a16="http://schemas.microsoft.com/office/drawing/2014/main" id="{49D7A433-2C68-9BB7-7E5B-40AF3C5FB9CF}"/>
              </a:ext>
            </a:extLst>
          </p:cNvPr>
          <p:cNvSpPr/>
          <p:nvPr/>
        </p:nvSpPr>
        <p:spPr>
          <a:xfrm>
            <a:off x="3699487" y="2072640"/>
            <a:ext cx="1700106" cy="1548001"/>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600" dirty="0"/>
              <a:t>Bevraging komt per mail in september</a:t>
            </a:r>
          </a:p>
        </p:txBody>
      </p:sp>
      <p:sp>
        <p:nvSpPr>
          <p:cNvPr id="12" name="Rechthoek: afgeronde hoeken 11">
            <a:extLst>
              <a:ext uri="{FF2B5EF4-FFF2-40B4-BE49-F238E27FC236}">
                <a16:creationId xmlns:a16="http://schemas.microsoft.com/office/drawing/2014/main" id="{32EC0C7A-1F10-6721-9114-32E0E240DB9C}"/>
              </a:ext>
            </a:extLst>
          </p:cNvPr>
          <p:cNvSpPr/>
          <p:nvPr/>
        </p:nvSpPr>
        <p:spPr>
          <a:xfrm>
            <a:off x="503540" y="4144262"/>
            <a:ext cx="2913888" cy="847344"/>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Aantal vragen </a:t>
            </a:r>
            <a:r>
              <a:rPr lang="nl-BE"/>
              <a:t>rond carrière en  ervaren </a:t>
            </a:r>
            <a:r>
              <a:rPr lang="nl-BE" dirty="0"/>
              <a:t>werkdruk</a:t>
            </a:r>
          </a:p>
        </p:txBody>
      </p:sp>
      <p:sp>
        <p:nvSpPr>
          <p:cNvPr id="13" name="Rechthoek: afgeronde hoeken 12">
            <a:extLst>
              <a:ext uri="{FF2B5EF4-FFF2-40B4-BE49-F238E27FC236}">
                <a16:creationId xmlns:a16="http://schemas.microsoft.com/office/drawing/2014/main" id="{39221D94-6A8B-02A3-56DE-EAB3F945F323}"/>
              </a:ext>
            </a:extLst>
          </p:cNvPr>
          <p:cNvSpPr/>
          <p:nvPr/>
        </p:nvSpPr>
        <p:spPr>
          <a:xfrm>
            <a:off x="5726573" y="4148148"/>
            <a:ext cx="3046348" cy="84734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Praktijk- en organisatiekenmerken</a:t>
            </a:r>
          </a:p>
        </p:txBody>
      </p:sp>
    </p:spTree>
    <p:extLst>
      <p:ext uri="{BB962C8B-B14F-4D97-AF65-F5344CB8AC3E}">
        <p14:creationId xmlns:p14="http://schemas.microsoft.com/office/powerpoint/2010/main" val="342758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5F6E0-16E8-1E80-A3D4-77E4FABCAC4F}"/>
              </a:ext>
            </a:extLst>
          </p:cNvPr>
          <p:cNvSpPr>
            <a:spLocks noGrp="1"/>
          </p:cNvSpPr>
          <p:nvPr>
            <p:ph type="title"/>
          </p:nvPr>
        </p:nvSpPr>
        <p:spPr>
          <a:xfrm>
            <a:off x="482130" y="900000"/>
            <a:ext cx="4192740" cy="621899"/>
          </a:xfrm>
        </p:spPr>
        <p:txBody>
          <a:bodyPr anchor="t">
            <a:normAutofit/>
          </a:bodyPr>
          <a:lstStyle/>
          <a:p>
            <a:r>
              <a:rPr lang="nl-BE" sz="2100"/>
              <a:t>Voorbeeld: vragen uit de vragenlijst</a:t>
            </a:r>
          </a:p>
        </p:txBody>
      </p:sp>
      <p:pic>
        <p:nvPicPr>
          <p:cNvPr id="6" name="Afbeelding 5" descr="Afbeelding met tekst, schermopname, Lettertype&#10;&#10;Automatisch gegenereerde beschrijving">
            <a:extLst>
              <a:ext uri="{FF2B5EF4-FFF2-40B4-BE49-F238E27FC236}">
                <a16:creationId xmlns:a16="http://schemas.microsoft.com/office/drawing/2014/main" id="{48A9C3E0-CE4D-1EC5-40BE-41C8C7093D72}"/>
              </a:ext>
            </a:extLst>
          </p:cNvPr>
          <p:cNvPicPr>
            <a:picLocks noChangeAspect="1"/>
          </p:cNvPicPr>
          <p:nvPr/>
        </p:nvPicPr>
        <p:blipFill rotWithShape="1">
          <a:blip r:embed="rId3"/>
          <a:srcRect r="3766" b="4"/>
          <a:stretch/>
        </p:blipFill>
        <p:spPr>
          <a:xfrm>
            <a:off x="482130" y="1620000"/>
            <a:ext cx="4192740" cy="3147660"/>
          </a:xfrm>
          <a:prstGeom prst="rect">
            <a:avLst/>
          </a:prstGeom>
          <a:noFill/>
        </p:spPr>
      </p:pic>
      <p:pic>
        <p:nvPicPr>
          <p:cNvPr id="10" name="Afbeelding 9">
            <a:extLst>
              <a:ext uri="{FF2B5EF4-FFF2-40B4-BE49-F238E27FC236}">
                <a16:creationId xmlns:a16="http://schemas.microsoft.com/office/drawing/2014/main" id="{9B88C5E0-85FC-B0BD-102E-7B8D19DBB95F}"/>
              </a:ext>
            </a:extLst>
          </p:cNvPr>
          <p:cNvPicPr>
            <a:picLocks noChangeAspect="1"/>
          </p:cNvPicPr>
          <p:nvPr/>
        </p:nvPicPr>
        <p:blipFill rotWithShape="1">
          <a:blip r:embed="rId4"/>
          <a:srcRect r="-3" b="7184"/>
          <a:stretch/>
        </p:blipFill>
        <p:spPr>
          <a:xfrm>
            <a:off x="4766310" y="1143000"/>
            <a:ext cx="3895560" cy="3624660"/>
          </a:xfrm>
          <a:prstGeom prst="rect">
            <a:avLst/>
          </a:prstGeom>
          <a:noFill/>
        </p:spPr>
      </p:pic>
    </p:spTree>
    <p:extLst>
      <p:ext uri="{BB962C8B-B14F-4D97-AF65-F5344CB8AC3E}">
        <p14:creationId xmlns:p14="http://schemas.microsoft.com/office/powerpoint/2010/main" val="2530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0E84E1DA-B473-CB31-3DE8-685B53923145}"/>
              </a:ext>
            </a:extLst>
          </p:cNvPr>
          <p:cNvSpPr/>
          <p:nvPr/>
        </p:nvSpPr>
        <p:spPr>
          <a:xfrm>
            <a:off x="534251" y="343959"/>
            <a:ext cx="2493264" cy="8473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Huisartsenvragenlijst/ praktijkvragenlijst (zorgaanbod)</a:t>
            </a:r>
          </a:p>
        </p:txBody>
      </p:sp>
      <p:sp>
        <p:nvSpPr>
          <p:cNvPr id="5" name="Rechthoek: afgeronde hoeken 4">
            <a:extLst>
              <a:ext uri="{FF2B5EF4-FFF2-40B4-BE49-F238E27FC236}">
                <a16:creationId xmlns:a16="http://schemas.microsoft.com/office/drawing/2014/main" id="{55B04919-E7EA-E354-F46E-04830CBA0E55}"/>
              </a:ext>
            </a:extLst>
          </p:cNvPr>
          <p:cNvSpPr/>
          <p:nvPr/>
        </p:nvSpPr>
        <p:spPr>
          <a:xfrm>
            <a:off x="4732438" y="367272"/>
            <a:ext cx="2697908" cy="847344"/>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Openbare databases (zorgnood)</a:t>
            </a:r>
          </a:p>
        </p:txBody>
      </p:sp>
      <p:sp>
        <p:nvSpPr>
          <p:cNvPr id="7" name="Rechthoek: afgeronde hoeken 6">
            <a:extLst>
              <a:ext uri="{FF2B5EF4-FFF2-40B4-BE49-F238E27FC236}">
                <a16:creationId xmlns:a16="http://schemas.microsoft.com/office/drawing/2014/main" id="{7EFBD7D2-1A94-B193-DE66-477E0EF5C7E5}"/>
              </a:ext>
            </a:extLst>
          </p:cNvPr>
          <p:cNvSpPr/>
          <p:nvPr/>
        </p:nvSpPr>
        <p:spPr>
          <a:xfrm>
            <a:off x="534252" y="3929583"/>
            <a:ext cx="2493263" cy="10586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Lokale initiatieven, data-gedreven</a:t>
            </a:r>
          </a:p>
        </p:txBody>
      </p:sp>
      <p:sp>
        <p:nvSpPr>
          <p:cNvPr id="9" name="Rechthoek: afgeronde hoeken 8">
            <a:extLst>
              <a:ext uri="{FF2B5EF4-FFF2-40B4-BE49-F238E27FC236}">
                <a16:creationId xmlns:a16="http://schemas.microsoft.com/office/drawing/2014/main" id="{111E1814-C375-7EF9-0D68-60E7FC9E9933}"/>
              </a:ext>
            </a:extLst>
          </p:cNvPr>
          <p:cNvSpPr/>
          <p:nvPr/>
        </p:nvSpPr>
        <p:spPr>
          <a:xfrm>
            <a:off x="4732438" y="3899129"/>
            <a:ext cx="2697909" cy="10586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Verdere data-analyse voor lessen op Vlaams niveau</a:t>
            </a:r>
          </a:p>
        </p:txBody>
      </p:sp>
      <p:cxnSp>
        <p:nvCxnSpPr>
          <p:cNvPr id="12" name="Rechte verbindingslijn met pijl 11">
            <a:extLst>
              <a:ext uri="{FF2B5EF4-FFF2-40B4-BE49-F238E27FC236}">
                <a16:creationId xmlns:a16="http://schemas.microsoft.com/office/drawing/2014/main" id="{5B45E69E-3EB5-EDFA-274B-6897E8767E15}"/>
              </a:ext>
            </a:extLst>
          </p:cNvPr>
          <p:cNvCxnSpPr>
            <a:cxnSpLocks/>
          </p:cNvCxnSpPr>
          <p:nvPr/>
        </p:nvCxnSpPr>
        <p:spPr>
          <a:xfrm>
            <a:off x="2675467" y="1395307"/>
            <a:ext cx="383873" cy="3416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BCAA020B-4132-B76D-BFCA-364387F758FD}"/>
              </a:ext>
            </a:extLst>
          </p:cNvPr>
          <p:cNvCxnSpPr>
            <a:cxnSpLocks/>
          </p:cNvCxnSpPr>
          <p:nvPr/>
        </p:nvCxnSpPr>
        <p:spPr>
          <a:xfrm flipH="1">
            <a:off x="4616119" y="1395307"/>
            <a:ext cx="414327" cy="33716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Afbeelding 14">
            <a:extLst>
              <a:ext uri="{FF2B5EF4-FFF2-40B4-BE49-F238E27FC236}">
                <a16:creationId xmlns:a16="http://schemas.microsoft.com/office/drawing/2014/main" id="{068C2D43-F7CF-611D-1C39-BA70D163B2F1}"/>
              </a:ext>
            </a:extLst>
          </p:cNvPr>
          <p:cNvPicPr>
            <a:picLocks noChangeAspect="1"/>
          </p:cNvPicPr>
          <p:nvPr/>
        </p:nvPicPr>
        <p:blipFill>
          <a:blip r:embed="rId3"/>
          <a:stretch>
            <a:fillRect/>
          </a:stretch>
        </p:blipFill>
        <p:spPr>
          <a:xfrm>
            <a:off x="1963946" y="1786957"/>
            <a:ext cx="2002766" cy="1682478"/>
          </a:xfrm>
          <a:prstGeom prst="rect">
            <a:avLst/>
          </a:prstGeom>
        </p:spPr>
      </p:pic>
      <p:pic>
        <p:nvPicPr>
          <p:cNvPr id="16" name="Afbeelding 15">
            <a:extLst>
              <a:ext uri="{FF2B5EF4-FFF2-40B4-BE49-F238E27FC236}">
                <a16:creationId xmlns:a16="http://schemas.microsoft.com/office/drawing/2014/main" id="{034ABB0A-2233-4AC0-0C8A-4AE75A056E1E}"/>
              </a:ext>
            </a:extLst>
          </p:cNvPr>
          <p:cNvPicPr>
            <a:picLocks noChangeAspect="1"/>
          </p:cNvPicPr>
          <p:nvPr/>
        </p:nvPicPr>
        <p:blipFill>
          <a:blip r:embed="rId4"/>
          <a:stretch>
            <a:fillRect/>
          </a:stretch>
        </p:blipFill>
        <p:spPr>
          <a:xfrm>
            <a:off x="4244781" y="1948980"/>
            <a:ext cx="1571330" cy="1344696"/>
          </a:xfrm>
          <a:prstGeom prst="rect">
            <a:avLst/>
          </a:prstGeom>
        </p:spPr>
      </p:pic>
      <p:cxnSp>
        <p:nvCxnSpPr>
          <p:cNvPr id="20" name="Rechte verbindingslijn met pijl 19">
            <a:extLst>
              <a:ext uri="{FF2B5EF4-FFF2-40B4-BE49-F238E27FC236}">
                <a16:creationId xmlns:a16="http://schemas.microsoft.com/office/drawing/2014/main" id="{F7E5A287-84E7-9C7D-09FD-2C7F1EB8B648}"/>
              </a:ext>
            </a:extLst>
          </p:cNvPr>
          <p:cNvCxnSpPr>
            <a:cxnSpLocks/>
          </p:cNvCxnSpPr>
          <p:nvPr/>
        </p:nvCxnSpPr>
        <p:spPr>
          <a:xfrm>
            <a:off x="4616119" y="3558455"/>
            <a:ext cx="414327" cy="261705"/>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58644231-6F77-F289-AADC-93968C873E1A}"/>
              </a:ext>
            </a:extLst>
          </p:cNvPr>
          <p:cNvCxnSpPr>
            <a:cxnSpLocks/>
          </p:cNvCxnSpPr>
          <p:nvPr/>
        </p:nvCxnSpPr>
        <p:spPr>
          <a:xfrm flipH="1">
            <a:off x="2675467" y="3553880"/>
            <a:ext cx="383873" cy="375703"/>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el 22">
            <a:extLst>
              <a:ext uri="{FF2B5EF4-FFF2-40B4-BE49-F238E27FC236}">
                <a16:creationId xmlns:a16="http://schemas.microsoft.com/office/drawing/2014/main" id="{FD9940EB-1233-50D4-10CB-57FD076A3C95}"/>
              </a:ext>
            </a:extLst>
          </p:cNvPr>
          <p:cNvGraphicFramePr>
            <a:graphicFrameLocks noGrp="1"/>
          </p:cNvGraphicFramePr>
          <p:nvPr>
            <p:extLst>
              <p:ext uri="{D42A27DB-BD31-4B8C-83A1-F6EECF244321}">
                <p14:modId xmlns:p14="http://schemas.microsoft.com/office/powerpoint/2010/main" val="2207125525"/>
              </p:ext>
            </p:extLst>
          </p:nvPr>
        </p:nvGraphicFramePr>
        <p:xfrm>
          <a:off x="1641239" y="1797008"/>
          <a:ext cx="4619414" cy="1682478"/>
        </p:xfrm>
        <a:graphic>
          <a:graphicData uri="http://schemas.openxmlformats.org/drawingml/2006/table">
            <a:tbl>
              <a:tblPr firstRow="1" bandRow="1">
                <a:tableStyleId>{5940675A-B579-460E-94D1-54222C63F5DA}</a:tableStyleId>
              </a:tblPr>
              <a:tblGrid>
                <a:gridCol w="4619414">
                  <a:extLst>
                    <a:ext uri="{9D8B030D-6E8A-4147-A177-3AD203B41FA5}">
                      <a16:colId xmlns:a16="http://schemas.microsoft.com/office/drawing/2014/main" val="1014989385"/>
                    </a:ext>
                  </a:extLst>
                </a:gridCol>
              </a:tblGrid>
              <a:tr h="1682478">
                <a:tc>
                  <a:txBody>
                    <a:bodyPr/>
                    <a:lstStyle/>
                    <a:p>
                      <a:endParaRPr lang="nl-BE" dirty="0"/>
                    </a:p>
                  </a:txBody>
                  <a:tcPr/>
                </a:tc>
                <a:extLst>
                  <a:ext uri="{0D108BD9-81ED-4DB2-BD59-A6C34878D82A}">
                    <a16:rowId xmlns:a16="http://schemas.microsoft.com/office/drawing/2014/main" val="3781397625"/>
                  </a:ext>
                </a:extLst>
              </a:tr>
            </a:tbl>
          </a:graphicData>
        </a:graphic>
      </p:graphicFrame>
      <p:sp>
        <p:nvSpPr>
          <p:cNvPr id="6" name="Rechthoek 5">
            <a:extLst>
              <a:ext uri="{FF2B5EF4-FFF2-40B4-BE49-F238E27FC236}">
                <a16:creationId xmlns:a16="http://schemas.microsoft.com/office/drawing/2014/main" id="{4BD1032E-E660-A611-C0D4-9EC4D47BAA25}"/>
              </a:ext>
            </a:extLst>
          </p:cNvPr>
          <p:cNvSpPr/>
          <p:nvPr/>
        </p:nvSpPr>
        <p:spPr>
          <a:xfrm>
            <a:off x="1641239" y="1793387"/>
            <a:ext cx="975670" cy="5847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200"/>
              <a:t>Puur fictief voorbeeld</a:t>
            </a:r>
          </a:p>
        </p:txBody>
      </p:sp>
    </p:spTree>
    <p:extLst>
      <p:ext uri="{BB962C8B-B14F-4D97-AF65-F5344CB8AC3E}">
        <p14:creationId xmlns:p14="http://schemas.microsoft.com/office/powerpoint/2010/main" val="236933629"/>
      </p:ext>
    </p:extLst>
  </p:cSld>
  <p:clrMapOvr>
    <a:masterClrMapping/>
  </p:clrMapOvr>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C2EF69E-A97D-4AF5-B86B-5FCB27C6994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E93C461-734E-4E70-B56F-C83620C77BAF}"/>
    </a:ext>
  </a:extLst>
</a:theme>
</file>

<file path=ppt/theme/theme3.xml><?xml version="1.0" encoding="utf-8"?>
<a:theme xmlns:a="http://schemas.openxmlformats.org/drawingml/2006/main" name="DZorg_tekst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D55D6078-8472-422C-9512-D495B48AB74C}"/>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B9B41B8761084AB3B70879DC7C8FDF" ma:contentTypeVersion="8" ma:contentTypeDescription="Een nieuw document maken." ma:contentTypeScope="" ma:versionID="27c31a14d4e1b654ee64b9b8b42d234a">
  <xsd:schema xmlns:xsd="http://www.w3.org/2001/XMLSchema" xmlns:xs="http://www.w3.org/2001/XMLSchema" xmlns:p="http://schemas.microsoft.com/office/2006/metadata/properties" xmlns:ns2="2791c5bf-5009-4d1b-a0af-dc99fe4afda5" xmlns:ns3="e09d4f51-4e59-4183-b1de-c7a4d8fe77ea" targetNamespace="http://schemas.microsoft.com/office/2006/metadata/properties" ma:root="true" ma:fieldsID="4b162fee817eb1f35572e2961dec376e" ns2:_="" ns3:_="">
    <xsd:import namespace="2791c5bf-5009-4d1b-a0af-dc99fe4afda5"/>
    <xsd:import namespace="e09d4f51-4e59-4183-b1de-c7a4d8fe77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1c5bf-5009-4d1b-a0af-dc99fe4afda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9d4f51-4e59-4183-b1de-c7a4d8fe77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DAEC08-8936-4A96-941C-1994C320D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1c5bf-5009-4d1b-a0af-dc99fe4afda5"/>
    <ds:schemaRef ds:uri="e09d4f51-4e59-4183-b1de-c7a4d8fe7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3.xml><?xml version="1.0" encoding="utf-8"?>
<ds:datastoreItem xmlns:ds="http://schemas.openxmlformats.org/officeDocument/2006/customXml" ds:itemID="{56DF51BD-931C-487D-A907-A4A17478AF89}">
  <ds:schemaRefs>
    <ds:schemaRef ds:uri="http://purl.org/dc/terms/"/>
    <ds:schemaRef ds:uri="9a9ec0f0-7796-43d0-ac1f-4c8c46ee0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a0a5606-d206-4ac4-bfea-ba4965f46710"/>
    <ds:schemaRef ds:uri="http://schemas.openxmlformats.org/package/2006/metadata/core-properties"/>
    <ds:schemaRef ds:uri="9086623e-a14f-4b3e-8ce0-f5529cec68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ZORG_presentatie_breedbeeld</Template>
  <TotalTime>1</TotalTime>
  <Words>1437</Words>
  <Application>Microsoft Office PowerPoint</Application>
  <PresentationFormat>Diavoorstelling (16:9)</PresentationFormat>
  <Paragraphs>134</Paragraphs>
  <Slides>19</Slides>
  <Notes>5</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19</vt:i4>
      </vt:variant>
    </vt:vector>
  </HeadingPairs>
  <TitlesOfParts>
    <vt:vector size="31" baseType="lpstr">
      <vt:lpstr>FlandersArtSans-Medium</vt:lpstr>
      <vt:lpstr>Flanders Art Sans Medium</vt:lpstr>
      <vt:lpstr>Calibri</vt:lpstr>
      <vt:lpstr>Arial</vt:lpstr>
      <vt:lpstr>FlandersArtSans-Bold</vt:lpstr>
      <vt:lpstr>FlandersArtSans-Regular</vt:lpstr>
      <vt:lpstr>Flanders Art Sans</vt:lpstr>
      <vt:lpstr>Wingdings</vt:lpstr>
      <vt:lpstr>Symbol</vt:lpstr>
      <vt:lpstr>DZorg_titeldia's</vt:lpstr>
      <vt:lpstr>DZorg_tussentitels</vt:lpstr>
      <vt:lpstr>DZorg_tekstdia's</vt:lpstr>
      <vt:lpstr>Data-inventarisatie huisartsen</vt:lpstr>
      <vt:lpstr>De uitdaging</vt:lpstr>
      <vt:lpstr> </vt:lpstr>
      <vt:lpstr>Ondersteuning in de vorm van concrete projecten </vt:lpstr>
      <vt:lpstr>Partners</vt:lpstr>
      <vt:lpstr>Project data-inventarisatie huisartsen</vt:lpstr>
      <vt:lpstr>Wat?</vt:lpstr>
      <vt:lpstr>Voorbeeld: vragen uit de vragenlijst</vt:lpstr>
      <vt:lpstr>PowerPoint-presentatie</vt:lpstr>
      <vt:lpstr>Waarom deelnemen?</vt:lpstr>
      <vt:lpstr>Waarom deelnemen?</vt:lpstr>
      <vt:lpstr>Overzicht Q&amp;A</vt:lpstr>
      <vt:lpstr>Q&amp;A</vt:lpstr>
      <vt:lpstr>Q&amp;A</vt:lpstr>
      <vt:lpstr>Q&amp;A</vt:lpstr>
      <vt:lpstr>Q&amp;A</vt:lpstr>
      <vt:lpstr>Q&amp;A</vt:lpstr>
      <vt:lpstr>Q&amp;A</vt:lpstr>
      <vt:lpstr>Q&amp;A</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Wijnants Elke</dc:creator>
  <cp:lastModifiedBy>Schillemans Sara</cp:lastModifiedBy>
  <cp:revision>2</cp:revision>
  <cp:lastPrinted>2020-01-08T11:25:46Z</cp:lastPrinted>
  <dcterms:created xsi:type="dcterms:W3CDTF">2024-07-25T06:43:58Z</dcterms:created>
  <dcterms:modified xsi:type="dcterms:W3CDTF">2024-08-27T12:04:38Z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0x01010075B9B41B8761084AB3B70879DC7C8FDF</vt:lpwstr>
  </property>
  <property fmtid="{D5CDD505-2E9C-101B-9397-08002B2CF9AE}" pid="3" name="MediaServiceImageTags">
    <vt:lpwstr/>
  </property>
</Properties>
</file>