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660" r:id="rId6"/>
  </p:sldMasterIdLst>
  <p:notesMasterIdLst>
    <p:notesMasterId r:id="rId55"/>
  </p:notesMasterIdLst>
  <p:handoutMasterIdLst>
    <p:handoutMasterId r:id="rId56"/>
  </p:handoutMasterIdLst>
  <p:sldIdLst>
    <p:sldId id="265" r:id="rId7"/>
    <p:sldId id="269" r:id="rId8"/>
    <p:sldId id="447" r:id="rId9"/>
    <p:sldId id="449" r:id="rId10"/>
    <p:sldId id="448" r:id="rId11"/>
    <p:sldId id="450" r:id="rId12"/>
    <p:sldId id="451" r:id="rId13"/>
    <p:sldId id="452" r:id="rId14"/>
    <p:sldId id="453" r:id="rId15"/>
    <p:sldId id="348" r:id="rId16"/>
    <p:sldId id="405" r:id="rId17"/>
    <p:sldId id="406" r:id="rId18"/>
    <p:sldId id="422" r:id="rId19"/>
    <p:sldId id="423" r:id="rId20"/>
    <p:sldId id="424" r:id="rId21"/>
    <p:sldId id="425" r:id="rId22"/>
    <p:sldId id="426" r:id="rId23"/>
    <p:sldId id="427" r:id="rId24"/>
    <p:sldId id="446" r:id="rId25"/>
    <p:sldId id="429" r:id="rId26"/>
    <p:sldId id="430" r:id="rId27"/>
    <p:sldId id="432" r:id="rId28"/>
    <p:sldId id="433" r:id="rId29"/>
    <p:sldId id="431" r:id="rId30"/>
    <p:sldId id="428" r:id="rId31"/>
    <p:sldId id="407" r:id="rId32"/>
    <p:sldId id="408" r:id="rId33"/>
    <p:sldId id="434" r:id="rId34"/>
    <p:sldId id="410" r:id="rId35"/>
    <p:sldId id="438" r:id="rId36"/>
    <p:sldId id="435" r:id="rId37"/>
    <p:sldId id="436" r:id="rId38"/>
    <p:sldId id="437" r:id="rId39"/>
    <p:sldId id="413" r:id="rId40"/>
    <p:sldId id="415" r:id="rId41"/>
    <p:sldId id="439" r:id="rId42"/>
    <p:sldId id="411" r:id="rId43"/>
    <p:sldId id="412" r:id="rId44"/>
    <p:sldId id="414" r:id="rId45"/>
    <p:sldId id="440" r:id="rId46"/>
    <p:sldId id="417" r:id="rId47"/>
    <p:sldId id="418" r:id="rId48"/>
    <p:sldId id="442" r:id="rId49"/>
    <p:sldId id="441" r:id="rId50"/>
    <p:sldId id="445" r:id="rId51"/>
    <p:sldId id="443" r:id="rId52"/>
    <p:sldId id="444" r:id="rId53"/>
    <p:sldId id="421" r:id="rId54"/>
  </p:sldIdLst>
  <p:sldSz cx="9144000" cy="6858000" type="screen4x3"/>
  <p:notesSz cx="6858000" cy="9144000"/>
  <p:embeddedFontLst>
    <p:embeddedFont>
      <p:font typeface="FlandersArtSans-Bold" panose="00000800000000000000" pitchFamily="2" charset="0"/>
      <p:bold r:id="rId57"/>
    </p:embeddedFont>
    <p:embeddedFont>
      <p:font typeface="FlandersArtSans-Regular" panose="00000500000000000000" pitchFamily="2" charset="0"/>
      <p:regular r:id="rId58"/>
    </p:embeddedFont>
    <p:embeddedFont>
      <p:font typeface="FlandersArtSerif-Regular" panose="00000500000000000000" pitchFamily="2" charset="0"/>
      <p:regular r:id="rId59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 Boeck Tom ZG" initials="DZ" lastIdx="2" clrIdx="6">
    <p:extLst>
      <p:ext uri="{19B8F6BF-5375-455C-9EA6-DF929625EA0E}">
        <p15:presenceInfo xmlns:p15="http://schemas.microsoft.com/office/powerpoint/2012/main" userId="S::tom.deboeck@vlaanderen.be::95cafdcb-fb1c-4fce-b894-9f17298f4d4d" providerId="AD"/>
      </p:ext>
    </p:extLst>
  </p:cmAuthor>
  <p:cmAuthor id="1" name="Roelandt Nele" initials="RN" lastIdx="6" clrIdx="0">
    <p:extLst>
      <p:ext uri="{19B8F6BF-5375-455C-9EA6-DF929625EA0E}">
        <p15:presenceInfo xmlns:p15="http://schemas.microsoft.com/office/powerpoint/2012/main" userId="S::nele.roelandt@vlaanderen.be::7e4a6018-8d8d-4593-be40-c16b2bd55e08" providerId="AD"/>
      </p:ext>
    </p:extLst>
  </p:cmAuthor>
  <p:cmAuthor id="2" name="Declercq Barbara" initials="DB" lastIdx="3" clrIdx="1">
    <p:extLst>
      <p:ext uri="{19B8F6BF-5375-455C-9EA6-DF929625EA0E}">
        <p15:presenceInfo xmlns:p15="http://schemas.microsoft.com/office/powerpoint/2012/main" userId="S::barbara.declercq.zg@vlaanderen.be::ae626a2b-7511-4c4d-b300-2b9dc4c89689" providerId="AD"/>
      </p:ext>
    </p:extLst>
  </p:cmAuthor>
  <p:cmAuthor id="3" name="Demeyere Thibaut" initials="DT" lastIdx="2" clrIdx="2">
    <p:extLst>
      <p:ext uri="{19B8F6BF-5375-455C-9EA6-DF929625EA0E}">
        <p15:presenceInfo xmlns:p15="http://schemas.microsoft.com/office/powerpoint/2012/main" userId="S::thibaut.demeyere@vlaanderen.be::da5f2261-8b8a-4159-8afe-e7584952ac6a" providerId="AD"/>
      </p:ext>
    </p:extLst>
  </p:cmAuthor>
  <p:cmAuthor id="4" name="Dhondt Bruno ZG" initials="DBZ" lastIdx="3" clrIdx="3">
    <p:extLst>
      <p:ext uri="{19B8F6BF-5375-455C-9EA6-DF929625EA0E}">
        <p15:presenceInfo xmlns:p15="http://schemas.microsoft.com/office/powerpoint/2012/main" userId="S::bruno.dhondt@vlaanderen.be::002e0f8e-bb98-437b-b82d-11daaf14944c" providerId="AD"/>
      </p:ext>
    </p:extLst>
  </p:cmAuthor>
  <p:cmAuthor id="5" name="Nele Roelandt" initials="NR" lastIdx="8" clrIdx="4">
    <p:extLst>
      <p:ext uri="{19B8F6BF-5375-455C-9EA6-DF929625EA0E}">
        <p15:presenceInfo xmlns:p15="http://schemas.microsoft.com/office/powerpoint/2012/main" userId="Nele Roelandt" providerId="None"/>
      </p:ext>
    </p:extLst>
  </p:cmAuthor>
  <p:cmAuthor id="6" name="Leys Joris" initials="LJ" lastIdx="13" clrIdx="5">
    <p:extLst>
      <p:ext uri="{19B8F6BF-5375-455C-9EA6-DF929625EA0E}">
        <p15:presenceInfo xmlns:p15="http://schemas.microsoft.com/office/powerpoint/2012/main" userId="S::joris.leys@vlaanderen.be::4298c070-b660-46f3-b092-ef9308fab5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2.fntdata"/><Relationship Id="rId5" Type="http://schemas.openxmlformats.org/officeDocument/2006/relationships/slideMaster" Target="slideMasters/slideMaster1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3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1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Zorg en Gezondheid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/>
              <a:t>Zorg en Gezondheid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7/11/2024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09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39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693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80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382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05" y="527199"/>
            <a:ext cx="1861016" cy="71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05" y="527199"/>
            <a:ext cx="186101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tx2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tx2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7" y="286526"/>
            <a:ext cx="1861016" cy="71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99657"/>
            <a:ext cx="1861016" cy="719999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1" y="420468"/>
            <a:ext cx="1861016" cy="71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4191644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5988938"/>
            <a:ext cx="186101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4298"/>
            <a:ext cx="1848752" cy="7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tx2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bg1"/>
                </a:solidFill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  <a:noFill/>
          <a:ln>
            <a:solidFill>
              <a:schemeClr val="tx2"/>
            </a:solidFill>
          </a:ln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  <a:noFill/>
          <a:ln>
            <a:solidFill>
              <a:schemeClr val="tx2"/>
            </a:solidFill>
          </a:ln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0" y="419972"/>
            <a:ext cx="1848752" cy="715255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4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80" r:id="rId9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7/11/2024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E-loket MBE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Caroline Van Muylem</a:t>
            </a:r>
          </a:p>
          <a:p>
            <a:r>
              <a:rPr lang="nl-BE"/>
              <a:t>Bruno Dhondt</a:t>
            </a:r>
          </a:p>
          <a:p>
            <a:r>
              <a:rPr lang="nl-BE"/>
              <a:t>Anneleen Craps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BE"/>
              <a:t>7 oktober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nl-BE" sz="3600"/>
              <a:t>Introductie e- loket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8504E10-8A2F-4F06-888B-D67C5FAC2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Caroline Van Muylem</a:t>
            </a:r>
          </a:p>
          <a:p>
            <a:r>
              <a:rPr lang="nl-BE"/>
              <a:t>Bruno Dhondt</a:t>
            </a:r>
          </a:p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2"/>
          </p:nvPr>
        </p:nvSpPr>
        <p:spPr>
          <a:ln>
            <a:noFill/>
          </a:ln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1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856EF-1E3B-4FF7-82F2-D26C485D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Na het inloggen kom je op de startpagina van je </a:t>
            </a:r>
            <a:r>
              <a:rPr lang="nl-BE" sz="2000" b="1" u="sng"/>
              <a:t>eigen</a:t>
            </a:r>
            <a:r>
              <a:rPr lang="nl-BE" sz="2000"/>
              <a:t> MBE terecht – je ziet geen gegevens van andere </a:t>
            </a:r>
            <a:r>
              <a:rPr lang="nl-BE" sz="2000" err="1"/>
              <a:t>MBE’s</a:t>
            </a:r>
            <a:r>
              <a:rPr lang="nl-BE" sz="2000"/>
              <a:t>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EE6B40-AC55-48F6-850D-22177A1AEE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311" y="2273643"/>
            <a:ext cx="8049378" cy="3434834"/>
          </a:xfrm>
        </p:spPr>
      </p:pic>
    </p:spTree>
    <p:extLst>
      <p:ext uri="{BB962C8B-B14F-4D97-AF65-F5344CB8AC3E}">
        <p14:creationId xmlns:p14="http://schemas.microsoft.com/office/powerpoint/2010/main" val="256550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5CA5E-32B0-4483-A2BD-D917C48A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hier zie je de ontvangen berichten maar je kunt ook naar de map van alle verstuurde berichten gaan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9FF5CDD-146B-4305-9476-5D20D95FFE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1194" y="2298357"/>
            <a:ext cx="7416800" cy="3278112"/>
          </a:xfrm>
        </p:spPr>
      </p:pic>
    </p:spTree>
    <p:extLst>
      <p:ext uri="{BB962C8B-B14F-4D97-AF65-F5344CB8AC3E}">
        <p14:creationId xmlns:p14="http://schemas.microsoft.com/office/powerpoint/2010/main" val="92616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50A5A-1686-414D-A0B8-6C932C7C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Voorbeeld van een bericht uit het e-loket (steeds via e-mail) – een generiek e-mail adres opgeven en geen persoonlijk e-mailadres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2EBE47-EE66-4588-9626-417C5E2C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00" y="2798359"/>
            <a:ext cx="7072515" cy="374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2E19C-5B5E-47CB-962D-18A049AE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kunt kiezen voor “alle berichten”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B762A2E-B557-487D-99E9-B818AE695A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1507" y="2322297"/>
            <a:ext cx="5141905" cy="3671888"/>
          </a:xfr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28208ACC-1AF7-4A49-A958-367861BBF944}"/>
              </a:ext>
            </a:extLst>
          </p:cNvPr>
          <p:cNvSpPr/>
          <p:nvPr/>
        </p:nvSpPr>
        <p:spPr>
          <a:xfrm>
            <a:off x="2020529" y="4454013"/>
            <a:ext cx="855406" cy="57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70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6B19-A0EA-4BF7-ABBE-8885D9E7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hier zie je het overzicht van alle berichten (ontvangen en verstuurd)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AA6517-493E-4703-BBC1-4494E7EDCA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0102" y="1914525"/>
            <a:ext cx="7087395" cy="3671888"/>
          </a:xfrm>
        </p:spPr>
      </p:pic>
    </p:spTree>
    <p:extLst>
      <p:ext uri="{BB962C8B-B14F-4D97-AF65-F5344CB8AC3E}">
        <p14:creationId xmlns:p14="http://schemas.microsoft.com/office/powerpoint/2010/main" val="10722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A48EC-8264-428D-87C2-ABB241DB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klikt op bijvoorbeeld “test” en dan krijg je de details van het bericht “test”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38F4BB-4FCC-47AB-B5FC-38A8599942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7986" y="2246323"/>
            <a:ext cx="4952027" cy="4118566"/>
          </a:xfrm>
        </p:spPr>
      </p:pic>
    </p:spTree>
    <p:extLst>
      <p:ext uri="{BB962C8B-B14F-4D97-AF65-F5344CB8AC3E}">
        <p14:creationId xmlns:p14="http://schemas.microsoft.com/office/powerpoint/2010/main" val="266601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AF37E-BB32-4B29-B0BD-247FB9DE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het bericht “test” en de historiek van het volledige bericht (wat hiervoor verstuurd en geantwoord werd)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1EF0FA0-3FE9-4EFE-AABB-996898977E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1971" y="2235800"/>
            <a:ext cx="4332018" cy="4304635"/>
          </a:xfrm>
        </p:spPr>
      </p:pic>
    </p:spTree>
    <p:extLst>
      <p:ext uri="{BB962C8B-B14F-4D97-AF65-F5344CB8AC3E}">
        <p14:creationId xmlns:p14="http://schemas.microsoft.com/office/powerpoint/2010/main" val="244716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kan op dit bericht terug gaan antwoorden (indien nodig)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249F4F0-8F67-4F2D-877B-6F9D5CB8A5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3186" y="1914525"/>
            <a:ext cx="7221228" cy="3671888"/>
          </a:xfrm>
        </p:spPr>
      </p:pic>
    </p:spTree>
    <p:extLst>
      <p:ext uri="{BB962C8B-B14F-4D97-AF65-F5344CB8AC3E}">
        <p14:creationId xmlns:p14="http://schemas.microsoft.com/office/powerpoint/2010/main" val="61413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23ABC-847A-49D9-A321-84228A08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u="sng">
                <a:latin typeface="FlandersArtSans-Bold"/>
              </a:rPr>
              <a:t>Berichten die in de toekomst kunnen worden gestuurd zijn</a:t>
            </a:r>
            <a:r>
              <a:rPr lang="nl-BE" sz="2400">
                <a:latin typeface="FlandersArtSans-Bold"/>
              </a:rPr>
              <a:t>:</a:t>
            </a:r>
            <a:br>
              <a:rPr lang="nl-BE" sz="2800"/>
            </a:br>
            <a:br>
              <a:rPr lang="nl-BE" sz="2800"/>
            </a:br>
            <a:r>
              <a:rPr lang="nl-BE" sz="2800">
                <a:latin typeface="FlandersArtSans-Bold"/>
              </a:rPr>
              <a:t>- </a:t>
            </a:r>
            <a:endParaRPr lang="nl-BE" sz="2800" u="sng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B5352-FEFE-44A3-B90F-73A3DE4C6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BE" sz="2000">
                <a:latin typeface="FlandersArtSans-Regular"/>
              </a:rPr>
              <a:t>Opvragen jaarverslagen</a:t>
            </a:r>
          </a:p>
          <a:p>
            <a:r>
              <a:rPr lang="nl-BE" sz="2000">
                <a:latin typeface="FlandersArtSans-Regular"/>
              </a:rPr>
              <a:t>Lonen van de artsen</a:t>
            </a:r>
          </a:p>
          <a:p>
            <a:r>
              <a:rPr lang="nl-BE" sz="2000">
                <a:latin typeface="FlandersArtSans-Regular"/>
              </a:rPr>
              <a:t>Kilometervergoedingen</a:t>
            </a:r>
          </a:p>
          <a:p>
            <a:r>
              <a:rPr lang="nl-BE" sz="2000">
                <a:latin typeface="FlandersArtSans-Regular"/>
              </a:rPr>
              <a:t>….</a:t>
            </a:r>
          </a:p>
          <a:p>
            <a:endParaRPr lang="nl-BE" sz="2000"/>
          </a:p>
          <a:p>
            <a:r>
              <a:rPr lang="nl-BE" sz="2000">
                <a:latin typeface="FlandersArtSans-Regular"/>
              </a:rPr>
              <a:t>Deze stappen in het e-loket worden op voorhand meegedeeld en eventueel zullen wij een infosessie inplannen met stappenplan.</a:t>
            </a:r>
          </a:p>
          <a:p>
            <a:endParaRPr lang="nl-BE" sz="2400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079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45720" rtlCol="0" anchor="t">
            <a:noAutofit/>
          </a:bodyPr>
          <a:lstStyle/>
          <a:p>
            <a:r>
              <a:rPr lang="nl-BE" b="1">
                <a:latin typeface="FlandersArtSans-Regular"/>
              </a:rPr>
              <a:t>Algemeen kader</a:t>
            </a:r>
          </a:p>
          <a:p>
            <a:pPr marL="575945" lvl="1" indent="-287655"/>
            <a:r>
              <a:rPr lang="nl-BE" b="1"/>
              <a:t>Waarom, actueel gebruik &amp; toekomst</a:t>
            </a:r>
          </a:p>
          <a:p>
            <a:r>
              <a:rPr lang="nl-BE" b="1">
                <a:latin typeface="FlandersArtSans-Regular"/>
              </a:rPr>
              <a:t>Introductie E-loket voor MBE</a:t>
            </a:r>
          </a:p>
          <a:p>
            <a:pPr marL="287655" lvl="1" indent="0">
              <a:buNone/>
            </a:pPr>
            <a:endParaRPr lang="nl-BE" b="1"/>
          </a:p>
          <a:p>
            <a:pPr marL="287655" lvl="1" indent="0">
              <a:buNone/>
            </a:pPr>
            <a:endParaRPr lang="nl-BE" b="1">
              <a:latin typeface="FlandersArtSans-Regular"/>
            </a:endParaRPr>
          </a:p>
          <a:p>
            <a:pPr marL="287655" lvl="1" indent="0">
              <a:buNone/>
            </a:pPr>
            <a:endParaRPr lang="nl-BE" b="1"/>
          </a:p>
          <a:p>
            <a:pPr>
              <a:buNone/>
            </a:pPr>
            <a:endParaRPr lang="nl-BE" b="1"/>
          </a:p>
          <a:p>
            <a:pPr marL="287655" indent="-287655"/>
            <a:endParaRPr lang="nl-BE">
              <a:latin typeface="FlandersArtSans-Bold" panose="000008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kan het bericht zelf aanklikken zonder steeds naar “alle berichten” te gaan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990B67D-4A85-46C7-86EA-91E5661F2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4027" y="1914525"/>
            <a:ext cx="7079545" cy="3671888"/>
          </a:xfrm>
        </p:spPr>
      </p:pic>
    </p:spTree>
    <p:extLst>
      <p:ext uri="{BB962C8B-B14F-4D97-AF65-F5344CB8AC3E}">
        <p14:creationId xmlns:p14="http://schemas.microsoft.com/office/powerpoint/2010/main" val="1536565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je ziet dan onmiddellijk het volledige bericht met de historiek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02C8AC1-5DF1-44A1-846C-D6DEBD6F2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2978" y="2285279"/>
            <a:ext cx="7416800" cy="3226942"/>
          </a:xfrm>
        </p:spPr>
      </p:pic>
    </p:spTree>
    <p:extLst>
      <p:ext uri="{BB962C8B-B14F-4D97-AF65-F5344CB8AC3E}">
        <p14:creationId xmlns:p14="http://schemas.microsoft.com/office/powerpoint/2010/main" val="382317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6B19-A0EA-4BF7-ABBE-8885D9E7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via de knop “stuur nieuw bericht” bij “alle berichten” stuur je een nieuw bericht</a:t>
            </a:r>
            <a:br>
              <a:rPr lang="nl-BE" sz="2000"/>
            </a:br>
            <a:r>
              <a:rPr lang="nl-BE" sz="2800"/>
              <a:t>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439CD23-19D6-44DD-82E7-62DD245772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200" y="2404619"/>
            <a:ext cx="7416800" cy="3301299"/>
          </a:xfrm>
        </p:spPr>
      </p:pic>
    </p:spTree>
    <p:extLst>
      <p:ext uri="{BB962C8B-B14F-4D97-AF65-F5344CB8AC3E}">
        <p14:creationId xmlns:p14="http://schemas.microsoft.com/office/powerpoint/2010/main" val="209767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86B19-A0EA-4BF7-ABBE-8885D9E7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alles invullen en eventueel bijlagen bijvoegen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F744B25-F7D8-469A-AC9E-9C991E2B1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720" y="1415847"/>
            <a:ext cx="8697447" cy="4454012"/>
          </a:xfrm>
        </p:spPr>
      </p:pic>
    </p:spTree>
    <p:extLst>
      <p:ext uri="{BB962C8B-B14F-4D97-AF65-F5344CB8AC3E}">
        <p14:creationId xmlns:p14="http://schemas.microsoft.com/office/powerpoint/2010/main" val="95898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6A71A-C2E3-408E-8B17-47754E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Berichten</a:t>
            </a:r>
            <a:r>
              <a:rPr lang="nl-BE" sz="2000"/>
              <a:t>: terug naar startpagina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C56C349-15B4-49DE-A7A7-FD8C31A597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5908" y="2771513"/>
            <a:ext cx="7416800" cy="2402753"/>
          </a:xfrm>
        </p:spPr>
      </p:pic>
    </p:spTree>
    <p:extLst>
      <p:ext uri="{BB962C8B-B14F-4D97-AF65-F5344CB8AC3E}">
        <p14:creationId xmlns:p14="http://schemas.microsoft.com/office/powerpoint/2010/main" val="1004754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1F7D6-7749-45B7-9595-5CF80344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Startpagina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2495BAE-DB54-420B-8F73-85FD82B3B2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224947"/>
            <a:ext cx="7416800" cy="3051043"/>
          </a:xfrm>
        </p:spPr>
      </p:pic>
    </p:spTree>
    <p:extLst>
      <p:ext uri="{BB962C8B-B14F-4D97-AF65-F5344CB8AC3E}">
        <p14:creationId xmlns:p14="http://schemas.microsoft.com/office/powerpoint/2010/main" val="212603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98C7E-D831-4F9E-9065-22D8E1C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Overeenkomsten</a:t>
            </a:r>
            <a:r>
              <a:rPr lang="nl-BE" sz="2000"/>
              <a:t>: hier kun je het personeelsdossier 1-malig ingeven en nadien up-to-date houden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B0A2A72-EC44-46C7-BC5C-5778E9968D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551" y="2375562"/>
            <a:ext cx="7416800" cy="3590073"/>
          </a:xfrm>
        </p:spPr>
      </p:pic>
    </p:spTree>
    <p:extLst>
      <p:ext uri="{BB962C8B-B14F-4D97-AF65-F5344CB8AC3E}">
        <p14:creationId xmlns:p14="http://schemas.microsoft.com/office/powerpoint/2010/main" val="300926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B27C9-45FC-4D8F-9B68-AF1C529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Overeenkomsten</a:t>
            </a:r>
            <a:r>
              <a:rPr lang="nl-BE" sz="2000"/>
              <a:t>: “nieuw dossier” voor het aanmaken van het personeelsdossier – ook de berichten met het thema “overeenkomsten” vind je hier nog eens terug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51DADD1-B6C7-42C8-97B5-E8BC177995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52320" y="2339065"/>
            <a:ext cx="5660221" cy="41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B27C9-45FC-4D8F-9B68-AF1C529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Overeenkomsten</a:t>
            </a:r>
            <a:r>
              <a:rPr lang="nl-BE" sz="2000"/>
              <a:t>: “nieuw dossier” – 1-malig het personeelsdossier en nadien up-to-date houden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51DADD1-B6C7-42C8-97B5-E8BC177995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14208" y="1872000"/>
            <a:ext cx="5979584" cy="4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11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endParaRPr lang="nl-BE" sz="200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2F8356-353E-4028-824D-B99A1D76D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99123A-ADB4-4AAA-B602-29F7466C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8" y="1657212"/>
            <a:ext cx="7416000" cy="4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31EAD-BB2D-4F9D-964A-4AD1564C1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Algemeen kader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5E3B78-E8F9-4E7C-A9E9-F8B17E555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Anneleen Craps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5978C4-1011-4705-9F70-400FCB3B3E9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4182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1CA4D-6FAB-4A1B-ABFA-41CBEC43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99" y="756000"/>
            <a:ext cx="7416000" cy="1116000"/>
          </a:xfrm>
        </p:spPr>
        <p:txBody>
          <a:bodyPr/>
          <a:lstStyle/>
          <a:p>
            <a:r>
              <a:rPr lang="nl-BE" sz="2000" u="sng"/>
              <a:t>Gericht zoeken in het personeelsdossier</a:t>
            </a:r>
            <a:r>
              <a:rPr lang="nl-BE" sz="2000"/>
              <a:t>: bijvoorbeeld via naam of geboortedatum 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14325A01-A67F-47CD-8446-832C584CD9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0622" y="2271378"/>
            <a:ext cx="7651377" cy="1543496"/>
          </a:xfr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3596CA0-B4D8-407B-B13E-98016EE9D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1" y="4214253"/>
            <a:ext cx="8064088" cy="15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2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aanmaken van een nieuw personeelslid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A862AFD-F9D6-489B-A498-D497F0F7A0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8295" y="2187146"/>
            <a:ext cx="8023705" cy="2798855"/>
          </a:xfrm>
        </p:spPr>
      </p:pic>
    </p:spTree>
    <p:extLst>
      <p:ext uri="{BB962C8B-B14F-4D97-AF65-F5344CB8AC3E}">
        <p14:creationId xmlns:p14="http://schemas.microsoft.com/office/powerpoint/2010/main" val="2741243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aanmaken van een nieuw personeelslid – alle gegevens invoegen en met keuzemenu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701C622-890A-42EC-9BB7-36709CA9E5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3338" y="2270314"/>
            <a:ext cx="7061323" cy="3671888"/>
          </a:xfrm>
        </p:spPr>
      </p:pic>
    </p:spTree>
    <p:extLst>
      <p:ext uri="{BB962C8B-B14F-4D97-AF65-F5344CB8AC3E}">
        <p14:creationId xmlns:p14="http://schemas.microsoft.com/office/powerpoint/2010/main" val="67912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B4528-05D5-47CD-807A-F757C76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aanmaken van een nieuw personeelslid – de gegevens invoegen en met keuzemenu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2A969BD-618F-466E-A782-D5350D5C8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5908" y="2589861"/>
            <a:ext cx="7416800" cy="3210902"/>
          </a:xfrm>
        </p:spPr>
      </p:pic>
    </p:spTree>
    <p:extLst>
      <p:ext uri="{BB962C8B-B14F-4D97-AF65-F5344CB8AC3E}">
        <p14:creationId xmlns:p14="http://schemas.microsoft.com/office/powerpoint/2010/main" val="3555947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499B5-6265-44CD-A8E5-B547088F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binnen overeenkomst</a:t>
            </a:r>
            <a:r>
              <a:rPr lang="nl-BE" sz="2000"/>
              <a:t>: keuzemenu van de loonschaal &amp; functieclassificatie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4A95F05-39D7-4CE4-AE2D-DD83BDEFE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614630"/>
            <a:ext cx="7416800" cy="2271677"/>
          </a:xfrm>
        </p:spPr>
      </p:pic>
    </p:spTree>
    <p:extLst>
      <p:ext uri="{BB962C8B-B14F-4D97-AF65-F5344CB8AC3E}">
        <p14:creationId xmlns:p14="http://schemas.microsoft.com/office/powerpoint/2010/main" val="3044881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6FF96-7CD9-4336-85B6-32A810D2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Functieclassificatie en loonschaal keuzemenu (IFIC is nog toe te voegen) - indien functies ontbreken, gelieve ons dit te melden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721D7-051E-443F-95D2-91DEB07D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79" y="2693184"/>
            <a:ext cx="7908811" cy="352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2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27B7B-9E27-47F1-B7E1-49C3C043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648" y="706573"/>
            <a:ext cx="7416000" cy="1116000"/>
          </a:xfrm>
        </p:spPr>
        <p:txBody>
          <a:bodyPr/>
          <a:lstStyle/>
          <a:p>
            <a:r>
              <a:rPr lang="nl-BE" sz="2000" u="sng"/>
              <a:t>Personeelsleden binnen overeenkomst</a:t>
            </a:r>
            <a:r>
              <a:rPr lang="nl-BE" sz="2000"/>
              <a:t>:</a:t>
            </a:r>
            <a:r>
              <a:rPr lang="nl-BE" sz="2000" u="sng"/>
              <a:t> </a:t>
            </a:r>
            <a:r>
              <a:rPr lang="nl-BE" sz="2000"/>
              <a:t>verkeerd – gebruik vuilbakje voor te wissen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35754E5-D77A-4919-9D08-E176A7E84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249A191-2A76-40EE-A11F-DA46FC13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3442454"/>
            <a:ext cx="8711999" cy="9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72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B9759-91A0-4B0D-A3EF-103112CCD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buiten overeenkomst</a:t>
            </a:r>
            <a:endParaRPr lang="nl-BE" sz="200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11656D8-DFD8-49EA-83DF-72D3053245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2675" y="2025735"/>
            <a:ext cx="6502119" cy="3671888"/>
          </a:xfrm>
        </p:spPr>
      </p:pic>
    </p:spTree>
    <p:extLst>
      <p:ext uri="{BB962C8B-B14F-4D97-AF65-F5344CB8AC3E}">
        <p14:creationId xmlns:p14="http://schemas.microsoft.com/office/powerpoint/2010/main" val="1158730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FF1FF-F336-4B26-B098-33E95E00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buiten overeenkomst:</a:t>
            </a:r>
            <a:r>
              <a:rPr lang="nl-BE" sz="2000"/>
              <a:t>  - “+” uitklikken (keuzemenu)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391F7F3-0397-47A6-B3C6-85A905343C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2310737"/>
            <a:ext cx="7416800" cy="2879463"/>
          </a:xfrm>
        </p:spPr>
      </p:pic>
    </p:spTree>
    <p:extLst>
      <p:ext uri="{BB962C8B-B14F-4D97-AF65-F5344CB8AC3E}">
        <p14:creationId xmlns:p14="http://schemas.microsoft.com/office/powerpoint/2010/main" val="1284326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7350F-78DF-4BB6-89A2-20EF0B8A7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Personeel buiten overeenkomst </a:t>
            </a:r>
            <a:r>
              <a:rPr lang="nl-BE" sz="2000"/>
              <a:t>: alle gegevens invullen – “voeg toe” voor een nieuw dossier aan te maken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876C4C6-C980-4C59-A8DF-079E9CC930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200" y="2424673"/>
            <a:ext cx="7416800" cy="3170576"/>
          </a:xfrm>
        </p:spPr>
      </p:pic>
    </p:spTree>
    <p:extLst>
      <p:ext uri="{BB962C8B-B14F-4D97-AF65-F5344CB8AC3E}">
        <p14:creationId xmlns:p14="http://schemas.microsoft.com/office/powerpoint/2010/main" val="11504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8B377-B682-4634-BB41-719FE523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A73594-0DA4-4B95-9D52-893BBBAA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nl-BE"/>
              <a:t>Digitalisatie 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Personeelsdossier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Forfaitberekening </a:t>
            </a:r>
          </a:p>
          <a:p>
            <a:endParaRPr lang="nl-BE"/>
          </a:p>
          <a:p>
            <a:r>
              <a:rPr lang="nl-BE"/>
              <a:t>Centrale tool voor communicatie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pPr marL="575945" lvl="1" indent="-287655"/>
            <a:endParaRPr lang="nl-BE">
              <a:solidFill>
                <a:schemeClr val="tx1"/>
              </a:solidFill>
            </a:endParaRPr>
          </a:p>
          <a:p>
            <a:endParaRPr lang="nl-BE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5E53B16D-0707-6F43-D460-81D64E449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223" y="1951990"/>
            <a:ext cx="2542448" cy="1899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455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57E1-B598-49AE-BAD5-C1351DD7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Personeel buiten overeenkomst : alle gegevens invullen – nadien “indienen” – je kan steeds tussendoor “bewaren” als je niet onmiddellijk indient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28B6C00-840F-45A6-8814-56DB0957D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3600" y="3172186"/>
            <a:ext cx="7416800" cy="2342813"/>
          </a:xfrm>
        </p:spPr>
      </p:pic>
    </p:spTree>
    <p:extLst>
      <p:ext uri="{BB962C8B-B14F-4D97-AF65-F5344CB8AC3E}">
        <p14:creationId xmlns:p14="http://schemas.microsoft.com/office/powerpoint/2010/main" val="4194404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1F97-0E97-4197-9228-4A4DB2F7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Na het indienen van het dossier, krijg je een samenvatting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2B16BE8-D91F-4209-99D9-874FE0B81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2992" y="1914525"/>
            <a:ext cx="6781615" cy="3671888"/>
          </a:xfrm>
        </p:spPr>
      </p:pic>
    </p:spTree>
    <p:extLst>
      <p:ext uri="{BB962C8B-B14F-4D97-AF65-F5344CB8AC3E}">
        <p14:creationId xmlns:p14="http://schemas.microsoft.com/office/powerpoint/2010/main" val="2781574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45383-2F4F-4254-A307-50B6EFE8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Na indienen dossier: samenvatting (vervolg)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4A8CF0-92AD-4EB4-AF72-2DCC1EDA53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4340" y="1914525"/>
            <a:ext cx="6538919" cy="3671888"/>
          </a:xfrm>
        </p:spPr>
      </p:pic>
    </p:spTree>
    <p:extLst>
      <p:ext uri="{BB962C8B-B14F-4D97-AF65-F5344CB8AC3E}">
        <p14:creationId xmlns:p14="http://schemas.microsoft.com/office/powerpoint/2010/main" val="375155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1569E-F46B-4A6C-834F-B596454D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/>
              <a:t>Terugkeren naar overzichtspagina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15B8C07-6783-45F2-9C97-5609314A1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6010" y="1541619"/>
            <a:ext cx="5771979" cy="210608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8DE68D0-046B-4551-B95D-C82ED374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58" y="3974082"/>
            <a:ext cx="5771979" cy="21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06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BD80B-3BB8-4DE9-8E81-5E3515A2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Mijn Taken</a:t>
            </a:r>
            <a:r>
              <a:rPr lang="nl-BE" sz="2000"/>
              <a:t>:  het aanmaken van jullie personeelsdossier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203D70-E26E-43CD-B703-9ACB42603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6737" y="3074194"/>
            <a:ext cx="6334125" cy="1352550"/>
          </a:xfrm>
        </p:spPr>
      </p:pic>
    </p:spTree>
    <p:extLst>
      <p:ext uri="{BB962C8B-B14F-4D97-AF65-F5344CB8AC3E}">
        <p14:creationId xmlns:p14="http://schemas.microsoft.com/office/powerpoint/2010/main" val="299664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BD80B-3BB8-4DE9-8E81-5E3515A2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Mijn Taken</a:t>
            </a:r>
            <a:r>
              <a:rPr lang="nl-BE" sz="2000"/>
              <a:t>:  tegen 30 november 2022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203D70-E26E-43CD-B703-9ACB42603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6737" y="3074194"/>
            <a:ext cx="6334125" cy="1352550"/>
          </a:xfrm>
        </p:spPr>
      </p:pic>
    </p:spTree>
    <p:extLst>
      <p:ext uri="{BB962C8B-B14F-4D97-AF65-F5344CB8AC3E}">
        <p14:creationId xmlns:p14="http://schemas.microsoft.com/office/powerpoint/2010/main" val="64804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28C06-B52E-4E66-ABDB-ACC94243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HULP</a:t>
            </a:r>
            <a:r>
              <a:rPr lang="nl-BE" sz="2000"/>
              <a:t>: 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D3360D-D896-4203-93A6-68DCD8A3CD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1255" y="1258395"/>
            <a:ext cx="3629025" cy="1171575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2D1EC9F-8F00-49B6-BEA2-84F5A926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834" y="3195301"/>
            <a:ext cx="37433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7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28C06-B52E-4E66-ABDB-ACC94243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u="sng"/>
              <a:t>HULP</a:t>
            </a:r>
            <a:r>
              <a:rPr lang="nl-BE" sz="2000"/>
              <a:t>: 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64EE141-C1D8-493C-A1B7-8CD6B8F9C5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135" y="1766244"/>
            <a:ext cx="7588848" cy="3819010"/>
          </a:xfrm>
        </p:spPr>
      </p:pic>
    </p:spTree>
    <p:extLst>
      <p:ext uri="{BB962C8B-B14F-4D97-AF65-F5344CB8AC3E}">
        <p14:creationId xmlns:p14="http://schemas.microsoft.com/office/powerpoint/2010/main" val="3140102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ACB10-4CDC-4CD6-ACDF-87ACD785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2801F-DDC3-4D39-812D-EE8A43B3A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nl-BE"/>
              <a:t>Ingeven van de forfaitberekening en de bijlagen</a:t>
            </a:r>
          </a:p>
          <a:p>
            <a:r>
              <a:rPr lang="nl-BE"/>
              <a:t>Opladen van het jaarverslag</a:t>
            </a:r>
          </a:p>
          <a:p>
            <a:endParaRPr lang="nl-BE">
              <a:highlight>
                <a:srgbClr val="FFFF00"/>
              </a:highlight>
            </a:endParaRPr>
          </a:p>
          <a:p>
            <a:endParaRPr lang="nl-BE">
              <a:highlight>
                <a:srgbClr val="FFFF00"/>
              </a:highlight>
            </a:endParaRPr>
          </a:p>
        </p:txBody>
      </p:sp>
      <p:pic>
        <p:nvPicPr>
          <p:cNvPr id="4" name="Afbeelding 4" descr="Afbeelding met tekst, berg, lucht, buiten&#10;&#10;Automatisch gegenereerde beschrijving">
            <a:extLst>
              <a:ext uri="{FF2B5EF4-FFF2-40B4-BE49-F238E27FC236}">
                <a16:creationId xmlns:a16="http://schemas.microsoft.com/office/drawing/2014/main" id="{A0718F67-E4BD-F1F3-B221-55946B6BE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7" r="22208" b="-1"/>
          <a:stretch/>
        </p:blipFill>
        <p:spPr>
          <a:xfrm>
            <a:off x="5936471" y="1567341"/>
            <a:ext cx="2497624" cy="2569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572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2D46A-ED32-4918-BDCD-91A4B35E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Voordelen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894FC-2C5E-4886-8E58-4047A170B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 fontScale="92500"/>
          </a:bodyPr>
          <a:lstStyle/>
          <a:p>
            <a:r>
              <a:rPr lang="nl-NL" sz="1600"/>
              <a:t>Ontwikkeling gebruiks- en klantvriendelijke tool (digitaal, privacygevoelige informatie, …).</a:t>
            </a:r>
          </a:p>
          <a:p>
            <a:r>
              <a:rPr lang="nl-NL" sz="1600"/>
              <a:t>Communicatie</a:t>
            </a:r>
          </a:p>
          <a:p>
            <a:r>
              <a:rPr lang="nl-NL" sz="1600"/>
              <a:t>Stroomlijnen &amp; centraliseren van communicatie.</a:t>
            </a:r>
          </a:p>
          <a:p>
            <a:r>
              <a:rPr lang="nl-NL" sz="1600"/>
              <a:t>Verhogen kwaliteit van data die voor verschillende doeleinden (kunnen) gebruikt worden</a:t>
            </a:r>
          </a:p>
          <a:p>
            <a:r>
              <a:rPr lang="nl-NL" sz="1600"/>
              <a:t>Administratieve lastenverlaging:</a:t>
            </a:r>
          </a:p>
          <a:p>
            <a:pPr marL="575945" lvl="1" indent="-287655"/>
            <a:r>
              <a:rPr lang="nl-NL" sz="1600">
                <a:solidFill>
                  <a:schemeClr val="tx1"/>
                </a:solidFill>
              </a:rPr>
              <a:t>Personeelsdossier, forfaitberekening</a:t>
            </a:r>
          </a:p>
          <a:p>
            <a:pPr marL="575945" lvl="1" indent="-287655"/>
            <a:r>
              <a:rPr lang="nl-NL" sz="1600">
                <a:solidFill>
                  <a:schemeClr val="tx1"/>
                </a:solidFill>
              </a:rPr>
              <a:t>Eénmalige globale input – nadien enkel actualiseren. </a:t>
            </a:r>
          </a:p>
          <a:p>
            <a:r>
              <a:rPr lang="nl-NL" sz="1600"/>
              <a:t>Centraliseren informatie:</a:t>
            </a:r>
          </a:p>
          <a:p>
            <a:pPr marL="575945" lvl="1" indent="-287655"/>
            <a:r>
              <a:rPr lang="nl-NL" sz="1600">
                <a:solidFill>
                  <a:schemeClr val="tx1"/>
                </a:solidFill>
              </a:rPr>
              <a:t>Overzicht en historiek in het e-loket. </a:t>
            </a:r>
          </a:p>
          <a:p>
            <a:pPr marL="575945" lvl="1" indent="-287655"/>
            <a:endParaRPr lang="nl-NL" sz="1600">
              <a:solidFill>
                <a:schemeClr val="tx1"/>
              </a:solidFill>
            </a:endParaRPr>
          </a:p>
          <a:p>
            <a:endParaRPr lang="nl-BE" sz="1600"/>
          </a:p>
        </p:txBody>
      </p:sp>
      <p:pic>
        <p:nvPicPr>
          <p:cNvPr id="4" name="Afbeelding 4" descr="Afbeelding met tekst, elektronica, computer&#10;&#10;Automatisch gegenereerde beschrijving">
            <a:extLst>
              <a:ext uri="{FF2B5EF4-FFF2-40B4-BE49-F238E27FC236}">
                <a16:creationId xmlns:a16="http://schemas.microsoft.com/office/drawing/2014/main" id="{F768B0E4-1BC0-44D6-0412-73EAC6D92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1" r="17916"/>
          <a:stretch/>
        </p:blipFill>
        <p:spPr>
          <a:xfrm>
            <a:off x="5398588" y="2275552"/>
            <a:ext cx="2703812" cy="2784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9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E6C56-70A5-4FCE-9997-831BCBA1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>
            <a:normAutofit/>
          </a:bodyPr>
          <a:lstStyle/>
          <a:p>
            <a:r>
              <a:rPr lang="nl-BE"/>
              <a:t>Vandaag 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31174B-D052-476A-9C69-8B757A0DB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vert="horz" lIns="0" tIns="0" rIns="0" bIns="0" rtlCol="0">
            <a:normAutofit/>
          </a:bodyPr>
          <a:lstStyle/>
          <a:p>
            <a:r>
              <a:rPr lang="nl-BE"/>
              <a:t>Starten met personeelsdossier</a:t>
            </a:r>
          </a:p>
          <a:p>
            <a:endParaRPr lang="nl-BE"/>
          </a:p>
          <a:p>
            <a:r>
              <a:rPr lang="nl-BE"/>
              <a:t>Nadien ook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Forfaitberekening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Jaarverslag</a:t>
            </a:r>
          </a:p>
          <a:p>
            <a:pPr marL="575945" lvl="1" indent="-287655"/>
            <a:r>
              <a:rPr lang="nl-BE">
                <a:solidFill>
                  <a:schemeClr val="tx1"/>
                </a:solidFill>
              </a:rPr>
              <a:t>Geïndexeerde prijzen </a:t>
            </a:r>
          </a:p>
          <a:p>
            <a:pPr marL="575945" lvl="1" indent="-287655"/>
            <a:endParaRPr lang="nl-BE">
              <a:solidFill>
                <a:schemeClr val="tx1"/>
              </a:solidFill>
            </a:endParaRPr>
          </a:p>
          <a:p>
            <a:pPr marL="287655" lvl="1" indent="0">
              <a:buNone/>
            </a:pPr>
            <a:endParaRPr lang="nl-BE">
              <a:solidFill>
                <a:schemeClr val="tx1"/>
              </a:solidFill>
            </a:endParaRPr>
          </a:p>
        </p:txBody>
      </p:sp>
      <p:pic>
        <p:nvPicPr>
          <p:cNvPr id="4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5BFB99CA-8ADC-0BC2-C0AB-ADBBA38D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0" y="2764881"/>
            <a:ext cx="3672000" cy="206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39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0C34-A2ED-4CD6-9189-A84CD38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met de andere trajecten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E6C67-AC75-4BB8-9297-631436CECE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Hervorming palliatieve zorg</a:t>
            </a:r>
          </a:p>
          <a:p>
            <a:pPr lvl="1"/>
            <a:r>
              <a:rPr lang="nl-BE" b="1" u="sng"/>
              <a:t>As-Is</a:t>
            </a:r>
            <a:r>
              <a:rPr lang="nl-BE"/>
              <a:t> werking MBE</a:t>
            </a:r>
          </a:p>
          <a:p>
            <a:pPr lvl="1"/>
            <a:r>
              <a:rPr lang="nl-BE"/>
              <a:t>Ook </a:t>
            </a:r>
            <a:r>
              <a:rPr lang="nl-BE" err="1"/>
              <a:t>ifv</a:t>
            </a:r>
            <a:r>
              <a:rPr lang="nl-BE"/>
              <a:t> </a:t>
            </a:r>
            <a:r>
              <a:rPr lang="nl-BE" err="1"/>
              <a:t>inkanteling</a:t>
            </a:r>
            <a:r>
              <a:rPr lang="nl-BE"/>
              <a:t> in VSB</a:t>
            </a:r>
          </a:p>
          <a:p>
            <a:pPr marL="288000" lvl="1" indent="0">
              <a:buNone/>
            </a:pPr>
            <a:endParaRPr lang="nl-NL"/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7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03DCA-C05F-4306-AFA0-320978A9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met de andere trajecten 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54DEFC-F5DD-4BF0-A835-D806133E7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err="1"/>
              <a:t>Inkanteling</a:t>
            </a:r>
            <a:r>
              <a:rPr lang="nl-BE"/>
              <a:t> MBE in VSB = VSB/</a:t>
            </a:r>
            <a:r>
              <a:rPr lang="nl-BE" err="1"/>
              <a:t>eREVACfin</a:t>
            </a:r>
            <a:endParaRPr lang="nl-BE"/>
          </a:p>
          <a:p>
            <a:pPr lvl="1"/>
            <a:r>
              <a:rPr lang="nl-BE"/>
              <a:t>Digitalisatie facturatieproces</a:t>
            </a:r>
          </a:p>
          <a:p>
            <a:pPr lvl="1"/>
            <a:r>
              <a:rPr lang="nl-BE"/>
              <a:t>Administratieve vereenvoudiging</a:t>
            </a:r>
          </a:p>
          <a:p>
            <a:pPr lvl="1"/>
            <a:r>
              <a:rPr lang="nl-BE"/>
              <a:t>Verzekeringsinstellingen </a:t>
            </a:r>
          </a:p>
          <a:p>
            <a:pPr lvl="1"/>
            <a:r>
              <a:rPr lang="nl-BE"/>
              <a:t>Dataverzameling - jaarverslagen</a:t>
            </a:r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17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0C34-A2ED-4CD6-9189-A84CD384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met de andere trajecten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EE6C67-AC75-4BB8-9297-631436CECE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err="1"/>
              <a:t>eBTZ</a:t>
            </a:r>
            <a:r>
              <a:rPr lang="nl-BE"/>
              <a:t>+  </a:t>
            </a:r>
            <a:r>
              <a:rPr lang="nl-BE">
                <a:sym typeface="Wingdings" panose="05000000000000000000" pitchFamily="2" charset="2"/>
              </a:rPr>
              <a:t> </a:t>
            </a:r>
            <a:r>
              <a:rPr lang="nl-BE" err="1">
                <a:sym typeface="Wingdings" panose="05000000000000000000" pitchFamily="2" charset="2"/>
              </a:rPr>
              <a:t>eCalcura</a:t>
            </a:r>
            <a:endParaRPr lang="nl-BE"/>
          </a:p>
          <a:p>
            <a:pPr lvl="1"/>
            <a:r>
              <a:rPr lang="nl-NL"/>
              <a:t>Het </a:t>
            </a:r>
            <a:r>
              <a:rPr lang="nl-NL" err="1"/>
              <a:t>eCalcura</a:t>
            </a:r>
            <a:r>
              <a:rPr lang="nl-NL"/>
              <a:t> project beoogt de federale RaaS </a:t>
            </a:r>
            <a:r>
              <a:rPr lang="nl-NL" err="1"/>
              <a:t>webtoepassing</a:t>
            </a:r>
            <a:r>
              <a:rPr lang="nl-NL"/>
              <a:t> te vervangen door een applicatie in eigen beheer. Dit project bestaat uit 3 fasen.</a:t>
            </a:r>
          </a:p>
          <a:p>
            <a:pPr lvl="1"/>
            <a:endParaRPr lang="nl-BE"/>
          </a:p>
          <a:p>
            <a:pPr lvl="1"/>
            <a:r>
              <a:rPr lang="nl-BE" err="1"/>
              <a:t>Alligneren</a:t>
            </a:r>
            <a:r>
              <a:rPr lang="nl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60204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O_V6">
  <a:themeElements>
    <a:clrScheme name="AZG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AZG" id="{062821EF-396C-47EF-85E6-389BB4BF6EDD}" vid="{AC5C38F2-07C0-4B36-88EE-08982DC38963}"/>
    </a:ext>
  </a:extLst>
</a:theme>
</file>

<file path=ppt/theme/theme2.xml><?xml version="1.0" encoding="utf-8"?>
<a:theme xmlns:a="http://schemas.openxmlformats.org/drawingml/2006/main" name="Aangepast ontwerp">
  <a:themeElements>
    <a:clrScheme name="AZG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AZG" id="{062821EF-396C-47EF-85E6-389BB4BF6EDD}" vid="{36F929EF-72F2-477A-96DE-E3BA528E907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ZG Document" ma:contentTypeID="0x010100E5B23CBEC15EF443818A347F7744E75800F6DF85E097FB5548AE7E5A76B2A5216F" ma:contentTypeVersion="7" ma:contentTypeDescription="Het basis content type “ZG Document” is een basis voor content types voor in documentbibliotheken." ma:contentTypeScope="" ma:versionID="5f3be97d7ee2dba046a0571295ecfd0f">
  <xsd:schema xmlns:xsd="http://www.w3.org/2001/XMLSchema" xmlns:xs="http://www.w3.org/2001/XMLSchema" xmlns:p="http://schemas.microsoft.com/office/2006/metadata/properties" xmlns:ns2="9a9ec0f0-7796-43d0-ac1f-4c8c46ee0bd1" targetNamespace="http://schemas.microsoft.com/office/2006/metadata/properties" ma:root="true" ma:fieldsID="36f621a03b93aab5922825d5f89d321a" ns2:_=""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i2d81646cf3b4af085db4e59f76b2271" minOccurs="0"/>
                <xsd:element ref="ns2:TaxCatchAll" minOccurs="0"/>
                <xsd:element ref="ns2:TaxCatchAllLabel" minOccurs="0"/>
                <xsd:element ref="ns2:g3014de8249d42afad66165e3d2261e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i2d81646cf3b4af085db4e59f76b2271" ma:index="8" nillable="true" ma:taxonomy="true" ma:internalName="i2d81646cf3b4af085db4e59f76b2271" ma:taxonomyFieldName="ZG_x0020_Thema" ma:displayName="ZG Thema" ma:default="1;#Eerste lijn|efe5ef14-ff28-49c2-8320-f251ae633c1f" ma:fieldId="{22d81646-cf3b-4af0-85db-4e59f76b2271}" ma:taxonomyMulti="true" ma:sspId="49ca8161-7180-459b-a0ef-1a71cf6ffea5" ma:termSetId="7fe39be1-420a-4760-9a61-3e6b46397d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02af3c3-7d43-48c5-89d9-0d1fca778696}" ma:internalName="TaxCatchAll" ma:showField="CatchAllData" ma:web="f84df657-13e5-4ac6-a109-a74a11d2d2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02af3c3-7d43-48c5-89d9-0d1fca778696}" ma:internalName="TaxCatchAllLabel" ma:readOnly="true" ma:showField="CatchAllDataLabel" ma:web="f84df657-13e5-4ac6-a109-a74a11d2d2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014de8249d42afad66165e3d2261e7" ma:index="12" nillable="true" ma:taxonomy="true" ma:internalName="g3014de8249d42afad66165e3d2261e7" ma:taxonomyFieldName="ZG_x0020_Subthema" ma:displayName="ZG Subthema" ma:default="" ma:fieldId="{03014de8-249d-42af-ad66-165e3d2261e7}" ma:taxonomyMulti="true" ma:sspId="49ca8161-7180-459b-a0ef-1a71cf6ffea5" ma:termSetId="d7c685f0-dcff-44f7-afae-a3a295cca2e8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3014de8249d42afad66165e3d2261e7 xmlns="9a9ec0f0-7796-43d0-ac1f-4c8c46ee0bd1">
      <Terms xmlns="http://schemas.microsoft.com/office/infopath/2007/PartnerControls"/>
    </g3014de8249d42afad66165e3d2261e7>
    <i2d81646cf3b4af085db4e59f76b2271 xmlns="9a9ec0f0-7796-43d0-ac1f-4c8c46ee0bd1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Geestelijke gezondheid</TermName>
          <TermId xmlns="http://schemas.microsoft.com/office/infopath/2007/PartnerControls">fd0a1021-1224-48a7-a4f6-fe9541dbcb48</TermId>
        </TermInfo>
      </Terms>
    </i2d81646cf3b4af085db4e59f76b2271>
    <TaxCatchAll xmlns="9a9ec0f0-7796-43d0-ac1f-4c8c46ee0bd1">
      <Value>15</Value>
    </TaxCatchAll>
  </documentManagement>
</p:properties>
</file>

<file path=customXml/item4.xml><?xml version="1.0" encoding="utf-8"?>
<?mso-contentType ?>
<SharedContentType xmlns="Microsoft.SharePoint.Taxonomy.ContentTypeSync" SourceId="49ca8161-7180-459b-a0ef-1a71cf6ffea5" ContentTypeId="0x010100E5B23CBEC15EF443818A347F7744E758" PreviousValue="false"/>
</file>

<file path=customXml/itemProps1.xml><?xml version="1.0" encoding="utf-8"?>
<ds:datastoreItem xmlns:ds="http://schemas.openxmlformats.org/officeDocument/2006/customXml" ds:itemID="{29340156-A94D-4967-93B8-581D1FAD8934}">
  <ds:schemaRefs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F51BD-931C-487D-A907-A4A17478AF89}">
  <ds:schemaRefs>
    <ds:schemaRef ds:uri="9a9ec0f0-7796-43d0-ac1f-4c8c46ee0b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A36155C-4C7A-4900-BC81-38212AD5DA2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ZG - Presentatie</Template>
  <TotalTime>1</TotalTime>
  <Words>710</Words>
  <Application>Microsoft Office PowerPoint</Application>
  <PresentationFormat>Diavoorstelling (4:3)</PresentationFormat>
  <Paragraphs>111</Paragraphs>
  <Slides>48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48</vt:i4>
      </vt:variant>
    </vt:vector>
  </HeadingPairs>
  <TitlesOfParts>
    <vt:vector size="56" baseType="lpstr">
      <vt:lpstr>Calibri</vt:lpstr>
      <vt:lpstr>FlandersArtSans-Bold</vt:lpstr>
      <vt:lpstr>FlandersArtSans-Regular</vt:lpstr>
      <vt:lpstr>Wingdings</vt:lpstr>
      <vt:lpstr>Arial</vt:lpstr>
      <vt:lpstr>FlandersArtSerif-Regular</vt:lpstr>
      <vt:lpstr>Presentatie_VO_V6</vt:lpstr>
      <vt:lpstr>Aangepast ontwerp</vt:lpstr>
      <vt:lpstr>E-loket MBE</vt:lpstr>
      <vt:lpstr>Agenda</vt:lpstr>
      <vt:lpstr>Algemeen kader</vt:lpstr>
      <vt:lpstr>Waarom?</vt:lpstr>
      <vt:lpstr>Voordelen</vt:lpstr>
      <vt:lpstr>Vandaag  toekomst</vt:lpstr>
      <vt:lpstr>Wat met de andere trajecten ?</vt:lpstr>
      <vt:lpstr>Wat met de andere trajecten ?</vt:lpstr>
      <vt:lpstr>Wat met de andere trajecten ?</vt:lpstr>
      <vt:lpstr>Introductie e- loket</vt:lpstr>
      <vt:lpstr>Na het inloggen kom je op de startpagina van je eigen MBE terecht – je ziet geen gegevens van andere MBE’s!</vt:lpstr>
      <vt:lpstr>Berichten: hier zie je de ontvangen berichten maar je kunt ook naar de map van alle verstuurde berichten gaan</vt:lpstr>
      <vt:lpstr>Voorbeeld van een bericht uit het e-loket (steeds via e-mail) – een generiek e-mail adres opgeven en geen persoonlijk e-mailadres</vt:lpstr>
      <vt:lpstr>Berichten: je kunt kiezen voor “alle berichten”</vt:lpstr>
      <vt:lpstr>Berichten: hier zie je het overzicht van alle berichten (ontvangen en verstuurd)</vt:lpstr>
      <vt:lpstr>Berichten: je klikt op bijvoorbeeld “test” en dan krijg je de details van het bericht “test”</vt:lpstr>
      <vt:lpstr>Berichten: het bericht “test” en de historiek van het volledige bericht (wat hiervoor verstuurd en geantwoord werd) </vt:lpstr>
      <vt:lpstr>Berichten: je kan op dit bericht terug gaan antwoorden (indien nodig) </vt:lpstr>
      <vt:lpstr>Berichten die in de toekomst kunnen worden gestuurd zijn:  - </vt:lpstr>
      <vt:lpstr>Berichten: je kan het bericht zelf aanklikken zonder steeds naar “alle berichten” te gaan</vt:lpstr>
      <vt:lpstr>Berichten: je ziet dan onmiddellijk het volledige bericht met de historiek</vt:lpstr>
      <vt:lpstr>Berichten: via de knop “stuur nieuw bericht” bij “alle berichten” stuur je een nieuw bericht  </vt:lpstr>
      <vt:lpstr>Berichten: alles invullen en eventueel bijlagen bijvoegen</vt:lpstr>
      <vt:lpstr>Berichten: terug naar startpagina</vt:lpstr>
      <vt:lpstr>Startpagina</vt:lpstr>
      <vt:lpstr>Overeenkomsten: hier kun je het personeelsdossier 1-malig ingeven en nadien up-to-date houden </vt:lpstr>
      <vt:lpstr>Overeenkomsten: “nieuw dossier” voor het aanmaken van het personeelsdossier – ook de berichten met het thema “overeenkomsten” vind je hier nog eens terug</vt:lpstr>
      <vt:lpstr>Overeenkomsten: “nieuw dossier” – 1-malig het personeelsdossier en nadien up-to-date houden</vt:lpstr>
      <vt:lpstr>Personeelsleden binnen overeenkomst</vt:lpstr>
      <vt:lpstr>Gericht zoeken in het personeelsdossier: bijvoorbeeld via naam of geboortedatum </vt:lpstr>
      <vt:lpstr>Personeelsleden binnen overeenkomst: aanmaken van een nieuw personeelslid </vt:lpstr>
      <vt:lpstr>Personeelsleden binnen overeenkomst: aanmaken van een nieuw personeelslid – alle gegevens invoegen en met keuzemenu</vt:lpstr>
      <vt:lpstr>Personeelsleden binnen overeenkomst: aanmaken van een nieuw personeelslid – de gegevens invoegen en met keuzemenu</vt:lpstr>
      <vt:lpstr>Personeel binnen overeenkomst: keuzemenu van de loonschaal &amp; functieclassificatie</vt:lpstr>
      <vt:lpstr>Functieclassificatie en loonschaal keuzemenu (IFIC is nog toe te voegen) - indien functies ontbreken, gelieve ons dit te melden</vt:lpstr>
      <vt:lpstr>Personeelsleden binnen overeenkomst: verkeerd – gebruik vuilbakje voor te wissen</vt:lpstr>
      <vt:lpstr>Personeel buiten overeenkomst</vt:lpstr>
      <vt:lpstr>Personeel buiten overeenkomst:  - “+” uitklikken (keuzemenu)</vt:lpstr>
      <vt:lpstr>Personeel buiten overeenkomst : alle gegevens invullen – “voeg toe” voor een nieuw dossier aan te maken</vt:lpstr>
      <vt:lpstr>Personeel buiten overeenkomst : alle gegevens invullen – nadien “indienen” – je kan steeds tussendoor “bewaren” als je niet onmiddellijk indient</vt:lpstr>
      <vt:lpstr>Na het indienen van het dossier, krijg je een samenvatting</vt:lpstr>
      <vt:lpstr>Na indienen dossier: samenvatting (vervolg)</vt:lpstr>
      <vt:lpstr>Terugkeren naar overzichtspagina </vt:lpstr>
      <vt:lpstr>Mijn Taken:  het aanmaken van jullie personeelsdossier </vt:lpstr>
      <vt:lpstr>Mijn Taken:  tegen 30 november 2022</vt:lpstr>
      <vt:lpstr>HULP:  </vt:lpstr>
      <vt:lpstr>HULP:  </vt:lpstr>
      <vt:lpstr>Toekomst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Declercq Barbara</dc:creator>
  <cp:lastModifiedBy>Schillemans Sara</cp:lastModifiedBy>
  <cp:revision>3</cp:revision>
  <dcterms:created xsi:type="dcterms:W3CDTF">2021-10-22T11:52:03Z</dcterms:created>
  <dcterms:modified xsi:type="dcterms:W3CDTF">2024-11-07T10:06:10Z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0x010100E5B23CBEC15EF443818A347F7744E75800F6DF85E097FB5548AE7E5A76B2A5216F</vt:lpwstr>
  </property>
  <property fmtid="{D5CDD505-2E9C-101B-9397-08002B2CF9AE}" pid="3" name="ZG Thema">
    <vt:lpwstr>15;#Geestelijke gezondheid|fd0a1021-1224-48a7-a4f6-fe9541dbcb48</vt:lpwstr>
  </property>
  <property fmtid="{D5CDD505-2E9C-101B-9397-08002B2CF9AE}" pid="4" name="ZG Subthema">
    <vt:lpwstr/>
  </property>
  <property fmtid="{D5CDD505-2E9C-101B-9397-08002B2CF9AE}" pid="5" name="SharedWithUsers">
    <vt:lpwstr>24;#Craps Anneleen;#338;#Dhondt Bruno ZORG;#464;#Wijnants Elke;#375;#Schillemans Sara</vt:lpwstr>
  </property>
</Properties>
</file>