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706" r:id="rId6"/>
  </p:sldMasterIdLst>
  <p:notesMasterIdLst>
    <p:notesMasterId r:id="rId20"/>
  </p:notesMasterIdLst>
  <p:handoutMasterIdLst>
    <p:handoutMasterId r:id="rId21"/>
  </p:handoutMasterIdLst>
  <p:sldIdLst>
    <p:sldId id="308" r:id="rId7"/>
    <p:sldId id="312" r:id="rId8"/>
    <p:sldId id="313" r:id="rId9"/>
    <p:sldId id="318" r:id="rId10"/>
    <p:sldId id="271" r:id="rId11"/>
    <p:sldId id="272" r:id="rId12"/>
    <p:sldId id="264" r:id="rId13"/>
    <p:sldId id="262" r:id="rId14"/>
    <p:sldId id="263" r:id="rId15"/>
    <p:sldId id="273" r:id="rId16"/>
    <p:sldId id="315" r:id="rId17"/>
    <p:sldId id="316" r:id="rId18"/>
    <p:sldId id="317" r:id="rId19"/>
  </p:sldIdLst>
  <p:sldSz cx="9144000" cy="6858000" type="screen4x3"/>
  <p:notesSz cx="6858000" cy="9144000"/>
  <p:embeddedFontLst>
    <p:embeddedFont>
      <p:font typeface="Flanders Art Sans" panose="020B0604020202020204" charset="0"/>
      <p:regular r:id="rId22"/>
      <p:bold r:id="rId23"/>
      <p:italic r:id="rId24"/>
      <p:boldItalic r:id="rId25"/>
    </p:embeddedFont>
    <p:embeddedFont>
      <p:font typeface="FlandersArtSans-Bold" panose="00000800000000000000" pitchFamily="2" charset="0"/>
      <p:bold r:id="rId26"/>
    </p:embeddedFont>
    <p:embeddedFont>
      <p:font typeface="FlandersArtSans-Regular" panose="00000500000000000000" pitchFamily="2" charset="0"/>
      <p:regular r:id="rId27"/>
    </p:embeddedFont>
    <p:embeddedFont>
      <p:font typeface="FlandersArtSerif-Regular" panose="00000500000000000000" pitchFamily="2" charset="0"/>
      <p:regular r:id="rId2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E00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86394" autoAdjust="0"/>
  </p:normalViewPr>
  <p:slideViewPr>
    <p:cSldViewPr snapToGrid="0" showGuides="1"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21/05/2024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18" y="1687483"/>
            <a:ext cx="7980482" cy="406492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25C12E0-ACCB-40CF-A466-BA46592D95E4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3263745"/>
            <a:ext cx="9144000" cy="3594257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336000"/>
            <a:ext cx="864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594732"/>
            <a:ext cx="8163782" cy="5762147"/>
          </a:xfrm>
        </p:spPr>
        <p:txBody>
          <a:bodyPr anchor="ctr" anchorCtr="0"/>
          <a:lstStyle>
            <a:lvl1pPr algn="r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B404D-F23F-EB13-77CE-7F4E2EF5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88001"/>
            <a:ext cx="1795854" cy="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902" y="2556001"/>
            <a:ext cx="4167098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48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0902" y="4650972"/>
            <a:ext cx="4168675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E2443-051A-806B-59EE-D8837883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6598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4800" b="1" i="0">
                <a:solidFill>
                  <a:schemeClr val="accent6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6598" y="4191329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2011" y="286525"/>
            <a:ext cx="6107414" cy="62654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6389426" y="286525"/>
            <a:ext cx="1785506" cy="626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7665A5A-64EB-469D-8D2D-B1EEDD8FAA24}"/>
              </a:ext>
            </a:extLst>
          </p:cNvPr>
          <p:cNvSpPr/>
          <p:nvPr userDrawn="1"/>
        </p:nvSpPr>
        <p:spPr>
          <a:xfrm>
            <a:off x="256374" y="5127477"/>
            <a:ext cx="8605615" cy="1460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675118" y="1400499"/>
            <a:ext cx="5868555" cy="157971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118" y="3999433"/>
            <a:ext cx="5881079" cy="767504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E3B721-0467-64FD-118E-1291C2D9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6526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6001" y="2104575"/>
            <a:ext cx="4779031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4800" b="1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6001" y="4631623"/>
            <a:ext cx="4779031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E59ED9-E019-1899-4644-267072CF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99" y="305999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1644" y="756847"/>
            <a:ext cx="4106489" cy="1620593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6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681644" y="2643448"/>
            <a:ext cx="3763034" cy="3114100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394F23-8122-94CB-7755-798A25FE8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7DA1BDA-6638-42F6-2516-0CCA7722A3E1}"/>
              </a:ext>
            </a:extLst>
          </p:cNvPr>
          <p:cNvSpPr/>
          <p:nvPr userDrawn="1"/>
        </p:nvSpPr>
        <p:spPr>
          <a:xfrm>
            <a:off x="0" y="5286700"/>
            <a:ext cx="9144000" cy="1584000"/>
          </a:xfrm>
          <a:prstGeom prst="rect">
            <a:avLst/>
          </a:prstGeom>
          <a:solidFill>
            <a:srgbClr val="373636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D717F6-8878-BFE4-83A6-A348B6D96D3B}"/>
              </a:ext>
            </a:extLst>
          </p:cNvPr>
          <p:cNvSpPr/>
          <p:nvPr userDrawn="1"/>
        </p:nvSpPr>
        <p:spPr>
          <a:xfrm>
            <a:off x="263696" y="252000"/>
            <a:ext cx="8640000" cy="6354000"/>
          </a:xfrm>
          <a:prstGeom prst="rect">
            <a:avLst/>
          </a:prstGeom>
          <a:solidFill>
            <a:srgbClr val="0F4C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pic>
        <p:nvPicPr>
          <p:cNvPr id="11" name="Afbeelding 10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4B864D-A1E9-26B7-2EC2-9725411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52000"/>
            <a:ext cx="1623375" cy="702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8037957-35EA-0E0B-BE15-C7877337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26" y="1632784"/>
            <a:ext cx="8156348" cy="4355916"/>
          </a:xfrm>
        </p:spPr>
        <p:txBody>
          <a:bodyPr anchor="ctr"/>
          <a:lstStyle>
            <a:lvl1pPr algn="r">
              <a:lnSpc>
                <a:spcPts val="68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897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atste_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225959A-9B2A-4A6A-B962-7836C0EDF767}"/>
              </a:ext>
            </a:extLst>
          </p:cNvPr>
          <p:cNvSpPr/>
          <p:nvPr userDrawn="1"/>
        </p:nvSpPr>
        <p:spPr>
          <a:xfrm>
            <a:off x="0" y="4746000"/>
            <a:ext cx="9144000" cy="2112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336000"/>
            <a:ext cx="8640000" cy="6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1504336"/>
            <a:ext cx="8156348" cy="4789909"/>
          </a:xfr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FE3D76-C444-E558-10B2-D9F23015A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336001"/>
            <a:ext cx="1621092" cy="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3263745"/>
            <a:ext cx="9144000" cy="3594257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336000"/>
            <a:ext cx="864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594732"/>
            <a:ext cx="8163782" cy="5762147"/>
          </a:xfrm>
        </p:spPr>
        <p:txBody>
          <a:bodyPr anchor="ctr" anchorCtr="0"/>
          <a:lstStyle>
            <a:lvl1pPr algn="r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B404D-F23F-EB13-77CE-7F4E2EF5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88001"/>
            <a:ext cx="1795854" cy="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828800"/>
            <a:ext cx="3579813" cy="226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49437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0C7CEAC-A86F-4E5D-BC11-8A0CE6A9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F83E6BC3-CD50-402B-0BBA-1F9F4D1B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18" y="1687483"/>
            <a:ext cx="7980482" cy="406492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25C12E0-ACCB-40CF-A466-BA46592D95E4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35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1"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635896" y="2564904"/>
            <a:ext cx="4838802" cy="1296144"/>
          </a:xfrm>
        </p:spPr>
        <p:txBody>
          <a:bodyPr anchor="b" anchorCtr="0"/>
          <a:lstStyle>
            <a:lvl1pPr algn="l">
              <a:defRPr sz="4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nl-BE"/>
              <a:t>Titel presentatie</a:t>
            </a:r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635896" y="3861047"/>
            <a:ext cx="4838801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Ondertitel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3635896" y="4869160"/>
            <a:ext cx="4838801" cy="36004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Locatie, doelgroep</a:t>
            </a:r>
          </a:p>
          <a:p>
            <a:pPr lvl="0"/>
            <a:r>
              <a:rPr lang="nl-BE"/>
              <a:t>Naam, functie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131840" y="6356350"/>
            <a:ext cx="5554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 </a:t>
            </a:r>
            <a:r>
              <a:rPr lang="en-US" err="1"/>
              <a:t>juli</a:t>
            </a:r>
            <a:r>
              <a:rPr lang="en-US"/>
              <a:t> 2020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3F97-C900-5644-BDA7-412F0F7AE510}"/>
              </a:ext>
            </a:extLst>
          </p:cNvPr>
          <p:cNvSpPr/>
          <p:nvPr userDrawn="1"/>
        </p:nvSpPr>
        <p:spPr>
          <a:xfrm>
            <a:off x="0" y="0"/>
            <a:ext cx="3185962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A024B-6136-0B44-9358-28D0CE541922}"/>
              </a:ext>
            </a:extLst>
          </p:cNvPr>
          <p:cNvSpPr/>
          <p:nvPr userDrawn="1"/>
        </p:nvSpPr>
        <p:spPr>
          <a:xfrm>
            <a:off x="3131840" y="6790623"/>
            <a:ext cx="6012160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877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2"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635895" y="2564904"/>
            <a:ext cx="5544617" cy="1296144"/>
          </a:xfrm>
        </p:spPr>
        <p:txBody>
          <a:bodyPr anchor="b" anchorCtr="0"/>
          <a:lstStyle>
            <a:lvl1pPr algn="l">
              <a:defRPr sz="4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nl-BE"/>
              <a:t>Titel presentatie</a:t>
            </a:r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635896" y="3861047"/>
            <a:ext cx="5544616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Ondertitel</a:t>
            </a:r>
          </a:p>
          <a:p>
            <a:pPr lvl="0"/>
            <a:r>
              <a:rPr lang="nl-BE"/>
              <a:t>Tweede lijn ondertitel</a:t>
            </a:r>
          </a:p>
          <a:p>
            <a:pPr lvl="0"/>
            <a:endParaRPr lang="nl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3635896" y="4869160"/>
            <a:ext cx="5544616" cy="36004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Locatie, doelgroep</a:t>
            </a:r>
          </a:p>
          <a:p>
            <a:pPr lvl="0"/>
            <a:r>
              <a:rPr lang="nl-BE"/>
              <a:t>Naam, functie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A5B2D31-39ED-F545-BC58-EE45BB847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B32012B3-CF4B-4D17-96CE-2B51F00EBE3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06A65-AB5C-0744-8236-5A408ACC26BE}"/>
              </a:ext>
            </a:extLst>
          </p:cNvPr>
          <p:cNvSpPr/>
          <p:nvPr userDrawn="1"/>
        </p:nvSpPr>
        <p:spPr>
          <a:xfrm>
            <a:off x="0" y="0"/>
            <a:ext cx="3185962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2382E-A7B3-104F-B0AE-D1D964FFEBA9}"/>
              </a:ext>
            </a:extLst>
          </p:cNvPr>
          <p:cNvSpPr/>
          <p:nvPr userDrawn="1"/>
        </p:nvSpPr>
        <p:spPr>
          <a:xfrm>
            <a:off x="3131840" y="6790623"/>
            <a:ext cx="6012160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555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B1377F-75F2-0E4C-9F3A-34952DB6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556248-C07F-CA41-8181-63A537A47B45}"/>
              </a:ext>
            </a:extLst>
          </p:cNvPr>
          <p:cNvSpPr/>
          <p:nvPr userDrawn="1"/>
        </p:nvSpPr>
        <p:spPr>
          <a:xfrm>
            <a:off x="0" y="0"/>
            <a:ext cx="472085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454ACE-B690-074E-8C38-8A97BBAB7B83}"/>
              </a:ext>
            </a:extLst>
          </p:cNvPr>
          <p:cNvSpPr/>
          <p:nvPr userDrawn="1"/>
        </p:nvSpPr>
        <p:spPr>
          <a:xfrm>
            <a:off x="0" y="0"/>
            <a:ext cx="3185962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5E2A4-4789-4344-8A87-BD1F9E1D4D40}"/>
              </a:ext>
            </a:extLst>
          </p:cNvPr>
          <p:cNvSpPr/>
          <p:nvPr userDrawn="1"/>
        </p:nvSpPr>
        <p:spPr>
          <a:xfrm>
            <a:off x="3131840" y="6790623"/>
            <a:ext cx="6012160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66E53F1-E336-DD43-8A83-25B935F08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628775"/>
            <a:ext cx="5544617" cy="1296144"/>
          </a:xfrm>
        </p:spPr>
        <p:txBody>
          <a:bodyPr anchor="b" anchorCtr="0"/>
          <a:lstStyle>
            <a:lvl1pPr algn="l">
              <a:defRPr sz="4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nl-BE"/>
              <a:t>Titel presentatie</a:t>
            </a:r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F7C6410-5906-6840-9294-F775ACCEC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8314" y="2924918"/>
            <a:ext cx="5544616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Ondertitel</a:t>
            </a:r>
          </a:p>
          <a:p>
            <a:pPr lvl="0"/>
            <a:r>
              <a:rPr lang="nl-BE"/>
              <a:t>Tweede lijn ondertitel</a:t>
            </a:r>
          </a:p>
          <a:p>
            <a:pPr lvl="0"/>
            <a:endParaRPr lang="nl-BE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2959E66-DD6F-084D-9AA2-4874EE0D144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8314" y="3933031"/>
            <a:ext cx="5544616" cy="36004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Locatie, doelgroep</a:t>
            </a:r>
          </a:p>
          <a:p>
            <a:pPr lvl="0"/>
            <a:r>
              <a:rPr lang="nl-BE"/>
              <a:t>Naam, functie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F05E2-5E17-E141-A999-166B89C888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" y="213624"/>
            <a:ext cx="2732605" cy="11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0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Titel</a:t>
            </a:r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B348B91-B2BD-774A-8710-76888909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B32012B3-CF4B-4D17-96CE-2B51F00EBE3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11A4F1F-A2E4-0640-8299-909C434B8B7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03648" y="1628774"/>
            <a:ext cx="727280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err="1"/>
              <a:t>Tekst</a:t>
            </a:r>
            <a:r>
              <a:rPr lang="fr-CA"/>
              <a:t> 1</a:t>
            </a:r>
          </a:p>
          <a:p>
            <a:pPr lvl="1"/>
            <a:r>
              <a:rPr lang="fr-CA" err="1"/>
              <a:t>Tekst</a:t>
            </a:r>
            <a:r>
              <a:rPr lang="fr-CA"/>
              <a:t> 2</a:t>
            </a:r>
          </a:p>
          <a:p>
            <a:pPr lvl="2"/>
            <a:r>
              <a:rPr lang="fr-CA" err="1"/>
              <a:t>Tekst</a:t>
            </a:r>
            <a:r>
              <a:rPr lang="fr-CA"/>
              <a:t> 3</a:t>
            </a:r>
          </a:p>
          <a:p>
            <a:pPr lvl="3"/>
            <a:r>
              <a:rPr lang="fr-CA" err="1"/>
              <a:t>Tekst</a:t>
            </a:r>
            <a:r>
              <a:rPr lang="fr-CA"/>
              <a:t> 4</a:t>
            </a:r>
          </a:p>
          <a:p>
            <a:pPr lvl="4"/>
            <a:r>
              <a:rPr lang="fr-CA" err="1"/>
              <a:t>Tekst</a:t>
            </a:r>
            <a:r>
              <a:rPr lang="fr-CA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03276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Titel</a:t>
            </a:r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B348B91-B2BD-774A-8710-76888909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B32012B3-CF4B-4D17-96CE-2B51F00EBE3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11A4F1F-A2E4-0640-8299-909C434B8B7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03648" y="1628774"/>
            <a:ext cx="727280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err="1"/>
              <a:t>Tekst</a:t>
            </a:r>
            <a:r>
              <a:rPr lang="fr-CA"/>
              <a:t> 1</a:t>
            </a:r>
          </a:p>
          <a:p>
            <a:pPr lvl="1"/>
            <a:r>
              <a:rPr lang="fr-CA" err="1"/>
              <a:t>Tekst</a:t>
            </a:r>
            <a:r>
              <a:rPr lang="fr-CA"/>
              <a:t> 2</a:t>
            </a:r>
          </a:p>
          <a:p>
            <a:pPr lvl="2"/>
            <a:r>
              <a:rPr lang="fr-CA" err="1"/>
              <a:t>Tekst</a:t>
            </a:r>
            <a:r>
              <a:rPr lang="fr-CA"/>
              <a:t> 3</a:t>
            </a:r>
          </a:p>
          <a:p>
            <a:pPr lvl="3"/>
            <a:r>
              <a:rPr lang="fr-CA" err="1"/>
              <a:t>Tekst</a:t>
            </a:r>
            <a:r>
              <a:rPr lang="fr-CA"/>
              <a:t> 4</a:t>
            </a:r>
          </a:p>
          <a:p>
            <a:pPr lvl="4"/>
            <a:r>
              <a:rPr lang="fr-CA" err="1"/>
              <a:t>Tekst</a:t>
            </a:r>
            <a:r>
              <a:rPr lang="fr-CA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132635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02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24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1250" y="1536133"/>
            <a:ext cx="4132500" cy="2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1250" y="4265067"/>
            <a:ext cx="30105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977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natuur&#10;&#10;Automatisch gegenereerde beschrijving">
            <a:extLst>
              <a:ext uri="{FF2B5EF4-FFF2-40B4-BE49-F238E27FC236}">
                <a16:creationId xmlns:a16="http://schemas.microsoft.com/office/drawing/2014/main" id="{702C3D17-33CD-F0C2-E0E9-2F466BCCA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F5BDD5D-F13F-9291-4FCE-AA2CB78A1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nl-BE"/>
              <a:t>Titel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77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75162AC-E41C-47F4-83EA-E8D32F001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D24C39-2B0E-95CB-F075-94E14B68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58" y="4489388"/>
            <a:ext cx="6804000" cy="30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4953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6193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C585312-98B2-55EC-D347-C169B6DC2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6200000">
            <a:off x="-985837" y="4264025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C82C926-B1AF-A25A-7E74-E5FE910E9EB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2633" y="-14455"/>
            <a:ext cx="2318657" cy="12462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44F564B-6C76-1559-454A-76DD1A140A1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2633" y="165601"/>
            <a:ext cx="8861367" cy="213702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196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95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B4F0D69-26FB-5CE7-78BB-DA5A07D9DE76}"/>
              </a:ext>
            </a:extLst>
          </p:cNvPr>
          <p:cNvSpPr txBox="1">
            <a:spLocks/>
          </p:cNvSpPr>
          <p:nvPr userDrawn="1"/>
        </p:nvSpPr>
        <p:spPr>
          <a:xfrm>
            <a:off x="731519" y="531554"/>
            <a:ext cx="7988531" cy="948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200" b="0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1" y="531554"/>
            <a:ext cx="7980738" cy="948110"/>
          </a:xfrm>
        </p:spPr>
        <p:txBody>
          <a:bodyPr anchor="t" anchorCtr="0"/>
          <a:lstStyle>
            <a:lvl1pPr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0189" y="1683556"/>
            <a:ext cx="4082069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731520" y="1683557"/>
            <a:ext cx="3674225" cy="4085476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6B98A3-F9BE-4E96-A809-F855830925B6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19" y="531554"/>
            <a:ext cx="7988531" cy="948111"/>
          </a:xfrm>
        </p:spPr>
        <p:txBody>
          <a:bodyPr anchor="t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2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5B0604-915F-4B9C-BE69-F41928EDEB07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C97993-A57D-300F-4E24-9620914F04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7957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520" y="531554"/>
            <a:ext cx="798048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1520" y="1691694"/>
            <a:ext cx="7980480" cy="401915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BE" noProof="0"/>
              <a:t>KLIK OM DE MODELSTIJLEN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 </a:t>
            </a:r>
          </a:p>
          <a:p>
            <a:pPr lvl="4"/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E68F39-D3A9-77E8-9F96-1AF761BE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5081" y="5991386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8" r:id="rId3"/>
    <p:sldLayoutId id="2147483683" r:id="rId4"/>
    <p:sldLayoutId id="2147483674" r:id="rId5"/>
    <p:sldLayoutId id="2147483686" r:id="rId6"/>
    <p:sldLayoutId id="2147483681" r:id="rId7"/>
    <p:sldLayoutId id="2147483650" r:id="rId8"/>
    <p:sldLayoutId id="2147483652" r:id="rId9"/>
    <p:sldLayoutId id="2147483655" r:id="rId10"/>
    <p:sldLayoutId id="2147483718" r:id="rId11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2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2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5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7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5513" y="756000"/>
            <a:ext cx="8271163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5513" y="1915200"/>
            <a:ext cx="8275287" cy="41868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80" r:id="rId3"/>
    <p:sldLayoutId id="2147483677" r:id="rId4"/>
    <p:sldLayoutId id="2147483676" r:id="rId5"/>
    <p:sldLayoutId id="2147483691" r:id="rId6"/>
    <p:sldLayoutId id="2147483716" r:id="rId7"/>
    <p:sldLayoutId id="2147483717" r:id="rId8"/>
    <p:sldLayoutId id="2147483719" r:id="rId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2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3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03648" y="274638"/>
            <a:ext cx="7283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err="1"/>
              <a:t>Titel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03648" y="1628774"/>
            <a:ext cx="727280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err="1"/>
              <a:t>Tekst</a:t>
            </a:r>
            <a:r>
              <a:rPr lang="fr-CA"/>
              <a:t> 1</a:t>
            </a:r>
          </a:p>
          <a:p>
            <a:pPr lvl="1"/>
            <a:r>
              <a:rPr lang="fr-CA" err="1"/>
              <a:t>Tekst</a:t>
            </a:r>
            <a:r>
              <a:rPr lang="fr-CA"/>
              <a:t> 2</a:t>
            </a:r>
          </a:p>
          <a:p>
            <a:pPr lvl="2"/>
            <a:r>
              <a:rPr lang="fr-CA" err="1"/>
              <a:t>Tekst</a:t>
            </a:r>
            <a:r>
              <a:rPr lang="fr-CA"/>
              <a:t> 3</a:t>
            </a:r>
          </a:p>
          <a:p>
            <a:pPr lvl="3"/>
            <a:r>
              <a:rPr lang="fr-CA" err="1"/>
              <a:t>Tekst</a:t>
            </a:r>
            <a:r>
              <a:rPr lang="fr-CA"/>
              <a:t> 4</a:t>
            </a:r>
          </a:p>
          <a:p>
            <a:pPr lvl="4"/>
            <a:r>
              <a:rPr lang="fr-CA" err="1"/>
              <a:t>Tekst</a:t>
            </a:r>
            <a:r>
              <a:rPr lang="fr-CA"/>
              <a:t>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B32012B3-CF4B-4D17-96CE-2B51F00EBE3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9B9F0-28B3-B146-AAAC-3DBA418470F6}"/>
              </a:ext>
            </a:extLst>
          </p:cNvPr>
          <p:cNvSpPr/>
          <p:nvPr userDrawn="1"/>
        </p:nvSpPr>
        <p:spPr>
          <a:xfrm>
            <a:off x="0" y="0"/>
            <a:ext cx="1440000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3E163-1792-1C41-9599-BEDEF15F88BB}"/>
              </a:ext>
            </a:extLst>
          </p:cNvPr>
          <p:cNvSpPr/>
          <p:nvPr userDrawn="1"/>
        </p:nvSpPr>
        <p:spPr>
          <a:xfrm>
            <a:off x="1368000" y="6790623"/>
            <a:ext cx="7776000" cy="67377"/>
          </a:xfrm>
          <a:prstGeom prst="rect">
            <a:avLst/>
          </a:prstGeom>
          <a:solidFill>
            <a:srgbClr val="48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74C5-D520-1348-A388-A1D55A7F5ED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1" y="6314639"/>
            <a:ext cx="1017392" cy="4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8B5DC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8B5DC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8B5DC"/>
        </a:buClr>
        <a:buSzPct val="50000"/>
        <a:buFont typeface="Courier New" panose="02070309020205020404" pitchFamily="49" charset="0"/>
        <a:buChar char="o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8B5DC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8B5DC"/>
        </a:buClr>
        <a:buSzPct val="50000"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295">
          <p15:clr>
            <a:srgbClr val="F26B43"/>
          </p15:clr>
        </p15:guide>
        <p15:guide id="8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zorg-en-gezondheid.be/epidemiologische-situatie-respi-radar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D9D7-CC32-6715-50BD-D9B4C63D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26" y="1929231"/>
            <a:ext cx="8156348" cy="3592432"/>
          </a:xfrm>
        </p:spPr>
        <p:txBody>
          <a:bodyPr/>
          <a:lstStyle/>
          <a:p>
            <a:pPr algn="l"/>
            <a:r>
              <a:rPr lang="nl-BE" sz="4800" dirty="0"/>
              <a:t>Taskforce </a:t>
            </a:r>
            <a:br>
              <a:rPr lang="nl-BE" sz="4800" dirty="0"/>
            </a:br>
            <a:br>
              <a:rPr lang="nl-BE" sz="4800" dirty="0"/>
            </a:br>
            <a:r>
              <a:rPr lang="nl-BE" sz="4800" dirty="0"/>
              <a:t>Zorg</a:t>
            </a:r>
            <a:br>
              <a:rPr lang="nl-BE" sz="4800" dirty="0"/>
            </a:br>
            <a:r>
              <a:rPr lang="nl-BE" sz="1200" dirty="0"/>
              <a:t>22/05/2024</a:t>
            </a:r>
            <a:br>
              <a:rPr lang="nl-BE" sz="4800" dirty="0"/>
            </a:b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408181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7EBD0-A702-83AF-2378-10A26F26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826729"/>
          </a:xfrm>
        </p:spPr>
        <p:txBody>
          <a:bodyPr/>
          <a:lstStyle/>
          <a:p>
            <a:r>
              <a:rPr lang="nl-BE" sz="2400" dirty="0"/>
              <a:t>Online epidemiologische situatie respiratoire infecties  </a:t>
            </a:r>
            <a:r>
              <a:rPr lang="nl-BE" sz="2400" dirty="0" err="1"/>
              <a:t>Respi</a:t>
            </a:r>
            <a:r>
              <a:rPr lang="nl-BE" sz="2400" dirty="0"/>
              <a:t>-radar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08824-7119-66C8-27E9-3D5EE0C9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358283"/>
            <a:ext cx="7980482" cy="4394123"/>
          </a:xfrm>
        </p:spPr>
        <p:txBody>
          <a:bodyPr/>
          <a:lstStyle/>
          <a:p>
            <a:pPr>
              <a:buNone/>
            </a:pPr>
            <a:endParaRPr lang="nl-NL" dirty="0">
              <a:hlinkClick r:id=""/>
            </a:endParaRPr>
          </a:p>
          <a:p>
            <a:pPr>
              <a:buNone/>
            </a:pPr>
            <a:r>
              <a:rPr lang="nl-NL" dirty="0">
                <a:hlinkClick r:id=""/>
              </a:rPr>
              <a:t>Epidemiologische situatie (</a:t>
            </a:r>
            <a:r>
              <a:rPr lang="nl-NL" dirty="0" err="1">
                <a:hlinkClick r:id="rId2"/>
              </a:rPr>
              <a:t>Respi</a:t>
            </a:r>
            <a:r>
              <a:rPr lang="nl-NL" dirty="0">
                <a:hlinkClick r:id="rId2"/>
              </a:rPr>
              <a:t>-radar) | Zorg en (zorg-en-gezondheid.be)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1800" dirty="0"/>
              <a:t>Inschrijven op nieuwsflash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DACE2D-754F-68EC-8164-8903342D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4" y="2113991"/>
            <a:ext cx="5468645" cy="38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BB678-155D-DF58-F7D7-EBC7FA49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48" y="1978549"/>
            <a:ext cx="6937633" cy="1347581"/>
          </a:xfrm>
        </p:spPr>
        <p:txBody>
          <a:bodyPr/>
          <a:lstStyle/>
          <a:p>
            <a:pPr algn="l"/>
            <a:r>
              <a:rPr lang="nl-BE" sz="3200" dirty="0">
                <a:solidFill>
                  <a:schemeClr val="tx1"/>
                </a:solidFill>
              </a:rPr>
              <a:t>De projectgroepen zijn niet samengekomen</a:t>
            </a:r>
          </a:p>
        </p:txBody>
      </p:sp>
    </p:spTree>
    <p:extLst>
      <p:ext uri="{BB962C8B-B14F-4D97-AF65-F5344CB8AC3E}">
        <p14:creationId xmlns:p14="http://schemas.microsoft.com/office/powerpoint/2010/main" val="99615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07009-3985-95E0-9570-8B7D625D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solidFill>
                  <a:schemeClr val="tx1"/>
                </a:solidFill>
              </a:rPr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84879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C3858-205D-8606-CD74-D488908A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9" y="1750550"/>
            <a:ext cx="8163782" cy="1052439"/>
          </a:xfrm>
        </p:spPr>
        <p:txBody>
          <a:bodyPr/>
          <a:lstStyle/>
          <a:p>
            <a:pPr algn="l"/>
            <a:r>
              <a:rPr lang="nl-BE" dirty="0">
                <a:solidFill>
                  <a:schemeClr val="tx1"/>
                </a:solidFill>
              </a:rPr>
              <a:t>Varia</a:t>
            </a:r>
            <a:br>
              <a:rPr lang="nl-BE" dirty="0">
                <a:solidFill>
                  <a:schemeClr val="tx1"/>
                </a:solidFill>
              </a:rPr>
            </a:br>
            <a:br>
              <a:rPr lang="nl-BE" dirty="0">
                <a:solidFill>
                  <a:schemeClr val="tx1"/>
                </a:solidFill>
              </a:rPr>
            </a:b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477DE7-0EAD-152E-9866-9CA022C22033}"/>
              </a:ext>
            </a:extLst>
          </p:cNvPr>
          <p:cNvSpPr txBox="1"/>
          <p:nvPr/>
        </p:nvSpPr>
        <p:spPr>
          <a:xfrm>
            <a:off x="490109" y="2238081"/>
            <a:ext cx="750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Volgende vergadering: 28/06/2024 – 09.30 – 10.00</a:t>
            </a:r>
          </a:p>
        </p:txBody>
      </p:sp>
    </p:spTree>
    <p:extLst>
      <p:ext uri="{BB962C8B-B14F-4D97-AF65-F5344CB8AC3E}">
        <p14:creationId xmlns:p14="http://schemas.microsoft.com/office/powerpoint/2010/main" val="24632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8787-3980-2FF5-C93A-C37D891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5" y="1285497"/>
            <a:ext cx="7303393" cy="865982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nl-BE" sz="2400" b="1" dirty="0">
                <a:solidFill>
                  <a:schemeClr val="tx1"/>
                </a:solidFill>
              </a:rPr>
              <a:t>Agenda</a:t>
            </a:r>
            <a:r>
              <a:rPr lang="nl-BE" sz="24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75B583D-36AE-4EB7-6546-E3AC595C1135}"/>
              </a:ext>
            </a:extLst>
          </p:cNvPr>
          <p:cNvSpPr txBox="1"/>
          <p:nvPr/>
        </p:nvSpPr>
        <p:spPr>
          <a:xfrm>
            <a:off x="872198" y="2566475"/>
            <a:ext cx="590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Terugkoppeling federale werkgroepen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Actuele situatie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Terugkoppeling projectgroepen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Communicatie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Varia</a:t>
            </a:r>
          </a:p>
        </p:txBody>
      </p:sp>
    </p:spTree>
    <p:extLst>
      <p:ext uri="{BB962C8B-B14F-4D97-AF65-F5344CB8AC3E}">
        <p14:creationId xmlns:p14="http://schemas.microsoft.com/office/powerpoint/2010/main" val="5390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8787-3980-2FF5-C93A-C37D891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0" y="2495318"/>
            <a:ext cx="7303393" cy="865982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nl-BE" sz="3600" b="1" dirty="0">
                <a:solidFill>
                  <a:schemeClr val="tx1"/>
                </a:solidFill>
              </a:rPr>
              <a:t>Terugkoppeling federale werkgroepen </a:t>
            </a:r>
          </a:p>
        </p:txBody>
      </p:sp>
    </p:spTree>
    <p:extLst>
      <p:ext uri="{BB962C8B-B14F-4D97-AF65-F5344CB8AC3E}">
        <p14:creationId xmlns:p14="http://schemas.microsoft.com/office/powerpoint/2010/main" val="323655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ABDBE4-0F3D-C18D-90E3-13FB20ABD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Actuele situatie</a:t>
            </a:r>
            <a:br>
              <a:rPr lang="nl-BE" dirty="0"/>
            </a:br>
            <a:r>
              <a:rPr lang="nl-BE" dirty="0"/>
              <a:t>WZC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4CDD9F3-6AED-63DB-FB06-33FC6A0FB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TF Zorg 22/05/2024</a:t>
            </a:r>
          </a:p>
        </p:txBody>
      </p:sp>
    </p:spTree>
    <p:extLst>
      <p:ext uri="{BB962C8B-B14F-4D97-AF65-F5344CB8AC3E}">
        <p14:creationId xmlns:p14="http://schemas.microsoft.com/office/powerpoint/2010/main" val="631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27C81-AD0D-3A3C-D1DF-6BFEFFB1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Sentinel</a:t>
            </a:r>
            <a:r>
              <a:rPr lang="nl-BE" dirty="0"/>
              <a:t> netwerk ILI surveillance WZC week 19 </a:t>
            </a:r>
            <a:r>
              <a:rPr lang="nl-BE" sz="2400" dirty="0"/>
              <a:t>(06/05/24 – 12/05/24)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DF89F62-FA0C-76BD-BF28-A84B52F46C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166" y="1711031"/>
            <a:ext cx="7040422" cy="4015065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E9A4B5A-8A5B-72E0-8298-649C608870E2}"/>
              </a:ext>
            </a:extLst>
          </p:cNvPr>
          <p:cNvSpPr txBox="1"/>
          <p:nvPr/>
        </p:nvSpPr>
        <p:spPr>
          <a:xfrm>
            <a:off x="7563775" y="1731146"/>
            <a:ext cx="146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In week 19 was het </a:t>
            </a:r>
            <a:r>
              <a:rPr lang="nl-NL" sz="1200" dirty="0">
                <a:highlight>
                  <a:srgbClr val="FFFF00"/>
                </a:highlight>
              </a:rPr>
              <a:t>aantal gevallen en ziekenhuisopnames per 1.000 bewoners </a:t>
            </a:r>
            <a:r>
              <a:rPr lang="nl-NL" sz="1200" dirty="0"/>
              <a:t>respectievelijk </a:t>
            </a:r>
            <a:r>
              <a:rPr lang="nl-NL" sz="1200" dirty="0">
                <a:highlight>
                  <a:srgbClr val="FFFF00"/>
                </a:highlight>
              </a:rPr>
              <a:t>3 en 0,7</a:t>
            </a:r>
            <a:r>
              <a:rPr lang="nl-NL" sz="1200" dirty="0"/>
              <a:t>. Er werden deze week ≤ 5 overlijdens gerapporteerd wegens ILI.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42514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785CA9-5F39-60B9-9C6E-F251399F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A0FBF54-D09B-E8A3-F388-A5FCA2B4BE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0078" y="1621708"/>
            <a:ext cx="6863843" cy="4272742"/>
          </a:xfrm>
          <a:noFill/>
        </p:spPr>
      </p:pic>
    </p:spTree>
    <p:extLst>
      <p:ext uri="{BB962C8B-B14F-4D97-AF65-F5344CB8AC3E}">
        <p14:creationId xmlns:p14="http://schemas.microsoft.com/office/powerpoint/2010/main" val="77156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6F30B-7FDE-4DD1-EDDA-CF54D3AD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462745"/>
          </a:xfrm>
        </p:spPr>
        <p:txBody>
          <a:bodyPr/>
          <a:lstStyle/>
          <a:p>
            <a:r>
              <a:rPr lang="nl-BE" sz="2800" dirty="0"/>
              <a:t>Virussen bij residenten met griepachtige klachten in woonzorgcentra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041A6C4-C948-E69D-EA81-7163A92E6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473693"/>
            <a:ext cx="7980482" cy="4278713"/>
          </a:xfrm>
        </p:spPr>
        <p:txBody>
          <a:bodyPr/>
          <a:lstStyle/>
          <a:p>
            <a:pPr>
              <a:buNone/>
            </a:pPr>
            <a:endParaRPr lang="nl-BE" u="sng" dirty="0"/>
          </a:p>
          <a:p>
            <a:pPr>
              <a:buNone/>
            </a:pPr>
            <a:endParaRPr lang="nl-BE" u="sng" dirty="0"/>
          </a:p>
          <a:p>
            <a:pPr>
              <a:buNone/>
            </a:pPr>
            <a:endParaRPr lang="nl-BE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D6EEE0-285F-1163-6B1A-49FB3887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4" y="1943859"/>
            <a:ext cx="6218637" cy="42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6A0DE-F3B2-623A-C140-E053C5B9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6F4337-A776-ABD6-4AD4-E59BCDFD86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Acute luchtweginfecties</a:t>
            </a:r>
          </a:p>
          <a:p>
            <a:pPr>
              <a:buNone/>
            </a:pPr>
            <a:endParaRPr lang="nl-NL" dirty="0"/>
          </a:p>
          <a:p>
            <a:pPr lvl="1"/>
            <a:r>
              <a:rPr lang="nl-NL" sz="2000" u="sng" dirty="0"/>
              <a:t>Surveillance van griepachtige klachten (ILI) in woonzorgcentra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1600" dirty="0"/>
              <a:t>In week 19 was het aantal gevallen en ziekenhuisopnames per 1.000 bewoners respectievelijk 3 en 0,7. Er werden deze week ≤ 5 overlijdens gerapporteerd wegens ILI.</a:t>
            </a:r>
            <a:br>
              <a:rPr lang="nl-NL" sz="2000" dirty="0"/>
            </a:br>
            <a:endParaRPr lang="nl-NL" sz="2000" dirty="0"/>
          </a:p>
          <a:p>
            <a:pPr lvl="1"/>
            <a:r>
              <a:rPr lang="nl-NL" sz="2000" u="sng" dirty="0"/>
              <a:t>Ziekenhuisopnames (algemeen)</a:t>
            </a:r>
            <a:r>
              <a:rPr lang="nl-NL" sz="2000" dirty="0"/>
              <a:t>:</a:t>
            </a:r>
            <a:br>
              <a:rPr lang="nl-NL" sz="2000" dirty="0"/>
            </a:br>
            <a:r>
              <a:rPr lang="nl-NL" sz="1600" dirty="0"/>
              <a:t>In week 18 steeg de wekelijkse incidentie van ziekenhuisopnames voor ernstige acute luchtweginfecties ten opzichte van de vorige week tot 7,4/100 000 inwoners</a:t>
            </a:r>
          </a:p>
        </p:txBody>
      </p:sp>
    </p:spTree>
    <p:extLst>
      <p:ext uri="{BB962C8B-B14F-4D97-AF65-F5344CB8AC3E}">
        <p14:creationId xmlns:p14="http://schemas.microsoft.com/office/powerpoint/2010/main" val="68742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74F79-CD2A-B57F-EAD8-2ECE2A37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Respi</a:t>
            </a:r>
            <a:r>
              <a:rPr lang="nl-BE"/>
              <a:t>-radar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>
                <a:highlight>
                  <a:srgbClr val="00FF00"/>
                </a:highlight>
                <a:sym typeface="Wingdings" panose="05000000000000000000" pitchFamily="2" charset="2"/>
              </a:rPr>
              <a:t>Sinds 21/03/2024 code groen</a:t>
            </a:r>
            <a:endParaRPr lang="nl-BE" dirty="0">
              <a:highlight>
                <a:srgbClr val="00FF00"/>
              </a:highlight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FED4171-3286-C993-BD32-C84292B113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405" y="1212644"/>
            <a:ext cx="6411220" cy="5113802"/>
          </a:xfrm>
        </p:spPr>
      </p:pic>
    </p:spTree>
    <p:extLst>
      <p:ext uri="{BB962C8B-B14F-4D97-AF65-F5344CB8AC3E}">
        <p14:creationId xmlns:p14="http://schemas.microsoft.com/office/powerpoint/2010/main" val="317874594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partement Zor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87327FE4-434E-4A75-9635-B883A98EE409}"/>
    </a:ext>
  </a:extLst>
</a:theme>
</file>

<file path=ppt/theme/theme2.xml><?xml version="1.0" encoding="utf-8"?>
<a:theme xmlns:a="http://schemas.openxmlformats.org/drawingml/2006/main" name="Presentatie_Departement Zorg_kleurvlakken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DDA2598A-156C-49CC-9C3A-1B32BB431D0A}"/>
    </a:ext>
  </a:extLst>
</a:theme>
</file>

<file path=ppt/theme/theme3.xml><?xml version="1.0" encoding="utf-8"?>
<a:theme xmlns:a="http://schemas.openxmlformats.org/drawingml/2006/main" name="VLOZO ppt template V3">
  <a:themeElements>
    <a:clrScheme name="Vlozo">
      <a:dk1>
        <a:sysClr val="windowText" lastClr="000000"/>
      </a:dk1>
      <a:lt1>
        <a:sysClr val="window" lastClr="FFFFFF"/>
      </a:lt1>
      <a:dk2>
        <a:srgbClr val="48B5DC"/>
      </a:dk2>
      <a:lt2>
        <a:srgbClr val="228DAF"/>
      </a:lt2>
      <a:accent1>
        <a:srgbClr val="31CCFF"/>
      </a:accent1>
      <a:accent2>
        <a:srgbClr val="176078"/>
      </a:accent2>
      <a:accent3>
        <a:srgbClr val="0E3C4C"/>
      </a:accent3>
      <a:accent4>
        <a:srgbClr val="2188A9"/>
      </a:accent4>
      <a:accent5>
        <a:srgbClr val="4BACC6"/>
      </a:accent5>
      <a:accent6>
        <a:srgbClr val="F79646"/>
      </a:accent6>
      <a:hlink>
        <a:srgbClr val="26B3A6"/>
      </a:hlink>
      <a:folHlink>
        <a:srgbClr val="2E82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9B41B8761084AB3B70879DC7C8FDF" ma:contentTypeVersion="6" ma:contentTypeDescription="Een nieuw document maken." ma:contentTypeScope="" ma:versionID="fd8169e7e6b886a5158127d7d78605d3">
  <xsd:schema xmlns:xsd="http://www.w3.org/2001/XMLSchema" xmlns:xs="http://www.w3.org/2001/XMLSchema" xmlns:p="http://schemas.microsoft.com/office/2006/metadata/properties" xmlns:ns2="2791c5bf-5009-4d1b-a0af-dc99fe4afda5" xmlns:ns3="e09d4f51-4e59-4183-b1de-c7a4d8fe77ea" targetNamespace="http://schemas.microsoft.com/office/2006/metadata/properties" ma:root="true" ma:fieldsID="35a27e10a58a3e7256ba0426a7688208" ns2:_="" ns3:_="">
    <xsd:import namespace="2791c5bf-5009-4d1b-a0af-dc99fe4afda5"/>
    <xsd:import namespace="e09d4f51-4e59-4183-b1de-c7a4d8fe77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1c5bf-5009-4d1b-a0af-dc99fe4af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d4f51-4e59-4183-b1de-c7a4d8fe7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192971-0973-4640-8131-2E79B411A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1c5bf-5009-4d1b-a0af-dc99fe4afda5"/>
    <ds:schemaRef ds:uri="e09d4f51-4e59-4183-b1de-c7a4d8fe7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F51BD-931C-487D-A907-A4A17478AF8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a9ec0f0-7796-43d0-ac1f-4c8c46ee0bd1"/>
    <ds:schemaRef ds:uri="http://purl.org/dc/elements/1.1/"/>
    <ds:schemaRef ds:uri="5a0a5606-d206-4ac4-bfea-ba4965f46710"/>
    <ds:schemaRef ds:uri="9086623e-a14f-4b3e-8ce0-f5529cec688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ZORG_presentatie_standaardbeeld</Template>
  <TotalTime>1544</TotalTime>
  <Words>191</Words>
  <Application>Microsoft Office PowerPoint</Application>
  <PresentationFormat>Diavoorstelling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FlandersArtSerif-Regular</vt:lpstr>
      <vt:lpstr>Flanders Art Sans</vt:lpstr>
      <vt:lpstr>Calibri</vt:lpstr>
      <vt:lpstr>Wingdings</vt:lpstr>
      <vt:lpstr>Courier New</vt:lpstr>
      <vt:lpstr>Arial</vt:lpstr>
      <vt:lpstr>FlandersArtSans-Regular</vt:lpstr>
      <vt:lpstr>FlandersArtSans-Bold</vt:lpstr>
      <vt:lpstr>Presentatie_Departement Zorg</vt:lpstr>
      <vt:lpstr>Presentatie_Departement Zorg_kleurvlakken</vt:lpstr>
      <vt:lpstr>VLOZO ppt template V3</vt:lpstr>
      <vt:lpstr>Taskforce   Zorg 22/05/2024 </vt:lpstr>
      <vt:lpstr>Agenda </vt:lpstr>
      <vt:lpstr>Terugkoppeling federale werkgroepen </vt:lpstr>
      <vt:lpstr>Actuele situatie WZC</vt:lpstr>
      <vt:lpstr>Sentinel netwerk ILI surveillance WZC week 19 (06/05/24 – 12/05/24)</vt:lpstr>
      <vt:lpstr>PowerPoint-presentatie</vt:lpstr>
      <vt:lpstr>Virussen bij residenten met griepachtige klachten in woonzorgcentra</vt:lpstr>
      <vt:lpstr>Kernpunten</vt:lpstr>
      <vt:lpstr>Respi-radar  Sinds 21/03/2024 code groen</vt:lpstr>
      <vt:lpstr>Online epidemiologische situatie respiratoire infecties  Respi-radar </vt:lpstr>
      <vt:lpstr>De projectgroepen zijn niet samengekomen</vt:lpstr>
      <vt:lpstr>Communicatie</vt:lpstr>
      <vt:lpstr>Varia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situatie</dc:title>
  <dc:creator>Masson Hanna</dc:creator>
  <cp:lastModifiedBy>Hoogmartens Nele</cp:lastModifiedBy>
  <cp:revision>18</cp:revision>
  <dcterms:created xsi:type="dcterms:W3CDTF">2023-06-27T14:32:01Z</dcterms:created>
  <dcterms:modified xsi:type="dcterms:W3CDTF">2024-05-21T13:58:33Z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0x01010075B9B41B8761084AB3B70879DC7C8FDF</vt:lpwstr>
  </property>
  <property fmtid="{D5CDD505-2E9C-101B-9397-08002B2CF9AE}" pid="3" name="MediaServiceImageTags">
    <vt:lpwstr/>
  </property>
</Properties>
</file>