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4"/>
  </p:notesMasterIdLst>
  <p:sldIdLst>
    <p:sldId id="273" r:id="rId5"/>
    <p:sldId id="260" r:id="rId6"/>
    <p:sldId id="277" r:id="rId7"/>
    <p:sldId id="267" r:id="rId8"/>
    <p:sldId id="261" r:id="rId9"/>
    <p:sldId id="270" r:id="rId10"/>
    <p:sldId id="268" r:id="rId11"/>
    <p:sldId id="271" r:id="rId12"/>
    <p:sldId id="275" r:id="rId13"/>
    <p:sldId id="256" r:id="rId14"/>
    <p:sldId id="289" r:id="rId15"/>
    <p:sldId id="265" r:id="rId16"/>
    <p:sldId id="276" r:id="rId17"/>
    <p:sldId id="281" r:id="rId18"/>
    <p:sldId id="279" r:id="rId19"/>
    <p:sldId id="280" r:id="rId20"/>
    <p:sldId id="290" r:id="rId21"/>
    <p:sldId id="274" r:id="rId22"/>
    <p:sldId id="269" r:id="rId2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D"/>
    <a:srgbClr val="FFFF99"/>
    <a:srgbClr val="FFFF00"/>
    <a:srgbClr val="C7E6A4"/>
    <a:srgbClr val="EBF6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4" dt="2021-02-25T10:03:47.784"/>
    <p1510:client id="{B32700D2-89D0-4EAC-9EA2-9ABFF584CEC9}" v="2520" vWet="2522" dt="2021-02-25T10:02:45.699"/>
    <p1510:client id="{EE42029D-709C-40C3-B204-1E83D791CC25}" v="2" dt="2021-02-25T14:56:49.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C6521-5DF6-4444-B6E4-6C93D824A629}" type="datetimeFigureOut">
              <a:rPr lang="nl-BE" smtClean="0"/>
              <a:t>25/02/2021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A375-7143-4520-B816-F6B733A5F5FE}" type="slidenum">
              <a:rPr lang="nl-BE" smtClean="0"/>
              <a:t>‹nr.›</a:t>
            </a:fld>
            <a:endParaRPr lang="nl-BE"/>
          </a:p>
        </p:txBody>
      </p:sp>
    </p:spTree>
    <p:extLst>
      <p:ext uri="{BB962C8B-B14F-4D97-AF65-F5344CB8AC3E}">
        <p14:creationId xmlns:p14="http://schemas.microsoft.com/office/powerpoint/2010/main" val="215617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7E93A-BFB8-4793-97D4-0DAED88E07A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C2165CD0-C873-4703-80F4-AB652689F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B4A86C9-309A-4159-839D-505EF090EF5C}"/>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5" name="Tijdelijke aanduiding voor voettekst 4">
            <a:extLst>
              <a:ext uri="{FF2B5EF4-FFF2-40B4-BE49-F238E27FC236}">
                <a16:creationId xmlns:a16="http://schemas.microsoft.com/office/drawing/2014/main" id="{7F9592CA-7DD6-4358-ADAB-2DD58ADF339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F5AF3DE-3DB3-4262-84AE-907E64E5E8FF}"/>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402342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59C69-2369-471B-B186-A8BD7F6E9546}"/>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6A355D4-0040-4669-AE2E-D65FA256F1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6CDD5-EC15-44EF-B5F3-F397328AD0AC}"/>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5" name="Tijdelijke aanduiding voor voettekst 4">
            <a:extLst>
              <a:ext uri="{FF2B5EF4-FFF2-40B4-BE49-F238E27FC236}">
                <a16:creationId xmlns:a16="http://schemas.microsoft.com/office/drawing/2014/main" id="{20A8EBE3-2409-464B-8940-2FEF8A0F90C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E793145-2F4F-4FDD-96A7-65110889026C}"/>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42688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A7340C2-F458-4711-8E4C-DED33B26DEFE}"/>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5BE5329-4B33-44A7-8DF2-35E2F5306C0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9DEAA96-B882-4149-975E-3F6A828F5D42}"/>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5" name="Tijdelijke aanduiding voor voettekst 4">
            <a:extLst>
              <a:ext uri="{FF2B5EF4-FFF2-40B4-BE49-F238E27FC236}">
                <a16:creationId xmlns:a16="http://schemas.microsoft.com/office/drawing/2014/main" id="{3F7A2A2B-542A-4376-AB17-BCC6CDBDF6A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2BFBDD7-2371-4A33-BC64-C51B92407D43}"/>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135336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F51F4-60DA-4CBF-94A9-CC63B4527A0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9C447FA-3227-44BA-BA84-B2CC3973574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038031B-8B71-4D0A-B318-0C6CF9F043CC}"/>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5" name="Tijdelijke aanduiding voor voettekst 4">
            <a:extLst>
              <a:ext uri="{FF2B5EF4-FFF2-40B4-BE49-F238E27FC236}">
                <a16:creationId xmlns:a16="http://schemas.microsoft.com/office/drawing/2014/main" id="{3BC0E1A1-5164-4559-8110-B578F73F019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3019DE7-3700-4826-843B-50A6C5F3EE5F}"/>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421236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3BBB2-C1AD-4E47-B2D6-36AAC236620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6C5A3EB-C6EC-4694-95DA-794AD495B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FC4DC23-CBED-4D90-B92B-482703A75AB9}"/>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5" name="Tijdelijke aanduiding voor voettekst 4">
            <a:extLst>
              <a:ext uri="{FF2B5EF4-FFF2-40B4-BE49-F238E27FC236}">
                <a16:creationId xmlns:a16="http://schemas.microsoft.com/office/drawing/2014/main" id="{6B251ACC-53B9-4EB5-88A2-6F6D8A9E79C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FE89920-B8CB-4F57-97A2-791BF1040F2C}"/>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302001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51B5A-C073-4DCF-B0A9-4CFCAA7797D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4AE94F1-8579-4572-B153-40E8E9AB36C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CDFA6339-0B97-4A13-930D-735ABD0D09E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9C46056-67F5-4F2D-B75F-5DA6532EEFDD}"/>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6" name="Tijdelijke aanduiding voor voettekst 5">
            <a:extLst>
              <a:ext uri="{FF2B5EF4-FFF2-40B4-BE49-F238E27FC236}">
                <a16:creationId xmlns:a16="http://schemas.microsoft.com/office/drawing/2014/main" id="{6DC4C66E-3943-4344-94EC-25FE15C9EBA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FCCD329-12E9-419D-88FC-571AA596C72D}"/>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366472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B9DBB-C380-4C51-BD68-3F7010D69A5A}"/>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370382C-3BD4-416A-9C11-D605E83776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74AC303-A815-454B-A0B0-C09EF640C29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D12C0E9-EF04-4D68-84CD-7A57F2EE6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F58723E-3784-4F1A-BC50-40C4A078DE1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03B44392-16F0-4C8C-B19A-0BA691CA2AC3}"/>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8" name="Tijdelijke aanduiding voor voettekst 7">
            <a:extLst>
              <a:ext uri="{FF2B5EF4-FFF2-40B4-BE49-F238E27FC236}">
                <a16:creationId xmlns:a16="http://schemas.microsoft.com/office/drawing/2014/main" id="{51EA0926-B8F8-4944-B337-26FCE104F533}"/>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30E14ECE-3CC9-404F-BC29-7BA8FFD5110C}"/>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374795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4AF5F-341B-4E19-88CD-2BA7AF07EF01}"/>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B1E3B776-A6C8-447D-97A9-0EEB27E28568}"/>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4" name="Tijdelijke aanduiding voor voettekst 3">
            <a:extLst>
              <a:ext uri="{FF2B5EF4-FFF2-40B4-BE49-F238E27FC236}">
                <a16:creationId xmlns:a16="http://schemas.microsoft.com/office/drawing/2014/main" id="{A2503834-5234-41BA-B74C-1C2F21146B76}"/>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744FBCAF-127D-42A0-9BE8-9378A207468B}"/>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57089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1CD23C-7B23-4039-851D-E3F75B9F1BBB}"/>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3" name="Tijdelijke aanduiding voor voettekst 2">
            <a:extLst>
              <a:ext uri="{FF2B5EF4-FFF2-40B4-BE49-F238E27FC236}">
                <a16:creationId xmlns:a16="http://schemas.microsoft.com/office/drawing/2014/main" id="{E551F33E-1D7F-4D70-AC8B-6483254A1FD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A572BB0-ACD9-4DD0-A676-7FAA567D1065}"/>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394136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18F7B-87A2-4031-81D7-26AB686060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963F9F7-20F0-483D-BA34-ADF3B5991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9CDC3CA-A85E-4239-A710-9BEE87FCE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B3AEC70-D81C-4166-AEA2-A0CB7515D0D6}"/>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6" name="Tijdelijke aanduiding voor voettekst 5">
            <a:extLst>
              <a:ext uri="{FF2B5EF4-FFF2-40B4-BE49-F238E27FC236}">
                <a16:creationId xmlns:a16="http://schemas.microsoft.com/office/drawing/2014/main" id="{6F77D736-102B-4E57-9CD6-5E7132B7104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9C09E6F-5192-4031-A9C0-0E2C9FCD1EC3}"/>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337755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DDA7B-487E-46C3-A634-7DC16DA36B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16214E2F-8326-45D8-AC7B-87FFDE254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5EE96919-9AA2-462D-B892-47B36B4EC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02465C-0AA5-4CB4-9034-DD91507D1C85}"/>
              </a:ext>
            </a:extLst>
          </p:cNvPr>
          <p:cNvSpPr>
            <a:spLocks noGrp="1"/>
          </p:cNvSpPr>
          <p:nvPr>
            <p:ph type="dt" sz="half" idx="10"/>
          </p:nvPr>
        </p:nvSpPr>
        <p:spPr/>
        <p:txBody>
          <a:bodyPr/>
          <a:lstStyle/>
          <a:p>
            <a:fld id="{C18183C8-A1A3-4DA2-9DC7-CBEED88422AD}" type="datetimeFigureOut">
              <a:rPr lang="nl-BE" smtClean="0"/>
              <a:t>25/02/2021</a:t>
            </a:fld>
            <a:endParaRPr lang="nl-BE"/>
          </a:p>
        </p:txBody>
      </p:sp>
      <p:sp>
        <p:nvSpPr>
          <p:cNvPr id="6" name="Tijdelijke aanduiding voor voettekst 5">
            <a:extLst>
              <a:ext uri="{FF2B5EF4-FFF2-40B4-BE49-F238E27FC236}">
                <a16:creationId xmlns:a16="http://schemas.microsoft.com/office/drawing/2014/main" id="{D96443C0-5928-476D-9A00-9ABDB3AC048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42EEDC4-2150-4B4D-96A0-9B89C55396E0}"/>
              </a:ext>
            </a:extLst>
          </p:cNvPr>
          <p:cNvSpPr>
            <a:spLocks noGrp="1"/>
          </p:cNvSpPr>
          <p:nvPr>
            <p:ph type="sldNum" sz="quarter" idx="12"/>
          </p:nvPr>
        </p:nvSpPr>
        <p:spPr/>
        <p:txBody>
          <a:bodyPr/>
          <a:lstStyle/>
          <a:p>
            <a:fld id="{EAB0B4FE-4C20-4032-8DC0-451E6B3D30BF}" type="slidenum">
              <a:rPr lang="nl-BE" smtClean="0"/>
              <a:t>‹nr.›</a:t>
            </a:fld>
            <a:endParaRPr lang="nl-BE"/>
          </a:p>
        </p:txBody>
      </p:sp>
    </p:spTree>
    <p:extLst>
      <p:ext uri="{BB962C8B-B14F-4D97-AF65-F5344CB8AC3E}">
        <p14:creationId xmlns:p14="http://schemas.microsoft.com/office/powerpoint/2010/main" val="1779791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88AD485-B50E-4953-B737-5752DCCF8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0A443DB-8FC8-4CFE-AEDF-0DF9815438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463154F-0255-4179-BCF8-47368A932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183C8-A1A3-4DA2-9DC7-CBEED88422AD}" type="datetimeFigureOut">
              <a:rPr lang="nl-BE" smtClean="0"/>
              <a:t>25/02/2021</a:t>
            </a:fld>
            <a:endParaRPr lang="nl-BE"/>
          </a:p>
        </p:txBody>
      </p:sp>
      <p:sp>
        <p:nvSpPr>
          <p:cNvPr id="5" name="Tijdelijke aanduiding voor voettekst 4">
            <a:extLst>
              <a:ext uri="{FF2B5EF4-FFF2-40B4-BE49-F238E27FC236}">
                <a16:creationId xmlns:a16="http://schemas.microsoft.com/office/drawing/2014/main" id="{6CFDC43F-177D-49AF-A12E-2A3B572BE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6F5C5A3D-8240-4279-9E15-B2A86D793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0B4FE-4C20-4032-8DC0-451E6B3D30BF}" type="slidenum">
              <a:rPr lang="nl-BE" smtClean="0"/>
              <a:t>‹nr.›</a:t>
            </a:fld>
            <a:endParaRPr lang="nl-BE"/>
          </a:p>
        </p:txBody>
      </p:sp>
    </p:spTree>
    <p:extLst>
      <p:ext uri="{BB962C8B-B14F-4D97-AF65-F5344CB8AC3E}">
        <p14:creationId xmlns:p14="http://schemas.microsoft.com/office/powerpoint/2010/main" val="398383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odex.vlaanderen.be/Zoeken/Document.aspx?DID=1029796&amp;param=inhoud" TargetMode="External"/><Relationship Id="rId2" Type="http://schemas.openxmlformats.org/officeDocument/2006/relationships/hyperlink" Target="http://codex.vlaanderen.be/Zoeken/Document.aspx?DID=1006889&amp;param=inhou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4A76C-B631-4A45-985F-DAFD380ED20D}"/>
              </a:ext>
            </a:extLst>
          </p:cNvPr>
          <p:cNvSpPr>
            <a:spLocks noGrp="1"/>
          </p:cNvSpPr>
          <p:nvPr>
            <p:ph type="ctrTitle"/>
          </p:nvPr>
        </p:nvSpPr>
        <p:spPr>
          <a:xfrm>
            <a:off x="1524000" y="2870140"/>
            <a:ext cx="9144000" cy="2387600"/>
          </a:xfrm>
        </p:spPr>
        <p:txBody>
          <a:bodyPr>
            <a:noAutofit/>
          </a:bodyPr>
          <a:lstStyle/>
          <a:p>
            <a:r>
              <a:rPr lang="nl-BE" sz="2000" i="1"/>
              <a:t>"Duurzame ontwikkeling betekent dat we voldoen aan onze huidige behoeften zonder de mogelijkheden van de toekomstige generaties in gevaar te brengen. Het is een versmelting van economisch ontwikkeling, sociale vooruitgang en ecologisch evenwicht met oog voor de levenskwaliteit van elke mens, waar ook ter wereld."</a:t>
            </a:r>
            <a:r>
              <a:rPr lang="nl-BE" sz="2000"/>
              <a:t> </a:t>
            </a:r>
            <a:r>
              <a:rPr lang="nl-BE" sz="2000" err="1"/>
              <a:t>Bründlandtcommissie</a:t>
            </a:r>
            <a:endParaRPr lang="nl-BE" sz="2000"/>
          </a:p>
        </p:txBody>
      </p:sp>
      <p:sp>
        <p:nvSpPr>
          <p:cNvPr id="3" name="Ondertitel 2">
            <a:extLst>
              <a:ext uri="{FF2B5EF4-FFF2-40B4-BE49-F238E27FC236}">
                <a16:creationId xmlns:a16="http://schemas.microsoft.com/office/drawing/2014/main" id="{C687EFC0-624F-4F9F-8A11-8779623D055E}"/>
              </a:ext>
            </a:extLst>
          </p:cNvPr>
          <p:cNvSpPr>
            <a:spLocks noGrp="1"/>
          </p:cNvSpPr>
          <p:nvPr>
            <p:ph type="subTitle" idx="1"/>
          </p:nvPr>
        </p:nvSpPr>
        <p:spPr>
          <a:xfrm>
            <a:off x="1419828" y="1600260"/>
            <a:ext cx="9144000" cy="1655762"/>
          </a:xfrm>
        </p:spPr>
        <p:txBody>
          <a:bodyPr/>
          <a:lstStyle/>
          <a:p>
            <a:r>
              <a:rPr lang="nl-BE" b="1"/>
              <a:t>VIPA criteria duurzaamheid </a:t>
            </a:r>
          </a:p>
        </p:txBody>
      </p:sp>
    </p:spTree>
    <p:extLst>
      <p:ext uri="{BB962C8B-B14F-4D97-AF65-F5344CB8AC3E}">
        <p14:creationId xmlns:p14="http://schemas.microsoft.com/office/powerpoint/2010/main" val="185707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al 11">
            <a:extLst>
              <a:ext uri="{FF2B5EF4-FFF2-40B4-BE49-F238E27FC236}">
                <a16:creationId xmlns:a16="http://schemas.microsoft.com/office/drawing/2014/main" id="{234A2E0E-6177-49C5-8333-1E95BCF42983}"/>
              </a:ext>
            </a:extLst>
          </p:cNvPr>
          <p:cNvSpPr/>
          <p:nvPr/>
        </p:nvSpPr>
        <p:spPr>
          <a:xfrm>
            <a:off x="211160" y="159795"/>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3" name="Tekstvak 12">
            <a:extLst>
              <a:ext uri="{FF2B5EF4-FFF2-40B4-BE49-F238E27FC236}">
                <a16:creationId xmlns:a16="http://schemas.microsoft.com/office/drawing/2014/main" id="{51CB44CA-1312-4CD5-91A9-81B694FFB5EE}"/>
              </a:ext>
            </a:extLst>
          </p:cNvPr>
          <p:cNvSpPr txBox="1"/>
          <p:nvPr/>
        </p:nvSpPr>
        <p:spPr>
          <a:xfrm>
            <a:off x="328047" y="551281"/>
            <a:ext cx="1315375" cy="646331"/>
          </a:xfrm>
          <a:prstGeom prst="rect">
            <a:avLst/>
          </a:prstGeom>
          <a:noFill/>
        </p:spPr>
        <p:txBody>
          <a:bodyPr wrap="square" rtlCol="0">
            <a:spAutoFit/>
          </a:bodyPr>
          <a:lstStyle/>
          <a:p>
            <a:pPr algn="ctr"/>
            <a:r>
              <a:rPr lang="nl-BE"/>
              <a:t>I. BASIS</a:t>
            </a:r>
          </a:p>
          <a:p>
            <a:pPr algn="ctr"/>
            <a:r>
              <a:rPr lang="nl-BE"/>
              <a:t>PRINCIPES</a:t>
            </a:r>
          </a:p>
        </p:txBody>
      </p:sp>
      <p:sp>
        <p:nvSpPr>
          <p:cNvPr id="18" name="Ovaal 17">
            <a:extLst>
              <a:ext uri="{FF2B5EF4-FFF2-40B4-BE49-F238E27FC236}">
                <a16:creationId xmlns:a16="http://schemas.microsoft.com/office/drawing/2014/main" id="{58620CB4-5B48-4F11-B261-7139B577202A}"/>
              </a:ext>
            </a:extLst>
          </p:cNvPr>
          <p:cNvSpPr/>
          <p:nvPr/>
        </p:nvSpPr>
        <p:spPr>
          <a:xfrm>
            <a:off x="835871" y="1705759"/>
            <a:ext cx="1491448" cy="142930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9" name="Tekstvak 18">
            <a:extLst>
              <a:ext uri="{FF2B5EF4-FFF2-40B4-BE49-F238E27FC236}">
                <a16:creationId xmlns:a16="http://schemas.microsoft.com/office/drawing/2014/main" id="{3CA7C629-5609-4DAC-97B9-00C099D56E9A}"/>
              </a:ext>
            </a:extLst>
          </p:cNvPr>
          <p:cNvSpPr txBox="1"/>
          <p:nvPr/>
        </p:nvSpPr>
        <p:spPr>
          <a:xfrm>
            <a:off x="909619" y="1988346"/>
            <a:ext cx="1315375" cy="738664"/>
          </a:xfrm>
          <a:prstGeom prst="rect">
            <a:avLst/>
          </a:prstGeom>
          <a:noFill/>
        </p:spPr>
        <p:txBody>
          <a:bodyPr wrap="square" rtlCol="0">
            <a:spAutoFit/>
          </a:bodyPr>
          <a:lstStyle/>
          <a:p>
            <a:pPr algn="ctr"/>
            <a:r>
              <a:rPr lang="nl-BE" sz="1400"/>
              <a:t>CON 1</a:t>
            </a:r>
          </a:p>
          <a:p>
            <a:pPr algn="ctr"/>
            <a:r>
              <a:rPr lang="nl-BE" sz="1400"/>
              <a:t>Duurzaam concept</a:t>
            </a:r>
          </a:p>
        </p:txBody>
      </p:sp>
      <p:pic>
        <p:nvPicPr>
          <p:cNvPr id="26" name="Afbeelding 25">
            <a:extLst>
              <a:ext uri="{FF2B5EF4-FFF2-40B4-BE49-F238E27FC236}">
                <a16:creationId xmlns:a16="http://schemas.microsoft.com/office/drawing/2014/main" id="{1EC57475-928F-4C34-B85B-84E5EEF6C7EC}"/>
              </a:ext>
            </a:extLst>
          </p:cNvPr>
          <p:cNvPicPr>
            <a:picLocks noChangeAspect="1"/>
          </p:cNvPicPr>
          <p:nvPr/>
        </p:nvPicPr>
        <p:blipFill rotWithShape="1">
          <a:blip r:embed="rId2"/>
          <a:srcRect l="24323" t="35540" r="43750" b="13787"/>
          <a:stretch/>
        </p:blipFill>
        <p:spPr>
          <a:xfrm>
            <a:off x="6339313" y="1666438"/>
            <a:ext cx="2719851" cy="2428259"/>
          </a:xfrm>
          <a:prstGeom prst="rect">
            <a:avLst/>
          </a:prstGeom>
        </p:spPr>
      </p:pic>
      <p:pic>
        <p:nvPicPr>
          <p:cNvPr id="28" name="Afbeelding 27">
            <a:extLst>
              <a:ext uri="{FF2B5EF4-FFF2-40B4-BE49-F238E27FC236}">
                <a16:creationId xmlns:a16="http://schemas.microsoft.com/office/drawing/2014/main" id="{85CCD166-55A7-4D3D-B753-58B093BC4FCD}"/>
              </a:ext>
            </a:extLst>
          </p:cNvPr>
          <p:cNvPicPr>
            <a:picLocks noChangeAspect="1"/>
          </p:cNvPicPr>
          <p:nvPr/>
        </p:nvPicPr>
        <p:blipFill rotWithShape="1">
          <a:blip r:embed="rId3"/>
          <a:srcRect l="32524" t="14699" r="33447" b="5501"/>
          <a:stretch/>
        </p:blipFill>
        <p:spPr>
          <a:xfrm>
            <a:off x="2809829" y="2630999"/>
            <a:ext cx="2761548" cy="3642710"/>
          </a:xfrm>
          <a:prstGeom prst="rect">
            <a:avLst/>
          </a:prstGeom>
        </p:spPr>
      </p:pic>
      <p:sp>
        <p:nvSpPr>
          <p:cNvPr id="35" name="Rechthoek 34">
            <a:extLst>
              <a:ext uri="{FF2B5EF4-FFF2-40B4-BE49-F238E27FC236}">
                <a16:creationId xmlns:a16="http://schemas.microsoft.com/office/drawing/2014/main" id="{6EDD66AF-4E1A-41B3-9408-9FFE99AAFE04}"/>
              </a:ext>
            </a:extLst>
          </p:cNvPr>
          <p:cNvSpPr/>
          <p:nvPr/>
        </p:nvSpPr>
        <p:spPr>
          <a:xfrm>
            <a:off x="8434760" y="5561565"/>
            <a:ext cx="1763624" cy="338554"/>
          </a:xfrm>
          <a:prstGeom prst="rect">
            <a:avLst/>
          </a:prstGeom>
        </p:spPr>
        <p:txBody>
          <a:bodyPr wrap="square">
            <a:spAutoFit/>
          </a:bodyPr>
          <a:lstStyle/>
          <a:p>
            <a:r>
              <a:rPr lang="nl-NL" sz="800"/>
              <a:t>3 Uitbreiding in een gebied </a:t>
            </a:r>
          </a:p>
          <a:p>
            <a:r>
              <a:rPr lang="nl-NL" sz="800"/>
              <a:t>met hoge natuurwaarde</a:t>
            </a:r>
            <a:endParaRPr lang="nl-BE" sz="800"/>
          </a:p>
        </p:txBody>
      </p:sp>
      <p:sp>
        <p:nvSpPr>
          <p:cNvPr id="36" name="Gelijkbenige driehoek 35">
            <a:extLst>
              <a:ext uri="{FF2B5EF4-FFF2-40B4-BE49-F238E27FC236}">
                <a16:creationId xmlns:a16="http://schemas.microsoft.com/office/drawing/2014/main" id="{6B779B4D-41E7-498F-92A0-BB8B942333AA}"/>
              </a:ext>
            </a:extLst>
          </p:cNvPr>
          <p:cNvSpPr/>
          <p:nvPr/>
        </p:nvSpPr>
        <p:spPr>
          <a:xfrm>
            <a:off x="6992209" y="4680788"/>
            <a:ext cx="1414061" cy="1178507"/>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 name="Rechthoek 36">
            <a:extLst>
              <a:ext uri="{FF2B5EF4-FFF2-40B4-BE49-F238E27FC236}">
                <a16:creationId xmlns:a16="http://schemas.microsoft.com/office/drawing/2014/main" id="{C8A78318-BF88-4B63-885B-00A6A8637161}"/>
              </a:ext>
            </a:extLst>
          </p:cNvPr>
          <p:cNvSpPr/>
          <p:nvPr/>
        </p:nvSpPr>
        <p:spPr>
          <a:xfrm>
            <a:off x="6852693" y="4325310"/>
            <a:ext cx="1693092" cy="338554"/>
          </a:xfrm>
          <a:prstGeom prst="rect">
            <a:avLst/>
          </a:prstGeom>
        </p:spPr>
        <p:txBody>
          <a:bodyPr wrap="square">
            <a:spAutoFit/>
          </a:bodyPr>
          <a:lstStyle/>
          <a:p>
            <a:r>
              <a:rPr lang="nl-NL" sz="800"/>
              <a:t>1 Inbreiding in </a:t>
            </a:r>
          </a:p>
          <a:p>
            <a:r>
              <a:rPr lang="nl-NL" sz="800"/>
              <a:t>binnenstedelijke gebieden</a:t>
            </a:r>
          </a:p>
        </p:txBody>
      </p:sp>
      <p:sp>
        <p:nvSpPr>
          <p:cNvPr id="38" name="Rechthoek 37">
            <a:extLst>
              <a:ext uri="{FF2B5EF4-FFF2-40B4-BE49-F238E27FC236}">
                <a16:creationId xmlns:a16="http://schemas.microsoft.com/office/drawing/2014/main" id="{4A8ECCF6-D820-420D-9F98-8B3DF307005A}"/>
              </a:ext>
            </a:extLst>
          </p:cNvPr>
          <p:cNvSpPr/>
          <p:nvPr/>
        </p:nvSpPr>
        <p:spPr>
          <a:xfrm>
            <a:off x="6069763" y="5730842"/>
            <a:ext cx="1946367" cy="338554"/>
          </a:xfrm>
          <a:prstGeom prst="rect">
            <a:avLst/>
          </a:prstGeom>
        </p:spPr>
        <p:txBody>
          <a:bodyPr wrap="square">
            <a:spAutoFit/>
          </a:bodyPr>
          <a:lstStyle/>
          <a:p>
            <a:r>
              <a:rPr lang="nl-NL" sz="800"/>
              <a:t>2 Uitbreiding in een </a:t>
            </a:r>
          </a:p>
          <a:p>
            <a:r>
              <a:rPr lang="nl-NL" sz="800"/>
              <a:t>gebied met lage natuurwaarde</a:t>
            </a:r>
          </a:p>
        </p:txBody>
      </p:sp>
      <p:cxnSp>
        <p:nvCxnSpPr>
          <p:cNvPr id="39" name="Rechte verbindingslijn met pijl 38">
            <a:extLst>
              <a:ext uri="{FF2B5EF4-FFF2-40B4-BE49-F238E27FC236}">
                <a16:creationId xmlns:a16="http://schemas.microsoft.com/office/drawing/2014/main" id="{94B22B60-B8D7-4351-B021-5C678B826F5E}"/>
              </a:ext>
            </a:extLst>
          </p:cNvPr>
          <p:cNvCxnSpPr>
            <a:cxnSpLocks/>
            <a:stCxn id="36" idx="0"/>
          </p:cNvCxnSpPr>
          <p:nvPr/>
        </p:nvCxnSpPr>
        <p:spPr>
          <a:xfrm>
            <a:off x="7699240" y="4680788"/>
            <a:ext cx="0" cy="66335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311957E7-351F-43C3-9BA6-8F0ED049EC49}"/>
              </a:ext>
            </a:extLst>
          </p:cNvPr>
          <p:cNvCxnSpPr>
            <a:cxnSpLocks/>
          </p:cNvCxnSpPr>
          <p:nvPr/>
        </p:nvCxnSpPr>
        <p:spPr>
          <a:xfrm flipV="1">
            <a:off x="6992209" y="5567028"/>
            <a:ext cx="428858" cy="28680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1" name="Rechthoek 40">
            <a:extLst>
              <a:ext uri="{FF2B5EF4-FFF2-40B4-BE49-F238E27FC236}">
                <a16:creationId xmlns:a16="http://schemas.microsoft.com/office/drawing/2014/main" id="{2B894F70-FA2B-40EB-A216-9350C3DD244A}"/>
              </a:ext>
            </a:extLst>
          </p:cNvPr>
          <p:cNvSpPr/>
          <p:nvPr/>
        </p:nvSpPr>
        <p:spPr>
          <a:xfrm>
            <a:off x="7252358" y="5330733"/>
            <a:ext cx="1079142" cy="230832"/>
          </a:xfrm>
          <a:prstGeom prst="rect">
            <a:avLst/>
          </a:prstGeom>
        </p:spPr>
        <p:txBody>
          <a:bodyPr wrap="square">
            <a:spAutoFit/>
          </a:bodyPr>
          <a:lstStyle/>
          <a:p>
            <a:r>
              <a:rPr lang="nl-NL" sz="900" b="1"/>
              <a:t>RUIMTEVRAAG</a:t>
            </a:r>
          </a:p>
        </p:txBody>
      </p:sp>
      <p:cxnSp>
        <p:nvCxnSpPr>
          <p:cNvPr id="42" name="Rechte verbindingslijn met pijl 41">
            <a:extLst>
              <a:ext uri="{FF2B5EF4-FFF2-40B4-BE49-F238E27FC236}">
                <a16:creationId xmlns:a16="http://schemas.microsoft.com/office/drawing/2014/main" id="{A5ED7A21-CBAA-4918-ABE7-4433193D3C5A}"/>
              </a:ext>
            </a:extLst>
          </p:cNvPr>
          <p:cNvCxnSpPr>
            <a:cxnSpLocks/>
            <a:endCxn id="36" idx="4"/>
          </p:cNvCxnSpPr>
          <p:nvPr/>
        </p:nvCxnSpPr>
        <p:spPr>
          <a:xfrm>
            <a:off x="8005902" y="5561565"/>
            <a:ext cx="400368" cy="29773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8" name="Rechthoek 57">
            <a:extLst>
              <a:ext uri="{FF2B5EF4-FFF2-40B4-BE49-F238E27FC236}">
                <a16:creationId xmlns:a16="http://schemas.microsoft.com/office/drawing/2014/main" id="{742DD877-2A18-4D71-8557-93DF68715C38}"/>
              </a:ext>
            </a:extLst>
          </p:cNvPr>
          <p:cNvSpPr/>
          <p:nvPr/>
        </p:nvSpPr>
        <p:spPr>
          <a:xfrm>
            <a:off x="8146123" y="4906045"/>
            <a:ext cx="1763624" cy="253916"/>
          </a:xfrm>
          <a:prstGeom prst="rect">
            <a:avLst/>
          </a:prstGeom>
        </p:spPr>
        <p:txBody>
          <a:bodyPr wrap="square">
            <a:spAutoFit/>
          </a:bodyPr>
          <a:lstStyle/>
          <a:p>
            <a:r>
              <a:rPr lang="nl-NL" sz="1050" b="1"/>
              <a:t>TRIAS TOPONOMA</a:t>
            </a:r>
            <a:endParaRPr lang="nl-BE" sz="1050" b="1"/>
          </a:p>
        </p:txBody>
      </p:sp>
      <p:sp>
        <p:nvSpPr>
          <p:cNvPr id="27" name="Ovaal 26">
            <a:extLst>
              <a:ext uri="{FF2B5EF4-FFF2-40B4-BE49-F238E27FC236}">
                <a16:creationId xmlns:a16="http://schemas.microsoft.com/office/drawing/2014/main" id="{45C4E91E-F954-4721-B638-1F3349803427}"/>
              </a:ext>
            </a:extLst>
          </p:cNvPr>
          <p:cNvSpPr/>
          <p:nvPr/>
        </p:nvSpPr>
        <p:spPr>
          <a:xfrm>
            <a:off x="2961749" y="541264"/>
            <a:ext cx="1116347" cy="1069832"/>
          </a:xfrm>
          <a:prstGeom prst="ellipse">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1" name="Tekstvak 30">
            <a:extLst>
              <a:ext uri="{FF2B5EF4-FFF2-40B4-BE49-F238E27FC236}">
                <a16:creationId xmlns:a16="http://schemas.microsoft.com/office/drawing/2014/main" id="{DBBF1D10-8667-4B30-ADC2-1949846C1CFD}"/>
              </a:ext>
            </a:extLst>
          </p:cNvPr>
          <p:cNvSpPr txBox="1"/>
          <p:nvPr/>
        </p:nvSpPr>
        <p:spPr>
          <a:xfrm>
            <a:off x="2883166" y="748992"/>
            <a:ext cx="1315375" cy="523220"/>
          </a:xfrm>
          <a:prstGeom prst="rect">
            <a:avLst/>
          </a:prstGeom>
          <a:noFill/>
        </p:spPr>
        <p:txBody>
          <a:bodyPr wrap="square" rtlCol="0">
            <a:spAutoFit/>
          </a:bodyPr>
          <a:lstStyle/>
          <a:p>
            <a:pPr algn="ctr"/>
            <a:r>
              <a:rPr lang="nl-BE" sz="1400"/>
              <a:t>Duurzaam ruimtegebruik</a:t>
            </a:r>
          </a:p>
        </p:txBody>
      </p:sp>
      <p:sp>
        <p:nvSpPr>
          <p:cNvPr id="47" name="Rechthoek 46">
            <a:extLst>
              <a:ext uri="{FF2B5EF4-FFF2-40B4-BE49-F238E27FC236}">
                <a16:creationId xmlns:a16="http://schemas.microsoft.com/office/drawing/2014/main" id="{1F07ADDF-F017-4509-9966-883916A5B3F5}"/>
              </a:ext>
            </a:extLst>
          </p:cNvPr>
          <p:cNvSpPr/>
          <p:nvPr/>
        </p:nvSpPr>
        <p:spPr>
          <a:xfrm>
            <a:off x="10122969" y="4831021"/>
            <a:ext cx="1693092" cy="1061829"/>
          </a:xfrm>
          <a:prstGeom prst="rect">
            <a:avLst/>
          </a:prstGeom>
          <a:ln>
            <a:solidFill>
              <a:srgbClr val="002060"/>
            </a:solidFill>
          </a:ln>
        </p:spPr>
        <p:txBody>
          <a:bodyPr wrap="square">
            <a:spAutoFit/>
          </a:bodyPr>
          <a:lstStyle/>
          <a:p>
            <a:r>
              <a:rPr lang="nl-NL" sz="1050"/>
              <a:t>VOOR NIEUWE SITES </a:t>
            </a:r>
          </a:p>
          <a:p>
            <a:endParaRPr lang="nl-NL" sz="1050"/>
          </a:p>
          <a:p>
            <a:r>
              <a:rPr lang="nl-NL" sz="1050"/>
              <a:t>EN</a:t>
            </a:r>
          </a:p>
          <a:p>
            <a:endParaRPr lang="nl-NL" sz="1050"/>
          </a:p>
          <a:p>
            <a:r>
              <a:rPr lang="nl-NL" sz="1050"/>
              <a:t>VOOR KEUZES OP BESTAANDE SITES </a:t>
            </a:r>
          </a:p>
        </p:txBody>
      </p:sp>
      <p:sp>
        <p:nvSpPr>
          <p:cNvPr id="2" name="Rechthoek 1">
            <a:extLst>
              <a:ext uri="{FF2B5EF4-FFF2-40B4-BE49-F238E27FC236}">
                <a16:creationId xmlns:a16="http://schemas.microsoft.com/office/drawing/2014/main" id="{3561434B-F195-4001-BD5D-3ECE2BC8C68F}"/>
              </a:ext>
            </a:extLst>
          </p:cNvPr>
          <p:cNvSpPr/>
          <p:nvPr/>
        </p:nvSpPr>
        <p:spPr>
          <a:xfrm>
            <a:off x="5386760" y="674309"/>
            <a:ext cx="6096000" cy="607539"/>
          </a:xfrm>
          <a:prstGeom prst="rect">
            <a:avLst/>
          </a:prstGeom>
          <a:solidFill>
            <a:srgbClr val="FFFF7D"/>
          </a:solidFill>
        </p:spPr>
        <p:txBody>
          <a:bodyPr>
            <a:spAutoFit/>
          </a:bodyPr>
          <a:lstStyle/>
          <a:p>
            <a:pPr algn="ctr">
              <a:lnSpc>
                <a:spcPct val="107000"/>
              </a:lnSpc>
            </a:pPr>
            <a:r>
              <a:rPr lang="nl-BE" sz="1600">
                <a:latin typeface="Flanders Art Sans"/>
                <a:ea typeface="Calibri" panose="020F0502020204030204" pitchFamily="34" charset="0"/>
                <a:cs typeface="Arial" panose="020B0604020202020204" pitchFamily="34" charset="0"/>
              </a:rPr>
              <a:t>Het duurzaam bouwen kan alleen een volledige invulling krijgen, als ook de bouwgrond een zo laag mogelijke milieubelasting kent.</a:t>
            </a:r>
          </a:p>
        </p:txBody>
      </p:sp>
      <p:sp>
        <p:nvSpPr>
          <p:cNvPr id="4" name="Pijl: rechts 3">
            <a:extLst>
              <a:ext uri="{FF2B5EF4-FFF2-40B4-BE49-F238E27FC236}">
                <a16:creationId xmlns:a16="http://schemas.microsoft.com/office/drawing/2014/main" id="{11F1C37D-4A0F-4D69-A72D-7FCD87142E9E}"/>
              </a:ext>
            </a:extLst>
          </p:cNvPr>
          <p:cNvSpPr/>
          <p:nvPr/>
        </p:nvSpPr>
        <p:spPr>
          <a:xfrm>
            <a:off x="9671901" y="5270041"/>
            <a:ext cx="347808" cy="25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Pijl: rechts 2">
            <a:extLst>
              <a:ext uri="{FF2B5EF4-FFF2-40B4-BE49-F238E27FC236}">
                <a16:creationId xmlns:a16="http://schemas.microsoft.com/office/drawing/2014/main" id="{0A6AE36D-7EE2-44EF-84C7-4EEE772422A2}"/>
              </a:ext>
            </a:extLst>
          </p:cNvPr>
          <p:cNvSpPr/>
          <p:nvPr/>
        </p:nvSpPr>
        <p:spPr>
          <a:xfrm>
            <a:off x="4229900" y="917096"/>
            <a:ext cx="1036415" cy="28051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hthoek 22">
            <a:extLst>
              <a:ext uri="{FF2B5EF4-FFF2-40B4-BE49-F238E27FC236}">
                <a16:creationId xmlns:a16="http://schemas.microsoft.com/office/drawing/2014/main" id="{EA76577F-1371-41CE-BB03-6B44FF06CEEE}"/>
              </a:ext>
            </a:extLst>
          </p:cNvPr>
          <p:cNvSpPr/>
          <p:nvPr/>
        </p:nvSpPr>
        <p:spPr>
          <a:xfrm>
            <a:off x="9909747" y="1890949"/>
            <a:ext cx="2012727" cy="1384995"/>
          </a:xfrm>
          <a:prstGeom prst="rect">
            <a:avLst/>
          </a:prstGeom>
          <a:ln>
            <a:solidFill>
              <a:srgbClr val="002060"/>
            </a:solidFill>
          </a:ln>
        </p:spPr>
        <p:txBody>
          <a:bodyPr wrap="square">
            <a:spAutoFit/>
          </a:bodyPr>
          <a:lstStyle/>
          <a:p>
            <a:r>
              <a:rPr lang="nl-NL" sz="1200"/>
              <a:t>Ruimtelijke principes: </a:t>
            </a:r>
          </a:p>
          <a:p>
            <a:pPr marL="171450" indent="-171450">
              <a:buFontTx/>
              <a:buChar char="-"/>
            </a:pPr>
            <a:r>
              <a:rPr lang="nl-NL" sz="1200"/>
              <a:t>Vrijwaren van de open ruimte</a:t>
            </a:r>
          </a:p>
          <a:p>
            <a:pPr marL="171450" indent="-171450">
              <a:buFontTx/>
              <a:buChar char="-"/>
            </a:pPr>
            <a:r>
              <a:rPr lang="nl-NL" sz="1200"/>
              <a:t>Inbreiding / verbouwing</a:t>
            </a:r>
          </a:p>
          <a:p>
            <a:pPr marL="171450" indent="-171450">
              <a:buFontTx/>
              <a:buChar char="-"/>
            </a:pPr>
            <a:r>
              <a:rPr lang="nl-NL" sz="1200"/>
              <a:t>Aansluiten bij bestaande netwerken</a:t>
            </a:r>
          </a:p>
          <a:p>
            <a:pPr marL="171450" indent="-171450">
              <a:buFontTx/>
              <a:buChar char="-"/>
            </a:pPr>
            <a:r>
              <a:rPr lang="nl-NL" sz="1200"/>
              <a:t>… </a:t>
            </a:r>
          </a:p>
        </p:txBody>
      </p:sp>
    </p:spTree>
    <p:extLst>
      <p:ext uri="{BB962C8B-B14F-4D97-AF65-F5344CB8AC3E}">
        <p14:creationId xmlns:p14="http://schemas.microsoft.com/office/powerpoint/2010/main" val="317215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p:bldP spid="38" grpId="0"/>
      <p:bldP spid="41" grpId="0"/>
      <p:bldP spid="58" grpId="0"/>
      <p:bldP spid="27" grpId="0" animBg="1"/>
      <p:bldP spid="31" grpId="0"/>
      <p:bldP spid="47"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al 11">
            <a:extLst>
              <a:ext uri="{FF2B5EF4-FFF2-40B4-BE49-F238E27FC236}">
                <a16:creationId xmlns:a16="http://schemas.microsoft.com/office/drawing/2014/main" id="{234A2E0E-6177-49C5-8333-1E95BCF42983}"/>
              </a:ext>
            </a:extLst>
          </p:cNvPr>
          <p:cNvSpPr/>
          <p:nvPr/>
        </p:nvSpPr>
        <p:spPr>
          <a:xfrm>
            <a:off x="211160" y="159795"/>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3" name="Tekstvak 12">
            <a:extLst>
              <a:ext uri="{FF2B5EF4-FFF2-40B4-BE49-F238E27FC236}">
                <a16:creationId xmlns:a16="http://schemas.microsoft.com/office/drawing/2014/main" id="{51CB44CA-1312-4CD5-91A9-81B694FFB5EE}"/>
              </a:ext>
            </a:extLst>
          </p:cNvPr>
          <p:cNvSpPr txBox="1"/>
          <p:nvPr/>
        </p:nvSpPr>
        <p:spPr>
          <a:xfrm>
            <a:off x="328047" y="551281"/>
            <a:ext cx="1315375" cy="646331"/>
          </a:xfrm>
          <a:prstGeom prst="rect">
            <a:avLst/>
          </a:prstGeom>
          <a:noFill/>
        </p:spPr>
        <p:txBody>
          <a:bodyPr wrap="square" rtlCol="0">
            <a:spAutoFit/>
          </a:bodyPr>
          <a:lstStyle/>
          <a:p>
            <a:pPr algn="ctr"/>
            <a:r>
              <a:rPr lang="nl-BE"/>
              <a:t>I. BASIS</a:t>
            </a:r>
          </a:p>
          <a:p>
            <a:pPr algn="ctr"/>
            <a:r>
              <a:rPr lang="nl-BE"/>
              <a:t>PRINCIPES</a:t>
            </a:r>
          </a:p>
        </p:txBody>
      </p:sp>
      <p:sp>
        <p:nvSpPr>
          <p:cNvPr id="18" name="Ovaal 17">
            <a:extLst>
              <a:ext uri="{FF2B5EF4-FFF2-40B4-BE49-F238E27FC236}">
                <a16:creationId xmlns:a16="http://schemas.microsoft.com/office/drawing/2014/main" id="{58620CB4-5B48-4F11-B261-7139B577202A}"/>
              </a:ext>
            </a:extLst>
          </p:cNvPr>
          <p:cNvSpPr/>
          <p:nvPr/>
        </p:nvSpPr>
        <p:spPr>
          <a:xfrm>
            <a:off x="835871" y="1705759"/>
            <a:ext cx="1491448" cy="142930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9" name="Tekstvak 18">
            <a:extLst>
              <a:ext uri="{FF2B5EF4-FFF2-40B4-BE49-F238E27FC236}">
                <a16:creationId xmlns:a16="http://schemas.microsoft.com/office/drawing/2014/main" id="{3CA7C629-5609-4DAC-97B9-00C099D56E9A}"/>
              </a:ext>
            </a:extLst>
          </p:cNvPr>
          <p:cNvSpPr txBox="1"/>
          <p:nvPr/>
        </p:nvSpPr>
        <p:spPr>
          <a:xfrm>
            <a:off x="909619" y="1988346"/>
            <a:ext cx="1315375" cy="738664"/>
          </a:xfrm>
          <a:prstGeom prst="rect">
            <a:avLst/>
          </a:prstGeom>
          <a:noFill/>
        </p:spPr>
        <p:txBody>
          <a:bodyPr wrap="square" rtlCol="0">
            <a:spAutoFit/>
          </a:bodyPr>
          <a:lstStyle/>
          <a:p>
            <a:pPr algn="ctr"/>
            <a:r>
              <a:rPr lang="nl-BE" sz="1400"/>
              <a:t>CON 1</a:t>
            </a:r>
          </a:p>
          <a:p>
            <a:pPr algn="ctr"/>
            <a:r>
              <a:rPr lang="nl-BE" sz="1400"/>
              <a:t>Duurzaam concept</a:t>
            </a:r>
          </a:p>
        </p:txBody>
      </p:sp>
      <p:pic>
        <p:nvPicPr>
          <p:cNvPr id="64" name="Afbeelding 63">
            <a:extLst>
              <a:ext uri="{FF2B5EF4-FFF2-40B4-BE49-F238E27FC236}">
                <a16:creationId xmlns:a16="http://schemas.microsoft.com/office/drawing/2014/main" id="{4B4A19C1-40D3-4280-8DD3-49D8317A7443}"/>
              </a:ext>
            </a:extLst>
          </p:cNvPr>
          <p:cNvPicPr>
            <a:picLocks noChangeAspect="1"/>
          </p:cNvPicPr>
          <p:nvPr/>
        </p:nvPicPr>
        <p:blipFill>
          <a:blip r:embed="rId2"/>
          <a:stretch>
            <a:fillRect/>
          </a:stretch>
        </p:blipFill>
        <p:spPr>
          <a:xfrm>
            <a:off x="9464264" y="2147902"/>
            <a:ext cx="2560294" cy="2036172"/>
          </a:xfrm>
          <a:prstGeom prst="rect">
            <a:avLst/>
          </a:prstGeom>
        </p:spPr>
      </p:pic>
      <p:pic>
        <p:nvPicPr>
          <p:cNvPr id="3" name="Afbeelding 2">
            <a:extLst>
              <a:ext uri="{FF2B5EF4-FFF2-40B4-BE49-F238E27FC236}">
                <a16:creationId xmlns:a16="http://schemas.microsoft.com/office/drawing/2014/main" id="{1FDA339C-A7D1-4074-8394-F8E3D2F1A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905" y="1862617"/>
            <a:ext cx="2390109" cy="2179527"/>
          </a:xfrm>
          <a:prstGeom prst="rect">
            <a:avLst/>
          </a:prstGeom>
        </p:spPr>
      </p:pic>
      <p:sp>
        <p:nvSpPr>
          <p:cNvPr id="29" name="Ovaal 28">
            <a:extLst>
              <a:ext uri="{FF2B5EF4-FFF2-40B4-BE49-F238E27FC236}">
                <a16:creationId xmlns:a16="http://schemas.microsoft.com/office/drawing/2014/main" id="{4A411CE4-2151-4A1A-BAFB-4944C1450BE7}"/>
              </a:ext>
            </a:extLst>
          </p:cNvPr>
          <p:cNvSpPr/>
          <p:nvPr/>
        </p:nvSpPr>
        <p:spPr>
          <a:xfrm>
            <a:off x="2909439" y="675002"/>
            <a:ext cx="1116347" cy="1069832"/>
          </a:xfrm>
          <a:prstGeom prst="ellipse">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0" name="Tekstvak 29">
            <a:extLst>
              <a:ext uri="{FF2B5EF4-FFF2-40B4-BE49-F238E27FC236}">
                <a16:creationId xmlns:a16="http://schemas.microsoft.com/office/drawing/2014/main" id="{B1C5F3B1-FD50-458D-900E-D9E48D4A9102}"/>
              </a:ext>
            </a:extLst>
          </p:cNvPr>
          <p:cNvSpPr txBox="1"/>
          <p:nvPr/>
        </p:nvSpPr>
        <p:spPr>
          <a:xfrm>
            <a:off x="2825347" y="838424"/>
            <a:ext cx="1315375" cy="738664"/>
          </a:xfrm>
          <a:prstGeom prst="rect">
            <a:avLst/>
          </a:prstGeom>
          <a:noFill/>
        </p:spPr>
        <p:txBody>
          <a:bodyPr wrap="square" rtlCol="0">
            <a:spAutoFit/>
          </a:bodyPr>
          <a:lstStyle/>
          <a:p>
            <a:pPr algn="ctr"/>
            <a:r>
              <a:rPr lang="nl-BE" sz="1400" err="1"/>
              <a:t>Climate</a:t>
            </a:r>
            <a:r>
              <a:rPr lang="nl-BE" sz="1400"/>
              <a:t> </a:t>
            </a:r>
            <a:r>
              <a:rPr lang="nl-BE" sz="1400" err="1"/>
              <a:t>Responsive</a:t>
            </a:r>
            <a:r>
              <a:rPr lang="nl-BE" sz="1400"/>
              <a:t> Design</a:t>
            </a:r>
          </a:p>
        </p:txBody>
      </p:sp>
      <p:sp>
        <p:nvSpPr>
          <p:cNvPr id="32" name="Ovaal 31">
            <a:extLst>
              <a:ext uri="{FF2B5EF4-FFF2-40B4-BE49-F238E27FC236}">
                <a16:creationId xmlns:a16="http://schemas.microsoft.com/office/drawing/2014/main" id="{00C6F028-C990-4CEE-A48A-161B3D46BDD3}"/>
              </a:ext>
            </a:extLst>
          </p:cNvPr>
          <p:cNvSpPr/>
          <p:nvPr/>
        </p:nvSpPr>
        <p:spPr>
          <a:xfrm>
            <a:off x="4979653" y="662696"/>
            <a:ext cx="1116347" cy="1069832"/>
          </a:xfrm>
          <a:prstGeom prst="ellipse">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3" name="Tekstvak 32">
            <a:extLst>
              <a:ext uri="{FF2B5EF4-FFF2-40B4-BE49-F238E27FC236}">
                <a16:creationId xmlns:a16="http://schemas.microsoft.com/office/drawing/2014/main" id="{594E945F-1AC3-4663-A990-2140519E25A2}"/>
              </a:ext>
            </a:extLst>
          </p:cNvPr>
          <p:cNvSpPr txBox="1"/>
          <p:nvPr/>
        </p:nvSpPr>
        <p:spPr>
          <a:xfrm>
            <a:off x="4895561" y="826118"/>
            <a:ext cx="1315375" cy="523220"/>
          </a:xfrm>
          <a:prstGeom prst="rect">
            <a:avLst/>
          </a:prstGeom>
          <a:noFill/>
        </p:spPr>
        <p:txBody>
          <a:bodyPr wrap="square" rtlCol="0">
            <a:spAutoFit/>
          </a:bodyPr>
          <a:lstStyle/>
          <a:p>
            <a:pPr algn="ctr"/>
            <a:r>
              <a:rPr lang="nl-BE" sz="1400" err="1"/>
              <a:t>Penta</a:t>
            </a:r>
            <a:r>
              <a:rPr lang="nl-BE" sz="1400"/>
              <a:t> Energetica</a:t>
            </a:r>
          </a:p>
        </p:txBody>
      </p:sp>
      <p:sp>
        <p:nvSpPr>
          <p:cNvPr id="34" name="Ovaal 33">
            <a:extLst>
              <a:ext uri="{FF2B5EF4-FFF2-40B4-BE49-F238E27FC236}">
                <a16:creationId xmlns:a16="http://schemas.microsoft.com/office/drawing/2014/main" id="{B9F3860B-54B1-4213-B6A3-47B3DA13AD25}"/>
              </a:ext>
            </a:extLst>
          </p:cNvPr>
          <p:cNvSpPr/>
          <p:nvPr/>
        </p:nvSpPr>
        <p:spPr>
          <a:xfrm>
            <a:off x="7673464" y="580034"/>
            <a:ext cx="1116347" cy="1069832"/>
          </a:xfrm>
          <a:prstGeom prst="ellipse">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43" name="Tekstvak 42">
            <a:extLst>
              <a:ext uri="{FF2B5EF4-FFF2-40B4-BE49-F238E27FC236}">
                <a16:creationId xmlns:a16="http://schemas.microsoft.com/office/drawing/2014/main" id="{26C65E43-102C-4117-A6C6-EE49F520692A}"/>
              </a:ext>
            </a:extLst>
          </p:cNvPr>
          <p:cNvSpPr txBox="1"/>
          <p:nvPr/>
        </p:nvSpPr>
        <p:spPr>
          <a:xfrm>
            <a:off x="7589372" y="743456"/>
            <a:ext cx="1315375" cy="523220"/>
          </a:xfrm>
          <a:prstGeom prst="rect">
            <a:avLst/>
          </a:prstGeom>
          <a:noFill/>
        </p:spPr>
        <p:txBody>
          <a:bodyPr wrap="square" rtlCol="0">
            <a:spAutoFit/>
          </a:bodyPr>
          <a:lstStyle/>
          <a:p>
            <a:pPr algn="ctr"/>
            <a:r>
              <a:rPr lang="nl-BE" sz="1400"/>
              <a:t>Keep </a:t>
            </a:r>
            <a:r>
              <a:rPr lang="nl-BE" sz="1400" err="1"/>
              <a:t>it</a:t>
            </a:r>
            <a:r>
              <a:rPr lang="nl-BE" sz="1400"/>
              <a:t> </a:t>
            </a:r>
          </a:p>
          <a:p>
            <a:pPr algn="ctr"/>
            <a:r>
              <a:rPr lang="nl-BE" sz="1400" err="1"/>
              <a:t>healthy</a:t>
            </a:r>
            <a:endParaRPr lang="nl-BE" sz="1400"/>
          </a:p>
        </p:txBody>
      </p:sp>
      <p:sp>
        <p:nvSpPr>
          <p:cNvPr id="44" name="Ovaal 43">
            <a:extLst>
              <a:ext uri="{FF2B5EF4-FFF2-40B4-BE49-F238E27FC236}">
                <a16:creationId xmlns:a16="http://schemas.microsoft.com/office/drawing/2014/main" id="{B900ED77-B37D-4F96-A3F4-8339B35953E5}"/>
              </a:ext>
            </a:extLst>
          </p:cNvPr>
          <p:cNvSpPr/>
          <p:nvPr/>
        </p:nvSpPr>
        <p:spPr>
          <a:xfrm>
            <a:off x="9904792" y="650528"/>
            <a:ext cx="1116347" cy="1069832"/>
          </a:xfrm>
          <a:prstGeom prst="ellipse">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45" name="Tekstvak 44">
            <a:extLst>
              <a:ext uri="{FF2B5EF4-FFF2-40B4-BE49-F238E27FC236}">
                <a16:creationId xmlns:a16="http://schemas.microsoft.com/office/drawing/2014/main" id="{A08F5308-F53A-4FEA-80C3-5F9A6399A077}"/>
              </a:ext>
            </a:extLst>
          </p:cNvPr>
          <p:cNvSpPr txBox="1"/>
          <p:nvPr/>
        </p:nvSpPr>
        <p:spPr>
          <a:xfrm>
            <a:off x="9819206" y="795761"/>
            <a:ext cx="1315375" cy="738664"/>
          </a:xfrm>
          <a:prstGeom prst="rect">
            <a:avLst/>
          </a:prstGeom>
          <a:noFill/>
        </p:spPr>
        <p:txBody>
          <a:bodyPr wrap="square" rtlCol="0">
            <a:spAutoFit/>
          </a:bodyPr>
          <a:lstStyle/>
          <a:p>
            <a:pPr algn="ctr"/>
            <a:r>
              <a:rPr lang="nl-BE" sz="1400" err="1"/>
              <a:t>Reduce</a:t>
            </a:r>
            <a:endParaRPr lang="nl-BE" sz="1400"/>
          </a:p>
          <a:p>
            <a:pPr algn="ctr"/>
            <a:r>
              <a:rPr lang="nl-BE" sz="1400" err="1"/>
              <a:t>Reuse</a:t>
            </a:r>
            <a:endParaRPr lang="nl-BE" sz="1400"/>
          </a:p>
          <a:p>
            <a:pPr algn="ctr"/>
            <a:r>
              <a:rPr lang="nl-BE" sz="1400"/>
              <a:t>Recycle</a:t>
            </a:r>
          </a:p>
        </p:txBody>
      </p:sp>
      <p:pic>
        <p:nvPicPr>
          <p:cNvPr id="1026" name="Picture 2" descr="De bronafbeelding bekijken">
            <a:extLst>
              <a:ext uri="{FF2B5EF4-FFF2-40B4-BE49-F238E27FC236}">
                <a16:creationId xmlns:a16="http://schemas.microsoft.com/office/drawing/2014/main" id="{8E64828F-8698-4801-992E-BF2F62E9F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792" y="2147902"/>
            <a:ext cx="2521435" cy="1539808"/>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a:extLst>
              <a:ext uri="{FF2B5EF4-FFF2-40B4-BE49-F238E27FC236}">
                <a16:creationId xmlns:a16="http://schemas.microsoft.com/office/drawing/2014/main" id="{AEF598B0-5BC0-4244-A649-41DB010EDE3D}"/>
              </a:ext>
            </a:extLst>
          </p:cNvPr>
          <p:cNvPicPr>
            <a:picLocks noChangeAspect="1"/>
          </p:cNvPicPr>
          <p:nvPr/>
        </p:nvPicPr>
        <p:blipFill rotWithShape="1">
          <a:blip r:embed="rId5"/>
          <a:srcRect l="14922" t="20694" r="51485" b="11309"/>
          <a:stretch/>
        </p:blipFill>
        <p:spPr>
          <a:xfrm>
            <a:off x="1951055" y="3165988"/>
            <a:ext cx="3063957" cy="3488478"/>
          </a:xfrm>
          <a:prstGeom prst="rect">
            <a:avLst/>
          </a:prstGeom>
        </p:spPr>
      </p:pic>
    </p:spTree>
    <p:extLst>
      <p:ext uri="{BB962C8B-B14F-4D97-AF65-F5344CB8AC3E}">
        <p14:creationId xmlns:p14="http://schemas.microsoft.com/office/powerpoint/2010/main" val="1397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2" grpId="0" animBg="1"/>
      <p:bldP spid="33" grpId="0"/>
      <p:bldP spid="34" grpId="0" animBg="1"/>
      <p:bldP spid="43" grpId="0"/>
      <p:bldP spid="44" grpId="0" animBg="1"/>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al 11">
            <a:extLst>
              <a:ext uri="{FF2B5EF4-FFF2-40B4-BE49-F238E27FC236}">
                <a16:creationId xmlns:a16="http://schemas.microsoft.com/office/drawing/2014/main" id="{234A2E0E-6177-49C5-8333-1E95BCF42983}"/>
              </a:ext>
            </a:extLst>
          </p:cNvPr>
          <p:cNvSpPr/>
          <p:nvPr/>
        </p:nvSpPr>
        <p:spPr>
          <a:xfrm>
            <a:off x="211160" y="159795"/>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3" name="Tekstvak 12">
            <a:extLst>
              <a:ext uri="{FF2B5EF4-FFF2-40B4-BE49-F238E27FC236}">
                <a16:creationId xmlns:a16="http://schemas.microsoft.com/office/drawing/2014/main" id="{51CB44CA-1312-4CD5-91A9-81B694FFB5EE}"/>
              </a:ext>
            </a:extLst>
          </p:cNvPr>
          <p:cNvSpPr txBox="1"/>
          <p:nvPr/>
        </p:nvSpPr>
        <p:spPr>
          <a:xfrm>
            <a:off x="328047" y="551281"/>
            <a:ext cx="1315375" cy="646331"/>
          </a:xfrm>
          <a:prstGeom prst="rect">
            <a:avLst/>
          </a:prstGeom>
          <a:noFill/>
        </p:spPr>
        <p:txBody>
          <a:bodyPr wrap="square" rtlCol="0">
            <a:spAutoFit/>
          </a:bodyPr>
          <a:lstStyle/>
          <a:p>
            <a:pPr algn="ctr"/>
            <a:r>
              <a:rPr lang="nl-BE"/>
              <a:t>I. BASIS</a:t>
            </a:r>
          </a:p>
          <a:p>
            <a:pPr algn="ctr"/>
            <a:r>
              <a:rPr lang="nl-BE"/>
              <a:t>PRINCIPES</a:t>
            </a:r>
          </a:p>
        </p:txBody>
      </p:sp>
      <p:sp>
        <p:nvSpPr>
          <p:cNvPr id="18" name="Ovaal 17">
            <a:extLst>
              <a:ext uri="{FF2B5EF4-FFF2-40B4-BE49-F238E27FC236}">
                <a16:creationId xmlns:a16="http://schemas.microsoft.com/office/drawing/2014/main" id="{58620CB4-5B48-4F11-B261-7139B577202A}"/>
              </a:ext>
            </a:extLst>
          </p:cNvPr>
          <p:cNvSpPr/>
          <p:nvPr/>
        </p:nvSpPr>
        <p:spPr>
          <a:xfrm>
            <a:off x="2062472" y="224036"/>
            <a:ext cx="1491448" cy="142930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3" name="Tekstvak 22">
            <a:extLst>
              <a:ext uri="{FF2B5EF4-FFF2-40B4-BE49-F238E27FC236}">
                <a16:creationId xmlns:a16="http://schemas.microsoft.com/office/drawing/2014/main" id="{D1469659-2D96-492E-A223-BF6CDB36842F}"/>
              </a:ext>
            </a:extLst>
          </p:cNvPr>
          <p:cNvSpPr txBox="1"/>
          <p:nvPr/>
        </p:nvSpPr>
        <p:spPr>
          <a:xfrm>
            <a:off x="2150508" y="498862"/>
            <a:ext cx="1315375" cy="738664"/>
          </a:xfrm>
          <a:prstGeom prst="rect">
            <a:avLst/>
          </a:prstGeom>
          <a:noFill/>
        </p:spPr>
        <p:txBody>
          <a:bodyPr wrap="square" rtlCol="0">
            <a:spAutoFit/>
          </a:bodyPr>
          <a:lstStyle/>
          <a:p>
            <a:pPr algn="ctr"/>
            <a:r>
              <a:rPr lang="nl-BE" sz="1400"/>
              <a:t>CON 2</a:t>
            </a:r>
          </a:p>
          <a:p>
            <a:pPr algn="ctr"/>
            <a:r>
              <a:rPr lang="nl-BE" sz="1400"/>
              <a:t>Geïntegreerd Proces</a:t>
            </a:r>
          </a:p>
        </p:txBody>
      </p:sp>
      <p:pic>
        <p:nvPicPr>
          <p:cNvPr id="24" name="Afbeelding 23">
            <a:extLst>
              <a:ext uri="{FF2B5EF4-FFF2-40B4-BE49-F238E27FC236}">
                <a16:creationId xmlns:a16="http://schemas.microsoft.com/office/drawing/2014/main" id="{479977D3-CB1B-41BB-B2F6-7F908A386298}"/>
              </a:ext>
            </a:extLst>
          </p:cNvPr>
          <p:cNvPicPr>
            <a:picLocks noChangeAspect="1"/>
          </p:cNvPicPr>
          <p:nvPr/>
        </p:nvPicPr>
        <p:blipFill rotWithShape="1">
          <a:blip r:embed="rId2"/>
          <a:srcRect l="7791" t="17475" r="63262" b="33333"/>
          <a:stretch/>
        </p:blipFill>
        <p:spPr>
          <a:xfrm>
            <a:off x="4004623" y="283515"/>
            <a:ext cx="1489244" cy="1423530"/>
          </a:xfrm>
          <a:prstGeom prst="rect">
            <a:avLst/>
          </a:prstGeom>
        </p:spPr>
      </p:pic>
      <p:sp>
        <p:nvSpPr>
          <p:cNvPr id="59" name="Tekstvak 58">
            <a:extLst>
              <a:ext uri="{FF2B5EF4-FFF2-40B4-BE49-F238E27FC236}">
                <a16:creationId xmlns:a16="http://schemas.microsoft.com/office/drawing/2014/main" id="{B4C6D279-F47D-4DF3-9D51-F6E3003C55AB}"/>
              </a:ext>
            </a:extLst>
          </p:cNvPr>
          <p:cNvSpPr txBox="1"/>
          <p:nvPr/>
        </p:nvSpPr>
        <p:spPr>
          <a:xfrm>
            <a:off x="6459027" y="1469551"/>
            <a:ext cx="5732973" cy="2677656"/>
          </a:xfrm>
          <a:prstGeom prst="rect">
            <a:avLst/>
          </a:prstGeom>
          <a:noFill/>
        </p:spPr>
        <p:txBody>
          <a:bodyPr wrap="square" rtlCol="0">
            <a:spAutoFit/>
          </a:bodyPr>
          <a:lstStyle/>
          <a:p>
            <a:r>
              <a:rPr lang="nl-BE" sz="1400" b="1">
                <a:solidFill>
                  <a:srgbClr val="002060"/>
                </a:solidFill>
              </a:rPr>
              <a:t>CON 2.1 Multidisciplinair ontwerpteam </a:t>
            </a:r>
          </a:p>
          <a:p>
            <a:endParaRPr lang="nl-BE" sz="1400">
              <a:solidFill>
                <a:srgbClr val="002060"/>
              </a:solidFill>
            </a:endParaRPr>
          </a:p>
          <a:p>
            <a:r>
              <a:rPr lang="nl-BE" sz="1400" b="1">
                <a:solidFill>
                  <a:srgbClr val="002060"/>
                </a:solidFill>
              </a:rPr>
              <a:t>CON 2.2 Programma van eisen als leidraad</a:t>
            </a:r>
          </a:p>
          <a:p>
            <a:pPr marL="285750" indent="-285750">
              <a:buFont typeface="Symbol" panose="05050102010706020507" pitchFamily="18" charset="2"/>
              <a:buChar char="Þ"/>
            </a:pPr>
            <a:r>
              <a:rPr lang="nl-BE" sz="1400">
                <a:solidFill>
                  <a:srgbClr val="002060"/>
                </a:solidFill>
              </a:rPr>
              <a:t>VIPA voorziet hiervoor een </a:t>
            </a:r>
            <a:r>
              <a:rPr lang="nl-BE" sz="1400" b="1">
                <a:solidFill>
                  <a:srgbClr val="002060"/>
                </a:solidFill>
              </a:rPr>
              <a:t>sjabloon</a:t>
            </a:r>
          </a:p>
          <a:p>
            <a:pPr marL="285750" indent="-285750">
              <a:buFont typeface="Symbol" panose="05050102010706020507" pitchFamily="18" charset="2"/>
              <a:buChar char="Þ"/>
            </a:pPr>
            <a:endParaRPr lang="nl-BE" sz="1400">
              <a:solidFill>
                <a:srgbClr val="002060"/>
              </a:solidFill>
            </a:endParaRPr>
          </a:p>
          <a:p>
            <a:r>
              <a:rPr lang="nl-BE" sz="1400" b="1">
                <a:solidFill>
                  <a:srgbClr val="002060"/>
                </a:solidFill>
              </a:rPr>
              <a:t>CON 2.3 Duurzaamheid doorheen alle fasen </a:t>
            </a:r>
          </a:p>
          <a:p>
            <a:endParaRPr lang="nl-BE" sz="1400">
              <a:solidFill>
                <a:srgbClr val="002060"/>
              </a:solidFill>
            </a:endParaRPr>
          </a:p>
          <a:p>
            <a:pPr marL="285750" indent="-285750">
              <a:buFont typeface="Symbol" panose="05050102010706020507" pitchFamily="18" charset="2"/>
              <a:buChar char="Þ"/>
            </a:pPr>
            <a:r>
              <a:rPr lang="nl-BE" sz="1400">
                <a:solidFill>
                  <a:srgbClr val="002060"/>
                </a:solidFill>
              </a:rPr>
              <a:t>Duurzaamheid zal aan bod komen tijdens: </a:t>
            </a:r>
          </a:p>
          <a:p>
            <a:pPr marL="742950" lvl="1" indent="-285750">
              <a:buFont typeface="Symbol" panose="05050102010706020507" pitchFamily="18" charset="2"/>
              <a:buChar char="Þ"/>
            </a:pPr>
            <a:r>
              <a:rPr lang="nl-BE" sz="1400">
                <a:solidFill>
                  <a:srgbClr val="002060"/>
                </a:solidFill>
              </a:rPr>
              <a:t>Voorbesprekingen</a:t>
            </a:r>
          </a:p>
          <a:p>
            <a:pPr marL="742950" lvl="1" indent="-285750">
              <a:buFont typeface="Symbol" panose="05050102010706020507" pitchFamily="18" charset="2"/>
              <a:buChar char="Þ"/>
            </a:pPr>
            <a:r>
              <a:rPr lang="nl-BE" sz="1400">
                <a:solidFill>
                  <a:srgbClr val="002060"/>
                </a:solidFill>
              </a:rPr>
              <a:t>Evaluatie project bij aanvraag</a:t>
            </a:r>
          </a:p>
          <a:p>
            <a:pPr marL="742950" lvl="1" indent="-285750">
              <a:buFont typeface="Symbol" panose="05050102010706020507" pitchFamily="18" charset="2"/>
              <a:buChar char="Þ"/>
            </a:pPr>
            <a:r>
              <a:rPr lang="nl-BE" sz="1400">
                <a:solidFill>
                  <a:srgbClr val="002060"/>
                </a:solidFill>
              </a:rPr>
              <a:t>Evaluatie project tijdens de werken (Evaluatie 2)</a:t>
            </a:r>
          </a:p>
          <a:p>
            <a:pPr marL="742950" lvl="1" indent="-285750">
              <a:buFont typeface="Symbol" panose="05050102010706020507" pitchFamily="18" charset="2"/>
              <a:buChar char="Þ"/>
            </a:pPr>
            <a:r>
              <a:rPr lang="nl-BE" sz="1400">
                <a:solidFill>
                  <a:srgbClr val="002060"/>
                </a:solidFill>
              </a:rPr>
              <a:t>Evaluatie project 1 jaar na ingebruikname (Evaluatie 3)</a:t>
            </a:r>
          </a:p>
        </p:txBody>
      </p:sp>
      <p:pic>
        <p:nvPicPr>
          <p:cNvPr id="8" name="Afbeelding 7">
            <a:extLst>
              <a:ext uri="{FF2B5EF4-FFF2-40B4-BE49-F238E27FC236}">
                <a16:creationId xmlns:a16="http://schemas.microsoft.com/office/drawing/2014/main" id="{29F47D27-0FA3-49A3-A126-6D52231287CC}"/>
              </a:ext>
            </a:extLst>
          </p:cNvPr>
          <p:cNvPicPr>
            <a:picLocks noChangeAspect="1"/>
          </p:cNvPicPr>
          <p:nvPr/>
        </p:nvPicPr>
        <p:blipFill rotWithShape="1">
          <a:blip r:embed="rId3"/>
          <a:srcRect l="31406" t="16527" r="33516" b="15001"/>
          <a:stretch/>
        </p:blipFill>
        <p:spPr>
          <a:xfrm>
            <a:off x="1459873" y="2044826"/>
            <a:ext cx="4188094" cy="4598510"/>
          </a:xfrm>
          <a:prstGeom prst="rect">
            <a:avLst/>
          </a:prstGeom>
        </p:spPr>
      </p:pic>
    </p:spTree>
    <p:extLst>
      <p:ext uri="{BB962C8B-B14F-4D97-AF65-F5344CB8AC3E}">
        <p14:creationId xmlns:p14="http://schemas.microsoft.com/office/powerpoint/2010/main" val="178562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50266D5-FBC6-40AE-9FD7-B10A685B1616}"/>
              </a:ext>
            </a:extLst>
          </p:cNvPr>
          <p:cNvPicPr>
            <a:picLocks noGrp="1" noChangeAspect="1"/>
          </p:cNvPicPr>
          <p:nvPr>
            <p:ph idx="1"/>
          </p:nvPr>
        </p:nvPicPr>
        <p:blipFill>
          <a:blip r:embed="rId2"/>
          <a:stretch>
            <a:fillRect/>
          </a:stretch>
        </p:blipFill>
        <p:spPr>
          <a:xfrm>
            <a:off x="6096000" y="874758"/>
            <a:ext cx="5498125" cy="5235575"/>
          </a:xfrm>
          <a:prstGeom prst="rect">
            <a:avLst/>
          </a:prstGeom>
        </p:spPr>
      </p:pic>
      <p:sp>
        <p:nvSpPr>
          <p:cNvPr id="3" name="Rechthoek 2">
            <a:extLst>
              <a:ext uri="{FF2B5EF4-FFF2-40B4-BE49-F238E27FC236}">
                <a16:creationId xmlns:a16="http://schemas.microsoft.com/office/drawing/2014/main" id="{96747A3A-89EE-4C31-BA5E-7965749D660C}"/>
              </a:ext>
            </a:extLst>
          </p:cNvPr>
          <p:cNvSpPr/>
          <p:nvPr/>
        </p:nvSpPr>
        <p:spPr>
          <a:xfrm>
            <a:off x="8797771" y="2006353"/>
            <a:ext cx="2796354" cy="111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596C3E29-31FF-4CB5-8A7A-1D1AF608128F}"/>
              </a:ext>
            </a:extLst>
          </p:cNvPr>
          <p:cNvSpPr/>
          <p:nvPr/>
        </p:nvSpPr>
        <p:spPr>
          <a:xfrm>
            <a:off x="8797771" y="1690688"/>
            <a:ext cx="2484268" cy="19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2F0EE234-6DC7-4E33-96AB-73E6CFFF6EB6}"/>
              </a:ext>
            </a:extLst>
          </p:cNvPr>
          <p:cNvSpPr/>
          <p:nvPr/>
        </p:nvSpPr>
        <p:spPr>
          <a:xfrm>
            <a:off x="8845062" y="3902707"/>
            <a:ext cx="2484268" cy="19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2C984EF2-9ADA-4C04-9617-B754982AEA21}"/>
              </a:ext>
            </a:extLst>
          </p:cNvPr>
          <p:cNvSpPr/>
          <p:nvPr/>
        </p:nvSpPr>
        <p:spPr>
          <a:xfrm>
            <a:off x="8810550" y="4909197"/>
            <a:ext cx="2484268" cy="19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C2BB4290-9AAA-48E1-8CE5-613295423418}"/>
              </a:ext>
            </a:extLst>
          </p:cNvPr>
          <p:cNvSpPr/>
          <p:nvPr/>
        </p:nvSpPr>
        <p:spPr>
          <a:xfrm>
            <a:off x="8797771" y="5846098"/>
            <a:ext cx="2484268" cy="19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1CD9F15D-BEEE-4DBB-B731-AB3B80AF7E13}"/>
              </a:ext>
            </a:extLst>
          </p:cNvPr>
          <p:cNvSpPr/>
          <p:nvPr/>
        </p:nvSpPr>
        <p:spPr>
          <a:xfrm>
            <a:off x="6096000" y="5816711"/>
            <a:ext cx="2484268" cy="19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71458CCF-3EB3-4F33-A2B1-BCA1A441F7A8}"/>
              </a:ext>
            </a:extLst>
          </p:cNvPr>
          <p:cNvSpPr/>
          <p:nvPr/>
        </p:nvSpPr>
        <p:spPr>
          <a:xfrm>
            <a:off x="6096000" y="3991151"/>
            <a:ext cx="2630750" cy="918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al 12">
            <a:extLst>
              <a:ext uri="{FF2B5EF4-FFF2-40B4-BE49-F238E27FC236}">
                <a16:creationId xmlns:a16="http://schemas.microsoft.com/office/drawing/2014/main" id="{1FA4BA23-D953-4D87-A6CE-EC02286FF185}"/>
              </a:ext>
            </a:extLst>
          </p:cNvPr>
          <p:cNvSpPr/>
          <p:nvPr/>
        </p:nvSpPr>
        <p:spPr>
          <a:xfrm>
            <a:off x="909961" y="577049"/>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4" name="Tekstvak 13">
            <a:extLst>
              <a:ext uri="{FF2B5EF4-FFF2-40B4-BE49-F238E27FC236}">
                <a16:creationId xmlns:a16="http://schemas.microsoft.com/office/drawing/2014/main" id="{565C917C-46E6-4A5B-B9F5-8A23492B1A44}"/>
              </a:ext>
            </a:extLst>
          </p:cNvPr>
          <p:cNvSpPr txBox="1"/>
          <p:nvPr/>
        </p:nvSpPr>
        <p:spPr>
          <a:xfrm>
            <a:off x="1121545" y="914084"/>
            <a:ext cx="1091953" cy="646331"/>
          </a:xfrm>
          <a:prstGeom prst="rect">
            <a:avLst/>
          </a:prstGeom>
          <a:noFill/>
        </p:spPr>
        <p:txBody>
          <a:bodyPr wrap="square" rtlCol="0">
            <a:spAutoFit/>
          </a:bodyPr>
          <a:lstStyle/>
          <a:p>
            <a:pPr algn="ctr"/>
            <a:r>
              <a:rPr lang="nl-BE"/>
              <a:t>II. </a:t>
            </a:r>
          </a:p>
          <a:p>
            <a:pPr algn="ctr"/>
            <a:r>
              <a:rPr lang="nl-BE"/>
              <a:t>SITE</a:t>
            </a:r>
          </a:p>
        </p:txBody>
      </p:sp>
    </p:spTree>
    <p:extLst>
      <p:ext uri="{BB962C8B-B14F-4D97-AF65-F5344CB8AC3E}">
        <p14:creationId xmlns:p14="http://schemas.microsoft.com/office/powerpoint/2010/main" val="342195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06E7291-DF2B-4A1C-B37A-96F3001C4AB5}"/>
              </a:ext>
            </a:extLst>
          </p:cNvPr>
          <p:cNvPicPr>
            <a:picLocks noChangeAspect="1"/>
          </p:cNvPicPr>
          <p:nvPr/>
        </p:nvPicPr>
        <p:blipFill>
          <a:blip r:embed="rId2"/>
          <a:stretch>
            <a:fillRect/>
          </a:stretch>
        </p:blipFill>
        <p:spPr>
          <a:xfrm>
            <a:off x="5841619" y="168170"/>
            <a:ext cx="6014705" cy="6521659"/>
          </a:xfrm>
          <a:prstGeom prst="rect">
            <a:avLst/>
          </a:prstGeom>
        </p:spPr>
      </p:pic>
      <p:sp>
        <p:nvSpPr>
          <p:cNvPr id="5" name="Rechthoek 4">
            <a:extLst>
              <a:ext uri="{FF2B5EF4-FFF2-40B4-BE49-F238E27FC236}">
                <a16:creationId xmlns:a16="http://schemas.microsoft.com/office/drawing/2014/main" id="{D0BC3074-91B9-4941-BA7A-D74A33C1F11C}"/>
              </a:ext>
            </a:extLst>
          </p:cNvPr>
          <p:cNvSpPr/>
          <p:nvPr/>
        </p:nvSpPr>
        <p:spPr>
          <a:xfrm>
            <a:off x="5841619" y="2402047"/>
            <a:ext cx="2849620" cy="123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875D889E-F55E-414B-8E51-55010EC4D317}"/>
              </a:ext>
            </a:extLst>
          </p:cNvPr>
          <p:cNvSpPr/>
          <p:nvPr/>
        </p:nvSpPr>
        <p:spPr>
          <a:xfrm>
            <a:off x="5841619" y="4529564"/>
            <a:ext cx="2849620" cy="423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8C6B3DD0-0E35-44DA-99DC-ABD3EE96F5A0}"/>
              </a:ext>
            </a:extLst>
          </p:cNvPr>
          <p:cNvSpPr/>
          <p:nvPr/>
        </p:nvSpPr>
        <p:spPr>
          <a:xfrm>
            <a:off x="5678749" y="1225249"/>
            <a:ext cx="3012490" cy="465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3EC9A2BD-0ADA-4949-9351-F5E54F302035}"/>
              </a:ext>
            </a:extLst>
          </p:cNvPr>
          <p:cNvSpPr/>
          <p:nvPr/>
        </p:nvSpPr>
        <p:spPr>
          <a:xfrm>
            <a:off x="5841619" y="5842799"/>
            <a:ext cx="2947274" cy="918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CC7A1D34-45EC-4794-A850-CF406477E8D5}"/>
              </a:ext>
            </a:extLst>
          </p:cNvPr>
          <p:cNvSpPr/>
          <p:nvPr/>
        </p:nvSpPr>
        <p:spPr>
          <a:xfrm>
            <a:off x="8788893" y="5807291"/>
            <a:ext cx="2947274" cy="918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47BC44CF-036F-46F0-8ACB-BD2CA88C82C4}"/>
              </a:ext>
            </a:extLst>
          </p:cNvPr>
          <p:cNvSpPr/>
          <p:nvPr/>
        </p:nvSpPr>
        <p:spPr>
          <a:xfrm>
            <a:off x="8848971" y="4166399"/>
            <a:ext cx="2947274" cy="918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BBC2BD56-8B11-4FC5-A0DD-BE11EBA1F073}"/>
              </a:ext>
            </a:extLst>
          </p:cNvPr>
          <p:cNvSpPr/>
          <p:nvPr/>
        </p:nvSpPr>
        <p:spPr>
          <a:xfrm>
            <a:off x="8788893" y="365126"/>
            <a:ext cx="3007352" cy="292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a:extLst>
              <a:ext uri="{FF2B5EF4-FFF2-40B4-BE49-F238E27FC236}">
                <a16:creationId xmlns:a16="http://schemas.microsoft.com/office/drawing/2014/main" id="{1E054B3A-6E14-4878-8C77-0A31310B115E}"/>
              </a:ext>
            </a:extLst>
          </p:cNvPr>
          <p:cNvSpPr/>
          <p:nvPr/>
        </p:nvSpPr>
        <p:spPr>
          <a:xfrm>
            <a:off x="2077671" y="954800"/>
            <a:ext cx="1116347" cy="1069832"/>
          </a:xfrm>
          <a:prstGeom prst="ellipse">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8" name="Ovaal 17">
            <a:extLst>
              <a:ext uri="{FF2B5EF4-FFF2-40B4-BE49-F238E27FC236}">
                <a16:creationId xmlns:a16="http://schemas.microsoft.com/office/drawing/2014/main" id="{971FF5D8-1013-4271-ACAF-49DC9D57A616}"/>
              </a:ext>
            </a:extLst>
          </p:cNvPr>
          <p:cNvSpPr/>
          <p:nvPr/>
        </p:nvSpPr>
        <p:spPr>
          <a:xfrm>
            <a:off x="771915" y="597617"/>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9" name="Tekstvak 18">
            <a:extLst>
              <a:ext uri="{FF2B5EF4-FFF2-40B4-BE49-F238E27FC236}">
                <a16:creationId xmlns:a16="http://schemas.microsoft.com/office/drawing/2014/main" id="{5683F2A4-AEBE-405F-9D06-1DF58B014FD7}"/>
              </a:ext>
            </a:extLst>
          </p:cNvPr>
          <p:cNvSpPr txBox="1"/>
          <p:nvPr/>
        </p:nvSpPr>
        <p:spPr>
          <a:xfrm>
            <a:off x="2042185" y="1215093"/>
            <a:ext cx="1315375" cy="523220"/>
          </a:xfrm>
          <a:prstGeom prst="rect">
            <a:avLst/>
          </a:prstGeom>
          <a:noFill/>
        </p:spPr>
        <p:txBody>
          <a:bodyPr wrap="square" rtlCol="0">
            <a:spAutoFit/>
          </a:bodyPr>
          <a:lstStyle/>
          <a:p>
            <a:pPr algn="ctr"/>
            <a:r>
              <a:rPr lang="nl-BE" sz="1400"/>
              <a:t>[A] </a:t>
            </a:r>
          </a:p>
          <a:p>
            <a:pPr algn="ctr"/>
            <a:r>
              <a:rPr lang="nl-BE" sz="1400"/>
              <a:t>People</a:t>
            </a:r>
          </a:p>
        </p:txBody>
      </p:sp>
      <p:sp>
        <p:nvSpPr>
          <p:cNvPr id="20" name="Tekstvak 19">
            <a:extLst>
              <a:ext uri="{FF2B5EF4-FFF2-40B4-BE49-F238E27FC236}">
                <a16:creationId xmlns:a16="http://schemas.microsoft.com/office/drawing/2014/main" id="{1421F142-93AB-4073-844F-234D19890B28}"/>
              </a:ext>
            </a:extLst>
          </p:cNvPr>
          <p:cNvSpPr txBox="1"/>
          <p:nvPr/>
        </p:nvSpPr>
        <p:spPr>
          <a:xfrm>
            <a:off x="745281" y="950473"/>
            <a:ext cx="1613520" cy="646331"/>
          </a:xfrm>
          <a:prstGeom prst="rect">
            <a:avLst/>
          </a:prstGeom>
          <a:noFill/>
        </p:spPr>
        <p:txBody>
          <a:bodyPr wrap="square" rtlCol="0">
            <a:spAutoFit/>
          </a:bodyPr>
          <a:lstStyle/>
          <a:p>
            <a:pPr algn="ctr"/>
            <a:r>
              <a:rPr lang="nl-BE"/>
              <a:t>III. </a:t>
            </a:r>
          </a:p>
          <a:p>
            <a:pPr algn="ctr"/>
            <a:r>
              <a:rPr lang="nl-BE"/>
              <a:t>GEBOUW</a:t>
            </a:r>
          </a:p>
        </p:txBody>
      </p:sp>
    </p:spTree>
    <p:extLst>
      <p:ext uri="{BB962C8B-B14F-4D97-AF65-F5344CB8AC3E}">
        <p14:creationId xmlns:p14="http://schemas.microsoft.com/office/powerpoint/2010/main" val="13368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C4F8703-F5F4-42EB-AE09-578D05895498}"/>
              </a:ext>
            </a:extLst>
          </p:cNvPr>
          <p:cNvPicPr>
            <a:picLocks noChangeAspect="1"/>
          </p:cNvPicPr>
          <p:nvPr/>
        </p:nvPicPr>
        <p:blipFill rotWithShape="1">
          <a:blip r:embed="rId2"/>
          <a:srcRect b="13804"/>
          <a:stretch/>
        </p:blipFill>
        <p:spPr>
          <a:xfrm>
            <a:off x="6312136" y="147759"/>
            <a:ext cx="5664717" cy="5469268"/>
          </a:xfrm>
          <a:prstGeom prst="rect">
            <a:avLst/>
          </a:prstGeom>
        </p:spPr>
      </p:pic>
      <p:sp>
        <p:nvSpPr>
          <p:cNvPr id="6" name="Rechthoek 5">
            <a:extLst>
              <a:ext uri="{FF2B5EF4-FFF2-40B4-BE49-F238E27FC236}">
                <a16:creationId xmlns:a16="http://schemas.microsoft.com/office/drawing/2014/main" id="{AD0F19DD-8B2C-4FFC-BC2F-7FF0E5C873C3}"/>
              </a:ext>
            </a:extLst>
          </p:cNvPr>
          <p:cNvSpPr/>
          <p:nvPr/>
        </p:nvSpPr>
        <p:spPr>
          <a:xfrm>
            <a:off x="9082957" y="227018"/>
            <a:ext cx="2849620" cy="123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5AAA3509-3DB8-4E13-83B8-BA861C0CF08F}"/>
              </a:ext>
            </a:extLst>
          </p:cNvPr>
          <p:cNvSpPr/>
          <p:nvPr/>
        </p:nvSpPr>
        <p:spPr>
          <a:xfrm>
            <a:off x="6272737" y="1017130"/>
            <a:ext cx="2849620" cy="44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9EB16384-5B48-4088-8B2F-3C9FEA802A4D}"/>
              </a:ext>
            </a:extLst>
          </p:cNvPr>
          <p:cNvSpPr/>
          <p:nvPr/>
        </p:nvSpPr>
        <p:spPr>
          <a:xfrm>
            <a:off x="6233337" y="2104006"/>
            <a:ext cx="2849620" cy="44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CD2EF3CD-F70B-4EFE-933E-4BED3BD1E6EC}"/>
              </a:ext>
            </a:extLst>
          </p:cNvPr>
          <p:cNvSpPr/>
          <p:nvPr/>
        </p:nvSpPr>
        <p:spPr>
          <a:xfrm>
            <a:off x="6274153" y="3285625"/>
            <a:ext cx="2849620" cy="44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9760CEDE-4A9F-42FE-B3DB-FE0D11330989}"/>
              </a:ext>
            </a:extLst>
          </p:cNvPr>
          <p:cNvSpPr/>
          <p:nvPr/>
        </p:nvSpPr>
        <p:spPr>
          <a:xfrm>
            <a:off x="6234753" y="3827029"/>
            <a:ext cx="2849620" cy="116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4C8163F3-BC62-4F8E-91C8-2F79A4E3D6E7}"/>
              </a:ext>
            </a:extLst>
          </p:cNvPr>
          <p:cNvSpPr/>
          <p:nvPr/>
        </p:nvSpPr>
        <p:spPr>
          <a:xfrm>
            <a:off x="6312136" y="5617027"/>
            <a:ext cx="2849620" cy="703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D9A668C1-547E-43AC-8F10-059C7F5156C8}"/>
              </a:ext>
            </a:extLst>
          </p:cNvPr>
          <p:cNvSpPr/>
          <p:nvPr/>
        </p:nvSpPr>
        <p:spPr>
          <a:xfrm>
            <a:off x="9082957" y="2182831"/>
            <a:ext cx="2849620" cy="44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E1C25E36-5741-45F5-8C1D-85B5D2478348}"/>
              </a:ext>
            </a:extLst>
          </p:cNvPr>
          <p:cNvSpPr/>
          <p:nvPr/>
        </p:nvSpPr>
        <p:spPr>
          <a:xfrm>
            <a:off x="9082957" y="3379343"/>
            <a:ext cx="2849620" cy="624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27D4683E-E5B3-42F9-9161-695B282A43E2}"/>
              </a:ext>
            </a:extLst>
          </p:cNvPr>
          <p:cNvSpPr/>
          <p:nvPr/>
        </p:nvSpPr>
        <p:spPr>
          <a:xfrm>
            <a:off x="9082957" y="4746098"/>
            <a:ext cx="2849620" cy="69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F5AD3093-C6B2-48A4-BCF1-661DD91932B9}"/>
              </a:ext>
            </a:extLst>
          </p:cNvPr>
          <p:cNvSpPr/>
          <p:nvPr/>
        </p:nvSpPr>
        <p:spPr>
          <a:xfrm>
            <a:off x="9109972" y="6024071"/>
            <a:ext cx="2849620" cy="44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Afbeelding 16">
            <a:extLst>
              <a:ext uri="{FF2B5EF4-FFF2-40B4-BE49-F238E27FC236}">
                <a16:creationId xmlns:a16="http://schemas.microsoft.com/office/drawing/2014/main" id="{41C864FE-0C30-4D1D-81AF-1FAE4823F4D1}"/>
              </a:ext>
            </a:extLst>
          </p:cNvPr>
          <p:cNvPicPr>
            <a:picLocks noChangeAspect="1"/>
          </p:cNvPicPr>
          <p:nvPr/>
        </p:nvPicPr>
        <p:blipFill rotWithShape="1">
          <a:blip r:embed="rId2"/>
          <a:srcRect l="48335" t="84536" b="5671"/>
          <a:stretch/>
        </p:blipFill>
        <p:spPr>
          <a:xfrm>
            <a:off x="9105969" y="4886255"/>
            <a:ext cx="2926672" cy="621437"/>
          </a:xfrm>
          <a:prstGeom prst="rect">
            <a:avLst/>
          </a:prstGeom>
        </p:spPr>
      </p:pic>
      <p:pic>
        <p:nvPicPr>
          <p:cNvPr id="18" name="Afbeelding 17">
            <a:extLst>
              <a:ext uri="{FF2B5EF4-FFF2-40B4-BE49-F238E27FC236}">
                <a16:creationId xmlns:a16="http://schemas.microsoft.com/office/drawing/2014/main" id="{A95C827C-D9B8-482D-92A9-4879F9335834}"/>
              </a:ext>
            </a:extLst>
          </p:cNvPr>
          <p:cNvPicPr>
            <a:picLocks noChangeAspect="1"/>
          </p:cNvPicPr>
          <p:nvPr/>
        </p:nvPicPr>
        <p:blipFill rotWithShape="1">
          <a:blip r:embed="rId3"/>
          <a:srcRect r="49947" b="89819"/>
          <a:stretch/>
        </p:blipFill>
        <p:spPr>
          <a:xfrm>
            <a:off x="9105969" y="5710745"/>
            <a:ext cx="2704400" cy="668187"/>
          </a:xfrm>
          <a:prstGeom prst="rect">
            <a:avLst/>
          </a:prstGeom>
        </p:spPr>
      </p:pic>
      <p:sp>
        <p:nvSpPr>
          <p:cNvPr id="19" name="Ovaal 18">
            <a:extLst>
              <a:ext uri="{FF2B5EF4-FFF2-40B4-BE49-F238E27FC236}">
                <a16:creationId xmlns:a16="http://schemas.microsoft.com/office/drawing/2014/main" id="{1A3469F5-0F9A-497D-8D4E-E1D034ACE42D}"/>
              </a:ext>
            </a:extLst>
          </p:cNvPr>
          <p:cNvSpPr/>
          <p:nvPr/>
        </p:nvSpPr>
        <p:spPr>
          <a:xfrm>
            <a:off x="1653395" y="1481859"/>
            <a:ext cx="1116347" cy="1069832"/>
          </a:xfrm>
          <a:prstGeom prst="ellipse">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0" name="Ovaal 19">
            <a:extLst>
              <a:ext uri="{FF2B5EF4-FFF2-40B4-BE49-F238E27FC236}">
                <a16:creationId xmlns:a16="http://schemas.microsoft.com/office/drawing/2014/main" id="{53083A61-E709-426C-99BA-0ADA45FFBFD8}"/>
              </a:ext>
            </a:extLst>
          </p:cNvPr>
          <p:cNvSpPr/>
          <p:nvPr/>
        </p:nvSpPr>
        <p:spPr>
          <a:xfrm>
            <a:off x="771915" y="597617"/>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1" name="Tekstvak 20">
            <a:extLst>
              <a:ext uri="{FF2B5EF4-FFF2-40B4-BE49-F238E27FC236}">
                <a16:creationId xmlns:a16="http://schemas.microsoft.com/office/drawing/2014/main" id="{2ACD34E2-F94C-4506-B6AA-C86D1FC281FE}"/>
              </a:ext>
            </a:extLst>
          </p:cNvPr>
          <p:cNvSpPr txBox="1"/>
          <p:nvPr/>
        </p:nvSpPr>
        <p:spPr>
          <a:xfrm>
            <a:off x="1629450" y="1739863"/>
            <a:ext cx="1315375" cy="523220"/>
          </a:xfrm>
          <a:prstGeom prst="rect">
            <a:avLst/>
          </a:prstGeom>
          <a:noFill/>
        </p:spPr>
        <p:txBody>
          <a:bodyPr wrap="square" rtlCol="0">
            <a:spAutoFit/>
          </a:bodyPr>
          <a:lstStyle/>
          <a:p>
            <a:pPr algn="ctr"/>
            <a:r>
              <a:rPr lang="nl-BE" sz="1400"/>
              <a:t>[B] </a:t>
            </a:r>
          </a:p>
          <a:p>
            <a:pPr algn="ctr"/>
            <a:r>
              <a:rPr lang="nl-BE" sz="1400" err="1"/>
              <a:t>Planet</a:t>
            </a:r>
            <a:endParaRPr lang="nl-BE" sz="1400"/>
          </a:p>
        </p:txBody>
      </p:sp>
      <p:sp>
        <p:nvSpPr>
          <p:cNvPr id="22" name="Tekstvak 21">
            <a:extLst>
              <a:ext uri="{FF2B5EF4-FFF2-40B4-BE49-F238E27FC236}">
                <a16:creationId xmlns:a16="http://schemas.microsoft.com/office/drawing/2014/main" id="{5693E850-0B72-4B50-BF59-A3AF5AC4DA03}"/>
              </a:ext>
            </a:extLst>
          </p:cNvPr>
          <p:cNvSpPr txBox="1"/>
          <p:nvPr/>
        </p:nvSpPr>
        <p:spPr>
          <a:xfrm>
            <a:off x="745281" y="950473"/>
            <a:ext cx="1613520" cy="646331"/>
          </a:xfrm>
          <a:prstGeom prst="rect">
            <a:avLst/>
          </a:prstGeom>
          <a:noFill/>
        </p:spPr>
        <p:txBody>
          <a:bodyPr wrap="square" rtlCol="0">
            <a:spAutoFit/>
          </a:bodyPr>
          <a:lstStyle/>
          <a:p>
            <a:pPr algn="ctr"/>
            <a:r>
              <a:rPr lang="nl-BE"/>
              <a:t>III. </a:t>
            </a:r>
          </a:p>
          <a:p>
            <a:pPr algn="ctr"/>
            <a:r>
              <a:rPr lang="nl-BE"/>
              <a:t>GEBOUW</a:t>
            </a:r>
          </a:p>
        </p:txBody>
      </p:sp>
    </p:spTree>
    <p:extLst>
      <p:ext uri="{BB962C8B-B14F-4D97-AF65-F5344CB8AC3E}">
        <p14:creationId xmlns:p14="http://schemas.microsoft.com/office/powerpoint/2010/main" val="41537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8BA1F51-0E2A-4A58-896E-7A95E42A9927}"/>
              </a:ext>
            </a:extLst>
          </p:cNvPr>
          <p:cNvPicPr>
            <a:picLocks noChangeAspect="1"/>
          </p:cNvPicPr>
          <p:nvPr/>
        </p:nvPicPr>
        <p:blipFill rotWithShape="1">
          <a:blip r:embed="rId2"/>
          <a:srcRect t="34522"/>
          <a:stretch/>
        </p:blipFill>
        <p:spPr>
          <a:xfrm>
            <a:off x="6386528" y="692457"/>
            <a:ext cx="5403076" cy="4297155"/>
          </a:xfrm>
          <a:prstGeom prst="rect">
            <a:avLst/>
          </a:prstGeom>
        </p:spPr>
      </p:pic>
      <p:sp>
        <p:nvSpPr>
          <p:cNvPr id="6" name="Rechthoek 5">
            <a:extLst>
              <a:ext uri="{FF2B5EF4-FFF2-40B4-BE49-F238E27FC236}">
                <a16:creationId xmlns:a16="http://schemas.microsoft.com/office/drawing/2014/main" id="{9E47CE7D-EC41-49FD-B80E-147E1C008981}"/>
              </a:ext>
            </a:extLst>
          </p:cNvPr>
          <p:cNvSpPr/>
          <p:nvPr/>
        </p:nvSpPr>
        <p:spPr>
          <a:xfrm>
            <a:off x="6238446" y="1066201"/>
            <a:ext cx="2849620" cy="2085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77FD51B-9BCB-4072-8B5C-B30BB8FD414C}"/>
              </a:ext>
            </a:extLst>
          </p:cNvPr>
          <p:cNvSpPr/>
          <p:nvPr/>
        </p:nvSpPr>
        <p:spPr>
          <a:xfrm>
            <a:off x="8939984" y="1852614"/>
            <a:ext cx="2849620" cy="51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05FE94BF-6ADA-430E-A445-7E7016181678}"/>
              </a:ext>
            </a:extLst>
          </p:cNvPr>
          <p:cNvSpPr/>
          <p:nvPr/>
        </p:nvSpPr>
        <p:spPr>
          <a:xfrm>
            <a:off x="9088066" y="3329817"/>
            <a:ext cx="2849620" cy="51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D0E53CB-A083-4ED2-B860-5B84A7459029}"/>
              </a:ext>
            </a:extLst>
          </p:cNvPr>
          <p:cNvSpPr/>
          <p:nvPr/>
        </p:nvSpPr>
        <p:spPr>
          <a:xfrm>
            <a:off x="8980048" y="4614003"/>
            <a:ext cx="2849620" cy="51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al 9">
            <a:extLst>
              <a:ext uri="{FF2B5EF4-FFF2-40B4-BE49-F238E27FC236}">
                <a16:creationId xmlns:a16="http://schemas.microsoft.com/office/drawing/2014/main" id="{D42B14CE-D26C-4370-A70B-25F35990E584}"/>
              </a:ext>
            </a:extLst>
          </p:cNvPr>
          <p:cNvSpPr/>
          <p:nvPr/>
        </p:nvSpPr>
        <p:spPr>
          <a:xfrm>
            <a:off x="676477" y="1707064"/>
            <a:ext cx="1116347" cy="1069832"/>
          </a:xfrm>
          <a:prstGeom prst="ellipse">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1" name="Ovaal 10">
            <a:extLst>
              <a:ext uri="{FF2B5EF4-FFF2-40B4-BE49-F238E27FC236}">
                <a16:creationId xmlns:a16="http://schemas.microsoft.com/office/drawing/2014/main" id="{8E89D751-EFFB-42B2-9D4F-FA12D6A909EA}"/>
              </a:ext>
            </a:extLst>
          </p:cNvPr>
          <p:cNvSpPr/>
          <p:nvPr/>
        </p:nvSpPr>
        <p:spPr>
          <a:xfrm>
            <a:off x="771915" y="597617"/>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2" name="Tekstvak 11">
            <a:extLst>
              <a:ext uri="{FF2B5EF4-FFF2-40B4-BE49-F238E27FC236}">
                <a16:creationId xmlns:a16="http://schemas.microsoft.com/office/drawing/2014/main" id="{2BA39BD1-0E36-4460-ABB1-E006360785D9}"/>
              </a:ext>
            </a:extLst>
          </p:cNvPr>
          <p:cNvSpPr txBox="1"/>
          <p:nvPr/>
        </p:nvSpPr>
        <p:spPr>
          <a:xfrm>
            <a:off x="640991" y="1967357"/>
            <a:ext cx="1315375" cy="523220"/>
          </a:xfrm>
          <a:prstGeom prst="rect">
            <a:avLst/>
          </a:prstGeom>
          <a:noFill/>
        </p:spPr>
        <p:txBody>
          <a:bodyPr wrap="square" rtlCol="0">
            <a:spAutoFit/>
          </a:bodyPr>
          <a:lstStyle/>
          <a:p>
            <a:pPr algn="ctr"/>
            <a:r>
              <a:rPr lang="nl-BE" sz="1400"/>
              <a:t>[C] </a:t>
            </a:r>
          </a:p>
          <a:p>
            <a:pPr algn="ctr"/>
            <a:r>
              <a:rPr lang="nl-BE" sz="1400"/>
              <a:t>Profit</a:t>
            </a:r>
          </a:p>
        </p:txBody>
      </p:sp>
      <p:sp>
        <p:nvSpPr>
          <p:cNvPr id="13" name="Tekstvak 12">
            <a:extLst>
              <a:ext uri="{FF2B5EF4-FFF2-40B4-BE49-F238E27FC236}">
                <a16:creationId xmlns:a16="http://schemas.microsoft.com/office/drawing/2014/main" id="{F2AD6748-4D60-40DC-A3BE-F37F6EDE7632}"/>
              </a:ext>
            </a:extLst>
          </p:cNvPr>
          <p:cNvSpPr txBox="1"/>
          <p:nvPr/>
        </p:nvSpPr>
        <p:spPr>
          <a:xfrm>
            <a:off x="745281" y="950473"/>
            <a:ext cx="1613520" cy="646331"/>
          </a:xfrm>
          <a:prstGeom prst="rect">
            <a:avLst/>
          </a:prstGeom>
          <a:noFill/>
        </p:spPr>
        <p:txBody>
          <a:bodyPr wrap="square" rtlCol="0">
            <a:spAutoFit/>
          </a:bodyPr>
          <a:lstStyle/>
          <a:p>
            <a:pPr algn="ctr"/>
            <a:r>
              <a:rPr lang="nl-BE"/>
              <a:t>III. </a:t>
            </a:r>
          </a:p>
          <a:p>
            <a:pPr algn="ctr"/>
            <a:r>
              <a:rPr lang="nl-BE"/>
              <a:t>GEBOUW</a:t>
            </a:r>
          </a:p>
        </p:txBody>
      </p:sp>
    </p:spTree>
    <p:extLst>
      <p:ext uri="{BB962C8B-B14F-4D97-AF65-F5344CB8AC3E}">
        <p14:creationId xmlns:p14="http://schemas.microsoft.com/office/powerpoint/2010/main" val="15597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67E61-0D5E-42A9-A740-2FE3F32D782B}"/>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6A961982-605C-41F7-8C59-5F0FBBD7249E}"/>
              </a:ext>
            </a:extLst>
          </p:cNvPr>
          <p:cNvSpPr>
            <a:spLocks noGrp="1"/>
          </p:cNvSpPr>
          <p:nvPr>
            <p:ph idx="1"/>
          </p:nvPr>
        </p:nvSpPr>
        <p:spPr/>
        <p:txBody>
          <a:bodyPr/>
          <a:lstStyle/>
          <a:p>
            <a:r>
              <a:rPr lang="nl-BE"/>
              <a:t>Leeswijzer MB </a:t>
            </a:r>
          </a:p>
        </p:txBody>
      </p:sp>
    </p:spTree>
    <p:extLst>
      <p:ext uri="{BB962C8B-B14F-4D97-AF65-F5344CB8AC3E}">
        <p14:creationId xmlns:p14="http://schemas.microsoft.com/office/powerpoint/2010/main" val="2988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5150BF6-367E-44FE-B17F-E119147EF2B1}"/>
              </a:ext>
            </a:extLst>
          </p:cNvPr>
          <p:cNvPicPr>
            <a:picLocks noChangeAspect="1"/>
          </p:cNvPicPr>
          <p:nvPr/>
        </p:nvPicPr>
        <p:blipFill>
          <a:blip r:embed="rId2"/>
          <a:stretch>
            <a:fillRect/>
          </a:stretch>
        </p:blipFill>
        <p:spPr>
          <a:xfrm>
            <a:off x="714752" y="422139"/>
            <a:ext cx="4816982" cy="5971150"/>
          </a:xfrm>
          <a:prstGeom prst="rect">
            <a:avLst/>
          </a:prstGeom>
        </p:spPr>
      </p:pic>
      <p:sp>
        <p:nvSpPr>
          <p:cNvPr id="3" name="Rechthoek 2">
            <a:extLst>
              <a:ext uri="{FF2B5EF4-FFF2-40B4-BE49-F238E27FC236}">
                <a16:creationId xmlns:a16="http://schemas.microsoft.com/office/drawing/2014/main" id="{388CAF26-7A38-43A9-BDAE-13FA1D6479E4}"/>
              </a:ext>
            </a:extLst>
          </p:cNvPr>
          <p:cNvSpPr/>
          <p:nvPr/>
        </p:nvSpPr>
        <p:spPr>
          <a:xfrm>
            <a:off x="472440" y="313994"/>
            <a:ext cx="3579872" cy="304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9728EFC4-B823-4576-95FD-DD47FDB9C759}"/>
              </a:ext>
            </a:extLst>
          </p:cNvPr>
          <p:cNvSpPr/>
          <p:nvPr/>
        </p:nvSpPr>
        <p:spPr>
          <a:xfrm>
            <a:off x="472440" y="1006914"/>
            <a:ext cx="960120" cy="304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44E97668-B9A1-4D07-80A2-3440801A2BE8}"/>
              </a:ext>
            </a:extLst>
          </p:cNvPr>
          <p:cNvSpPr/>
          <p:nvPr/>
        </p:nvSpPr>
        <p:spPr>
          <a:xfrm>
            <a:off x="472440" y="1915588"/>
            <a:ext cx="1783080" cy="304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69947ACA-8228-4CB8-BB2A-9498081307F5}"/>
              </a:ext>
            </a:extLst>
          </p:cNvPr>
          <p:cNvSpPr/>
          <p:nvPr/>
        </p:nvSpPr>
        <p:spPr>
          <a:xfrm>
            <a:off x="472440" y="5467977"/>
            <a:ext cx="1417320" cy="304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53186907-AF3D-4C4E-9065-41375BC82956}"/>
              </a:ext>
            </a:extLst>
          </p:cNvPr>
          <p:cNvSpPr/>
          <p:nvPr/>
        </p:nvSpPr>
        <p:spPr>
          <a:xfrm>
            <a:off x="472440" y="3065474"/>
            <a:ext cx="5059294" cy="67751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a:extLst>
              <a:ext uri="{FF2B5EF4-FFF2-40B4-BE49-F238E27FC236}">
                <a16:creationId xmlns:a16="http://schemas.microsoft.com/office/drawing/2014/main" id="{BF4087BD-2B4C-4FD7-B45C-DB0FBC947EAE}"/>
              </a:ext>
            </a:extLst>
          </p:cNvPr>
          <p:cNvSpPr txBox="1"/>
          <p:nvPr/>
        </p:nvSpPr>
        <p:spPr>
          <a:xfrm>
            <a:off x="6200766" y="333941"/>
            <a:ext cx="2788920" cy="369332"/>
          </a:xfrm>
          <a:prstGeom prst="rect">
            <a:avLst/>
          </a:prstGeom>
          <a:noFill/>
          <a:ln>
            <a:solidFill>
              <a:srgbClr val="FFFF00"/>
            </a:solidFill>
          </a:ln>
        </p:spPr>
        <p:txBody>
          <a:bodyPr wrap="square" rtlCol="0">
            <a:spAutoFit/>
          </a:bodyPr>
          <a:lstStyle/>
          <a:p>
            <a:r>
              <a:rPr lang="nl-BE" b="1"/>
              <a:t>Titel thema + code</a:t>
            </a:r>
          </a:p>
        </p:txBody>
      </p:sp>
      <p:sp>
        <p:nvSpPr>
          <p:cNvPr id="12" name="Tekstvak 11">
            <a:extLst>
              <a:ext uri="{FF2B5EF4-FFF2-40B4-BE49-F238E27FC236}">
                <a16:creationId xmlns:a16="http://schemas.microsoft.com/office/drawing/2014/main" id="{60864EE2-112A-4D57-BB09-2764E51A258F}"/>
              </a:ext>
            </a:extLst>
          </p:cNvPr>
          <p:cNvSpPr txBox="1"/>
          <p:nvPr/>
        </p:nvSpPr>
        <p:spPr>
          <a:xfrm>
            <a:off x="6200766" y="942382"/>
            <a:ext cx="2788920" cy="369332"/>
          </a:xfrm>
          <a:prstGeom prst="rect">
            <a:avLst/>
          </a:prstGeom>
          <a:noFill/>
          <a:ln>
            <a:solidFill>
              <a:srgbClr val="FFFF00"/>
            </a:solidFill>
          </a:ln>
        </p:spPr>
        <p:txBody>
          <a:bodyPr wrap="square" rtlCol="0">
            <a:spAutoFit/>
          </a:bodyPr>
          <a:lstStyle/>
          <a:p>
            <a:r>
              <a:rPr lang="nl-BE" b="1"/>
              <a:t>Criterium / criteria + codes</a:t>
            </a:r>
          </a:p>
        </p:txBody>
      </p:sp>
      <p:sp>
        <p:nvSpPr>
          <p:cNvPr id="13" name="Tekstvak 12">
            <a:extLst>
              <a:ext uri="{FF2B5EF4-FFF2-40B4-BE49-F238E27FC236}">
                <a16:creationId xmlns:a16="http://schemas.microsoft.com/office/drawing/2014/main" id="{A5BB0963-5B22-4DD4-8A90-220BDA46D593}"/>
              </a:ext>
            </a:extLst>
          </p:cNvPr>
          <p:cNvSpPr txBox="1"/>
          <p:nvPr/>
        </p:nvSpPr>
        <p:spPr>
          <a:xfrm>
            <a:off x="6200766" y="1768255"/>
            <a:ext cx="2788920" cy="646331"/>
          </a:xfrm>
          <a:prstGeom prst="rect">
            <a:avLst/>
          </a:prstGeom>
          <a:noFill/>
          <a:ln>
            <a:solidFill>
              <a:srgbClr val="FFFF00"/>
            </a:solidFill>
          </a:ln>
        </p:spPr>
        <p:txBody>
          <a:bodyPr wrap="square" rtlCol="0">
            <a:spAutoFit/>
          </a:bodyPr>
          <a:lstStyle/>
          <a:p>
            <a:r>
              <a:rPr lang="nl-BE" b="1"/>
              <a:t>Per criterium: eisen en prestatieniveaus </a:t>
            </a:r>
          </a:p>
        </p:txBody>
      </p:sp>
      <p:sp>
        <p:nvSpPr>
          <p:cNvPr id="14" name="Tekstvak 13">
            <a:extLst>
              <a:ext uri="{FF2B5EF4-FFF2-40B4-BE49-F238E27FC236}">
                <a16:creationId xmlns:a16="http://schemas.microsoft.com/office/drawing/2014/main" id="{1CA20300-0912-431F-AC59-44458F639CD9}"/>
              </a:ext>
            </a:extLst>
          </p:cNvPr>
          <p:cNvSpPr txBox="1"/>
          <p:nvPr/>
        </p:nvSpPr>
        <p:spPr>
          <a:xfrm>
            <a:off x="6096000" y="2967335"/>
            <a:ext cx="2788920" cy="923330"/>
          </a:xfrm>
          <a:prstGeom prst="rect">
            <a:avLst/>
          </a:prstGeom>
          <a:noFill/>
          <a:ln>
            <a:solidFill>
              <a:srgbClr val="FFFF00"/>
            </a:solidFill>
          </a:ln>
        </p:spPr>
        <p:txBody>
          <a:bodyPr wrap="square" rtlCol="0">
            <a:spAutoFit/>
          </a:bodyPr>
          <a:lstStyle>
            <a:defPPr>
              <a:defRPr lang="nl-BE"/>
            </a:defPPr>
            <a:lvl1pPr>
              <a:defRPr b="1"/>
            </a:lvl1pPr>
          </a:lstStyle>
          <a:p>
            <a:r>
              <a:rPr lang="nl-BE"/>
              <a:t>Uitstekend / Beter  / Goed</a:t>
            </a:r>
          </a:p>
          <a:p>
            <a:r>
              <a:rPr lang="nl-BE"/>
              <a:t>Of</a:t>
            </a:r>
          </a:p>
          <a:p>
            <a:r>
              <a:rPr lang="nl-BE"/>
              <a:t>Voldaan</a:t>
            </a:r>
          </a:p>
        </p:txBody>
      </p:sp>
      <p:sp>
        <p:nvSpPr>
          <p:cNvPr id="15" name="Tekstvak 14">
            <a:extLst>
              <a:ext uri="{FF2B5EF4-FFF2-40B4-BE49-F238E27FC236}">
                <a16:creationId xmlns:a16="http://schemas.microsoft.com/office/drawing/2014/main" id="{C8878FA0-EC84-4929-A03E-19D5D2E5AFF3}"/>
              </a:ext>
            </a:extLst>
          </p:cNvPr>
          <p:cNvSpPr txBox="1"/>
          <p:nvPr/>
        </p:nvSpPr>
        <p:spPr>
          <a:xfrm>
            <a:off x="6096000" y="4807622"/>
            <a:ext cx="3688080" cy="2031325"/>
          </a:xfrm>
          <a:prstGeom prst="rect">
            <a:avLst/>
          </a:prstGeom>
          <a:noFill/>
          <a:ln>
            <a:solidFill>
              <a:srgbClr val="FFFF00"/>
            </a:solidFill>
          </a:ln>
        </p:spPr>
        <p:txBody>
          <a:bodyPr wrap="square" rtlCol="0">
            <a:spAutoFit/>
          </a:bodyPr>
          <a:lstStyle>
            <a:defPPr>
              <a:defRPr lang="nl-BE"/>
            </a:defPPr>
            <a:lvl1pPr>
              <a:defRPr b="1"/>
            </a:lvl1pPr>
          </a:lstStyle>
          <a:p>
            <a:r>
              <a:rPr lang="nl-BE"/>
              <a:t>Bewijsmateriaal: </a:t>
            </a:r>
          </a:p>
          <a:p>
            <a:r>
              <a:rPr lang="nl-BE"/>
              <a:t>PROGRAMMA VAN EISEN</a:t>
            </a:r>
          </a:p>
          <a:p>
            <a:r>
              <a:rPr lang="nl-BE"/>
              <a:t>+ aanvullend bewijsmateriaal: </a:t>
            </a:r>
          </a:p>
          <a:p>
            <a:r>
              <a:rPr lang="nl-BE"/>
              <a:t>- In te dienen</a:t>
            </a:r>
          </a:p>
          <a:p>
            <a:r>
              <a:rPr lang="nl-BE"/>
              <a:t>Of</a:t>
            </a:r>
          </a:p>
          <a:p>
            <a:r>
              <a:rPr lang="nl-BE"/>
              <a:t>- Ter beschikking te houden</a:t>
            </a:r>
          </a:p>
          <a:p>
            <a:r>
              <a:rPr lang="nl-BE"/>
              <a:t> </a:t>
            </a:r>
          </a:p>
        </p:txBody>
      </p:sp>
      <p:sp>
        <p:nvSpPr>
          <p:cNvPr id="16" name="Tekstvak 15">
            <a:extLst>
              <a:ext uri="{FF2B5EF4-FFF2-40B4-BE49-F238E27FC236}">
                <a16:creationId xmlns:a16="http://schemas.microsoft.com/office/drawing/2014/main" id="{ADFB5949-2370-49A2-8CCB-9FEC71D116BB}"/>
              </a:ext>
            </a:extLst>
          </p:cNvPr>
          <p:cNvSpPr txBox="1"/>
          <p:nvPr/>
        </p:nvSpPr>
        <p:spPr>
          <a:xfrm>
            <a:off x="798339" y="254110"/>
            <a:ext cx="10921221" cy="400110"/>
          </a:xfrm>
          <a:prstGeom prst="rect">
            <a:avLst/>
          </a:prstGeom>
          <a:noFill/>
        </p:spPr>
        <p:txBody>
          <a:bodyPr wrap="square" rtlCol="0">
            <a:spAutoFit/>
          </a:bodyPr>
          <a:lstStyle/>
          <a:p>
            <a:pPr algn="r"/>
            <a:r>
              <a:rPr lang="nl-BE" sz="2000" b="1"/>
              <a:t>Bijlage 1: criteria</a:t>
            </a:r>
          </a:p>
        </p:txBody>
      </p:sp>
    </p:spTree>
    <p:extLst>
      <p:ext uri="{BB962C8B-B14F-4D97-AF65-F5344CB8AC3E}">
        <p14:creationId xmlns:p14="http://schemas.microsoft.com/office/powerpoint/2010/main" val="333593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4"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E779686-CBC6-4A34-B9A2-296A06B39502}"/>
              </a:ext>
            </a:extLst>
          </p:cNvPr>
          <p:cNvPicPr>
            <a:picLocks noChangeAspect="1"/>
          </p:cNvPicPr>
          <p:nvPr/>
        </p:nvPicPr>
        <p:blipFill rotWithShape="1">
          <a:blip r:embed="rId2"/>
          <a:srcRect l="20222" t="17047" r="19399" b="22923"/>
          <a:stretch/>
        </p:blipFill>
        <p:spPr>
          <a:xfrm>
            <a:off x="881685" y="2112986"/>
            <a:ext cx="8053965" cy="4504151"/>
          </a:xfrm>
          <a:prstGeom prst="rect">
            <a:avLst/>
          </a:prstGeom>
        </p:spPr>
      </p:pic>
      <p:sp>
        <p:nvSpPr>
          <p:cNvPr id="5" name="Rechthoek 4">
            <a:extLst>
              <a:ext uri="{FF2B5EF4-FFF2-40B4-BE49-F238E27FC236}">
                <a16:creationId xmlns:a16="http://schemas.microsoft.com/office/drawing/2014/main" id="{955501A1-A8B4-4B42-B22B-EBB4309C5B55}"/>
              </a:ext>
            </a:extLst>
          </p:cNvPr>
          <p:cNvSpPr/>
          <p:nvPr/>
        </p:nvSpPr>
        <p:spPr>
          <a:xfrm>
            <a:off x="9501614" y="5882045"/>
            <a:ext cx="2355453" cy="369332"/>
          </a:xfrm>
          <a:prstGeom prst="rect">
            <a:avLst/>
          </a:prstGeom>
        </p:spPr>
        <p:txBody>
          <a:bodyPr wrap="none">
            <a:spAutoFit/>
          </a:bodyPr>
          <a:lstStyle/>
          <a:p>
            <a:r>
              <a:rPr lang="nl-BE" b="1"/>
              <a:t>Extract uit </a:t>
            </a:r>
            <a:r>
              <a:rPr lang="nl-BE" b="1" err="1"/>
              <a:t>aanvinklijst</a:t>
            </a:r>
            <a:r>
              <a:rPr lang="nl-BE" b="1"/>
              <a:t> </a:t>
            </a:r>
          </a:p>
        </p:txBody>
      </p:sp>
      <p:sp>
        <p:nvSpPr>
          <p:cNvPr id="6" name="Rechthoek 5">
            <a:extLst>
              <a:ext uri="{FF2B5EF4-FFF2-40B4-BE49-F238E27FC236}">
                <a16:creationId xmlns:a16="http://schemas.microsoft.com/office/drawing/2014/main" id="{7BF43AFD-654D-4984-A085-34D9A7471020}"/>
              </a:ext>
            </a:extLst>
          </p:cNvPr>
          <p:cNvSpPr/>
          <p:nvPr/>
        </p:nvSpPr>
        <p:spPr>
          <a:xfrm>
            <a:off x="1159478" y="1644335"/>
            <a:ext cx="1497526" cy="338554"/>
          </a:xfrm>
          <a:prstGeom prst="rect">
            <a:avLst/>
          </a:prstGeom>
        </p:spPr>
        <p:txBody>
          <a:bodyPr wrap="none">
            <a:spAutoFit/>
          </a:bodyPr>
          <a:lstStyle/>
          <a:p>
            <a:r>
              <a:rPr lang="nl-BE" sz="1600"/>
              <a:t>Thema en eisen</a:t>
            </a:r>
          </a:p>
        </p:txBody>
      </p:sp>
      <p:sp>
        <p:nvSpPr>
          <p:cNvPr id="7" name="Rechthoek 6">
            <a:extLst>
              <a:ext uri="{FF2B5EF4-FFF2-40B4-BE49-F238E27FC236}">
                <a16:creationId xmlns:a16="http://schemas.microsoft.com/office/drawing/2014/main" id="{03F2F077-845B-43DE-81B5-032F3A08075B}"/>
              </a:ext>
            </a:extLst>
          </p:cNvPr>
          <p:cNvSpPr/>
          <p:nvPr/>
        </p:nvSpPr>
        <p:spPr>
          <a:xfrm>
            <a:off x="5833373" y="1122191"/>
            <a:ext cx="1120379" cy="861774"/>
          </a:xfrm>
          <a:prstGeom prst="rect">
            <a:avLst/>
          </a:prstGeom>
        </p:spPr>
        <p:txBody>
          <a:bodyPr wrap="square">
            <a:spAutoFit/>
          </a:bodyPr>
          <a:lstStyle/>
          <a:p>
            <a:r>
              <a:rPr lang="nl-BE" sz="1600"/>
              <a:t>Vrij /</a:t>
            </a:r>
          </a:p>
          <a:p>
            <a:r>
              <a:rPr lang="nl-BE" sz="1600"/>
              <a:t>Verplicht</a:t>
            </a:r>
          </a:p>
          <a:p>
            <a:r>
              <a:rPr lang="nl-BE" sz="1600"/>
              <a:t>+ opties</a:t>
            </a:r>
          </a:p>
        </p:txBody>
      </p:sp>
      <p:sp>
        <p:nvSpPr>
          <p:cNvPr id="8" name="Rechthoek 7">
            <a:extLst>
              <a:ext uri="{FF2B5EF4-FFF2-40B4-BE49-F238E27FC236}">
                <a16:creationId xmlns:a16="http://schemas.microsoft.com/office/drawing/2014/main" id="{11451663-BA61-4C77-80BD-E7EE650D73C2}"/>
              </a:ext>
            </a:extLst>
          </p:cNvPr>
          <p:cNvSpPr/>
          <p:nvPr/>
        </p:nvSpPr>
        <p:spPr>
          <a:xfrm>
            <a:off x="6690951" y="1124783"/>
            <a:ext cx="983154" cy="861774"/>
          </a:xfrm>
          <a:prstGeom prst="rect">
            <a:avLst/>
          </a:prstGeom>
        </p:spPr>
        <p:txBody>
          <a:bodyPr wrap="none">
            <a:spAutoFit/>
          </a:bodyPr>
          <a:lstStyle/>
          <a:p>
            <a:r>
              <a:rPr lang="nl-BE" sz="1600"/>
              <a:t>Minimaal</a:t>
            </a:r>
          </a:p>
          <a:p>
            <a:r>
              <a:rPr lang="nl-BE" sz="1600"/>
              <a:t>Prestatie-</a:t>
            </a:r>
          </a:p>
          <a:p>
            <a:r>
              <a:rPr lang="nl-BE" sz="1600"/>
              <a:t>niveau</a:t>
            </a:r>
          </a:p>
        </p:txBody>
      </p:sp>
      <p:cxnSp>
        <p:nvCxnSpPr>
          <p:cNvPr id="9" name="Rechte verbindingslijn met pijl 8">
            <a:extLst>
              <a:ext uri="{FF2B5EF4-FFF2-40B4-BE49-F238E27FC236}">
                <a16:creationId xmlns:a16="http://schemas.microsoft.com/office/drawing/2014/main" id="{C1E7B053-6E89-4967-896B-21F7ED3BB4DF}"/>
              </a:ext>
            </a:extLst>
          </p:cNvPr>
          <p:cNvCxnSpPr/>
          <p:nvPr/>
        </p:nvCxnSpPr>
        <p:spPr>
          <a:xfrm>
            <a:off x="1717040" y="1889712"/>
            <a:ext cx="0" cy="2536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19E4646D-C570-4F04-997C-CED25A1358C5}"/>
              </a:ext>
            </a:extLst>
          </p:cNvPr>
          <p:cNvCxnSpPr/>
          <p:nvPr/>
        </p:nvCxnSpPr>
        <p:spPr>
          <a:xfrm>
            <a:off x="6207760" y="1853940"/>
            <a:ext cx="0" cy="2536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9364A213-1A83-4FFA-893C-F31ED9D269BA}"/>
              </a:ext>
            </a:extLst>
          </p:cNvPr>
          <p:cNvCxnSpPr/>
          <p:nvPr/>
        </p:nvCxnSpPr>
        <p:spPr>
          <a:xfrm>
            <a:off x="6964169" y="1859313"/>
            <a:ext cx="0" cy="2536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1E3921E8-CD9A-465A-B759-F7B3207C9217}"/>
              </a:ext>
            </a:extLst>
          </p:cNvPr>
          <p:cNvSpPr/>
          <p:nvPr/>
        </p:nvSpPr>
        <p:spPr>
          <a:xfrm>
            <a:off x="7842221" y="1122191"/>
            <a:ext cx="1155509" cy="830997"/>
          </a:xfrm>
          <a:prstGeom prst="rect">
            <a:avLst/>
          </a:prstGeom>
        </p:spPr>
        <p:txBody>
          <a:bodyPr wrap="none">
            <a:spAutoFit/>
          </a:bodyPr>
          <a:lstStyle/>
          <a:p>
            <a:r>
              <a:rPr lang="nl-BE" sz="1600"/>
              <a:t>In te vullen </a:t>
            </a:r>
          </a:p>
          <a:p>
            <a:r>
              <a:rPr lang="nl-BE" sz="1600"/>
              <a:t>voor </a:t>
            </a:r>
          </a:p>
          <a:p>
            <a:r>
              <a:rPr lang="nl-BE" sz="1600"/>
              <a:t>project</a:t>
            </a:r>
          </a:p>
        </p:txBody>
      </p:sp>
      <p:cxnSp>
        <p:nvCxnSpPr>
          <p:cNvPr id="13" name="Rechte verbindingslijn met pijl 12">
            <a:extLst>
              <a:ext uri="{FF2B5EF4-FFF2-40B4-BE49-F238E27FC236}">
                <a16:creationId xmlns:a16="http://schemas.microsoft.com/office/drawing/2014/main" id="{5E32B9FA-1E6F-494F-9CD5-861BBF03841C}"/>
              </a:ext>
            </a:extLst>
          </p:cNvPr>
          <p:cNvCxnSpPr/>
          <p:nvPr/>
        </p:nvCxnSpPr>
        <p:spPr>
          <a:xfrm>
            <a:off x="8091861" y="1853940"/>
            <a:ext cx="0" cy="2536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157F5ED6-F6B9-4D8C-8B9D-132200734B3A}"/>
              </a:ext>
            </a:extLst>
          </p:cNvPr>
          <p:cNvSpPr txBox="1"/>
          <p:nvPr/>
        </p:nvSpPr>
        <p:spPr>
          <a:xfrm>
            <a:off x="372762" y="502607"/>
            <a:ext cx="10921221" cy="707886"/>
          </a:xfrm>
          <a:prstGeom prst="rect">
            <a:avLst/>
          </a:prstGeom>
          <a:noFill/>
        </p:spPr>
        <p:txBody>
          <a:bodyPr wrap="square" rtlCol="0">
            <a:spAutoFit/>
          </a:bodyPr>
          <a:lstStyle/>
          <a:p>
            <a:pPr marL="285750" indent="-285750">
              <a:buFontTx/>
              <a:buChar char="-"/>
            </a:pPr>
            <a:r>
              <a:rPr lang="nl-BE" sz="2000" b="1"/>
              <a:t>Bijlage 2: afvinklijst voor ziekenhuizen</a:t>
            </a:r>
          </a:p>
          <a:p>
            <a:pPr marL="285750" indent="-285750">
              <a:buFontTx/>
              <a:buChar char="-"/>
            </a:pPr>
            <a:r>
              <a:rPr lang="nl-BE" sz="2000" b="1"/>
              <a:t>Bijlage 3: afvinklijst voor andere sectoren</a:t>
            </a:r>
          </a:p>
        </p:txBody>
      </p:sp>
    </p:spTree>
    <p:extLst>
      <p:ext uri="{BB962C8B-B14F-4D97-AF65-F5344CB8AC3E}">
        <p14:creationId xmlns:p14="http://schemas.microsoft.com/office/powerpoint/2010/main" val="18577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1D164D8-D826-4ABE-893D-4D951332F41A}"/>
              </a:ext>
            </a:extLst>
          </p:cNvPr>
          <p:cNvSpPr txBox="1"/>
          <p:nvPr/>
        </p:nvSpPr>
        <p:spPr>
          <a:xfrm>
            <a:off x="630313" y="1216337"/>
            <a:ext cx="5297009" cy="5355312"/>
          </a:xfrm>
          <a:prstGeom prst="rect">
            <a:avLst/>
          </a:prstGeom>
          <a:noFill/>
        </p:spPr>
        <p:txBody>
          <a:bodyPr wrap="square" rtlCol="0">
            <a:spAutoFit/>
          </a:bodyPr>
          <a:lstStyle/>
          <a:p>
            <a:r>
              <a:rPr lang="nl-NL"/>
              <a:t>=&gt; </a:t>
            </a:r>
            <a:r>
              <a:rPr lang="nl-NL" b="1"/>
              <a:t>VIPA criteria duurzaamheid </a:t>
            </a:r>
            <a:r>
              <a:rPr lang="nl-NL"/>
              <a:t>als instrument voor het inzetten op duurzaam bouwen</a:t>
            </a:r>
          </a:p>
          <a:p>
            <a:endParaRPr lang="nl-BE"/>
          </a:p>
          <a:p>
            <a:pPr marL="285750" indent="-285750">
              <a:buFontTx/>
              <a:buChar char="-"/>
            </a:pPr>
            <a:r>
              <a:rPr lang="nl-BE"/>
              <a:t>Huidig Ministerieel Besluit (2010)</a:t>
            </a:r>
          </a:p>
          <a:p>
            <a:endParaRPr lang="nl-BE"/>
          </a:p>
          <a:p>
            <a:r>
              <a:rPr lang="nl-BE" b="1"/>
              <a:t>STAP 1: update Ministerieel Besluit vanaf 2021</a:t>
            </a:r>
          </a:p>
          <a:p>
            <a:pPr marL="285750" indent="-285750">
              <a:buFontTx/>
              <a:buChar char="-"/>
            </a:pPr>
            <a:r>
              <a:rPr lang="nl-BE"/>
              <a:t>aan de hand van GRO = Instrument van het Facilitair Bedrijf </a:t>
            </a:r>
          </a:p>
          <a:p>
            <a:pPr marL="285750" indent="-285750">
              <a:buFontTx/>
              <a:buChar char="-"/>
            </a:pPr>
            <a:r>
              <a:rPr lang="nl-BE"/>
              <a:t>Selectie thema’s uit GRO </a:t>
            </a:r>
          </a:p>
          <a:p>
            <a:pPr marL="285750" indent="-285750">
              <a:buFontTx/>
              <a:buChar char="-"/>
            </a:pPr>
            <a:r>
              <a:rPr lang="nl-BE"/>
              <a:t>Selectie criteria huidig MB</a:t>
            </a:r>
          </a:p>
          <a:p>
            <a:pPr marL="285750" indent="-285750">
              <a:buFontTx/>
              <a:buChar char="-"/>
            </a:pPr>
            <a:r>
              <a:rPr lang="nl-BE"/>
              <a:t>Systeem van verplichte en vrije criteria </a:t>
            </a:r>
          </a:p>
          <a:p>
            <a:pPr marL="285750" indent="-285750">
              <a:buFontTx/>
              <a:buChar char="-"/>
            </a:pPr>
            <a:r>
              <a:rPr lang="nl-BE"/>
              <a:t>Voor wie van toepassing? </a:t>
            </a:r>
          </a:p>
          <a:p>
            <a:pPr marL="742950" lvl="1" indent="-285750">
              <a:buFontTx/>
              <a:buChar char="-"/>
            </a:pPr>
            <a:r>
              <a:rPr lang="nl-BE"/>
              <a:t>Voor dossiers met ontvankelijkheidsdatum vanaf 1 juni 2021</a:t>
            </a:r>
          </a:p>
          <a:p>
            <a:endParaRPr lang="nl-BE"/>
          </a:p>
          <a:p>
            <a:r>
              <a:rPr lang="nl-BE" b="1"/>
              <a:t>STAP 2: VIPA addendum voor GRO</a:t>
            </a:r>
          </a:p>
          <a:p>
            <a:pPr marL="285750" indent="-285750">
              <a:buFontTx/>
              <a:buChar char="-"/>
            </a:pPr>
            <a:r>
              <a:rPr lang="nl-BE"/>
              <a:t>Onderzoeksproject lopend 2020-2021</a:t>
            </a:r>
          </a:p>
          <a:p>
            <a:pPr marL="742950" lvl="1" indent="-285750">
              <a:buFontTx/>
              <a:buChar char="-"/>
            </a:pPr>
            <a:endParaRPr lang="nl-BE"/>
          </a:p>
          <a:p>
            <a:pPr marL="285750" indent="-285750">
              <a:buFontTx/>
              <a:buChar char="-"/>
            </a:pPr>
            <a:endParaRPr lang="nl-BE"/>
          </a:p>
        </p:txBody>
      </p:sp>
      <p:sp>
        <p:nvSpPr>
          <p:cNvPr id="17" name="Tekstvak 16">
            <a:extLst>
              <a:ext uri="{FF2B5EF4-FFF2-40B4-BE49-F238E27FC236}">
                <a16:creationId xmlns:a16="http://schemas.microsoft.com/office/drawing/2014/main" id="{047C460B-2D2F-4BE9-8F7A-98D30F5B74B5}"/>
              </a:ext>
            </a:extLst>
          </p:cNvPr>
          <p:cNvSpPr txBox="1"/>
          <p:nvPr/>
        </p:nvSpPr>
        <p:spPr>
          <a:xfrm>
            <a:off x="630314" y="443425"/>
            <a:ext cx="7066625" cy="584775"/>
          </a:xfrm>
          <a:prstGeom prst="rect">
            <a:avLst/>
          </a:prstGeom>
          <a:noFill/>
        </p:spPr>
        <p:txBody>
          <a:bodyPr wrap="square" rtlCol="0">
            <a:spAutoFit/>
          </a:bodyPr>
          <a:lstStyle/>
          <a:p>
            <a:r>
              <a:rPr lang="nl-BE" sz="3200"/>
              <a:t>VIPA: DUURZAAM BOUWEN </a:t>
            </a:r>
          </a:p>
        </p:txBody>
      </p:sp>
      <p:grpSp>
        <p:nvGrpSpPr>
          <p:cNvPr id="6" name="Groep 5">
            <a:extLst>
              <a:ext uri="{FF2B5EF4-FFF2-40B4-BE49-F238E27FC236}">
                <a16:creationId xmlns:a16="http://schemas.microsoft.com/office/drawing/2014/main" id="{C1B7A38A-DFDE-488C-9A63-4F495229320D}"/>
              </a:ext>
            </a:extLst>
          </p:cNvPr>
          <p:cNvGrpSpPr/>
          <p:nvPr/>
        </p:nvGrpSpPr>
        <p:grpSpPr>
          <a:xfrm>
            <a:off x="5983550" y="763480"/>
            <a:ext cx="5538183" cy="5104617"/>
            <a:chOff x="5983550" y="763480"/>
            <a:chExt cx="5538183" cy="5104617"/>
          </a:xfrm>
        </p:grpSpPr>
        <p:sp>
          <p:nvSpPr>
            <p:cNvPr id="29" name="Ovaal 28">
              <a:extLst>
                <a:ext uri="{FF2B5EF4-FFF2-40B4-BE49-F238E27FC236}">
                  <a16:creationId xmlns:a16="http://schemas.microsoft.com/office/drawing/2014/main" id="{FE05F7C3-8D21-4535-B708-40D50C8C07B0}"/>
                </a:ext>
              </a:extLst>
            </p:cNvPr>
            <p:cNvSpPr/>
            <p:nvPr/>
          </p:nvSpPr>
          <p:spPr>
            <a:xfrm>
              <a:off x="7284866" y="3951018"/>
              <a:ext cx="1491448" cy="1429304"/>
            </a:xfrm>
            <a:prstGeom prst="ellipse">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0" name="Tekstvak 29">
              <a:extLst>
                <a:ext uri="{FF2B5EF4-FFF2-40B4-BE49-F238E27FC236}">
                  <a16:creationId xmlns:a16="http://schemas.microsoft.com/office/drawing/2014/main" id="{D2096BF6-A971-49EE-9560-C9319E69B0BD}"/>
                </a:ext>
              </a:extLst>
            </p:cNvPr>
            <p:cNvSpPr txBox="1"/>
            <p:nvPr/>
          </p:nvSpPr>
          <p:spPr>
            <a:xfrm>
              <a:off x="7401755" y="4146938"/>
              <a:ext cx="1315375" cy="954107"/>
            </a:xfrm>
            <a:prstGeom prst="rect">
              <a:avLst/>
            </a:prstGeom>
            <a:noFill/>
          </p:spPr>
          <p:txBody>
            <a:bodyPr wrap="square" rtlCol="0">
              <a:spAutoFit/>
            </a:bodyPr>
            <a:lstStyle/>
            <a:p>
              <a:pPr algn="ctr"/>
              <a:r>
                <a:rPr lang="nl-BE" sz="1400"/>
                <a:t>MB</a:t>
              </a:r>
            </a:p>
            <a:p>
              <a:pPr algn="ctr"/>
              <a:r>
                <a:rPr lang="nl-BE" sz="1400"/>
                <a:t>VIPA Criteria duurzaamheid</a:t>
              </a:r>
            </a:p>
            <a:p>
              <a:pPr algn="ctr"/>
              <a:r>
                <a:rPr lang="nl-BE" sz="1400"/>
                <a:t>2021</a:t>
              </a:r>
            </a:p>
          </p:txBody>
        </p:sp>
        <p:sp>
          <p:nvSpPr>
            <p:cNvPr id="4" name="Ovaal 3">
              <a:extLst>
                <a:ext uri="{FF2B5EF4-FFF2-40B4-BE49-F238E27FC236}">
                  <a16:creationId xmlns:a16="http://schemas.microsoft.com/office/drawing/2014/main" id="{CEBBB509-E217-4EA7-93D9-B4FD5C91EAB8}"/>
                </a:ext>
              </a:extLst>
            </p:cNvPr>
            <p:cNvSpPr/>
            <p:nvPr/>
          </p:nvSpPr>
          <p:spPr>
            <a:xfrm>
              <a:off x="5983550" y="2086890"/>
              <a:ext cx="1491448" cy="142930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1" name="Tekstvak 10">
              <a:extLst>
                <a:ext uri="{FF2B5EF4-FFF2-40B4-BE49-F238E27FC236}">
                  <a16:creationId xmlns:a16="http://schemas.microsoft.com/office/drawing/2014/main" id="{D6DC7164-117E-4AC5-9CD6-4BDEFCAA453A}"/>
                </a:ext>
              </a:extLst>
            </p:cNvPr>
            <p:cNvSpPr txBox="1"/>
            <p:nvPr/>
          </p:nvSpPr>
          <p:spPr>
            <a:xfrm>
              <a:off x="6073807" y="2309187"/>
              <a:ext cx="1315375" cy="954107"/>
            </a:xfrm>
            <a:prstGeom prst="rect">
              <a:avLst/>
            </a:prstGeom>
            <a:noFill/>
          </p:spPr>
          <p:txBody>
            <a:bodyPr wrap="square" rtlCol="0">
              <a:spAutoFit/>
            </a:bodyPr>
            <a:lstStyle/>
            <a:p>
              <a:pPr algn="ctr"/>
              <a:r>
                <a:rPr lang="nl-BE" sz="1400"/>
                <a:t>MB</a:t>
              </a:r>
            </a:p>
            <a:p>
              <a:pPr algn="ctr"/>
              <a:r>
                <a:rPr lang="nl-BE" sz="1400"/>
                <a:t>VIPA criteria duurzaamheid</a:t>
              </a:r>
            </a:p>
            <a:p>
              <a:pPr algn="ctr"/>
              <a:r>
                <a:rPr lang="nl-BE" sz="1400"/>
                <a:t>2010</a:t>
              </a:r>
            </a:p>
          </p:txBody>
        </p:sp>
        <p:cxnSp>
          <p:nvCxnSpPr>
            <p:cNvPr id="14" name="Rechte verbindingslijn met pijl 13">
              <a:extLst>
                <a:ext uri="{FF2B5EF4-FFF2-40B4-BE49-F238E27FC236}">
                  <a16:creationId xmlns:a16="http://schemas.microsoft.com/office/drawing/2014/main" id="{0D5E4DE9-B86B-4B82-9C5C-C79B8B34C975}"/>
                </a:ext>
              </a:extLst>
            </p:cNvPr>
            <p:cNvCxnSpPr>
              <a:cxnSpLocks/>
            </p:cNvCxnSpPr>
            <p:nvPr/>
          </p:nvCxnSpPr>
          <p:spPr>
            <a:xfrm>
              <a:off x="7128768" y="3429000"/>
              <a:ext cx="568171" cy="568158"/>
            </a:xfrm>
            <a:prstGeom prst="straightConnector1">
              <a:avLst/>
            </a:prstGeom>
            <a:ln w="28575">
              <a:solidFill>
                <a:srgbClr val="C7E6A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1C7E4743-9E87-4AE9-8629-CBDB03D8C60B}"/>
                </a:ext>
              </a:extLst>
            </p:cNvPr>
            <p:cNvCxnSpPr>
              <a:cxnSpLocks/>
            </p:cNvCxnSpPr>
            <p:nvPr/>
          </p:nvCxnSpPr>
          <p:spPr>
            <a:xfrm>
              <a:off x="7910002" y="2125974"/>
              <a:ext cx="120587" cy="1767112"/>
            </a:xfrm>
            <a:prstGeom prst="straightConnector1">
              <a:avLst/>
            </a:prstGeom>
            <a:ln w="28575">
              <a:solidFill>
                <a:srgbClr val="C7E6A4"/>
              </a:solidFill>
              <a:tailEnd type="triangle"/>
            </a:ln>
          </p:spPr>
          <p:style>
            <a:lnRef idx="1">
              <a:schemeClr val="accent1"/>
            </a:lnRef>
            <a:fillRef idx="0">
              <a:schemeClr val="accent1"/>
            </a:fillRef>
            <a:effectRef idx="0">
              <a:schemeClr val="accent1"/>
            </a:effectRef>
            <a:fontRef idx="minor">
              <a:schemeClr val="tx1"/>
            </a:fontRef>
          </p:style>
        </p:cxnSp>
        <p:sp>
          <p:nvSpPr>
            <p:cNvPr id="43" name="Tekstvak 42">
              <a:extLst>
                <a:ext uri="{FF2B5EF4-FFF2-40B4-BE49-F238E27FC236}">
                  <a16:creationId xmlns:a16="http://schemas.microsoft.com/office/drawing/2014/main" id="{547FD116-E3FC-495B-A88D-353D795E8CF1}"/>
                </a:ext>
              </a:extLst>
            </p:cNvPr>
            <p:cNvSpPr txBox="1"/>
            <p:nvPr/>
          </p:nvSpPr>
          <p:spPr>
            <a:xfrm>
              <a:off x="7372902" y="5494809"/>
              <a:ext cx="1315375" cy="369332"/>
            </a:xfrm>
            <a:prstGeom prst="rect">
              <a:avLst/>
            </a:prstGeom>
            <a:noFill/>
          </p:spPr>
          <p:txBody>
            <a:bodyPr wrap="square" rtlCol="0">
              <a:spAutoFit/>
            </a:bodyPr>
            <a:lstStyle/>
            <a:p>
              <a:pPr algn="ctr"/>
              <a:r>
                <a:rPr lang="nl-BE"/>
                <a:t>STAP 1</a:t>
              </a:r>
            </a:p>
          </p:txBody>
        </p:sp>
        <p:sp>
          <p:nvSpPr>
            <p:cNvPr id="47" name="Tekstvak 46">
              <a:extLst>
                <a:ext uri="{FF2B5EF4-FFF2-40B4-BE49-F238E27FC236}">
                  <a16:creationId xmlns:a16="http://schemas.microsoft.com/office/drawing/2014/main" id="{B547A12D-2511-487B-AB91-1CAA3D987298}"/>
                </a:ext>
              </a:extLst>
            </p:cNvPr>
            <p:cNvSpPr txBox="1"/>
            <p:nvPr/>
          </p:nvSpPr>
          <p:spPr>
            <a:xfrm>
              <a:off x="10206358" y="5498765"/>
              <a:ext cx="1315375" cy="369332"/>
            </a:xfrm>
            <a:prstGeom prst="rect">
              <a:avLst/>
            </a:prstGeom>
            <a:noFill/>
          </p:spPr>
          <p:txBody>
            <a:bodyPr wrap="square" rtlCol="0">
              <a:spAutoFit/>
            </a:bodyPr>
            <a:lstStyle/>
            <a:p>
              <a:pPr algn="ctr"/>
              <a:r>
                <a:rPr lang="nl-BE"/>
                <a:t>STAP 2</a:t>
              </a:r>
            </a:p>
          </p:txBody>
        </p:sp>
        <p:sp>
          <p:nvSpPr>
            <p:cNvPr id="48" name="Rechthoek 47">
              <a:extLst>
                <a:ext uri="{FF2B5EF4-FFF2-40B4-BE49-F238E27FC236}">
                  <a16:creationId xmlns:a16="http://schemas.microsoft.com/office/drawing/2014/main" id="{4997C8A8-3BE7-4582-A859-14D031D1C4DD}"/>
                </a:ext>
              </a:extLst>
            </p:cNvPr>
            <p:cNvSpPr/>
            <p:nvPr/>
          </p:nvSpPr>
          <p:spPr>
            <a:xfrm>
              <a:off x="9632273" y="763480"/>
              <a:ext cx="1889460" cy="330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0" name="Rechthoek 49">
              <a:extLst>
                <a:ext uri="{FF2B5EF4-FFF2-40B4-BE49-F238E27FC236}">
                  <a16:creationId xmlns:a16="http://schemas.microsoft.com/office/drawing/2014/main" id="{371B09EA-4488-47D2-B799-E4A566DB46C8}"/>
                </a:ext>
              </a:extLst>
            </p:cNvPr>
            <p:cNvSpPr/>
            <p:nvPr/>
          </p:nvSpPr>
          <p:spPr>
            <a:xfrm>
              <a:off x="7568008" y="2901435"/>
              <a:ext cx="1263423" cy="276999"/>
            </a:xfrm>
            <a:prstGeom prst="rect">
              <a:avLst/>
            </a:prstGeom>
          </p:spPr>
          <p:txBody>
            <a:bodyPr wrap="none">
              <a:spAutoFit/>
            </a:bodyPr>
            <a:lstStyle/>
            <a:p>
              <a:r>
                <a:rPr lang="nl-BE" sz="1200"/>
                <a:t>Selectie # criteria</a:t>
              </a:r>
            </a:p>
          </p:txBody>
        </p:sp>
        <p:pic>
          <p:nvPicPr>
            <p:cNvPr id="20" name="Picture 4">
              <a:extLst>
                <a:ext uri="{FF2B5EF4-FFF2-40B4-BE49-F238E27FC236}">
                  <a16:creationId xmlns:a16="http://schemas.microsoft.com/office/drawing/2014/main" id="{2DDE31E6-2CE1-4A91-BC9E-CAB77EF5BB6E}"/>
                </a:ext>
              </a:extLst>
            </p:cNvPr>
            <p:cNvPicPr/>
            <p:nvPr/>
          </p:nvPicPr>
          <p:blipFill>
            <a:blip r:embed="rId2">
              <a:extLst>
                <a:ext uri="{28A0092B-C50C-407E-A947-70E740481C1C}">
                  <a14:useLocalDpi xmlns:a14="http://schemas.microsoft.com/office/drawing/2010/main" val="0"/>
                </a:ext>
              </a:extLst>
            </a:blip>
            <a:stretch>
              <a:fillRect/>
            </a:stretch>
          </p:blipFill>
          <p:spPr>
            <a:xfrm>
              <a:off x="9731363" y="2830243"/>
              <a:ext cx="1711960" cy="1120775"/>
            </a:xfrm>
            <a:prstGeom prst="rect">
              <a:avLst/>
            </a:prstGeom>
          </p:spPr>
        </p:pic>
        <p:pic>
          <p:nvPicPr>
            <p:cNvPr id="21" name="Picture 4">
              <a:extLst>
                <a:ext uri="{FF2B5EF4-FFF2-40B4-BE49-F238E27FC236}">
                  <a16:creationId xmlns:a16="http://schemas.microsoft.com/office/drawing/2014/main" id="{A4DFA7F8-540C-4693-B5BA-53DF9CF9881C}"/>
                </a:ext>
              </a:extLst>
            </p:cNvPr>
            <p:cNvPicPr>
              <a:picLocks noChangeAspect="1"/>
            </p:cNvPicPr>
            <p:nvPr/>
          </p:nvPicPr>
          <p:blipFill rotWithShape="1">
            <a:blip r:embed="rId2"/>
            <a:srcRect t="10166" b="28834"/>
            <a:stretch/>
          </p:blipFill>
          <p:spPr>
            <a:xfrm>
              <a:off x="9731363" y="916422"/>
              <a:ext cx="1706548" cy="681559"/>
            </a:xfrm>
            <a:prstGeom prst="rect">
              <a:avLst/>
            </a:prstGeom>
          </p:spPr>
        </p:pic>
        <p:sp>
          <p:nvSpPr>
            <p:cNvPr id="3" name="Tekstvak 2">
              <a:extLst>
                <a:ext uri="{FF2B5EF4-FFF2-40B4-BE49-F238E27FC236}">
                  <a16:creationId xmlns:a16="http://schemas.microsoft.com/office/drawing/2014/main" id="{7AF17CAC-E571-4580-B985-FC4CE8BDD81C}"/>
                </a:ext>
              </a:extLst>
            </p:cNvPr>
            <p:cNvSpPr txBox="1"/>
            <p:nvPr/>
          </p:nvSpPr>
          <p:spPr>
            <a:xfrm>
              <a:off x="10403871" y="1833586"/>
              <a:ext cx="308516" cy="584775"/>
            </a:xfrm>
            <a:prstGeom prst="rect">
              <a:avLst/>
            </a:prstGeom>
            <a:noFill/>
          </p:spPr>
          <p:txBody>
            <a:bodyPr wrap="square" rtlCol="0">
              <a:spAutoFit/>
            </a:bodyPr>
            <a:lstStyle/>
            <a:p>
              <a:r>
                <a:rPr lang="nl-BE" sz="3200"/>
                <a:t>+</a:t>
              </a:r>
            </a:p>
          </p:txBody>
        </p:sp>
        <p:pic>
          <p:nvPicPr>
            <p:cNvPr id="23" name="Picture 4">
              <a:extLst>
                <a:ext uri="{FF2B5EF4-FFF2-40B4-BE49-F238E27FC236}">
                  <a16:creationId xmlns:a16="http://schemas.microsoft.com/office/drawing/2014/main" id="{895DE927-93CA-42E0-AD1B-025B66EEA868}"/>
                </a:ext>
              </a:extLst>
            </p:cNvPr>
            <p:cNvPicPr>
              <a:picLocks noChangeAspect="1"/>
            </p:cNvPicPr>
            <p:nvPr/>
          </p:nvPicPr>
          <p:blipFill rotWithShape="1">
            <a:blip r:embed="rId2"/>
            <a:srcRect t="10166" b="28834"/>
            <a:stretch/>
          </p:blipFill>
          <p:spPr>
            <a:xfrm>
              <a:off x="7128768" y="1255551"/>
              <a:ext cx="1706548" cy="681559"/>
            </a:xfrm>
            <a:prstGeom prst="rect">
              <a:avLst/>
            </a:prstGeom>
          </p:spPr>
        </p:pic>
      </p:grpSp>
    </p:spTree>
    <p:extLst>
      <p:ext uri="{BB962C8B-B14F-4D97-AF65-F5344CB8AC3E}">
        <p14:creationId xmlns:p14="http://schemas.microsoft.com/office/powerpoint/2010/main" val="372334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B8ABB-7C58-4242-8C4D-A510062035A9}"/>
              </a:ext>
            </a:extLst>
          </p:cNvPr>
          <p:cNvSpPr>
            <a:spLocks noGrp="1"/>
          </p:cNvSpPr>
          <p:nvPr>
            <p:ph type="title"/>
          </p:nvPr>
        </p:nvSpPr>
        <p:spPr/>
        <p:txBody>
          <a:bodyPr/>
          <a:lstStyle/>
          <a:p>
            <a:r>
              <a:rPr lang="nl-BE"/>
              <a:t>Procedurebesluiten </a:t>
            </a:r>
          </a:p>
        </p:txBody>
      </p:sp>
      <p:sp>
        <p:nvSpPr>
          <p:cNvPr id="6" name="Content Placeholder 2">
            <a:extLst>
              <a:ext uri="{FF2B5EF4-FFF2-40B4-BE49-F238E27FC236}">
                <a16:creationId xmlns:a16="http://schemas.microsoft.com/office/drawing/2014/main" id="{7A13F7B4-A3CB-47F2-8A29-B2B452BC9008}"/>
              </a:ext>
            </a:extLst>
          </p:cNvPr>
          <p:cNvSpPr txBox="1">
            <a:spLocks/>
          </p:cNvSpPr>
          <p:nvPr/>
        </p:nvSpPr>
        <p:spPr>
          <a:xfrm>
            <a:off x="466725" y="1700213"/>
            <a:ext cx="8353747" cy="4114800"/>
          </a:xfrm>
          <a:prstGeom prst="rect">
            <a:avLst/>
          </a:prstGeom>
        </p:spPr>
        <p:txBody>
          <a:bodyPr/>
          <a:lstStyle>
            <a:lvl1pPr marL="342900" indent="-342900" algn="l" rtl="0" eaLnBrk="1" fontAlgn="base" hangingPunct="1">
              <a:spcBef>
                <a:spcPct val="20000"/>
              </a:spcBef>
              <a:spcAft>
                <a:spcPct val="0"/>
              </a:spcAft>
              <a:buClr>
                <a:srgbClr val="413166"/>
              </a:buClr>
              <a:buFont typeface="Wingdings" pitchFamily="2" charset="2"/>
              <a:buChar char="§"/>
              <a:defRPr sz="2800">
                <a:solidFill>
                  <a:srgbClr val="000000"/>
                </a:solidFill>
                <a:latin typeface="Calibri" pitchFamily="34" charset="0"/>
                <a:ea typeface="+mn-ea"/>
                <a:cs typeface="+mn-cs"/>
              </a:defRPr>
            </a:lvl1pPr>
            <a:lvl2pPr marL="742950" indent="-285750" algn="l" rtl="0" eaLnBrk="1" fontAlgn="base" hangingPunct="1">
              <a:spcBef>
                <a:spcPct val="20000"/>
              </a:spcBef>
              <a:spcAft>
                <a:spcPct val="0"/>
              </a:spcAft>
              <a:buClr>
                <a:srgbClr val="413166"/>
              </a:buClr>
              <a:buChar char="–"/>
              <a:defRPr sz="2400">
                <a:solidFill>
                  <a:srgbClr val="000000"/>
                </a:solidFill>
                <a:latin typeface="Calibri" pitchFamily="34" charset="0"/>
              </a:defRPr>
            </a:lvl2pPr>
            <a:lvl3pPr marL="1143000" indent="-228600" algn="l" rtl="0" eaLnBrk="1" fontAlgn="base" hangingPunct="1">
              <a:spcBef>
                <a:spcPct val="20000"/>
              </a:spcBef>
              <a:spcAft>
                <a:spcPct val="0"/>
              </a:spcAft>
              <a:buClr>
                <a:srgbClr val="413166"/>
              </a:buClr>
              <a:buFont typeface="Wingdings" pitchFamily="2" charset="2"/>
              <a:buChar char="§"/>
              <a:defRPr sz="2000">
                <a:solidFill>
                  <a:srgbClr val="000000"/>
                </a:solidFill>
                <a:latin typeface="Calibri" pitchFamily="34" charset="0"/>
              </a:defRPr>
            </a:lvl3pPr>
            <a:lvl4pPr marL="1600200" indent="-228600" algn="l" rtl="0" eaLnBrk="1" fontAlgn="base" hangingPunct="1">
              <a:spcBef>
                <a:spcPct val="20000"/>
              </a:spcBef>
              <a:spcAft>
                <a:spcPct val="0"/>
              </a:spcAft>
              <a:buChar char="–"/>
              <a:defRPr>
                <a:solidFill>
                  <a:srgbClr val="000000"/>
                </a:solidFill>
                <a:latin typeface="Calibri" pitchFamily="34" charset="0"/>
              </a:defRPr>
            </a:lvl4pPr>
            <a:lvl5pPr marL="2057400" indent="-228600" algn="l" rtl="0" eaLnBrk="1" fontAlgn="base" hangingPunct="1">
              <a:spcBef>
                <a:spcPct val="20000"/>
              </a:spcBef>
              <a:spcAft>
                <a:spcPct val="0"/>
              </a:spcAft>
              <a:buFont typeface="Wingdings" pitchFamily="2" charset="2"/>
              <a:buChar char="§"/>
              <a:defRPr sz="1600">
                <a:solidFill>
                  <a:srgbClr val="000000"/>
                </a:solidFill>
                <a:latin typeface="Calibri" pitchFamily="34" charset="0"/>
              </a:defRPr>
            </a:lvl5pPr>
            <a:lvl6pPr marL="2514600" indent="-228600" algn="l" rtl="0" eaLnBrk="1" fontAlgn="base" hangingPunct="1">
              <a:spcBef>
                <a:spcPct val="20000"/>
              </a:spcBef>
              <a:spcAft>
                <a:spcPct val="0"/>
              </a:spcAft>
              <a:buFont typeface="Wingdings" pitchFamily="2" charset="2"/>
              <a:buChar char="§"/>
              <a:defRPr>
                <a:solidFill>
                  <a:srgbClr val="00264C"/>
                </a:solidFill>
                <a:latin typeface="+mn-lt"/>
              </a:defRPr>
            </a:lvl6pPr>
            <a:lvl7pPr marL="2971800" indent="-228600" algn="l" rtl="0" eaLnBrk="1" fontAlgn="base" hangingPunct="1">
              <a:spcBef>
                <a:spcPct val="20000"/>
              </a:spcBef>
              <a:spcAft>
                <a:spcPct val="0"/>
              </a:spcAft>
              <a:buFont typeface="Wingdings" pitchFamily="2" charset="2"/>
              <a:buChar char="§"/>
              <a:defRPr>
                <a:solidFill>
                  <a:srgbClr val="00264C"/>
                </a:solidFill>
                <a:latin typeface="+mn-lt"/>
              </a:defRPr>
            </a:lvl7pPr>
            <a:lvl8pPr marL="3429000" indent="-228600" algn="l" rtl="0" eaLnBrk="1" fontAlgn="base" hangingPunct="1">
              <a:spcBef>
                <a:spcPct val="20000"/>
              </a:spcBef>
              <a:spcAft>
                <a:spcPct val="0"/>
              </a:spcAft>
              <a:buFont typeface="Wingdings" pitchFamily="2" charset="2"/>
              <a:buChar char="§"/>
              <a:defRPr>
                <a:solidFill>
                  <a:srgbClr val="00264C"/>
                </a:solidFill>
                <a:latin typeface="+mn-lt"/>
              </a:defRPr>
            </a:lvl8pPr>
            <a:lvl9pPr marL="3886200" indent="-228600" algn="l" rtl="0" eaLnBrk="1" fontAlgn="base" hangingPunct="1">
              <a:spcBef>
                <a:spcPct val="20000"/>
              </a:spcBef>
              <a:spcAft>
                <a:spcPct val="0"/>
              </a:spcAft>
              <a:buFont typeface="Wingdings" pitchFamily="2" charset="2"/>
              <a:buChar char="§"/>
              <a:defRPr>
                <a:solidFill>
                  <a:srgbClr val="00264C"/>
                </a:solidFill>
                <a:latin typeface="+mn-lt"/>
              </a:defRPr>
            </a:lvl9pPr>
          </a:lstStyle>
          <a:p>
            <a:r>
              <a:rPr lang="nl-BE" sz="2400" kern="0"/>
              <a:t>Basis van de criteria zitten in de </a:t>
            </a:r>
            <a:r>
              <a:rPr lang="nl-BE" sz="2400" kern="0" err="1"/>
              <a:t>BVR’s</a:t>
            </a:r>
            <a:r>
              <a:rPr lang="nl-BE" sz="2400" kern="0"/>
              <a:t> voor subsidies </a:t>
            </a:r>
          </a:p>
          <a:p>
            <a:pPr lvl="1"/>
            <a:r>
              <a:rPr lang="nl-NL" sz="2000"/>
              <a:t>Procedureregels</a:t>
            </a:r>
            <a:r>
              <a:rPr lang="nl-NL" sz="2000" b="1"/>
              <a:t> klassieke betoelaging </a:t>
            </a:r>
            <a:r>
              <a:rPr lang="nl-NL" sz="2000">
                <a:hlinkClick r:id="rId2"/>
              </a:rPr>
              <a:t>(BVR van 15 januari 2016</a:t>
            </a:r>
            <a:r>
              <a:rPr lang="nl-NL" sz="2000"/>
              <a:t>)</a:t>
            </a:r>
            <a:endParaRPr lang="nl-NL" sz="2000" b="1"/>
          </a:p>
          <a:p>
            <a:pPr lvl="1"/>
            <a:r>
              <a:rPr lang="nl-NL" sz="2000"/>
              <a:t>Infrastructuurforfait</a:t>
            </a:r>
            <a:r>
              <a:rPr lang="nl-NL" sz="2000" b="1"/>
              <a:t> personen met een handicap </a:t>
            </a:r>
            <a:r>
              <a:rPr lang="nl-NL" sz="2000"/>
              <a:t>(</a:t>
            </a:r>
            <a:r>
              <a:rPr lang="nl-NL" sz="2000">
                <a:hlinkClick r:id="rId3"/>
              </a:rPr>
              <a:t>BVR 22 juni 2018</a:t>
            </a:r>
            <a:r>
              <a:rPr lang="nl-NL" sz="2000"/>
              <a:t> (procedure en berekening)</a:t>
            </a:r>
          </a:p>
          <a:p>
            <a:pPr lvl="1"/>
            <a:r>
              <a:rPr lang="nl-NL" sz="2000"/>
              <a:t>Procedureregels voor de subsidiëring van infrastructuur van </a:t>
            </a:r>
            <a:r>
              <a:rPr lang="nl-NL" sz="2000" b="1"/>
              <a:t>ziekenhuizen</a:t>
            </a:r>
            <a:r>
              <a:rPr lang="nl-NL" sz="2000"/>
              <a:t> (BVR 14 juli 2017) </a:t>
            </a:r>
            <a:endParaRPr lang="nl-BE" sz="2000"/>
          </a:p>
          <a:p>
            <a:pPr marL="457200" lvl="1" indent="0">
              <a:buNone/>
            </a:pPr>
            <a:endParaRPr lang="nl-BE" sz="2000" kern="0"/>
          </a:p>
          <a:p>
            <a:pPr lvl="1">
              <a:buFont typeface="Symbol" panose="05050102010706020507" pitchFamily="18" charset="2"/>
              <a:buChar char="Þ"/>
            </a:pPr>
            <a:r>
              <a:rPr lang="nl-BE" sz="2000" kern="0"/>
              <a:t>Delegatie aan Minister om minimum eisen op vlak van comfort, en gebruik van energie, water en materialen te bepalen </a:t>
            </a:r>
          </a:p>
          <a:p>
            <a:pPr lvl="1">
              <a:buFont typeface="Symbol" panose="05050102010706020507" pitchFamily="18" charset="2"/>
              <a:buChar char="Þ"/>
            </a:pPr>
            <a:r>
              <a:rPr lang="nl-BE" sz="2000" kern="0"/>
              <a:t>Ministerieel Besluit (MB) VIPA criteria duurzaamheid </a:t>
            </a:r>
          </a:p>
          <a:p>
            <a:pPr marL="457200" indent="-457200">
              <a:buFont typeface="+mj-lt"/>
              <a:buAutoNum type="arabicPeriod"/>
            </a:pPr>
            <a:endParaRPr lang="nl-BE" sz="2400" kern="0"/>
          </a:p>
        </p:txBody>
      </p:sp>
    </p:spTree>
    <p:extLst>
      <p:ext uri="{BB962C8B-B14F-4D97-AF65-F5344CB8AC3E}">
        <p14:creationId xmlns:p14="http://schemas.microsoft.com/office/powerpoint/2010/main" val="319869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90399E-82BE-40AE-9712-0ABF6D880227}"/>
              </a:ext>
            </a:extLst>
          </p:cNvPr>
          <p:cNvSpPr txBox="1"/>
          <p:nvPr/>
        </p:nvSpPr>
        <p:spPr>
          <a:xfrm>
            <a:off x="630314" y="443425"/>
            <a:ext cx="7066625" cy="584775"/>
          </a:xfrm>
          <a:prstGeom prst="rect">
            <a:avLst/>
          </a:prstGeom>
          <a:noFill/>
        </p:spPr>
        <p:txBody>
          <a:bodyPr wrap="square" rtlCol="0">
            <a:spAutoFit/>
          </a:bodyPr>
          <a:lstStyle/>
          <a:p>
            <a:r>
              <a:rPr lang="nl-BE" sz="3200"/>
              <a:t>VIPA: DUURZAAM BOUWEN </a:t>
            </a:r>
          </a:p>
        </p:txBody>
      </p:sp>
      <p:sp>
        <p:nvSpPr>
          <p:cNvPr id="7" name="Tekstvak 6">
            <a:extLst>
              <a:ext uri="{FF2B5EF4-FFF2-40B4-BE49-F238E27FC236}">
                <a16:creationId xmlns:a16="http://schemas.microsoft.com/office/drawing/2014/main" id="{F3C76247-A841-44D7-8FFB-A0FEBDDAE906}"/>
              </a:ext>
            </a:extLst>
          </p:cNvPr>
          <p:cNvSpPr txBox="1"/>
          <p:nvPr/>
        </p:nvSpPr>
        <p:spPr>
          <a:xfrm>
            <a:off x="630313" y="1216337"/>
            <a:ext cx="10921221" cy="5201424"/>
          </a:xfrm>
          <a:prstGeom prst="rect">
            <a:avLst/>
          </a:prstGeom>
          <a:noFill/>
        </p:spPr>
        <p:txBody>
          <a:bodyPr wrap="square" rtlCol="0">
            <a:spAutoFit/>
          </a:bodyPr>
          <a:lstStyle/>
          <a:p>
            <a:r>
              <a:rPr lang="nl-BE" sz="2400"/>
              <a:t>Structuur aangepast MB (2021):</a:t>
            </a:r>
          </a:p>
          <a:p>
            <a:endParaRPr lang="nl-BE" sz="2400"/>
          </a:p>
          <a:p>
            <a:pPr marL="285750" indent="-285750">
              <a:buFontTx/>
              <a:buChar char="-"/>
            </a:pPr>
            <a:r>
              <a:rPr lang="nl-BE" sz="2400" b="1"/>
              <a:t>Ministerieel Besluit via wijzigingsbepalingen</a:t>
            </a:r>
          </a:p>
          <a:p>
            <a:r>
              <a:rPr lang="nl-BE" sz="2000"/>
              <a:t> </a:t>
            </a:r>
            <a:r>
              <a:rPr lang="nl-BE" sz="2000" i="1"/>
              <a:t>ter info: geconsolideerde versie </a:t>
            </a:r>
          </a:p>
          <a:p>
            <a:endParaRPr lang="nl-BE" sz="2000" i="1"/>
          </a:p>
          <a:p>
            <a:pPr marL="342900" indent="-342900">
              <a:buFontTx/>
              <a:buChar char="-"/>
            </a:pPr>
            <a:r>
              <a:rPr lang="nl-BE" sz="2400" b="1"/>
              <a:t>Bijlage 1</a:t>
            </a:r>
            <a:r>
              <a:rPr lang="nl-BE" sz="2400"/>
              <a:t>: VIPA criteria duurzaamheid </a:t>
            </a:r>
          </a:p>
          <a:p>
            <a:pPr marL="800100" lvl="1" indent="-342900">
              <a:buFontTx/>
              <a:buChar char="-"/>
            </a:pPr>
            <a:r>
              <a:rPr lang="nl-BE" sz="2400"/>
              <a:t>per thema vb. CON 1, MA 2, … </a:t>
            </a:r>
          </a:p>
          <a:p>
            <a:pPr marL="800100" lvl="1" indent="-342900">
              <a:buFontTx/>
              <a:buChar char="-"/>
            </a:pPr>
            <a:r>
              <a:rPr lang="nl-BE" sz="2400"/>
              <a:t>+ bijhorende </a:t>
            </a:r>
            <a:r>
              <a:rPr lang="nl-BE" sz="2400" err="1"/>
              <a:t>prestatieeisen</a:t>
            </a:r>
            <a:r>
              <a:rPr lang="nl-BE" sz="2400"/>
              <a:t> &amp; prestatieniveaus</a:t>
            </a:r>
          </a:p>
          <a:p>
            <a:pPr marL="800100" lvl="1" indent="-342900">
              <a:buFontTx/>
              <a:buChar char="-"/>
            </a:pPr>
            <a:r>
              <a:rPr lang="nl-BE" sz="2400"/>
              <a:t>+ bijhorend bewijsmateriaal</a:t>
            </a:r>
          </a:p>
          <a:p>
            <a:pPr lvl="1"/>
            <a:r>
              <a:rPr lang="nl-BE" sz="2400"/>
              <a:t> </a:t>
            </a:r>
          </a:p>
          <a:p>
            <a:pPr marL="342900" indent="-342900">
              <a:buFontTx/>
              <a:buChar char="-"/>
            </a:pPr>
            <a:r>
              <a:rPr lang="nl-BE" sz="2400" b="1"/>
              <a:t>Bijlage 2</a:t>
            </a:r>
            <a:r>
              <a:rPr lang="nl-BE" sz="2400"/>
              <a:t>: </a:t>
            </a:r>
            <a:r>
              <a:rPr lang="nl-BE" sz="2400" err="1"/>
              <a:t>aanvinklijst</a:t>
            </a:r>
            <a:r>
              <a:rPr lang="nl-BE" sz="2400"/>
              <a:t> voor de ziekenhuizen</a:t>
            </a:r>
          </a:p>
          <a:p>
            <a:pPr marL="342900" indent="-342900">
              <a:buFontTx/>
              <a:buChar char="-"/>
            </a:pPr>
            <a:r>
              <a:rPr lang="nl-BE" sz="2400" b="1"/>
              <a:t>Bijlage 3</a:t>
            </a:r>
            <a:r>
              <a:rPr lang="nl-BE" sz="2400"/>
              <a:t>: </a:t>
            </a:r>
            <a:r>
              <a:rPr lang="nl-BE" sz="2400" err="1"/>
              <a:t>aanvinklijst</a:t>
            </a:r>
            <a:r>
              <a:rPr lang="nl-BE" sz="2400"/>
              <a:t> voor de andere sectoren</a:t>
            </a:r>
          </a:p>
          <a:p>
            <a:pPr marL="800100" lvl="1" indent="-342900">
              <a:buFontTx/>
              <a:buChar char="-"/>
            </a:pPr>
            <a:r>
              <a:rPr lang="nl-BE" sz="2400"/>
              <a:t>Verplicht of vrij criterium</a:t>
            </a:r>
          </a:p>
          <a:p>
            <a:pPr marL="800100" lvl="1" indent="-342900">
              <a:buFontTx/>
              <a:buChar char="-"/>
            </a:pPr>
            <a:r>
              <a:rPr lang="nl-BE" sz="2400"/>
              <a:t>+ bijhorend prestatieniveau </a:t>
            </a:r>
          </a:p>
        </p:txBody>
      </p:sp>
      <p:sp>
        <p:nvSpPr>
          <p:cNvPr id="8" name="Vierkante haak rechts 7">
            <a:extLst>
              <a:ext uri="{FF2B5EF4-FFF2-40B4-BE49-F238E27FC236}">
                <a16:creationId xmlns:a16="http://schemas.microsoft.com/office/drawing/2014/main" id="{DE62FBA4-58C3-4FBB-9500-BF764E07C972}"/>
              </a:ext>
            </a:extLst>
          </p:cNvPr>
          <p:cNvSpPr/>
          <p:nvPr/>
        </p:nvSpPr>
        <p:spPr>
          <a:xfrm>
            <a:off x="7090651" y="1747777"/>
            <a:ext cx="462987" cy="4666798"/>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9" name="Tekstvak 8">
            <a:extLst>
              <a:ext uri="{FF2B5EF4-FFF2-40B4-BE49-F238E27FC236}">
                <a16:creationId xmlns:a16="http://schemas.microsoft.com/office/drawing/2014/main" id="{130EF071-4B02-4449-AC6A-FE16BBA26EBE}"/>
              </a:ext>
            </a:extLst>
          </p:cNvPr>
          <p:cNvSpPr txBox="1"/>
          <p:nvPr/>
        </p:nvSpPr>
        <p:spPr>
          <a:xfrm>
            <a:off x="7986306" y="3626241"/>
            <a:ext cx="3565228" cy="646331"/>
          </a:xfrm>
          <a:prstGeom prst="rect">
            <a:avLst/>
          </a:prstGeom>
          <a:noFill/>
        </p:spPr>
        <p:txBody>
          <a:bodyPr wrap="square" rtlCol="0">
            <a:spAutoFit/>
          </a:bodyPr>
          <a:lstStyle/>
          <a:p>
            <a:r>
              <a:rPr lang="nl-BE"/>
              <a:t>Samen te lezen om te weten waar een project aan moet voldoen</a:t>
            </a:r>
          </a:p>
        </p:txBody>
      </p:sp>
    </p:spTree>
    <p:extLst>
      <p:ext uri="{BB962C8B-B14F-4D97-AF65-F5344CB8AC3E}">
        <p14:creationId xmlns:p14="http://schemas.microsoft.com/office/powerpoint/2010/main" val="225499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al 32">
            <a:extLst>
              <a:ext uri="{FF2B5EF4-FFF2-40B4-BE49-F238E27FC236}">
                <a16:creationId xmlns:a16="http://schemas.microsoft.com/office/drawing/2014/main" id="{4C28D569-FBA3-442F-A94D-5ADB8331D9F2}"/>
              </a:ext>
            </a:extLst>
          </p:cNvPr>
          <p:cNvSpPr/>
          <p:nvPr/>
        </p:nvSpPr>
        <p:spPr>
          <a:xfrm>
            <a:off x="1739998" y="5146406"/>
            <a:ext cx="1132642" cy="1085448"/>
          </a:xfrm>
          <a:prstGeom prst="ellipse">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4" name="Ovaal 3">
            <a:extLst>
              <a:ext uri="{FF2B5EF4-FFF2-40B4-BE49-F238E27FC236}">
                <a16:creationId xmlns:a16="http://schemas.microsoft.com/office/drawing/2014/main" id="{CEBBB509-E217-4EA7-93D9-B4FD5C91EAB8}"/>
              </a:ext>
            </a:extLst>
          </p:cNvPr>
          <p:cNvSpPr/>
          <p:nvPr/>
        </p:nvSpPr>
        <p:spPr>
          <a:xfrm>
            <a:off x="391541" y="2341486"/>
            <a:ext cx="1491448" cy="1429304"/>
          </a:xfrm>
          <a:prstGeom prst="ellipse">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5" name="Ovaal 4">
            <a:extLst>
              <a:ext uri="{FF2B5EF4-FFF2-40B4-BE49-F238E27FC236}">
                <a16:creationId xmlns:a16="http://schemas.microsoft.com/office/drawing/2014/main" id="{492BA76F-0ACE-43C5-B1C9-A0C342090341}"/>
              </a:ext>
            </a:extLst>
          </p:cNvPr>
          <p:cNvSpPr/>
          <p:nvPr/>
        </p:nvSpPr>
        <p:spPr>
          <a:xfrm>
            <a:off x="2176508" y="2341486"/>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6" name="Tekstvak 5">
            <a:extLst>
              <a:ext uri="{FF2B5EF4-FFF2-40B4-BE49-F238E27FC236}">
                <a16:creationId xmlns:a16="http://schemas.microsoft.com/office/drawing/2014/main" id="{3CDAC787-3659-4F0A-977B-8D6F63799080}"/>
              </a:ext>
            </a:extLst>
          </p:cNvPr>
          <p:cNvSpPr txBox="1"/>
          <p:nvPr/>
        </p:nvSpPr>
        <p:spPr>
          <a:xfrm>
            <a:off x="2388092" y="2678521"/>
            <a:ext cx="1091953" cy="646331"/>
          </a:xfrm>
          <a:prstGeom prst="rect">
            <a:avLst/>
          </a:prstGeom>
          <a:noFill/>
        </p:spPr>
        <p:txBody>
          <a:bodyPr wrap="square" rtlCol="0">
            <a:spAutoFit/>
          </a:bodyPr>
          <a:lstStyle/>
          <a:p>
            <a:pPr algn="ctr"/>
            <a:r>
              <a:rPr lang="nl-BE"/>
              <a:t>II. </a:t>
            </a:r>
          </a:p>
          <a:p>
            <a:pPr algn="ctr"/>
            <a:r>
              <a:rPr lang="nl-BE"/>
              <a:t>SITE</a:t>
            </a:r>
          </a:p>
        </p:txBody>
      </p:sp>
      <p:sp>
        <p:nvSpPr>
          <p:cNvPr id="9" name="Ovaal 8">
            <a:extLst>
              <a:ext uri="{FF2B5EF4-FFF2-40B4-BE49-F238E27FC236}">
                <a16:creationId xmlns:a16="http://schemas.microsoft.com/office/drawing/2014/main" id="{220096FE-25AC-442A-9ABE-A20DAC09391C}"/>
              </a:ext>
            </a:extLst>
          </p:cNvPr>
          <p:cNvSpPr/>
          <p:nvPr/>
        </p:nvSpPr>
        <p:spPr>
          <a:xfrm>
            <a:off x="2176508" y="616439"/>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0" name="Tekstvak 9">
            <a:extLst>
              <a:ext uri="{FF2B5EF4-FFF2-40B4-BE49-F238E27FC236}">
                <a16:creationId xmlns:a16="http://schemas.microsoft.com/office/drawing/2014/main" id="{CEE33C3E-E014-4F89-9808-A3C97D392B4C}"/>
              </a:ext>
            </a:extLst>
          </p:cNvPr>
          <p:cNvSpPr txBox="1"/>
          <p:nvPr/>
        </p:nvSpPr>
        <p:spPr>
          <a:xfrm>
            <a:off x="2272313" y="795142"/>
            <a:ext cx="1315375" cy="923330"/>
          </a:xfrm>
          <a:prstGeom prst="rect">
            <a:avLst/>
          </a:prstGeom>
          <a:noFill/>
        </p:spPr>
        <p:txBody>
          <a:bodyPr wrap="square" rtlCol="0">
            <a:spAutoFit/>
          </a:bodyPr>
          <a:lstStyle/>
          <a:p>
            <a:pPr algn="ctr"/>
            <a:r>
              <a:rPr lang="nl-BE"/>
              <a:t>I. </a:t>
            </a:r>
          </a:p>
          <a:p>
            <a:pPr algn="ctr"/>
            <a:r>
              <a:rPr lang="nl-BE"/>
              <a:t>BASIS</a:t>
            </a:r>
          </a:p>
          <a:p>
            <a:pPr algn="ctr"/>
            <a:r>
              <a:rPr lang="nl-BE"/>
              <a:t>PRINCIPES</a:t>
            </a:r>
          </a:p>
        </p:txBody>
      </p:sp>
      <p:sp>
        <p:nvSpPr>
          <p:cNvPr id="11" name="Tekstvak 10">
            <a:extLst>
              <a:ext uri="{FF2B5EF4-FFF2-40B4-BE49-F238E27FC236}">
                <a16:creationId xmlns:a16="http://schemas.microsoft.com/office/drawing/2014/main" id="{D6DC7164-117E-4AC5-9CD6-4BDEFCAA453A}"/>
              </a:ext>
            </a:extLst>
          </p:cNvPr>
          <p:cNvSpPr txBox="1"/>
          <p:nvPr/>
        </p:nvSpPr>
        <p:spPr>
          <a:xfrm>
            <a:off x="479577" y="2455973"/>
            <a:ext cx="1315375" cy="1200329"/>
          </a:xfrm>
          <a:prstGeom prst="rect">
            <a:avLst/>
          </a:prstGeom>
          <a:noFill/>
        </p:spPr>
        <p:txBody>
          <a:bodyPr wrap="square" rtlCol="0">
            <a:spAutoFit/>
          </a:bodyPr>
          <a:lstStyle/>
          <a:p>
            <a:pPr algn="ctr"/>
            <a:r>
              <a:rPr lang="nl-BE"/>
              <a:t>VIPA Criteria </a:t>
            </a:r>
            <a:r>
              <a:rPr lang="nl-BE" err="1"/>
              <a:t>duurzaam-heid</a:t>
            </a:r>
            <a:endParaRPr lang="nl-BE"/>
          </a:p>
        </p:txBody>
      </p:sp>
      <p:sp>
        <p:nvSpPr>
          <p:cNvPr id="29" name="Ovaal 28">
            <a:extLst>
              <a:ext uri="{FF2B5EF4-FFF2-40B4-BE49-F238E27FC236}">
                <a16:creationId xmlns:a16="http://schemas.microsoft.com/office/drawing/2014/main" id="{B8F13936-14AE-4824-90E9-DDBE45C0B95D}"/>
              </a:ext>
            </a:extLst>
          </p:cNvPr>
          <p:cNvSpPr/>
          <p:nvPr/>
        </p:nvSpPr>
        <p:spPr>
          <a:xfrm>
            <a:off x="3482264" y="4423716"/>
            <a:ext cx="1116347" cy="1069832"/>
          </a:xfrm>
          <a:prstGeom prst="ellipse">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0" name="Tekstvak 29">
            <a:extLst>
              <a:ext uri="{FF2B5EF4-FFF2-40B4-BE49-F238E27FC236}">
                <a16:creationId xmlns:a16="http://schemas.microsoft.com/office/drawing/2014/main" id="{B90B14C4-559A-4F60-89C8-723E518BF82C}"/>
              </a:ext>
            </a:extLst>
          </p:cNvPr>
          <p:cNvSpPr txBox="1"/>
          <p:nvPr/>
        </p:nvSpPr>
        <p:spPr>
          <a:xfrm>
            <a:off x="1693592" y="5407099"/>
            <a:ext cx="1315375" cy="523220"/>
          </a:xfrm>
          <a:prstGeom prst="rect">
            <a:avLst/>
          </a:prstGeom>
          <a:noFill/>
        </p:spPr>
        <p:txBody>
          <a:bodyPr wrap="square" rtlCol="0">
            <a:spAutoFit/>
          </a:bodyPr>
          <a:lstStyle/>
          <a:p>
            <a:pPr algn="ctr"/>
            <a:r>
              <a:rPr lang="nl-BE" sz="1400"/>
              <a:t>[C] </a:t>
            </a:r>
          </a:p>
          <a:p>
            <a:pPr algn="ctr"/>
            <a:r>
              <a:rPr lang="nl-BE" sz="1400"/>
              <a:t>Profit</a:t>
            </a:r>
          </a:p>
        </p:txBody>
      </p:sp>
      <p:sp>
        <p:nvSpPr>
          <p:cNvPr id="31" name="Ovaal 30">
            <a:extLst>
              <a:ext uri="{FF2B5EF4-FFF2-40B4-BE49-F238E27FC236}">
                <a16:creationId xmlns:a16="http://schemas.microsoft.com/office/drawing/2014/main" id="{8A0D5919-B562-4BF7-AF7F-9149B9291487}"/>
              </a:ext>
            </a:extLst>
          </p:cNvPr>
          <p:cNvSpPr/>
          <p:nvPr/>
        </p:nvSpPr>
        <p:spPr>
          <a:xfrm>
            <a:off x="2863046" y="5140429"/>
            <a:ext cx="1116347" cy="1069832"/>
          </a:xfrm>
          <a:prstGeom prst="ellipse">
            <a:avLst/>
          </a:prstGeom>
          <a:solidFill>
            <a:srgbClr val="FF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2" name="Tekstvak 31">
            <a:extLst>
              <a:ext uri="{FF2B5EF4-FFF2-40B4-BE49-F238E27FC236}">
                <a16:creationId xmlns:a16="http://schemas.microsoft.com/office/drawing/2014/main" id="{3E1E34FA-56E4-468F-8917-83D70F827E3D}"/>
              </a:ext>
            </a:extLst>
          </p:cNvPr>
          <p:cNvSpPr txBox="1"/>
          <p:nvPr/>
        </p:nvSpPr>
        <p:spPr>
          <a:xfrm>
            <a:off x="2763531" y="5508377"/>
            <a:ext cx="1315375" cy="523220"/>
          </a:xfrm>
          <a:prstGeom prst="rect">
            <a:avLst/>
          </a:prstGeom>
          <a:noFill/>
        </p:spPr>
        <p:txBody>
          <a:bodyPr wrap="square" rtlCol="0">
            <a:spAutoFit/>
          </a:bodyPr>
          <a:lstStyle/>
          <a:p>
            <a:pPr algn="ctr"/>
            <a:r>
              <a:rPr lang="nl-BE" sz="1400"/>
              <a:t>[B] </a:t>
            </a:r>
          </a:p>
          <a:p>
            <a:pPr algn="ctr"/>
            <a:r>
              <a:rPr lang="nl-BE" sz="1400" err="1"/>
              <a:t>Planet</a:t>
            </a:r>
            <a:endParaRPr lang="nl-BE" sz="1400"/>
          </a:p>
        </p:txBody>
      </p:sp>
      <p:sp>
        <p:nvSpPr>
          <p:cNvPr id="7" name="Ovaal 6">
            <a:extLst>
              <a:ext uri="{FF2B5EF4-FFF2-40B4-BE49-F238E27FC236}">
                <a16:creationId xmlns:a16="http://schemas.microsoft.com/office/drawing/2014/main" id="{66033A70-8902-472C-B92E-8E6E2FE77275}"/>
              </a:ext>
            </a:extLst>
          </p:cNvPr>
          <p:cNvSpPr/>
          <p:nvPr/>
        </p:nvSpPr>
        <p:spPr>
          <a:xfrm>
            <a:off x="2176508" y="4066533"/>
            <a:ext cx="1491448" cy="1429304"/>
          </a:xfrm>
          <a:prstGeom prst="ellipse">
            <a:avLst/>
          </a:prstGeom>
          <a:solidFill>
            <a:srgbClr val="FFFF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4" name="Tekstvak 33">
            <a:extLst>
              <a:ext uri="{FF2B5EF4-FFF2-40B4-BE49-F238E27FC236}">
                <a16:creationId xmlns:a16="http://schemas.microsoft.com/office/drawing/2014/main" id="{46E7AB19-5A5F-4848-8C17-1C82BC3859D9}"/>
              </a:ext>
            </a:extLst>
          </p:cNvPr>
          <p:cNvSpPr txBox="1"/>
          <p:nvPr/>
        </p:nvSpPr>
        <p:spPr>
          <a:xfrm>
            <a:off x="3446778" y="4684009"/>
            <a:ext cx="1315375" cy="523220"/>
          </a:xfrm>
          <a:prstGeom prst="rect">
            <a:avLst/>
          </a:prstGeom>
          <a:noFill/>
        </p:spPr>
        <p:txBody>
          <a:bodyPr wrap="square" rtlCol="0">
            <a:spAutoFit/>
          </a:bodyPr>
          <a:lstStyle/>
          <a:p>
            <a:pPr algn="ctr"/>
            <a:r>
              <a:rPr lang="nl-BE" sz="1400"/>
              <a:t>[A] </a:t>
            </a:r>
          </a:p>
          <a:p>
            <a:pPr algn="ctr"/>
            <a:r>
              <a:rPr lang="nl-BE" sz="1400"/>
              <a:t>People</a:t>
            </a:r>
          </a:p>
        </p:txBody>
      </p:sp>
      <p:sp>
        <p:nvSpPr>
          <p:cNvPr id="8" name="Tekstvak 7">
            <a:extLst>
              <a:ext uri="{FF2B5EF4-FFF2-40B4-BE49-F238E27FC236}">
                <a16:creationId xmlns:a16="http://schemas.microsoft.com/office/drawing/2014/main" id="{C377183D-1E18-407E-B680-4EC3628C770E}"/>
              </a:ext>
            </a:extLst>
          </p:cNvPr>
          <p:cNvSpPr txBox="1"/>
          <p:nvPr/>
        </p:nvSpPr>
        <p:spPr>
          <a:xfrm>
            <a:off x="2149874" y="4419389"/>
            <a:ext cx="1613520" cy="646331"/>
          </a:xfrm>
          <a:prstGeom prst="rect">
            <a:avLst/>
          </a:prstGeom>
          <a:noFill/>
        </p:spPr>
        <p:txBody>
          <a:bodyPr wrap="square" rtlCol="0">
            <a:spAutoFit/>
          </a:bodyPr>
          <a:lstStyle/>
          <a:p>
            <a:pPr algn="ctr"/>
            <a:r>
              <a:rPr lang="nl-BE"/>
              <a:t>III. </a:t>
            </a:r>
          </a:p>
          <a:p>
            <a:pPr algn="ctr"/>
            <a:r>
              <a:rPr lang="nl-BE"/>
              <a:t>GEBOUW</a:t>
            </a:r>
          </a:p>
        </p:txBody>
      </p:sp>
      <p:sp>
        <p:nvSpPr>
          <p:cNvPr id="2" name="Tekstvak 1">
            <a:extLst>
              <a:ext uri="{FF2B5EF4-FFF2-40B4-BE49-F238E27FC236}">
                <a16:creationId xmlns:a16="http://schemas.microsoft.com/office/drawing/2014/main" id="{D137AB6F-72E7-403C-B03D-A11AC8EBFE88}"/>
              </a:ext>
            </a:extLst>
          </p:cNvPr>
          <p:cNvSpPr txBox="1"/>
          <p:nvPr/>
        </p:nvSpPr>
        <p:spPr>
          <a:xfrm>
            <a:off x="5575176" y="961759"/>
            <a:ext cx="5717220" cy="369332"/>
          </a:xfrm>
          <a:prstGeom prst="rect">
            <a:avLst/>
          </a:prstGeom>
          <a:noFill/>
        </p:spPr>
        <p:txBody>
          <a:bodyPr wrap="square" rtlCol="0">
            <a:spAutoFit/>
          </a:bodyPr>
          <a:lstStyle/>
          <a:p>
            <a:r>
              <a:rPr lang="nl-BE" b="1"/>
              <a:t>Basisprincipes</a:t>
            </a:r>
            <a:r>
              <a:rPr lang="nl-BE"/>
              <a:t> om te komen tot een duurzaam project</a:t>
            </a:r>
          </a:p>
        </p:txBody>
      </p:sp>
      <p:sp>
        <p:nvSpPr>
          <p:cNvPr id="35" name="Tekstvak 34">
            <a:extLst>
              <a:ext uri="{FF2B5EF4-FFF2-40B4-BE49-F238E27FC236}">
                <a16:creationId xmlns:a16="http://schemas.microsoft.com/office/drawing/2014/main" id="{01DB43F7-0D28-4C78-9186-1BFB629D25ED}"/>
              </a:ext>
            </a:extLst>
          </p:cNvPr>
          <p:cNvSpPr txBox="1"/>
          <p:nvPr/>
        </p:nvSpPr>
        <p:spPr>
          <a:xfrm>
            <a:off x="5575176" y="2678521"/>
            <a:ext cx="5717220" cy="646331"/>
          </a:xfrm>
          <a:prstGeom prst="rect">
            <a:avLst/>
          </a:prstGeom>
          <a:noFill/>
        </p:spPr>
        <p:txBody>
          <a:bodyPr wrap="square" rtlCol="0">
            <a:spAutoFit/>
          </a:bodyPr>
          <a:lstStyle/>
          <a:p>
            <a:r>
              <a:rPr lang="nl-BE"/>
              <a:t>Criteria voor de (keuze van de) </a:t>
            </a:r>
            <a:r>
              <a:rPr lang="nl-BE" b="1"/>
              <a:t>site</a:t>
            </a:r>
            <a:r>
              <a:rPr lang="nl-BE"/>
              <a:t>: mobiliteit, luchtkwaliteit, overstromingsrisico… </a:t>
            </a:r>
          </a:p>
        </p:txBody>
      </p:sp>
      <p:sp>
        <p:nvSpPr>
          <p:cNvPr id="36" name="Tekstvak 35">
            <a:extLst>
              <a:ext uri="{FF2B5EF4-FFF2-40B4-BE49-F238E27FC236}">
                <a16:creationId xmlns:a16="http://schemas.microsoft.com/office/drawing/2014/main" id="{F5190EF4-6691-491F-A8CD-CB59B9652CAD}"/>
              </a:ext>
            </a:extLst>
          </p:cNvPr>
          <p:cNvSpPr txBox="1"/>
          <p:nvPr/>
        </p:nvSpPr>
        <p:spPr>
          <a:xfrm>
            <a:off x="5575176" y="4544260"/>
            <a:ext cx="5717220" cy="1477328"/>
          </a:xfrm>
          <a:prstGeom prst="rect">
            <a:avLst/>
          </a:prstGeom>
          <a:noFill/>
        </p:spPr>
        <p:txBody>
          <a:bodyPr wrap="square" rtlCol="0">
            <a:spAutoFit/>
          </a:bodyPr>
          <a:lstStyle/>
          <a:p>
            <a:r>
              <a:rPr lang="nl-BE"/>
              <a:t>Criteria voor het </a:t>
            </a:r>
            <a:r>
              <a:rPr lang="nl-BE" b="1"/>
              <a:t>gebouw</a:t>
            </a:r>
            <a:r>
              <a:rPr lang="nl-BE"/>
              <a:t> en de directe omgeving</a:t>
            </a:r>
          </a:p>
          <a:p>
            <a:r>
              <a:rPr lang="nl-BE"/>
              <a:t>	</a:t>
            </a:r>
          </a:p>
          <a:p>
            <a:r>
              <a:rPr lang="nl-BE"/>
              <a:t>People 	Gezond, comfortabel en uitnodigend	</a:t>
            </a:r>
          </a:p>
          <a:p>
            <a:r>
              <a:rPr lang="nl-BE" err="1"/>
              <a:t>Planet</a:t>
            </a:r>
            <a:r>
              <a:rPr lang="nl-BE"/>
              <a:t>	Minimale milieu-impact</a:t>
            </a:r>
          </a:p>
          <a:p>
            <a:r>
              <a:rPr lang="nl-BE"/>
              <a:t>Profit	Toekomstgericht en aanpasbaar</a:t>
            </a:r>
          </a:p>
        </p:txBody>
      </p:sp>
      <p:sp>
        <p:nvSpPr>
          <p:cNvPr id="3" name="Pijl: rechts 2">
            <a:extLst>
              <a:ext uri="{FF2B5EF4-FFF2-40B4-BE49-F238E27FC236}">
                <a16:creationId xmlns:a16="http://schemas.microsoft.com/office/drawing/2014/main" id="{D3A0F0FF-6AAB-44AF-B8D2-5B635F263379}"/>
              </a:ext>
            </a:extLst>
          </p:cNvPr>
          <p:cNvSpPr/>
          <p:nvPr/>
        </p:nvSpPr>
        <p:spPr>
          <a:xfrm>
            <a:off x="4678163" y="1097818"/>
            <a:ext cx="736477" cy="154702"/>
          </a:xfrm>
          <a:prstGeom prst="rightArrow">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 name="Pijl: rechts 36">
            <a:extLst>
              <a:ext uri="{FF2B5EF4-FFF2-40B4-BE49-F238E27FC236}">
                <a16:creationId xmlns:a16="http://schemas.microsoft.com/office/drawing/2014/main" id="{36C844D7-2417-4FBD-8D38-15A675549EE1}"/>
              </a:ext>
            </a:extLst>
          </p:cNvPr>
          <p:cNvSpPr/>
          <p:nvPr/>
        </p:nvSpPr>
        <p:spPr>
          <a:xfrm>
            <a:off x="4678163" y="3001686"/>
            <a:ext cx="736477" cy="154702"/>
          </a:xfrm>
          <a:prstGeom prst="rightArrow">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Pijl: rechts 37">
            <a:extLst>
              <a:ext uri="{FF2B5EF4-FFF2-40B4-BE49-F238E27FC236}">
                <a16:creationId xmlns:a16="http://schemas.microsoft.com/office/drawing/2014/main" id="{798A2A08-9083-4E37-93D8-209FDEAD41FA}"/>
              </a:ext>
            </a:extLst>
          </p:cNvPr>
          <p:cNvSpPr/>
          <p:nvPr/>
        </p:nvSpPr>
        <p:spPr>
          <a:xfrm>
            <a:off x="4682047" y="4703834"/>
            <a:ext cx="736477" cy="154702"/>
          </a:xfrm>
          <a:prstGeom prst="rightArrow">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C6FE4FB3-4520-43EE-9BED-F4FAC4BA8C8A}"/>
              </a:ext>
            </a:extLst>
          </p:cNvPr>
          <p:cNvSpPr txBox="1"/>
          <p:nvPr/>
        </p:nvSpPr>
        <p:spPr>
          <a:xfrm>
            <a:off x="9303799" y="3156388"/>
            <a:ext cx="1748902" cy="523220"/>
          </a:xfrm>
          <a:prstGeom prst="rect">
            <a:avLst/>
          </a:prstGeom>
          <a:noFill/>
        </p:spPr>
        <p:txBody>
          <a:bodyPr wrap="square" rtlCol="0">
            <a:spAutoFit/>
          </a:bodyPr>
          <a:lstStyle/>
          <a:p>
            <a:r>
              <a:rPr lang="nl-BE" sz="1400">
                <a:solidFill>
                  <a:srgbClr val="C00000"/>
                </a:solidFill>
              </a:rPr>
              <a:t>! Vroeg in proces meenemen</a:t>
            </a:r>
          </a:p>
        </p:txBody>
      </p:sp>
      <p:sp>
        <p:nvSpPr>
          <p:cNvPr id="39" name="Tekstvak 38">
            <a:extLst>
              <a:ext uri="{FF2B5EF4-FFF2-40B4-BE49-F238E27FC236}">
                <a16:creationId xmlns:a16="http://schemas.microsoft.com/office/drawing/2014/main" id="{C6DE3F17-039F-45E4-B539-F0377DD26369}"/>
              </a:ext>
            </a:extLst>
          </p:cNvPr>
          <p:cNvSpPr txBox="1"/>
          <p:nvPr/>
        </p:nvSpPr>
        <p:spPr>
          <a:xfrm>
            <a:off x="9303798" y="1290649"/>
            <a:ext cx="1748902" cy="523220"/>
          </a:xfrm>
          <a:prstGeom prst="rect">
            <a:avLst/>
          </a:prstGeom>
          <a:noFill/>
        </p:spPr>
        <p:txBody>
          <a:bodyPr wrap="square" rtlCol="0">
            <a:spAutoFit/>
          </a:bodyPr>
          <a:lstStyle/>
          <a:p>
            <a:r>
              <a:rPr lang="nl-BE" sz="1400">
                <a:solidFill>
                  <a:srgbClr val="C00000"/>
                </a:solidFill>
              </a:rPr>
              <a:t>! Vroeg in proces meenemen</a:t>
            </a:r>
          </a:p>
        </p:txBody>
      </p:sp>
      <p:sp>
        <p:nvSpPr>
          <p:cNvPr id="28" name="Tekstvak 27">
            <a:extLst>
              <a:ext uri="{FF2B5EF4-FFF2-40B4-BE49-F238E27FC236}">
                <a16:creationId xmlns:a16="http://schemas.microsoft.com/office/drawing/2014/main" id="{A928D331-A593-4D1E-95DE-1B8A9A0480E0}"/>
              </a:ext>
            </a:extLst>
          </p:cNvPr>
          <p:cNvSpPr txBox="1"/>
          <p:nvPr/>
        </p:nvSpPr>
        <p:spPr>
          <a:xfrm>
            <a:off x="479577" y="1571082"/>
            <a:ext cx="1491449" cy="461665"/>
          </a:xfrm>
          <a:prstGeom prst="rect">
            <a:avLst/>
          </a:prstGeom>
          <a:noFill/>
        </p:spPr>
        <p:txBody>
          <a:bodyPr wrap="square" rtlCol="0">
            <a:spAutoFit/>
          </a:bodyPr>
          <a:lstStyle/>
          <a:p>
            <a:r>
              <a:rPr lang="nl-BE" sz="2400" b="1"/>
              <a:t>Bijlage 1</a:t>
            </a:r>
            <a:endParaRPr lang="nl-BE" sz="2400"/>
          </a:p>
        </p:txBody>
      </p:sp>
    </p:spTree>
    <p:extLst>
      <p:ext uri="{BB962C8B-B14F-4D97-AF65-F5344CB8AC3E}">
        <p14:creationId xmlns:p14="http://schemas.microsoft.com/office/powerpoint/2010/main" val="15878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DE1F2-5788-4054-A218-51569728A180}"/>
              </a:ext>
            </a:extLst>
          </p:cNvPr>
          <p:cNvSpPr>
            <a:spLocks noGrp="1"/>
          </p:cNvSpPr>
          <p:nvPr>
            <p:ph type="title"/>
          </p:nvPr>
        </p:nvSpPr>
        <p:spPr/>
        <p:txBody>
          <a:bodyPr/>
          <a:lstStyle/>
          <a:p>
            <a:r>
              <a:rPr lang="nl-BE"/>
              <a:t>Aandachtspunten </a:t>
            </a:r>
          </a:p>
        </p:txBody>
      </p:sp>
      <p:sp>
        <p:nvSpPr>
          <p:cNvPr id="3" name="Tijdelijke aanduiding voor inhoud 2">
            <a:extLst>
              <a:ext uri="{FF2B5EF4-FFF2-40B4-BE49-F238E27FC236}">
                <a16:creationId xmlns:a16="http://schemas.microsoft.com/office/drawing/2014/main" id="{EEFB601A-F5A3-462C-92A3-CF90C2AFC862}"/>
              </a:ext>
            </a:extLst>
          </p:cNvPr>
          <p:cNvSpPr>
            <a:spLocks noGrp="1"/>
          </p:cNvSpPr>
          <p:nvPr>
            <p:ph idx="1"/>
          </p:nvPr>
        </p:nvSpPr>
        <p:spPr/>
        <p:txBody>
          <a:bodyPr>
            <a:normAutofit fontScale="92500" lnSpcReduction="10000"/>
          </a:bodyPr>
          <a:lstStyle/>
          <a:p>
            <a:r>
              <a:rPr lang="nl-BE"/>
              <a:t>Bepaalde criteria vroeg meenemen in proces (selectie site…) </a:t>
            </a:r>
          </a:p>
          <a:p>
            <a:r>
              <a:rPr lang="nl-BE"/>
              <a:t>Ondersteunende tool voor bouwheer</a:t>
            </a:r>
          </a:p>
          <a:p>
            <a:pPr lvl="1"/>
            <a:r>
              <a:rPr lang="nl-BE"/>
              <a:t>Duidelijker verwachtingen </a:t>
            </a:r>
          </a:p>
          <a:p>
            <a:pPr lvl="1"/>
            <a:r>
              <a:rPr lang="nl-BE"/>
              <a:t>Prestatie eisen rond duurzaamheid worden gedefinieerd </a:t>
            </a:r>
          </a:p>
          <a:p>
            <a:r>
              <a:rPr lang="nl-BE"/>
              <a:t>Duurzaamheidscriteria opnemen in aanstelling ontwerpteam </a:t>
            </a:r>
          </a:p>
          <a:p>
            <a:r>
              <a:rPr lang="nl-BE"/>
              <a:t>Programma van Eisen = sjabloon opgemaakt door het VIPA (bewijslast) </a:t>
            </a:r>
          </a:p>
          <a:p>
            <a:r>
              <a:rPr lang="nl-BE"/>
              <a:t>Prestatiegerichte criteria</a:t>
            </a:r>
          </a:p>
          <a:p>
            <a:pPr lvl="1"/>
            <a:r>
              <a:rPr lang="nl-BE"/>
              <a:t>Kunnen in een prestatiebestek opgenomen worden</a:t>
            </a:r>
          </a:p>
          <a:p>
            <a:r>
              <a:rPr lang="nl-BE"/>
              <a:t>… </a:t>
            </a:r>
          </a:p>
          <a:p>
            <a:r>
              <a:rPr lang="nl-BE"/>
              <a:t>Alle info =&gt; link naar website </a:t>
            </a:r>
          </a:p>
        </p:txBody>
      </p:sp>
    </p:spTree>
    <p:extLst>
      <p:ext uri="{BB962C8B-B14F-4D97-AF65-F5344CB8AC3E}">
        <p14:creationId xmlns:p14="http://schemas.microsoft.com/office/powerpoint/2010/main" val="286524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90399E-82BE-40AE-9712-0ABF6D880227}"/>
              </a:ext>
            </a:extLst>
          </p:cNvPr>
          <p:cNvSpPr txBox="1"/>
          <p:nvPr/>
        </p:nvSpPr>
        <p:spPr>
          <a:xfrm>
            <a:off x="630314" y="443425"/>
            <a:ext cx="7066625" cy="584775"/>
          </a:xfrm>
          <a:prstGeom prst="rect">
            <a:avLst/>
          </a:prstGeom>
          <a:noFill/>
        </p:spPr>
        <p:txBody>
          <a:bodyPr wrap="square" rtlCol="0">
            <a:spAutoFit/>
          </a:bodyPr>
          <a:lstStyle/>
          <a:p>
            <a:r>
              <a:rPr lang="nl-BE" sz="3200"/>
              <a:t>VIPA: DUURZAAM BOUWEN </a:t>
            </a:r>
          </a:p>
        </p:txBody>
      </p:sp>
      <p:sp>
        <p:nvSpPr>
          <p:cNvPr id="7" name="Tekstvak 6">
            <a:extLst>
              <a:ext uri="{FF2B5EF4-FFF2-40B4-BE49-F238E27FC236}">
                <a16:creationId xmlns:a16="http://schemas.microsoft.com/office/drawing/2014/main" id="{F3C76247-A841-44D7-8FFB-A0FEBDDAE906}"/>
              </a:ext>
            </a:extLst>
          </p:cNvPr>
          <p:cNvSpPr txBox="1"/>
          <p:nvPr/>
        </p:nvSpPr>
        <p:spPr>
          <a:xfrm>
            <a:off x="630313" y="1216337"/>
            <a:ext cx="10921221" cy="1938992"/>
          </a:xfrm>
          <a:prstGeom prst="rect">
            <a:avLst/>
          </a:prstGeom>
          <a:noFill/>
        </p:spPr>
        <p:txBody>
          <a:bodyPr wrap="square" rtlCol="0">
            <a:spAutoFit/>
          </a:bodyPr>
          <a:lstStyle/>
          <a:p>
            <a:pPr marL="285750" indent="-285750">
              <a:buFontTx/>
              <a:buChar char="-"/>
            </a:pPr>
            <a:r>
              <a:rPr lang="nl-BE" sz="2400" b="1"/>
              <a:t>Ministerieel Besluit via wijzigingsbepalingen</a:t>
            </a:r>
          </a:p>
          <a:p>
            <a:pPr marL="742950" lvl="1" indent="-285750">
              <a:buFontTx/>
              <a:buChar char="-"/>
            </a:pPr>
            <a:r>
              <a:rPr lang="nl-BE" sz="2400"/>
              <a:t>Onderscheid nieuwbouw, verbouwingen (groot en klein), uitbreidingen (groot en klein), ingrijpende duurzame verbouwing, aankoop met en zonder verbouwing</a:t>
            </a:r>
          </a:p>
          <a:p>
            <a:pPr marL="742950" lvl="1" indent="-285750">
              <a:buFontTx/>
              <a:buChar char="-"/>
            </a:pPr>
            <a:r>
              <a:rPr lang="nl-BE" sz="2400"/>
              <a:t>Mogelijkheid tot gelijkwaardige invulling van een criterium</a:t>
            </a:r>
          </a:p>
          <a:p>
            <a:pPr marL="742950" lvl="1" indent="-285750">
              <a:buFontTx/>
              <a:buChar char="-"/>
            </a:pPr>
            <a:r>
              <a:rPr lang="nl-BE" sz="2400"/>
              <a:t>Mogelijkheid tot afwijking op een criterium of lager prestatieniveau </a:t>
            </a:r>
          </a:p>
        </p:txBody>
      </p:sp>
    </p:spTree>
    <p:extLst>
      <p:ext uri="{BB962C8B-B14F-4D97-AF65-F5344CB8AC3E}">
        <p14:creationId xmlns:p14="http://schemas.microsoft.com/office/powerpoint/2010/main" val="18452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614C2230-D84B-406B-93B5-E9E8F291033B}"/>
              </a:ext>
            </a:extLst>
          </p:cNvPr>
          <p:cNvSpPr txBox="1"/>
          <p:nvPr/>
        </p:nvSpPr>
        <p:spPr>
          <a:xfrm>
            <a:off x="551894" y="544498"/>
            <a:ext cx="2280082" cy="369332"/>
          </a:xfrm>
          <a:prstGeom prst="rect">
            <a:avLst/>
          </a:prstGeom>
          <a:solidFill>
            <a:schemeClr val="bg1">
              <a:lumMod val="85000"/>
            </a:schemeClr>
          </a:solidFill>
          <a:ln>
            <a:noFill/>
          </a:ln>
        </p:spPr>
        <p:txBody>
          <a:bodyPr wrap="square" rtlCol="0">
            <a:spAutoFit/>
          </a:bodyPr>
          <a:lstStyle/>
          <a:p>
            <a:r>
              <a:rPr lang="nl-BE"/>
              <a:t>Nieuwbouw </a:t>
            </a:r>
          </a:p>
        </p:txBody>
      </p:sp>
      <p:sp>
        <p:nvSpPr>
          <p:cNvPr id="6" name="Tekstvak 5">
            <a:extLst>
              <a:ext uri="{FF2B5EF4-FFF2-40B4-BE49-F238E27FC236}">
                <a16:creationId xmlns:a16="http://schemas.microsoft.com/office/drawing/2014/main" id="{D9F4FFD6-3B06-499C-B9A4-AF822178691B}"/>
              </a:ext>
            </a:extLst>
          </p:cNvPr>
          <p:cNvSpPr txBox="1"/>
          <p:nvPr/>
        </p:nvSpPr>
        <p:spPr>
          <a:xfrm>
            <a:off x="551894" y="1033964"/>
            <a:ext cx="2280082" cy="369332"/>
          </a:xfrm>
          <a:prstGeom prst="rect">
            <a:avLst/>
          </a:prstGeom>
          <a:solidFill>
            <a:schemeClr val="bg1">
              <a:lumMod val="85000"/>
            </a:schemeClr>
          </a:solidFill>
          <a:ln>
            <a:noFill/>
          </a:ln>
        </p:spPr>
        <p:txBody>
          <a:bodyPr wrap="square" rtlCol="0">
            <a:spAutoFit/>
          </a:bodyPr>
          <a:lstStyle/>
          <a:p>
            <a:r>
              <a:rPr lang="nl-BE"/>
              <a:t>Uitbreiding </a:t>
            </a:r>
          </a:p>
        </p:txBody>
      </p:sp>
      <p:sp>
        <p:nvSpPr>
          <p:cNvPr id="8" name="Tekstvak 7">
            <a:extLst>
              <a:ext uri="{FF2B5EF4-FFF2-40B4-BE49-F238E27FC236}">
                <a16:creationId xmlns:a16="http://schemas.microsoft.com/office/drawing/2014/main" id="{231870EC-D3A7-431E-BD6B-3BA682BB7B56}"/>
              </a:ext>
            </a:extLst>
          </p:cNvPr>
          <p:cNvSpPr txBox="1"/>
          <p:nvPr/>
        </p:nvSpPr>
        <p:spPr>
          <a:xfrm>
            <a:off x="1207259" y="2002288"/>
            <a:ext cx="2280084" cy="369332"/>
          </a:xfrm>
          <a:prstGeom prst="rect">
            <a:avLst/>
          </a:prstGeom>
          <a:solidFill>
            <a:schemeClr val="bg1">
              <a:lumMod val="85000"/>
            </a:schemeClr>
          </a:solidFill>
          <a:ln>
            <a:noFill/>
          </a:ln>
        </p:spPr>
        <p:txBody>
          <a:bodyPr wrap="square" rtlCol="0">
            <a:spAutoFit/>
          </a:bodyPr>
          <a:lstStyle/>
          <a:p>
            <a:r>
              <a:rPr lang="nl-BE"/>
              <a:t>Uitbreiding – klein </a:t>
            </a:r>
          </a:p>
        </p:txBody>
      </p:sp>
      <p:sp>
        <p:nvSpPr>
          <p:cNvPr id="9" name="Tekstvak 8">
            <a:extLst>
              <a:ext uri="{FF2B5EF4-FFF2-40B4-BE49-F238E27FC236}">
                <a16:creationId xmlns:a16="http://schemas.microsoft.com/office/drawing/2014/main" id="{007FE23A-1AD7-4D97-8667-6234B6258D5D}"/>
              </a:ext>
            </a:extLst>
          </p:cNvPr>
          <p:cNvSpPr txBox="1"/>
          <p:nvPr/>
        </p:nvSpPr>
        <p:spPr>
          <a:xfrm>
            <a:off x="1199964" y="1512822"/>
            <a:ext cx="2280083" cy="369332"/>
          </a:xfrm>
          <a:prstGeom prst="rect">
            <a:avLst/>
          </a:prstGeom>
          <a:solidFill>
            <a:schemeClr val="bg1">
              <a:lumMod val="85000"/>
            </a:schemeClr>
          </a:solidFill>
          <a:ln>
            <a:noFill/>
          </a:ln>
        </p:spPr>
        <p:txBody>
          <a:bodyPr wrap="square" rtlCol="0">
            <a:spAutoFit/>
          </a:bodyPr>
          <a:lstStyle/>
          <a:p>
            <a:r>
              <a:rPr lang="nl-BE"/>
              <a:t>Uitbreiding – groot </a:t>
            </a:r>
          </a:p>
        </p:txBody>
      </p:sp>
      <p:sp>
        <p:nvSpPr>
          <p:cNvPr id="10" name="Tekstvak 9">
            <a:extLst>
              <a:ext uri="{FF2B5EF4-FFF2-40B4-BE49-F238E27FC236}">
                <a16:creationId xmlns:a16="http://schemas.microsoft.com/office/drawing/2014/main" id="{61CF469D-857F-4B70-9EB9-FB45B1A5D220}"/>
              </a:ext>
            </a:extLst>
          </p:cNvPr>
          <p:cNvSpPr txBox="1"/>
          <p:nvPr/>
        </p:nvSpPr>
        <p:spPr>
          <a:xfrm>
            <a:off x="559188" y="3222003"/>
            <a:ext cx="2280082" cy="369332"/>
          </a:xfrm>
          <a:prstGeom prst="rect">
            <a:avLst/>
          </a:prstGeom>
          <a:solidFill>
            <a:schemeClr val="bg1">
              <a:lumMod val="85000"/>
            </a:schemeClr>
          </a:solidFill>
          <a:ln>
            <a:noFill/>
          </a:ln>
        </p:spPr>
        <p:txBody>
          <a:bodyPr wrap="square" rtlCol="0">
            <a:spAutoFit/>
          </a:bodyPr>
          <a:lstStyle/>
          <a:p>
            <a:r>
              <a:rPr lang="nl-BE"/>
              <a:t>Verbouwing </a:t>
            </a:r>
          </a:p>
        </p:txBody>
      </p:sp>
      <p:sp>
        <p:nvSpPr>
          <p:cNvPr id="11" name="Tekstvak 10">
            <a:extLst>
              <a:ext uri="{FF2B5EF4-FFF2-40B4-BE49-F238E27FC236}">
                <a16:creationId xmlns:a16="http://schemas.microsoft.com/office/drawing/2014/main" id="{17E0534D-CF24-4B3B-B8F3-D4602BC18736}"/>
              </a:ext>
            </a:extLst>
          </p:cNvPr>
          <p:cNvSpPr txBox="1"/>
          <p:nvPr/>
        </p:nvSpPr>
        <p:spPr>
          <a:xfrm>
            <a:off x="1187173" y="4467746"/>
            <a:ext cx="2280082" cy="369332"/>
          </a:xfrm>
          <a:prstGeom prst="rect">
            <a:avLst/>
          </a:prstGeom>
          <a:solidFill>
            <a:schemeClr val="bg1">
              <a:lumMod val="85000"/>
            </a:schemeClr>
          </a:solidFill>
          <a:ln>
            <a:noFill/>
          </a:ln>
        </p:spPr>
        <p:txBody>
          <a:bodyPr wrap="square" rtlCol="0">
            <a:spAutoFit/>
          </a:bodyPr>
          <a:lstStyle/>
          <a:p>
            <a:r>
              <a:rPr lang="nl-BE"/>
              <a:t>Verbouwing </a:t>
            </a:r>
            <a:r>
              <a:rPr lang="nl-BE" sz="1400"/>
              <a:t>&lt; 250m² *</a:t>
            </a:r>
            <a:endParaRPr lang="nl-BE" sz="1600"/>
          </a:p>
        </p:txBody>
      </p:sp>
      <p:sp>
        <p:nvSpPr>
          <p:cNvPr id="12" name="Tekstvak 11">
            <a:extLst>
              <a:ext uri="{FF2B5EF4-FFF2-40B4-BE49-F238E27FC236}">
                <a16:creationId xmlns:a16="http://schemas.microsoft.com/office/drawing/2014/main" id="{3ECEDF9F-DAB2-40A7-A3B5-A249B8DD6329}"/>
              </a:ext>
            </a:extLst>
          </p:cNvPr>
          <p:cNvSpPr txBox="1"/>
          <p:nvPr/>
        </p:nvSpPr>
        <p:spPr>
          <a:xfrm>
            <a:off x="1187173" y="4952118"/>
            <a:ext cx="2280082" cy="369332"/>
          </a:xfrm>
          <a:prstGeom prst="rect">
            <a:avLst/>
          </a:prstGeom>
          <a:solidFill>
            <a:schemeClr val="bg1">
              <a:lumMod val="85000"/>
            </a:schemeClr>
          </a:solidFill>
          <a:ln>
            <a:noFill/>
          </a:ln>
        </p:spPr>
        <p:txBody>
          <a:bodyPr wrap="square" rtlCol="0">
            <a:spAutoFit/>
          </a:bodyPr>
          <a:lstStyle/>
          <a:p>
            <a:r>
              <a:rPr lang="nl-BE"/>
              <a:t>Verbouwing </a:t>
            </a:r>
            <a:r>
              <a:rPr lang="nl-BE" sz="1400"/>
              <a:t>&gt; 250m² **</a:t>
            </a:r>
            <a:endParaRPr lang="nl-BE" sz="1600"/>
          </a:p>
        </p:txBody>
      </p:sp>
      <p:sp>
        <p:nvSpPr>
          <p:cNvPr id="13" name="Tekstvak 12">
            <a:extLst>
              <a:ext uri="{FF2B5EF4-FFF2-40B4-BE49-F238E27FC236}">
                <a16:creationId xmlns:a16="http://schemas.microsoft.com/office/drawing/2014/main" id="{E34E78C7-3595-4913-AB42-2A04029FDB8B}"/>
              </a:ext>
            </a:extLst>
          </p:cNvPr>
          <p:cNvSpPr txBox="1"/>
          <p:nvPr/>
        </p:nvSpPr>
        <p:spPr>
          <a:xfrm>
            <a:off x="4215413" y="544498"/>
            <a:ext cx="2857870" cy="369332"/>
          </a:xfrm>
          <a:prstGeom prst="rect">
            <a:avLst/>
          </a:prstGeom>
          <a:solidFill>
            <a:srgbClr val="FFFF7D"/>
          </a:solidFill>
          <a:ln>
            <a:noFill/>
          </a:ln>
        </p:spPr>
        <p:txBody>
          <a:bodyPr wrap="square" rtlCol="0">
            <a:spAutoFit/>
          </a:bodyPr>
          <a:lstStyle/>
          <a:p>
            <a:r>
              <a:rPr lang="nl-BE"/>
              <a:t>Criteria Nieuwbouw</a:t>
            </a:r>
          </a:p>
        </p:txBody>
      </p:sp>
      <p:sp>
        <p:nvSpPr>
          <p:cNvPr id="14" name="Tekstvak 13">
            <a:extLst>
              <a:ext uri="{FF2B5EF4-FFF2-40B4-BE49-F238E27FC236}">
                <a16:creationId xmlns:a16="http://schemas.microsoft.com/office/drawing/2014/main" id="{8A697814-4E3A-4428-B007-FB84D3009174}"/>
              </a:ext>
            </a:extLst>
          </p:cNvPr>
          <p:cNvSpPr txBox="1"/>
          <p:nvPr/>
        </p:nvSpPr>
        <p:spPr>
          <a:xfrm>
            <a:off x="8409000" y="592123"/>
            <a:ext cx="2280082" cy="1169551"/>
          </a:xfrm>
          <a:prstGeom prst="rect">
            <a:avLst/>
          </a:prstGeom>
          <a:noFill/>
          <a:ln>
            <a:solidFill>
              <a:srgbClr val="FFFF00"/>
            </a:solidFill>
          </a:ln>
        </p:spPr>
        <p:txBody>
          <a:bodyPr wrap="square" rtlCol="0">
            <a:spAutoFit/>
          </a:bodyPr>
          <a:lstStyle/>
          <a:p>
            <a:r>
              <a:rPr lang="nl-BE" sz="1400"/>
              <a:t>Art 5/1 §1 Mogelijkheid tot alternatieve, gelijkwaardige invulling van criterium, </a:t>
            </a:r>
            <a:r>
              <a:rPr lang="nl-BE" sz="1400" err="1"/>
              <a:t>prestatieeis</a:t>
            </a:r>
            <a:r>
              <a:rPr lang="nl-BE" sz="1400"/>
              <a:t> of bewijsmateriaal  </a:t>
            </a:r>
          </a:p>
        </p:txBody>
      </p:sp>
      <p:sp>
        <p:nvSpPr>
          <p:cNvPr id="16" name="Tekstvak 15">
            <a:extLst>
              <a:ext uri="{FF2B5EF4-FFF2-40B4-BE49-F238E27FC236}">
                <a16:creationId xmlns:a16="http://schemas.microsoft.com/office/drawing/2014/main" id="{DBA8C5EF-35D4-4C5A-860C-06C6E2828FAB}"/>
              </a:ext>
            </a:extLst>
          </p:cNvPr>
          <p:cNvSpPr txBox="1"/>
          <p:nvPr/>
        </p:nvSpPr>
        <p:spPr>
          <a:xfrm>
            <a:off x="8409000" y="1929779"/>
            <a:ext cx="2280082" cy="2031325"/>
          </a:xfrm>
          <a:prstGeom prst="rect">
            <a:avLst/>
          </a:prstGeom>
          <a:noFill/>
          <a:ln>
            <a:solidFill>
              <a:srgbClr val="FFFF00"/>
            </a:solidFill>
          </a:ln>
        </p:spPr>
        <p:txBody>
          <a:bodyPr wrap="square" rtlCol="0">
            <a:spAutoFit/>
          </a:bodyPr>
          <a:lstStyle>
            <a:defPPr>
              <a:defRPr lang="nl-BE"/>
            </a:defPPr>
            <a:lvl1pPr>
              <a:defRPr sz="1400"/>
            </a:lvl1pPr>
          </a:lstStyle>
          <a:p>
            <a:r>
              <a:rPr lang="nl-BE"/>
              <a:t>Art 5/1 §2 Mogelijkheid tot afwijking: lager prestatieniveau / vrijstelling van verplicht criterium op voorwaarde “dat </a:t>
            </a:r>
            <a:r>
              <a:rPr lang="en-US" altLang="nl-BE"/>
              <a:t>de aanvrager in dat kader een inspanning geleverd heeft die het VIPA beoordeelt als aanvaardbaar”</a:t>
            </a:r>
            <a:r>
              <a:rPr lang="nl-BE" altLang="nl-BE"/>
              <a:t> </a:t>
            </a:r>
            <a:endParaRPr lang="nl-BE"/>
          </a:p>
        </p:txBody>
      </p:sp>
      <p:sp>
        <p:nvSpPr>
          <p:cNvPr id="20" name="Tekstvak 19">
            <a:extLst>
              <a:ext uri="{FF2B5EF4-FFF2-40B4-BE49-F238E27FC236}">
                <a16:creationId xmlns:a16="http://schemas.microsoft.com/office/drawing/2014/main" id="{BCC0171C-FA2B-4465-8BA8-4186DDA54023}"/>
              </a:ext>
            </a:extLst>
          </p:cNvPr>
          <p:cNvSpPr txBox="1"/>
          <p:nvPr/>
        </p:nvSpPr>
        <p:spPr>
          <a:xfrm>
            <a:off x="1196376" y="3706375"/>
            <a:ext cx="2280082" cy="646331"/>
          </a:xfrm>
          <a:prstGeom prst="rect">
            <a:avLst/>
          </a:prstGeom>
          <a:solidFill>
            <a:schemeClr val="bg1">
              <a:lumMod val="85000"/>
            </a:schemeClr>
          </a:solidFill>
          <a:ln>
            <a:noFill/>
          </a:ln>
        </p:spPr>
        <p:txBody>
          <a:bodyPr wrap="square" rtlCol="0">
            <a:spAutoFit/>
          </a:bodyPr>
          <a:lstStyle/>
          <a:p>
            <a:r>
              <a:rPr lang="nl-BE"/>
              <a:t>Ingrijpende duurzame verbouwing </a:t>
            </a:r>
          </a:p>
        </p:txBody>
      </p:sp>
      <p:sp>
        <p:nvSpPr>
          <p:cNvPr id="21" name="Tekstvak 20">
            <a:extLst>
              <a:ext uri="{FF2B5EF4-FFF2-40B4-BE49-F238E27FC236}">
                <a16:creationId xmlns:a16="http://schemas.microsoft.com/office/drawing/2014/main" id="{F6B2659D-05C3-4BD6-AC06-7891688C04A7}"/>
              </a:ext>
            </a:extLst>
          </p:cNvPr>
          <p:cNvSpPr txBox="1"/>
          <p:nvPr/>
        </p:nvSpPr>
        <p:spPr>
          <a:xfrm>
            <a:off x="551894" y="5436490"/>
            <a:ext cx="2280082" cy="369332"/>
          </a:xfrm>
          <a:prstGeom prst="rect">
            <a:avLst/>
          </a:prstGeom>
          <a:solidFill>
            <a:schemeClr val="bg1">
              <a:lumMod val="85000"/>
            </a:schemeClr>
          </a:solidFill>
          <a:ln>
            <a:noFill/>
          </a:ln>
        </p:spPr>
        <p:txBody>
          <a:bodyPr wrap="square" rtlCol="0">
            <a:spAutoFit/>
          </a:bodyPr>
          <a:lstStyle/>
          <a:p>
            <a:r>
              <a:rPr lang="nl-BE"/>
              <a:t>AK met verbouwing</a:t>
            </a:r>
          </a:p>
        </p:txBody>
      </p:sp>
      <p:sp>
        <p:nvSpPr>
          <p:cNvPr id="22" name="Tekstvak 21">
            <a:extLst>
              <a:ext uri="{FF2B5EF4-FFF2-40B4-BE49-F238E27FC236}">
                <a16:creationId xmlns:a16="http://schemas.microsoft.com/office/drawing/2014/main" id="{F9E3ACB5-8E52-40A9-85F1-87B112E2B1EE}"/>
              </a:ext>
            </a:extLst>
          </p:cNvPr>
          <p:cNvSpPr txBox="1"/>
          <p:nvPr/>
        </p:nvSpPr>
        <p:spPr>
          <a:xfrm>
            <a:off x="551894" y="2732537"/>
            <a:ext cx="2280082" cy="369332"/>
          </a:xfrm>
          <a:prstGeom prst="rect">
            <a:avLst/>
          </a:prstGeom>
          <a:solidFill>
            <a:schemeClr val="bg1">
              <a:lumMod val="85000"/>
            </a:schemeClr>
          </a:solidFill>
          <a:ln>
            <a:noFill/>
          </a:ln>
        </p:spPr>
        <p:txBody>
          <a:bodyPr wrap="square" rtlCol="0">
            <a:spAutoFit/>
          </a:bodyPr>
          <a:lstStyle/>
          <a:p>
            <a:r>
              <a:rPr lang="nl-BE"/>
              <a:t>AK </a:t>
            </a:r>
            <a:r>
              <a:rPr lang="nl-BE" err="1"/>
              <a:t>znd</a:t>
            </a:r>
            <a:r>
              <a:rPr lang="nl-BE"/>
              <a:t> verbouwing </a:t>
            </a:r>
          </a:p>
        </p:txBody>
      </p:sp>
      <p:sp>
        <p:nvSpPr>
          <p:cNvPr id="23" name="Rechthoek 22">
            <a:extLst>
              <a:ext uri="{FF2B5EF4-FFF2-40B4-BE49-F238E27FC236}">
                <a16:creationId xmlns:a16="http://schemas.microsoft.com/office/drawing/2014/main" id="{886646B0-6853-4600-93D4-A79428F9C781}"/>
              </a:ext>
            </a:extLst>
          </p:cNvPr>
          <p:cNvSpPr/>
          <p:nvPr/>
        </p:nvSpPr>
        <p:spPr>
          <a:xfrm>
            <a:off x="1199965" y="2336985"/>
            <a:ext cx="2287376" cy="276999"/>
          </a:xfrm>
          <a:prstGeom prst="rect">
            <a:avLst/>
          </a:prstGeom>
          <a:solidFill>
            <a:schemeClr val="bg1">
              <a:lumMod val="85000"/>
            </a:schemeClr>
          </a:solidFill>
          <a:ln>
            <a:noFill/>
          </a:ln>
        </p:spPr>
        <p:txBody>
          <a:bodyPr wrap="square">
            <a:spAutoFit/>
          </a:bodyPr>
          <a:lstStyle/>
          <a:p>
            <a:r>
              <a:rPr lang="nl-BE" sz="1200" i="1"/>
              <a:t>&lt;  800m³ of minder dat 1 </a:t>
            </a:r>
            <a:r>
              <a:rPr lang="nl-BE" sz="1200" i="1" err="1"/>
              <a:t>wgl</a:t>
            </a:r>
            <a:endParaRPr lang="nl-BE" sz="1200" i="1"/>
          </a:p>
        </p:txBody>
      </p:sp>
      <p:cxnSp>
        <p:nvCxnSpPr>
          <p:cNvPr id="26" name="Rechte verbindingslijn met pijl 25">
            <a:extLst>
              <a:ext uri="{FF2B5EF4-FFF2-40B4-BE49-F238E27FC236}">
                <a16:creationId xmlns:a16="http://schemas.microsoft.com/office/drawing/2014/main" id="{2C034CE7-96E2-47EB-BC2B-163BB8F4ECDE}"/>
              </a:ext>
            </a:extLst>
          </p:cNvPr>
          <p:cNvCxnSpPr>
            <a:cxnSpLocks/>
            <a:stCxn id="5" idx="3"/>
            <a:endCxn id="13" idx="1"/>
          </p:cNvCxnSpPr>
          <p:nvPr/>
        </p:nvCxnSpPr>
        <p:spPr>
          <a:xfrm>
            <a:off x="2831976" y="729164"/>
            <a:ext cx="1383437"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ingslijn: gebogen 28">
            <a:extLst>
              <a:ext uri="{FF2B5EF4-FFF2-40B4-BE49-F238E27FC236}">
                <a16:creationId xmlns:a16="http://schemas.microsoft.com/office/drawing/2014/main" id="{14621C0D-0363-405F-83F7-58AE300E137A}"/>
              </a:ext>
            </a:extLst>
          </p:cNvPr>
          <p:cNvCxnSpPr>
            <a:cxnSpLocks/>
            <a:stCxn id="9" idx="3"/>
            <a:endCxn id="13" idx="2"/>
          </p:cNvCxnSpPr>
          <p:nvPr/>
        </p:nvCxnSpPr>
        <p:spPr>
          <a:xfrm flipV="1">
            <a:off x="3480047" y="913830"/>
            <a:ext cx="2164301" cy="783658"/>
          </a:xfrm>
          <a:prstGeom prst="bentConnector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598B3CC7-C907-47A7-B0F7-35166C29DED4}"/>
              </a:ext>
            </a:extLst>
          </p:cNvPr>
          <p:cNvSpPr/>
          <p:nvPr/>
        </p:nvSpPr>
        <p:spPr>
          <a:xfrm>
            <a:off x="8409000" y="4634232"/>
            <a:ext cx="2857870" cy="477054"/>
          </a:xfrm>
          <a:prstGeom prst="rect">
            <a:avLst/>
          </a:prstGeom>
          <a:noFill/>
          <a:ln>
            <a:solidFill>
              <a:schemeClr val="bg1">
                <a:lumMod val="50000"/>
              </a:schemeClr>
            </a:solidFill>
          </a:ln>
        </p:spPr>
        <p:txBody>
          <a:bodyPr wrap="square">
            <a:spAutoFit/>
          </a:bodyPr>
          <a:lstStyle/>
          <a:p>
            <a:r>
              <a:rPr lang="en-US" sz="1400" i="1">
                <a:solidFill>
                  <a:srgbClr val="000000"/>
                </a:solidFill>
                <a:latin typeface="Arial" panose="020B0604020202020204" pitchFamily="34" charset="0"/>
                <a:ea typeface="Yu Gothic Light" panose="020B0300000000000000" pitchFamily="34" charset="-128"/>
              </a:rPr>
              <a:t>*</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voorafgaande</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analyse</a:t>
            </a:r>
            <a:r>
              <a:rPr lang="en-US" sz="1100" i="1">
                <a:solidFill>
                  <a:srgbClr val="000000"/>
                </a:solidFill>
                <a:latin typeface="Arial" panose="020B0604020202020204" pitchFamily="34" charset="0"/>
                <a:ea typeface="Yu Gothic Light" panose="020B0300000000000000" pitchFamily="34" charset="-128"/>
              </a:rPr>
              <a:t> van de </a:t>
            </a:r>
            <a:r>
              <a:rPr lang="en-US" sz="1100" i="1" err="1">
                <a:solidFill>
                  <a:srgbClr val="000000"/>
                </a:solidFill>
                <a:latin typeface="Arial" panose="020B0604020202020204" pitchFamily="34" charset="0"/>
                <a:ea typeface="Yu Gothic Light" panose="020B0300000000000000" pitchFamily="34" charset="-128"/>
              </a:rPr>
              <a:t>gebouwschil</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en</a:t>
            </a:r>
            <a:r>
              <a:rPr lang="en-US" sz="1100" i="1">
                <a:solidFill>
                  <a:srgbClr val="000000"/>
                </a:solidFill>
                <a:latin typeface="Arial" panose="020B0604020202020204" pitchFamily="34" charset="0"/>
                <a:ea typeface="Yu Gothic Light" panose="020B0300000000000000" pitchFamily="34" charset="-128"/>
              </a:rPr>
              <a:t> de </a:t>
            </a:r>
            <a:r>
              <a:rPr lang="en-US" sz="1100" i="1" err="1">
                <a:solidFill>
                  <a:srgbClr val="000000"/>
                </a:solidFill>
                <a:latin typeface="Arial" panose="020B0604020202020204" pitchFamily="34" charset="0"/>
                <a:ea typeface="Yu Gothic Light" panose="020B0300000000000000" pitchFamily="34" charset="-128"/>
              </a:rPr>
              <a:t>technische</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uitrustingen</a:t>
            </a:r>
            <a:endParaRPr lang="nl-BE" sz="1100" i="1"/>
          </a:p>
        </p:txBody>
      </p:sp>
      <p:sp>
        <p:nvSpPr>
          <p:cNvPr id="35" name="Rechthoek 34">
            <a:extLst>
              <a:ext uri="{FF2B5EF4-FFF2-40B4-BE49-F238E27FC236}">
                <a16:creationId xmlns:a16="http://schemas.microsoft.com/office/drawing/2014/main" id="{E99853FA-18CB-4ECF-8819-DC397FD91CC3}"/>
              </a:ext>
            </a:extLst>
          </p:cNvPr>
          <p:cNvSpPr/>
          <p:nvPr/>
        </p:nvSpPr>
        <p:spPr>
          <a:xfrm>
            <a:off x="8409000" y="5214689"/>
            <a:ext cx="2857870" cy="1323439"/>
          </a:xfrm>
          <a:prstGeom prst="rect">
            <a:avLst/>
          </a:prstGeom>
          <a:noFill/>
          <a:ln>
            <a:solidFill>
              <a:schemeClr val="bg1">
                <a:lumMod val="50000"/>
              </a:schemeClr>
            </a:solidFill>
          </a:ln>
        </p:spPr>
        <p:txBody>
          <a:bodyPr wrap="square">
            <a:spAutoFit/>
          </a:bodyPr>
          <a:lstStyle/>
          <a:p>
            <a:r>
              <a:rPr lang="en-US" sz="1400" i="1">
                <a:solidFill>
                  <a:srgbClr val="000000"/>
                </a:solidFill>
                <a:latin typeface="Arial" panose="020B0604020202020204" pitchFamily="34" charset="0"/>
                <a:ea typeface="Yu Gothic Light" panose="020B0300000000000000" pitchFamily="34" charset="-128"/>
              </a:rPr>
              <a:t>** </a:t>
            </a:r>
            <a:r>
              <a:rPr lang="en-US" sz="1100" i="1">
                <a:solidFill>
                  <a:srgbClr val="000000"/>
                </a:solidFill>
                <a:latin typeface="Arial" panose="020B0604020202020204" pitchFamily="34" charset="0"/>
                <a:ea typeface="Yu Gothic Light" panose="020B0300000000000000" pitchFamily="34" charset="-128"/>
              </a:rPr>
              <a:t>die </a:t>
            </a:r>
            <a:r>
              <a:rPr lang="en-US" sz="1100" i="1" err="1">
                <a:solidFill>
                  <a:srgbClr val="000000"/>
                </a:solidFill>
                <a:latin typeface="Arial" panose="020B0604020202020204" pitchFamily="34" charset="0"/>
                <a:ea typeface="Yu Gothic Light" panose="020B0300000000000000" pitchFamily="34" charset="-128"/>
              </a:rPr>
              <a:t>moeten</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beschikken</a:t>
            </a:r>
            <a:r>
              <a:rPr lang="en-US" sz="1100" i="1">
                <a:solidFill>
                  <a:srgbClr val="000000"/>
                </a:solidFill>
                <a:latin typeface="Arial" panose="020B0604020202020204" pitchFamily="34" charset="0"/>
                <a:ea typeface="Yu Gothic Light" panose="020B0300000000000000" pitchFamily="34" charset="-128"/>
              </a:rPr>
              <a:t> over </a:t>
            </a:r>
            <a:r>
              <a:rPr lang="en-US" sz="1100" i="1" err="1">
                <a:solidFill>
                  <a:srgbClr val="000000"/>
                </a:solidFill>
                <a:latin typeface="Arial" panose="020B0604020202020204" pitchFamily="34" charset="0"/>
                <a:ea typeface="Yu Gothic Light" panose="020B0300000000000000" pitchFamily="34" charset="-128"/>
              </a:rPr>
              <a:t>een</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energieprestatiecertificaat</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voor</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publieke</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gebouwen</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moeten</a:t>
            </a:r>
            <a:r>
              <a:rPr lang="en-US" sz="1100" i="1">
                <a:solidFill>
                  <a:srgbClr val="000000"/>
                </a:solidFill>
                <a:latin typeface="Arial" panose="020B0604020202020204" pitchFamily="34" charset="0"/>
                <a:ea typeface="Yu Gothic Light" panose="020B0300000000000000" pitchFamily="34" charset="-128"/>
              </a:rPr>
              <a:t> de </a:t>
            </a:r>
            <a:r>
              <a:rPr lang="en-US" sz="1100" i="1" err="1">
                <a:solidFill>
                  <a:srgbClr val="000000"/>
                </a:solidFill>
                <a:latin typeface="Arial" panose="020B0604020202020204" pitchFamily="34" charset="0"/>
                <a:ea typeface="Yu Gothic Light" panose="020B0300000000000000" pitchFamily="34" charset="-128"/>
              </a:rPr>
              <a:t>aanbevelingen</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vermeld</a:t>
            </a:r>
            <a:r>
              <a:rPr lang="en-US" sz="1100" i="1">
                <a:solidFill>
                  <a:srgbClr val="000000"/>
                </a:solidFill>
                <a:latin typeface="Arial" panose="020B0604020202020204" pitchFamily="34" charset="0"/>
                <a:ea typeface="Yu Gothic Light" panose="020B0300000000000000" pitchFamily="34" charset="-128"/>
              </a:rPr>
              <a:t> in het </a:t>
            </a:r>
            <a:r>
              <a:rPr lang="en-US" sz="1100" i="1" err="1">
                <a:solidFill>
                  <a:srgbClr val="000000"/>
                </a:solidFill>
                <a:latin typeface="Arial" panose="020B0604020202020204" pitchFamily="34" charset="0"/>
                <a:ea typeface="Yu Gothic Light" panose="020B0300000000000000" pitchFamily="34" charset="-128"/>
              </a:rPr>
              <a:t>energieprestatiecertificaat</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voor</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publieke</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gebouwen</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worden</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opgenomen</a:t>
            </a:r>
            <a:r>
              <a:rPr lang="en-US" sz="1100" i="1">
                <a:solidFill>
                  <a:srgbClr val="000000"/>
                </a:solidFill>
                <a:latin typeface="Arial" panose="020B0604020202020204" pitchFamily="34" charset="0"/>
                <a:ea typeface="Yu Gothic Light" panose="020B0300000000000000" pitchFamily="34" charset="-128"/>
              </a:rPr>
              <a:t> in de </a:t>
            </a:r>
            <a:r>
              <a:rPr lang="en-US" sz="1100" i="1" err="1">
                <a:solidFill>
                  <a:srgbClr val="000000"/>
                </a:solidFill>
                <a:latin typeface="Arial" panose="020B0604020202020204" pitchFamily="34" charset="0"/>
                <a:ea typeface="Yu Gothic Light" panose="020B0300000000000000" pitchFamily="34" charset="-128"/>
              </a:rPr>
              <a:t>geplande</a:t>
            </a:r>
            <a:r>
              <a:rPr lang="en-US" sz="1100" i="1">
                <a:solidFill>
                  <a:srgbClr val="000000"/>
                </a:solidFill>
                <a:latin typeface="Arial" panose="020B0604020202020204" pitchFamily="34" charset="0"/>
                <a:ea typeface="Yu Gothic Light" panose="020B0300000000000000" pitchFamily="34" charset="-128"/>
              </a:rPr>
              <a:t> </a:t>
            </a:r>
            <a:r>
              <a:rPr lang="en-US" sz="1100" i="1" err="1">
                <a:solidFill>
                  <a:srgbClr val="000000"/>
                </a:solidFill>
                <a:latin typeface="Arial" panose="020B0604020202020204" pitchFamily="34" charset="0"/>
                <a:ea typeface="Yu Gothic Light" panose="020B0300000000000000" pitchFamily="34" charset="-128"/>
              </a:rPr>
              <a:t>verbouwingswerken</a:t>
            </a:r>
            <a:endParaRPr lang="nl-BE" sz="1100" i="1">
              <a:solidFill>
                <a:srgbClr val="000000"/>
              </a:solidFill>
              <a:latin typeface="Arial" panose="020B0604020202020204" pitchFamily="34" charset="0"/>
              <a:ea typeface="Yu Gothic Light" panose="020B0300000000000000" pitchFamily="34" charset="-128"/>
            </a:endParaRPr>
          </a:p>
        </p:txBody>
      </p:sp>
      <p:sp>
        <p:nvSpPr>
          <p:cNvPr id="36" name="Tekstvak 35">
            <a:extLst>
              <a:ext uri="{FF2B5EF4-FFF2-40B4-BE49-F238E27FC236}">
                <a16:creationId xmlns:a16="http://schemas.microsoft.com/office/drawing/2014/main" id="{23374A26-EEB2-4CEF-BB86-D170AF9A4919}"/>
              </a:ext>
            </a:extLst>
          </p:cNvPr>
          <p:cNvSpPr txBox="1"/>
          <p:nvPr/>
        </p:nvSpPr>
        <p:spPr>
          <a:xfrm>
            <a:off x="4215413" y="4734616"/>
            <a:ext cx="2857870" cy="369332"/>
          </a:xfrm>
          <a:prstGeom prst="rect">
            <a:avLst/>
          </a:prstGeom>
          <a:solidFill>
            <a:srgbClr val="FFFF00"/>
          </a:solidFill>
        </p:spPr>
        <p:txBody>
          <a:bodyPr wrap="square" rtlCol="0">
            <a:spAutoFit/>
          </a:bodyPr>
          <a:lstStyle/>
          <a:p>
            <a:r>
              <a:rPr lang="nl-BE"/>
              <a:t>VIPA bepaalt min. criteria </a:t>
            </a:r>
          </a:p>
        </p:txBody>
      </p:sp>
      <p:sp>
        <p:nvSpPr>
          <p:cNvPr id="37" name="Rectangle 4">
            <a:extLst>
              <a:ext uri="{FF2B5EF4-FFF2-40B4-BE49-F238E27FC236}">
                <a16:creationId xmlns:a16="http://schemas.microsoft.com/office/drawing/2014/main" id="{F0271AEE-DE92-4907-9392-C880FFA4208E}"/>
              </a:ext>
            </a:extLst>
          </p:cNvPr>
          <p:cNvSpPr>
            <a:spLocks noChangeArrowheads="1"/>
          </p:cNvSpPr>
          <p:nvPr/>
        </p:nvSpPr>
        <p:spPr bwMode="auto">
          <a:xfrm>
            <a:off x="4215413" y="5226133"/>
            <a:ext cx="2857871" cy="938719"/>
          </a:xfrm>
          <a:prstGeom prst="rect">
            <a:avLst/>
          </a:prstGeom>
          <a:solidFill>
            <a:srgbClr val="FFFF7D"/>
          </a:solidFill>
        </p:spPr>
        <p:txBody>
          <a:bodyPr wrap="square">
            <a:spAutoFit/>
          </a:bodyPr>
          <a:lstStyle/>
          <a:p>
            <a:r>
              <a:rPr lang="en-US" altLang="nl-BE" sz="1100" i="1">
                <a:solidFill>
                  <a:srgbClr val="000000"/>
                </a:solidFill>
                <a:latin typeface="Arial" panose="020B0604020202020204" pitchFamily="34" charset="0"/>
                <a:ea typeface="Yu Gothic Light" panose="020B0300000000000000" pitchFamily="34" charset="-128"/>
              </a:rPr>
              <a:t>het minimum </a:t>
            </a:r>
            <a:r>
              <a:rPr lang="en-US" altLang="nl-BE" sz="1100" i="1" err="1">
                <a:solidFill>
                  <a:srgbClr val="000000"/>
                </a:solidFill>
                <a:latin typeface="Arial" panose="020B0604020202020204" pitchFamily="34" charset="0"/>
                <a:ea typeface="Yu Gothic Light" panose="020B0300000000000000" pitchFamily="34" charset="-128"/>
              </a:rPr>
              <a:t>aantal</a:t>
            </a:r>
            <a:r>
              <a:rPr lang="en-US" altLang="nl-BE" sz="1100" i="1">
                <a:solidFill>
                  <a:srgbClr val="000000"/>
                </a:solidFill>
                <a:latin typeface="Arial" panose="020B0604020202020204" pitchFamily="34" charset="0"/>
                <a:ea typeface="Yu Gothic Light" panose="020B0300000000000000" pitchFamily="34" charset="-128"/>
              </a:rPr>
              <a:t> criteria </a:t>
            </a:r>
            <a:r>
              <a:rPr lang="en-US" altLang="nl-BE" sz="1100" i="1" err="1">
                <a:solidFill>
                  <a:srgbClr val="000000"/>
                </a:solidFill>
                <a:latin typeface="Arial" panose="020B0604020202020204" pitchFamily="34" charset="0"/>
                <a:ea typeface="Yu Gothic Light" panose="020B0300000000000000" pitchFamily="34" charset="-128"/>
              </a:rPr>
              <a:t>waaraan</a:t>
            </a:r>
            <a:r>
              <a:rPr lang="en-US" altLang="nl-BE" sz="1100" i="1">
                <a:solidFill>
                  <a:srgbClr val="000000"/>
                </a:solidFill>
                <a:latin typeface="Arial" panose="020B0604020202020204" pitchFamily="34" charset="0"/>
                <a:ea typeface="Yu Gothic Light" panose="020B0300000000000000" pitchFamily="34" charset="-128"/>
              </a:rPr>
              <a:t> het project </a:t>
            </a:r>
            <a:r>
              <a:rPr lang="en-US" altLang="nl-BE" sz="1100" i="1" err="1">
                <a:solidFill>
                  <a:srgbClr val="000000"/>
                </a:solidFill>
                <a:latin typeface="Arial" panose="020B0604020202020204" pitchFamily="34" charset="0"/>
                <a:ea typeface="Yu Gothic Light" panose="020B0300000000000000" pitchFamily="34" charset="-128"/>
              </a:rPr>
              <a:t>moet</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voldoen</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welke</a:t>
            </a:r>
            <a:r>
              <a:rPr lang="en-US" altLang="nl-BE" sz="1100" i="1">
                <a:solidFill>
                  <a:srgbClr val="000000"/>
                </a:solidFill>
                <a:latin typeface="Arial" panose="020B0604020202020204" pitchFamily="34" charset="0"/>
                <a:ea typeface="Yu Gothic Light" panose="020B0300000000000000" pitchFamily="34" charset="-128"/>
              </a:rPr>
              <a:t> van de criteria </a:t>
            </a:r>
            <a:r>
              <a:rPr lang="en-US" altLang="nl-BE" sz="1100" i="1" err="1">
                <a:solidFill>
                  <a:srgbClr val="000000"/>
                </a:solidFill>
                <a:latin typeface="Arial" panose="020B0604020202020204" pitchFamily="34" charset="0"/>
                <a:ea typeface="Yu Gothic Light" panose="020B0300000000000000" pitchFamily="34" charset="-128"/>
              </a:rPr>
              <a:t>een</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verplicht</a:t>
            </a:r>
            <a:r>
              <a:rPr lang="en-US" altLang="nl-BE" sz="1100" i="1">
                <a:solidFill>
                  <a:srgbClr val="000000"/>
                </a:solidFill>
                <a:latin typeface="Arial" panose="020B0604020202020204" pitchFamily="34" charset="0"/>
                <a:ea typeface="Yu Gothic Light" panose="020B0300000000000000" pitchFamily="34" charset="-128"/>
              </a:rPr>
              <a:t> dan </a:t>
            </a:r>
            <a:r>
              <a:rPr lang="en-US" altLang="nl-BE" sz="1100" i="1" err="1">
                <a:solidFill>
                  <a:srgbClr val="000000"/>
                </a:solidFill>
                <a:latin typeface="Arial" panose="020B0604020202020204" pitchFamily="34" charset="0"/>
                <a:ea typeface="Yu Gothic Light" panose="020B0300000000000000" pitchFamily="34" charset="-128"/>
              </a:rPr>
              <a:t>wel</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een</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vrij</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karakter</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hebben</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en</a:t>
            </a:r>
            <a:r>
              <a:rPr lang="en-US" altLang="nl-BE" sz="1100" i="1">
                <a:solidFill>
                  <a:srgbClr val="000000"/>
                </a:solidFill>
                <a:latin typeface="Arial" panose="020B0604020202020204" pitchFamily="34" charset="0"/>
                <a:ea typeface="Yu Gothic Light" panose="020B0300000000000000" pitchFamily="34" charset="-128"/>
              </a:rPr>
              <a:t> in </a:t>
            </a:r>
            <a:r>
              <a:rPr lang="en-US" altLang="nl-BE" sz="1100" i="1" err="1">
                <a:solidFill>
                  <a:srgbClr val="000000"/>
                </a:solidFill>
                <a:latin typeface="Arial" panose="020B0604020202020204" pitchFamily="34" charset="0"/>
                <a:ea typeface="Yu Gothic Light" panose="020B0300000000000000" pitchFamily="34" charset="-128"/>
              </a:rPr>
              <a:t>voorkomend</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geval</a:t>
            </a:r>
            <a:r>
              <a:rPr lang="en-US" altLang="nl-BE" sz="1100" i="1">
                <a:solidFill>
                  <a:srgbClr val="000000"/>
                </a:solidFill>
                <a:latin typeface="Arial" panose="020B0604020202020204" pitchFamily="34" charset="0"/>
                <a:ea typeface="Yu Gothic Light" panose="020B0300000000000000" pitchFamily="34" charset="-128"/>
              </a:rPr>
              <a:t> het </a:t>
            </a:r>
            <a:r>
              <a:rPr lang="en-US" altLang="nl-BE" sz="1100" i="1" err="1">
                <a:solidFill>
                  <a:srgbClr val="000000"/>
                </a:solidFill>
                <a:latin typeface="Arial" panose="020B0604020202020204" pitchFamily="34" charset="0"/>
                <a:ea typeface="Yu Gothic Light" panose="020B0300000000000000" pitchFamily="34" charset="-128"/>
              </a:rPr>
              <a:t>vereiste</a:t>
            </a:r>
            <a:r>
              <a:rPr lang="en-US" altLang="nl-BE" sz="1100" i="1">
                <a:solidFill>
                  <a:srgbClr val="000000"/>
                </a:solidFill>
                <a:latin typeface="Arial" panose="020B0604020202020204" pitchFamily="34" charset="0"/>
                <a:ea typeface="Yu Gothic Light" panose="020B0300000000000000" pitchFamily="34" charset="-128"/>
              </a:rPr>
              <a:t> </a:t>
            </a:r>
            <a:r>
              <a:rPr lang="en-US" altLang="nl-BE" sz="1100" i="1" err="1">
                <a:solidFill>
                  <a:srgbClr val="000000"/>
                </a:solidFill>
                <a:latin typeface="Arial" panose="020B0604020202020204" pitchFamily="34" charset="0"/>
                <a:ea typeface="Yu Gothic Light" panose="020B0300000000000000" pitchFamily="34" charset="-128"/>
              </a:rPr>
              <a:t>prestatieniveau</a:t>
            </a:r>
            <a:r>
              <a:rPr lang="en-US" altLang="nl-BE" sz="1100" i="1">
                <a:solidFill>
                  <a:srgbClr val="000000"/>
                </a:solidFill>
                <a:latin typeface="Arial" panose="020B0604020202020204" pitchFamily="34" charset="0"/>
                <a:ea typeface="Yu Gothic Light" panose="020B0300000000000000" pitchFamily="34" charset="-128"/>
              </a:rPr>
              <a:t> van de criteria</a:t>
            </a:r>
            <a:r>
              <a:rPr lang="nl-BE" altLang="nl-BE" sz="1100" i="1">
                <a:solidFill>
                  <a:srgbClr val="000000"/>
                </a:solidFill>
                <a:latin typeface="Arial" panose="020B0604020202020204" pitchFamily="34" charset="0"/>
                <a:ea typeface="Yu Gothic Light" panose="020B0300000000000000" pitchFamily="34" charset="-128"/>
              </a:rPr>
              <a:t> </a:t>
            </a:r>
          </a:p>
        </p:txBody>
      </p:sp>
      <p:sp>
        <p:nvSpPr>
          <p:cNvPr id="38" name="Tekstvak 37">
            <a:extLst>
              <a:ext uri="{FF2B5EF4-FFF2-40B4-BE49-F238E27FC236}">
                <a16:creationId xmlns:a16="http://schemas.microsoft.com/office/drawing/2014/main" id="{3212BE83-486B-4A16-B5DB-2C83AC637E77}"/>
              </a:ext>
            </a:extLst>
          </p:cNvPr>
          <p:cNvSpPr txBox="1"/>
          <p:nvPr/>
        </p:nvSpPr>
        <p:spPr>
          <a:xfrm>
            <a:off x="1187173" y="5920862"/>
            <a:ext cx="2280082" cy="369332"/>
          </a:xfrm>
          <a:prstGeom prst="rect">
            <a:avLst/>
          </a:prstGeom>
          <a:solidFill>
            <a:schemeClr val="bg1">
              <a:lumMod val="85000"/>
            </a:schemeClr>
          </a:solidFill>
          <a:ln>
            <a:noFill/>
          </a:ln>
        </p:spPr>
        <p:txBody>
          <a:bodyPr wrap="square" rtlCol="0">
            <a:spAutoFit/>
          </a:bodyPr>
          <a:lstStyle/>
          <a:p>
            <a:r>
              <a:rPr lang="nl-BE"/>
              <a:t>=&gt; Zie Verbouwing</a:t>
            </a:r>
          </a:p>
        </p:txBody>
      </p:sp>
      <p:cxnSp>
        <p:nvCxnSpPr>
          <p:cNvPr id="48" name="Verbindingslijn: gebogen 47">
            <a:extLst>
              <a:ext uri="{FF2B5EF4-FFF2-40B4-BE49-F238E27FC236}">
                <a16:creationId xmlns:a16="http://schemas.microsoft.com/office/drawing/2014/main" id="{E329F9DD-5DD5-4CF4-B250-623896E06169}"/>
              </a:ext>
            </a:extLst>
          </p:cNvPr>
          <p:cNvCxnSpPr>
            <a:stCxn id="22" idx="3"/>
            <a:endCxn id="13" idx="2"/>
          </p:cNvCxnSpPr>
          <p:nvPr/>
        </p:nvCxnSpPr>
        <p:spPr>
          <a:xfrm flipV="1">
            <a:off x="2831976" y="913830"/>
            <a:ext cx="2812372" cy="2003373"/>
          </a:xfrm>
          <a:prstGeom prst="bentConnector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Verbindingslijn: gebogen 49">
            <a:extLst>
              <a:ext uri="{FF2B5EF4-FFF2-40B4-BE49-F238E27FC236}">
                <a16:creationId xmlns:a16="http://schemas.microsoft.com/office/drawing/2014/main" id="{9521B182-6553-4CA0-B872-950422C6D651}"/>
              </a:ext>
            </a:extLst>
          </p:cNvPr>
          <p:cNvCxnSpPr>
            <a:stCxn id="20" idx="3"/>
            <a:endCxn id="13" idx="2"/>
          </p:cNvCxnSpPr>
          <p:nvPr/>
        </p:nvCxnSpPr>
        <p:spPr>
          <a:xfrm flipV="1">
            <a:off x="3476458" y="913830"/>
            <a:ext cx="2167890" cy="3115711"/>
          </a:xfrm>
          <a:prstGeom prst="bentConnector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Vierkante haak rechts 54">
            <a:extLst>
              <a:ext uri="{FF2B5EF4-FFF2-40B4-BE49-F238E27FC236}">
                <a16:creationId xmlns:a16="http://schemas.microsoft.com/office/drawing/2014/main" id="{47300DF4-645E-479B-8D34-66E56455AF6E}"/>
              </a:ext>
            </a:extLst>
          </p:cNvPr>
          <p:cNvSpPr/>
          <p:nvPr/>
        </p:nvSpPr>
        <p:spPr>
          <a:xfrm>
            <a:off x="3467255" y="4657725"/>
            <a:ext cx="95095" cy="484153"/>
          </a:xfrm>
          <a:prstGeom prst="rightBracket">
            <a:avLst/>
          </a:prstGeom>
          <a:solidFill>
            <a:schemeClr val="bg1">
              <a:lumMod val="8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62" name="Rechte verbindingslijn met pijl 61">
            <a:extLst>
              <a:ext uri="{FF2B5EF4-FFF2-40B4-BE49-F238E27FC236}">
                <a16:creationId xmlns:a16="http://schemas.microsoft.com/office/drawing/2014/main" id="{7A1563D9-AD26-402E-BF9B-F8EDBC11C7A3}"/>
              </a:ext>
            </a:extLst>
          </p:cNvPr>
          <p:cNvCxnSpPr>
            <a:cxnSpLocks/>
          </p:cNvCxnSpPr>
          <p:nvPr/>
        </p:nvCxnSpPr>
        <p:spPr>
          <a:xfrm>
            <a:off x="3562350" y="4919282"/>
            <a:ext cx="653063"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Verbindingslijn: gebogen 68">
            <a:extLst>
              <a:ext uri="{FF2B5EF4-FFF2-40B4-BE49-F238E27FC236}">
                <a16:creationId xmlns:a16="http://schemas.microsoft.com/office/drawing/2014/main" id="{9C453F4B-671A-4B3F-8814-7FEC275529C3}"/>
              </a:ext>
            </a:extLst>
          </p:cNvPr>
          <p:cNvCxnSpPr>
            <a:stCxn id="8" idx="3"/>
          </p:cNvCxnSpPr>
          <p:nvPr/>
        </p:nvCxnSpPr>
        <p:spPr>
          <a:xfrm>
            <a:off x="3487343" y="2186954"/>
            <a:ext cx="1570432" cy="2554039"/>
          </a:xfrm>
          <a:prstGeom prst="bentConnector2">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0" name="Tekstvak 69">
            <a:extLst>
              <a:ext uri="{FF2B5EF4-FFF2-40B4-BE49-F238E27FC236}">
                <a16:creationId xmlns:a16="http://schemas.microsoft.com/office/drawing/2014/main" id="{B814EA14-1DAA-450B-BA03-DB0CBE2075D6}"/>
              </a:ext>
            </a:extLst>
          </p:cNvPr>
          <p:cNvSpPr txBox="1"/>
          <p:nvPr/>
        </p:nvSpPr>
        <p:spPr>
          <a:xfrm>
            <a:off x="7672017" y="1679122"/>
            <a:ext cx="504825" cy="646331"/>
          </a:xfrm>
          <a:prstGeom prst="rect">
            <a:avLst/>
          </a:prstGeom>
          <a:noFill/>
        </p:spPr>
        <p:txBody>
          <a:bodyPr wrap="square" rtlCol="0">
            <a:spAutoFit/>
          </a:bodyPr>
          <a:lstStyle/>
          <a:p>
            <a:r>
              <a:rPr lang="nl-BE" sz="3600">
                <a:solidFill>
                  <a:schemeClr val="accent2">
                    <a:lumMod val="75000"/>
                  </a:schemeClr>
                </a:solidFill>
              </a:rPr>
              <a:t>+</a:t>
            </a:r>
          </a:p>
        </p:txBody>
      </p:sp>
      <p:sp>
        <p:nvSpPr>
          <p:cNvPr id="71" name="Vierkante haak rechts 70">
            <a:extLst>
              <a:ext uri="{FF2B5EF4-FFF2-40B4-BE49-F238E27FC236}">
                <a16:creationId xmlns:a16="http://schemas.microsoft.com/office/drawing/2014/main" id="{2EEA791B-3353-4297-9024-6C20A3217688}"/>
              </a:ext>
            </a:extLst>
          </p:cNvPr>
          <p:cNvSpPr/>
          <p:nvPr/>
        </p:nvSpPr>
        <p:spPr>
          <a:xfrm>
            <a:off x="7315200" y="638175"/>
            <a:ext cx="95095" cy="6006714"/>
          </a:xfrm>
          <a:prstGeom prst="rightBracket">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234631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90399E-82BE-40AE-9712-0ABF6D880227}"/>
              </a:ext>
            </a:extLst>
          </p:cNvPr>
          <p:cNvSpPr txBox="1"/>
          <p:nvPr/>
        </p:nvSpPr>
        <p:spPr>
          <a:xfrm>
            <a:off x="630314" y="443425"/>
            <a:ext cx="7066625" cy="584775"/>
          </a:xfrm>
          <a:prstGeom prst="rect">
            <a:avLst/>
          </a:prstGeom>
          <a:noFill/>
        </p:spPr>
        <p:txBody>
          <a:bodyPr wrap="square" rtlCol="0">
            <a:spAutoFit/>
          </a:bodyPr>
          <a:lstStyle/>
          <a:p>
            <a:r>
              <a:rPr lang="nl-BE" sz="3200"/>
              <a:t>VIPA: DUURZAAM BOUWEN </a:t>
            </a:r>
          </a:p>
        </p:txBody>
      </p:sp>
      <p:sp>
        <p:nvSpPr>
          <p:cNvPr id="7" name="Tekstvak 6">
            <a:extLst>
              <a:ext uri="{FF2B5EF4-FFF2-40B4-BE49-F238E27FC236}">
                <a16:creationId xmlns:a16="http://schemas.microsoft.com/office/drawing/2014/main" id="{F3C76247-A841-44D7-8FFB-A0FEBDDAE906}"/>
              </a:ext>
            </a:extLst>
          </p:cNvPr>
          <p:cNvSpPr txBox="1"/>
          <p:nvPr/>
        </p:nvSpPr>
        <p:spPr>
          <a:xfrm>
            <a:off x="630313" y="1216337"/>
            <a:ext cx="5465687" cy="830997"/>
          </a:xfrm>
          <a:prstGeom prst="rect">
            <a:avLst/>
          </a:prstGeom>
          <a:noFill/>
        </p:spPr>
        <p:txBody>
          <a:bodyPr wrap="square" rtlCol="0">
            <a:spAutoFit/>
          </a:bodyPr>
          <a:lstStyle/>
          <a:p>
            <a:pPr marL="285750" indent="-285750">
              <a:buFontTx/>
              <a:buChar char="-"/>
            </a:pPr>
            <a:r>
              <a:rPr lang="nl-BE" sz="2400" b="1"/>
              <a:t>Bijlage 1: VIPA criteria duurzaamheid</a:t>
            </a:r>
          </a:p>
          <a:p>
            <a:pPr marL="285750" indent="-285750">
              <a:buFontTx/>
              <a:buChar char="-"/>
            </a:pPr>
            <a:endParaRPr lang="nl-BE" sz="2400"/>
          </a:p>
        </p:txBody>
      </p:sp>
      <p:sp>
        <p:nvSpPr>
          <p:cNvPr id="5" name="Rechthoek 4">
            <a:extLst>
              <a:ext uri="{FF2B5EF4-FFF2-40B4-BE49-F238E27FC236}">
                <a16:creationId xmlns:a16="http://schemas.microsoft.com/office/drawing/2014/main" id="{4C01FBFE-FC23-405F-B0F7-F46939456601}"/>
              </a:ext>
            </a:extLst>
          </p:cNvPr>
          <p:cNvSpPr/>
          <p:nvPr/>
        </p:nvSpPr>
        <p:spPr>
          <a:xfrm>
            <a:off x="847967" y="1894934"/>
            <a:ext cx="10713720" cy="5515415"/>
          </a:xfrm>
          <a:prstGeom prst="rect">
            <a:avLst/>
          </a:prstGeom>
        </p:spPr>
        <p:txBody>
          <a:bodyPr wrap="square" numCol="2">
            <a:spAutoFit/>
          </a:bodyPr>
          <a:lstStyle/>
          <a:p>
            <a:r>
              <a:rPr lang="nl-BE" sz="1600" b="1"/>
              <a:t>DEEL I: BASISPRINCIPES</a:t>
            </a:r>
            <a:r>
              <a:rPr lang="nl-BE" sz="1600"/>
              <a:t>	</a:t>
            </a:r>
          </a:p>
          <a:p>
            <a:r>
              <a:rPr lang="nl-BE" sz="1600"/>
              <a:t>CON 1: Duurzaam concept	</a:t>
            </a:r>
          </a:p>
          <a:p>
            <a:r>
              <a:rPr lang="nl-BE" sz="1600"/>
              <a:t>PRO 1: Geïntegreerd proces	</a:t>
            </a:r>
          </a:p>
          <a:p>
            <a:endParaRPr lang="nl-BE" sz="1600" b="1"/>
          </a:p>
          <a:p>
            <a:r>
              <a:rPr lang="nl-BE" sz="1600" b="1"/>
              <a:t>DEEL II: SITE	</a:t>
            </a:r>
          </a:p>
          <a:p>
            <a:r>
              <a:rPr lang="nl-BE" sz="1600"/>
              <a:t>MOB 1: Bereikbaarheid van de site	</a:t>
            </a:r>
          </a:p>
          <a:p>
            <a:r>
              <a:rPr lang="nl-BE" sz="1600"/>
              <a:t>MA 1: Maatschappelijke kwaliteit -  Ruimtelijke kwaliteit</a:t>
            </a:r>
          </a:p>
          <a:p>
            <a:r>
              <a:rPr lang="nl-BE" sz="1600"/>
              <a:t>MA 2: Maatschappelijke kwaliteit -  Bodem- en ruimtegebruik</a:t>
            </a:r>
          </a:p>
          <a:p>
            <a:r>
              <a:rPr lang="nl-BE" sz="1600"/>
              <a:t>MIL 1: Milieutechnische kwaliteit – Overstromingsrisico</a:t>
            </a:r>
          </a:p>
          <a:p>
            <a:r>
              <a:rPr lang="nl-BE" sz="1600"/>
              <a:t>MIL 2: Milieutechnische kwaliteit – Buitenluchtkwaliteit</a:t>
            </a:r>
          </a:p>
          <a:p>
            <a:r>
              <a:rPr lang="nl-BE" sz="1600"/>
              <a:t>MIL 3: Milieutechnische kwaliteit – Buitengeluid	</a:t>
            </a:r>
          </a:p>
          <a:p>
            <a:endParaRPr lang="nl-BE" sz="1600" b="1"/>
          </a:p>
          <a:p>
            <a:r>
              <a:rPr lang="nl-BE" sz="1600" b="1"/>
              <a:t>DEEL III [A]: GEBOUW – </a:t>
            </a:r>
            <a:r>
              <a:rPr lang="nl-BE" sz="1600" b="1" err="1"/>
              <a:t>people</a:t>
            </a:r>
            <a:endParaRPr lang="nl-BE" sz="1600" b="1"/>
          </a:p>
          <a:p>
            <a:r>
              <a:rPr lang="nl-BE" sz="1600"/>
              <a:t>BIN 1: Akoestisch comfort</a:t>
            </a:r>
          </a:p>
          <a:p>
            <a:r>
              <a:rPr lang="nl-BE" sz="1600"/>
              <a:t>BIN 2: Thermisch comfort</a:t>
            </a:r>
          </a:p>
          <a:p>
            <a:r>
              <a:rPr lang="nl-BE" sz="1600"/>
              <a:t>BIN 3: </a:t>
            </a:r>
            <a:r>
              <a:rPr lang="nl-BE" sz="1600" err="1"/>
              <a:t>Binnenluchtkwaliteit</a:t>
            </a:r>
            <a:endParaRPr lang="nl-BE" sz="1600"/>
          </a:p>
          <a:p>
            <a:r>
              <a:rPr lang="nl-BE" sz="1600"/>
              <a:t>BIN 4: Visueel comfort</a:t>
            </a:r>
          </a:p>
          <a:p>
            <a:r>
              <a:rPr lang="nl-BE" sz="1600"/>
              <a:t>SOC 3: Integrale toegankelijkheid</a:t>
            </a:r>
          </a:p>
          <a:p>
            <a:r>
              <a:rPr lang="nl-BE" sz="1600"/>
              <a:t>GEB 1: Invloed van de gebruiker</a:t>
            </a:r>
          </a:p>
          <a:p>
            <a:endParaRPr lang="nl-BE" sz="1600"/>
          </a:p>
          <a:p>
            <a:endParaRPr lang="nl-BE" sz="1600"/>
          </a:p>
          <a:p>
            <a:endParaRPr lang="nl-BE" sz="1600"/>
          </a:p>
          <a:p>
            <a:r>
              <a:rPr lang="nl-BE" sz="1600" b="1"/>
              <a:t>DEEL III [B]: GEBOUW – </a:t>
            </a:r>
            <a:r>
              <a:rPr lang="nl-BE" sz="1600" b="1" err="1"/>
              <a:t>planet</a:t>
            </a:r>
            <a:endParaRPr lang="nl-BE" sz="1600" b="1"/>
          </a:p>
          <a:p>
            <a:r>
              <a:rPr lang="nl-BE" sz="1600"/>
              <a:t>ENE 1: Energieprestatie</a:t>
            </a:r>
          </a:p>
          <a:p>
            <a:r>
              <a:rPr lang="nl-BE" sz="1600"/>
              <a:t>ENE 2: Hernieuwbare Energie	</a:t>
            </a:r>
          </a:p>
          <a:p>
            <a:r>
              <a:rPr lang="nl-BE" sz="1600"/>
              <a:t>ENE 3: Energiezuinige installaties en toestellen</a:t>
            </a:r>
          </a:p>
          <a:p>
            <a:r>
              <a:rPr lang="nl-BE" sz="1600"/>
              <a:t>MAT 2: Materiaalkeuze</a:t>
            </a:r>
          </a:p>
          <a:p>
            <a:r>
              <a:rPr lang="nl-BE" sz="1600"/>
              <a:t>WAT 1: Waterverbruik beperken</a:t>
            </a:r>
          </a:p>
          <a:p>
            <a:r>
              <a:rPr lang="nl-BE" sz="1600"/>
              <a:t>WAT 2: Hergebruik van water</a:t>
            </a:r>
          </a:p>
          <a:p>
            <a:r>
              <a:rPr lang="nl-BE" sz="1600"/>
              <a:t>WAT 3: Afvoer van water</a:t>
            </a:r>
          </a:p>
          <a:p>
            <a:r>
              <a:rPr lang="nl-BE" sz="1600"/>
              <a:t>OMG 1: Biodiversiteit</a:t>
            </a:r>
          </a:p>
          <a:p>
            <a:r>
              <a:rPr lang="nl-BE" sz="1600"/>
              <a:t>OMG 2: Impact op de omgeving</a:t>
            </a:r>
          </a:p>
          <a:p>
            <a:endParaRPr lang="nl-BE" sz="1600"/>
          </a:p>
          <a:p>
            <a:r>
              <a:rPr lang="nl-BE" sz="1600" b="1"/>
              <a:t>DEEL III [C]: GEBOUW – </a:t>
            </a:r>
            <a:r>
              <a:rPr lang="nl-BE" sz="1600" b="1" err="1"/>
              <a:t>profit</a:t>
            </a:r>
            <a:r>
              <a:rPr lang="nl-BE" sz="1600" b="1"/>
              <a:t>	</a:t>
            </a:r>
          </a:p>
          <a:p>
            <a:r>
              <a:rPr lang="nl-BE" sz="1600"/>
              <a:t>LCC 3: Energieverbruik</a:t>
            </a:r>
          </a:p>
          <a:p>
            <a:r>
              <a:rPr lang="nl-BE" sz="1600"/>
              <a:t>TOE 1: Circulair en toekomstgericht ontwerpen</a:t>
            </a:r>
          </a:p>
          <a:p>
            <a:r>
              <a:rPr lang="nl-BE" sz="1600"/>
              <a:t>TOE 2: Gebruik door derden en multifunctionaliteit</a:t>
            </a:r>
          </a:p>
          <a:p>
            <a:r>
              <a:rPr lang="nl-BE" sz="1600"/>
              <a:t>BEH 1: Energiemonitoring</a:t>
            </a:r>
          </a:p>
          <a:p>
            <a:endParaRPr lang="nl-BE" sz="1600"/>
          </a:p>
        </p:txBody>
      </p:sp>
      <p:sp>
        <p:nvSpPr>
          <p:cNvPr id="16" name="Tekstvak 15">
            <a:extLst>
              <a:ext uri="{FF2B5EF4-FFF2-40B4-BE49-F238E27FC236}">
                <a16:creationId xmlns:a16="http://schemas.microsoft.com/office/drawing/2014/main" id="{3588863B-0B10-4EE2-8E91-57724184D92B}"/>
              </a:ext>
            </a:extLst>
          </p:cNvPr>
          <p:cNvSpPr txBox="1"/>
          <p:nvPr/>
        </p:nvSpPr>
        <p:spPr>
          <a:xfrm>
            <a:off x="8635606" y="612701"/>
            <a:ext cx="1422794" cy="707886"/>
          </a:xfrm>
          <a:prstGeom prst="rect">
            <a:avLst/>
          </a:prstGeom>
          <a:noFill/>
          <a:ln w="38100">
            <a:solidFill>
              <a:srgbClr val="FFFF00"/>
            </a:solidFill>
          </a:ln>
        </p:spPr>
        <p:txBody>
          <a:bodyPr wrap="square" rtlCol="0">
            <a:spAutoFit/>
          </a:bodyPr>
          <a:lstStyle/>
          <a:p>
            <a:r>
              <a:rPr lang="nl-BE" sz="2000" b="1"/>
              <a:t>5 delen</a:t>
            </a:r>
          </a:p>
          <a:p>
            <a:r>
              <a:rPr lang="nl-BE" sz="2000" b="1"/>
              <a:t>27 thema’s </a:t>
            </a:r>
          </a:p>
        </p:txBody>
      </p:sp>
      <p:cxnSp>
        <p:nvCxnSpPr>
          <p:cNvPr id="18" name="Rechte verbindingslijn met pijl 17">
            <a:extLst>
              <a:ext uri="{FF2B5EF4-FFF2-40B4-BE49-F238E27FC236}">
                <a16:creationId xmlns:a16="http://schemas.microsoft.com/office/drawing/2014/main" id="{F4832D56-2120-4EA3-BC2C-7B0A2E92E84E}"/>
              </a:ext>
            </a:extLst>
          </p:cNvPr>
          <p:cNvCxnSpPr>
            <a:stCxn id="16" idx="1"/>
          </p:cNvCxnSpPr>
          <p:nvPr/>
        </p:nvCxnSpPr>
        <p:spPr>
          <a:xfrm flipH="1">
            <a:off x="7909560" y="966644"/>
            <a:ext cx="726046" cy="66519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0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F9641C788E684F95C48FB5B8278D91" ma:contentTypeVersion="9" ma:contentTypeDescription="Een nieuw document maken." ma:contentTypeScope="" ma:versionID="a1cc52c94343dedd78b36ccd06e9fba9">
  <xsd:schema xmlns:xsd="http://www.w3.org/2001/XMLSchema" xmlns:xs="http://www.w3.org/2001/XMLSchema" xmlns:p="http://schemas.microsoft.com/office/2006/metadata/properties" xmlns:ns2="153d81a5-464b-4fb1-a2ac-718edfcdf0f2" xmlns:ns3="da59bcab-dc31-4d65-8696-ba653de1c564" targetNamespace="http://schemas.microsoft.com/office/2006/metadata/properties" ma:root="true" ma:fieldsID="bad6deb19735d560d743edc0909a6ec3" ns2:_="" ns3:_="">
    <xsd:import namespace="153d81a5-464b-4fb1-a2ac-718edfcdf0f2"/>
    <xsd:import namespace="da59bcab-dc31-4d65-8696-ba653de1c56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d81a5-464b-4fb1-a2ac-718edfcdf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59bcab-dc31-4d65-8696-ba653de1c56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a59bcab-dc31-4d65-8696-ba653de1c564">
      <UserInfo>
        <DisplayName>Terrie Isabelle</DisplayName>
        <AccountId>292</AccountId>
        <AccountType/>
      </UserInfo>
      <UserInfo>
        <DisplayName>Bohez Hannah</DisplayName>
        <AccountId>120</AccountId>
        <AccountType/>
      </UserInfo>
      <UserInfo>
        <DisplayName>Feys Thomas</DisplayName>
        <AccountId>16</AccountId>
        <AccountType/>
      </UserInfo>
      <UserInfo>
        <DisplayName>Cousaert Christophe</DisplayName>
        <AccountId>20</AccountId>
        <AccountType/>
      </UserInfo>
    </SharedWithUsers>
  </documentManagement>
</p:properties>
</file>

<file path=customXml/itemProps1.xml><?xml version="1.0" encoding="utf-8"?>
<ds:datastoreItem xmlns:ds="http://schemas.openxmlformats.org/officeDocument/2006/customXml" ds:itemID="{449F8913-0DF7-405F-A816-42D3765F26DC}">
  <ds:schemaRefs>
    <ds:schemaRef ds:uri="http://schemas.microsoft.com/sharepoint/v3/contenttype/forms"/>
  </ds:schemaRefs>
</ds:datastoreItem>
</file>

<file path=customXml/itemProps2.xml><?xml version="1.0" encoding="utf-8"?>
<ds:datastoreItem xmlns:ds="http://schemas.openxmlformats.org/officeDocument/2006/customXml" ds:itemID="{5772F258-9321-4822-8F80-3583D430BCAE}">
  <ds:schemaRefs>
    <ds:schemaRef ds:uri="153d81a5-464b-4fb1-a2ac-718edfcdf0f2"/>
    <ds:schemaRef ds:uri="da59bcab-dc31-4d65-8696-ba653de1c5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20D566-3505-407E-82ED-32CF887D00B9}">
  <ds:schemaRefs>
    <ds:schemaRef ds:uri="153d81a5-464b-4fb1-a2ac-718edfcdf0f2"/>
    <ds:schemaRef ds:uri="da59bcab-dc31-4d65-8696-ba653de1c5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Breedbeeld</PresentationFormat>
  <Paragraphs>246</Paragraphs>
  <Slides>19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Calibri</vt:lpstr>
      <vt:lpstr>Calibri Light</vt:lpstr>
      <vt:lpstr>Flanders Art Sans</vt:lpstr>
      <vt:lpstr>Symbol</vt:lpstr>
      <vt:lpstr>Wingdings</vt:lpstr>
      <vt:lpstr>Kantoorthema</vt:lpstr>
      <vt:lpstr>"Duurzame ontwikkeling betekent dat we voldoen aan onze huidige behoeften zonder de mogelijkheden van de toekomstige generaties in gevaar te brengen. Het is een versmelting van economisch ontwikkeling, sociale vooruitgang en ecologisch evenwicht met oog voor de levenskwaliteit van elke mens, waar ook ter wereld." Bründlandtcommissie</vt:lpstr>
      <vt:lpstr>PowerPoint-presentatie</vt:lpstr>
      <vt:lpstr>Procedurebesluiten </vt:lpstr>
      <vt:lpstr>PowerPoint-presentatie</vt:lpstr>
      <vt:lpstr>PowerPoint-presentatie</vt:lpstr>
      <vt:lpstr>Aandachtspunten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Feys Sara VIPA</dc:creator>
  <cp:lastModifiedBy>Cousaert Christophe</cp:lastModifiedBy>
  <cp:revision>2</cp:revision>
  <dcterms:created xsi:type="dcterms:W3CDTF">2021-01-26T09:51:20Z</dcterms:created>
  <dcterms:modified xsi:type="dcterms:W3CDTF">2021-02-25T14:57:06Z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0x010100D5F9641C788E684F95C48FB5B8278D91</vt:lpwstr>
  </property>
</Properties>
</file>