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8"/>
  </p:notesMasterIdLst>
  <p:handoutMasterIdLst>
    <p:handoutMasterId r:id="rId39"/>
  </p:handoutMasterIdLst>
  <p:sldIdLst>
    <p:sldId id="339" r:id="rId6"/>
    <p:sldId id="332" r:id="rId7"/>
    <p:sldId id="343" r:id="rId8"/>
    <p:sldId id="359" r:id="rId9"/>
    <p:sldId id="302" r:id="rId10"/>
    <p:sldId id="340" r:id="rId11"/>
    <p:sldId id="383" r:id="rId12"/>
    <p:sldId id="342" r:id="rId13"/>
    <p:sldId id="357" r:id="rId14"/>
    <p:sldId id="358" r:id="rId15"/>
    <p:sldId id="348" r:id="rId16"/>
    <p:sldId id="381" r:id="rId17"/>
    <p:sldId id="360" r:id="rId18"/>
    <p:sldId id="344" r:id="rId19"/>
    <p:sldId id="345" r:id="rId20"/>
    <p:sldId id="361" r:id="rId21"/>
    <p:sldId id="349" r:id="rId22"/>
    <p:sldId id="336" r:id="rId23"/>
    <p:sldId id="351" r:id="rId24"/>
    <p:sldId id="375" r:id="rId25"/>
    <p:sldId id="371" r:id="rId26"/>
    <p:sldId id="353" r:id="rId27"/>
    <p:sldId id="355" r:id="rId28"/>
    <p:sldId id="352" r:id="rId29"/>
    <p:sldId id="364" r:id="rId30"/>
    <p:sldId id="366" r:id="rId31"/>
    <p:sldId id="385" r:id="rId32"/>
    <p:sldId id="384" r:id="rId33"/>
    <p:sldId id="354" r:id="rId34"/>
    <p:sldId id="347" r:id="rId35"/>
    <p:sldId id="382" r:id="rId36"/>
    <p:sldId id="379" r:id="rId37"/>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3B8DC"/>
    <a:srgbClr val="717171"/>
    <a:srgbClr val="FFFF00"/>
    <a:srgbClr val="646464"/>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9064C1-3CCD-4017-8F6C-5A1D85CA133E}" v="2" dt="2019-12-10T14:13:33.85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78137" autoAdjust="0"/>
  </p:normalViewPr>
  <p:slideViewPr>
    <p:cSldViewPr snapToGrid="0" showGuides="1">
      <p:cViewPr varScale="1">
        <p:scale>
          <a:sx n="67" d="100"/>
          <a:sy n="67" d="100"/>
        </p:scale>
        <p:origin x="1920" y="58"/>
      </p:cViewPr>
      <p:guideLst>
        <p:guide orient="horz" pos="2160"/>
        <p:guide pos="2880"/>
        <p:guide pos="5581"/>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78" d="100"/>
          <a:sy n="178" d="100"/>
        </p:scale>
        <p:origin x="-5776" y="-10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568" tIns="45784" rIns="91568" bIns="45784" rtlCol="0"/>
          <a:lstStyle>
            <a:lvl1pPr algn="l">
              <a:defRPr sz="1200"/>
            </a:lvl1pPr>
          </a:lstStyle>
          <a:p>
            <a:endParaRPr lang="nl-NL"/>
          </a:p>
        </p:txBody>
      </p:sp>
      <p:sp>
        <p:nvSpPr>
          <p:cNvPr id="3" name="Tijdelijke aanduiding voor datum 2"/>
          <p:cNvSpPr>
            <a:spLocks noGrp="1"/>
          </p:cNvSpPr>
          <p:nvPr>
            <p:ph type="dt" sz="quarter" idx="1"/>
          </p:nvPr>
        </p:nvSpPr>
        <p:spPr>
          <a:xfrm>
            <a:off x="3850444" y="0"/>
            <a:ext cx="2945659" cy="496332"/>
          </a:xfrm>
          <a:prstGeom prst="rect">
            <a:avLst/>
          </a:prstGeom>
        </p:spPr>
        <p:txBody>
          <a:bodyPr vert="horz" lIns="91568" tIns="45784" rIns="91568" bIns="45784" rtlCol="0"/>
          <a:lstStyle>
            <a:lvl1pPr algn="r">
              <a:defRPr sz="1200"/>
            </a:lvl1pPr>
          </a:lstStyle>
          <a:p>
            <a:fld id="{BEFC7F27-3F35-C348-A7B2-F69A620161E2}" type="datetimeFigureOut">
              <a:rPr lang="nl-NL" smtClean="0"/>
              <a:t>11-12-2019</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568" tIns="45784" rIns="91568" bIns="45784"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4" y="9428583"/>
            <a:ext cx="2945659" cy="496332"/>
          </a:xfrm>
          <a:prstGeom prst="rect">
            <a:avLst/>
          </a:prstGeom>
        </p:spPr>
        <p:txBody>
          <a:bodyPr vert="horz" lIns="91568" tIns="45784" rIns="91568" bIns="45784"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5"/>
          </a:xfrm>
          <a:prstGeom prst="rect">
            <a:avLst/>
          </a:prstGeom>
        </p:spPr>
        <p:txBody>
          <a:bodyPr vert="horz" lIns="91568" tIns="45784" rIns="91568" bIns="45784" rtlCol="0"/>
          <a:lstStyle>
            <a:lvl1pPr algn="l">
              <a:defRPr sz="1200"/>
            </a:lvl1pPr>
          </a:lstStyle>
          <a:p>
            <a:endParaRPr lang="nl-BE"/>
          </a:p>
        </p:txBody>
      </p:sp>
      <p:sp>
        <p:nvSpPr>
          <p:cNvPr id="3" name="Tijdelijke aanduiding voor datum 2"/>
          <p:cNvSpPr>
            <a:spLocks noGrp="1"/>
          </p:cNvSpPr>
          <p:nvPr>
            <p:ph type="dt" idx="1"/>
          </p:nvPr>
        </p:nvSpPr>
        <p:spPr>
          <a:xfrm>
            <a:off x="3850444" y="0"/>
            <a:ext cx="2945659" cy="498055"/>
          </a:xfrm>
          <a:prstGeom prst="rect">
            <a:avLst/>
          </a:prstGeom>
        </p:spPr>
        <p:txBody>
          <a:bodyPr vert="horz" lIns="91568" tIns="45784" rIns="91568" bIns="45784" rtlCol="0"/>
          <a:lstStyle>
            <a:lvl1pPr algn="r">
              <a:defRPr sz="1200"/>
            </a:lvl1pPr>
          </a:lstStyle>
          <a:p>
            <a:fld id="{6A937DD8-B20A-47A6-AA94-FD478FAA3C28}" type="datetimeFigureOut">
              <a:rPr lang="nl-BE" smtClean="0"/>
              <a:pPr/>
              <a:t>11/12/2019</a:t>
            </a:fld>
            <a:endParaRPr lang="nl-BE"/>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568" tIns="45784" rIns="91568" bIns="45784"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568" tIns="45784" rIns="91568" bIns="45784"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4"/>
          </a:xfrm>
          <a:prstGeom prst="rect">
            <a:avLst/>
          </a:prstGeom>
        </p:spPr>
        <p:txBody>
          <a:bodyPr vert="horz" lIns="91568" tIns="45784" rIns="91568" bIns="45784"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4" y="9428584"/>
            <a:ext cx="2945659" cy="498054"/>
          </a:xfrm>
          <a:prstGeom prst="rect">
            <a:avLst/>
          </a:prstGeom>
        </p:spPr>
        <p:txBody>
          <a:bodyPr vert="horz" lIns="91568" tIns="45784" rIns="91568" bIns="45784"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2862143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latin typeface="Trebuchet MS" panose="020B0603020202020204" pitchFamily="34" charset="0"/>
                <a:ea typeface="Calibri" panose="020F0502020204030204" pitchFamily="34" charset="0"/>
                <a:cs typeface="Times New Roman" panose="02020603050405020304" pitchFamily="18" charset="0"/>
              </a:rPr>
              <a:t>De VIPA-subsidiëring kan enkel uitgekeerd worden aan zorgaanbieders die collectieve zorg mogen aanbieden. Volgens de principes van het BVR vergunnen kan collectieve zorg enkel georganiseerd worden met een vergunning. Uitzonderingen hierop zijn de zogenaamde ’ouderinitiatieven’ en ‘erkende WVG organisaties’. Ook deze organisaties mogen, zonder vergunning, maximaal 15 personen collectief ondersteunen. Om hen toe te laten een gelijkwaardig huisvestingsaanbod uit te bouwen als de vergunde zorgaanbieders, zullen ook zij een VIPA-subsidiëring kunnen bekomen.  </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13</a:t>
            </a:fld>
            <a:endParaRPr lang="nl-BE"/>
          </a:p>
        </p:txBody>
      </p:sp>
    </p:spTree>
    <p:extLst>
      <p:ext uri="{BB962C8B-B14F-4D97-AF65-F5344CB8AC3E}">
        <p14:creationId xmlns:p14="http://schemas.microsoft.com/office/powerpoint/2010/main" val="352121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184189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16</a:t>
            </a:fld>
            <a:endParaRPr lang="nl-BE"/>
          </a:p>
        </p:txBody>
      </p:sp>
    </p:spTree>
    <p:extLst>
      <p:ext uri="{BB962C8B-B14F-4D97-AF65-F5344CB8AC3E}">
        <p14:creationId xmlns:p14="http://schemas.microsoft.com/office/powerpoint/2010/main" val="110959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17</a:t>
            </a:fld>
            <a:endParaRPr lang="nl-BE"/>
          </a:p>
        </p:txBody>
      </p:sp>
    </p:spTree>
    <p:extLst>
      <p:ext uri="{BB962C8B-B14F-4D97-AF65-F5344CB8AC3E}">
        <p14:creationId xmlns:p14="http://schemas.microsoft.com/office/powerpoint/2010/main" val="1060392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a:solidFill>
                  <a:prstClr val="black"/>
                </a:solidFill>
                <a:latin typeface="Trebuchet MS"/>
                <a:ea typeface="Calibri"/>
                <a:cs typeface="Times New Roman"/>
              </a:rPr>
              <a:t>Zie slide</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18</a:t>
            </a:fld>
            <a:endParaRPr lang="nl-BE">
              <a:solidFill>
                <a:prstClr val="black"/>
              </a:solidFill>
            </a:endParaRPr>
          </a:p>
        </p:txBody>
      </p:sp>
    </p:spTree>
    <p:extLst>
      <p:ext uri="{BB962C8B-B14F-4D97-AF65-F5344CB8AC3E}">
        <p14:creationId xmlns:p14="http://schemas.microsoft.com/office/powerpoint/2010/main" val="1696783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a:solidFill>
                  <a:prstClr val="black"/>
                </a:solidFill>
                <a:latin typeface="Trebuchet MS"/>
                <a:ea typeface="Calibri"/>
                <a:cs typeface="Times New Roman"/>
              </a:rPr>
              <a:t>Zie slide</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19</a:t>
            </a:fld>
            <a:endParaRPr lang="nl-BE">
              <a:solidFill>
                <a:prstClr val="black"/>
              </a:solidFill>
            </a:endParaRPr>
          </a:p>
        </p:txBody>
      </p:sp>
    </p:spTree>
    <p:extLst>
      <p:ext uri="{BB962C8B-B14F-4D97-AF65-F5344CB8AC3E}">
        <p14:creationId xmlns:p14="http://schemas.microsoft.com/office/powerpoint/2010/main" val="4164822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a:solidFill>
                  <a:prstClr val="black"/>
                </a:solidFill>
                <a:latin typeface="Trebuchet MS"/>
                <a:ea typeface="Calibri"/>
                <a:cs typeface="Times New Roman"/>
              </a:rPr>
              <a:t>Zie slide</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21</a:t>
            </a:fld>
            <a:endParaRPr lang="nl-BE">
              <a:solidFill>
                <a:prstClr val="black"/>
              </a:solidFill>
            </a:endParaRPr>
          </a:p>
        </p:txBody>
      </p:sp>
    </p:spTree>
    <p:extLst>
      <p:ext uri="{BB962C8B-B14F-4D97-AF65-F5344CB8AC3E}">
        <p14:creationId xmlns:p14="http://schemas.microsoft.com/office/powerpoint/2010/main" val="1198715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a:solidFill>
                  <a:prstClr val="black"/>
                </a:solidFill>
                <a:latin typeface="Trebuchet MS"/>
                <a:ea typeface="Calibri"/>
                <a:cs typeface="Times New Roman"/>
              </a:rPr>
              <a:t>Zie slide</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22</a:t>
            </a:fld>
            <a:endParaRPr lang="nl-BE">
              <a:solidFill>
                <a:prstClr val="black"/>
              </a:solidFill>
            </a:endParaRPr>
          </a:p>
        </p:txBody>
      </p:sp>
    </p:spTree>
    <p:extLst>
      <p:ext uri="{BB962C8B-B14F-4D97-AF65-F5344CB8AC3E}">
        <p14:creationId xmlns:p14="http://schemas.microsoft.com/office/powerpoint/2010/main" val="2246150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a:solidFill>
                  <a:prstClr val="black"/>
                </a:solidFill>
                <a:latin typeface="Trebuchet MS"/>
                <a:ea typeface="Calibri"/>
                <a:cs typeface="Times New Roman"/>
              </a:rPr>
              <a:t>Zie slide</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24</a:t>
            </a:fld>
            <a:endParaRPr lang="nl-BE">
              <a:solidFill>
                <a:prstClr val="black"/>
              </a:solidFill>
            </a:endParaRPr>
          </a:p>
        </p:txBody>
      </p:sp>
    </p:spTree>
    <p:extLst>
      <p:ext uri="{BB962C8B-B14F-4D97-AF65-F5344CB8AC3E}">
        <p14:creationId xmlns:p14="http://schemas.microsoft.com/office/powerpoint/2010/main" val="248619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25</a:t>
            </a:fld>
            <a:endParaRPr lang="nl-BE"/>
          </a:p>
        </p:txBody>
      </p:sp>
    </p:spTree>
    <p:extLst>
      <p:ext uri="{BB962C8B-B14F-4D97-AF65-F5344CB8AC3E}">
        <p14:creationId xmlns:p14="http://schemas.microsoft.com/office/powerpoint/2010/main" val="208786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regelgevingen met betrekking tot de voormalige zorgvormen werden opgeheven: begeleid wonen, beschermd wonen, geïntegreerd wonen, zelfstandig wonen, tehuis werkenden en niet-werkenden, dagcentra, thuisbegeleiding</a:t>
            </a:r>
            <a:endParaRPr lang="nl-BE" sz="1100"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2</a:t>
            </a:fld>
            <a:endParaRPr lang="nl-BE">
              <a:solidFill>
                <a:prstClr val="black"/>
              </a:solidFill>
            </a:endParaRPr>
          </a:p>
        </p:txBody>
      </p:sp>
    </p:spTree>
    <p:extLst>
      <p:ext uri="{BB962C8B-B14F-4D97-AF65-F5344CB8AC3E}">
        <p14:creationId xmlns:p14="http://schemas.microsoft.com/office/powerpoint/2010/main" val="4129797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a:solidFill>
                  <a:prstClr val="black"/>
                </a:solidFill>
                <a:latin typeface="Trebuchet MS"/>
                <a:ea typeface="Calibri"/>
                <a:cs typeface="Times New Roman"/>
              </a:rPr>
              <a:t>Zie slide</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29</a:t>
            </a:fld>
            <a:endParaRPr lang="nl-BE">
              <a:solidFill>
                <a:prstClr val="black"/>
              </a:solidFill>
            </a:endParaRPr>
          </a:p>
        </p:txBody>
      </p:sp>
    </p:spTree>
    <p:extLst>
      <p:ext uri="{BB962C8B-B14F-4D97-AF65-F5344CB8AC3E}">
        <p14:creationId xmlns:p14="http://schemas.microsoft.com/office/powerpoint/2010/main" val="1643085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a:solidFill>
                  <a:prstClr val="black"/>
                </a:solidFill>
                <a:latin typeface="Trebuchet MS"/>
                <a:ea typeface="Calibri"/>
                <a:cs typeface="Times New Roman"/>
              </a:rPr>
              <a:t>Zie slide</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30</a:t>
            </a:fld>
            <a:endParaRPr lang="nl-BE">
              <a:solidFill>
                <a:prstClr val="black"/>
              </a:solidFill>
            </a:endParaRPr>
          </a:p>
        </p:txBody>
      </p:sp>
    </p:spTree>
    <p:extLst>
      <p:ext uri="{BB962C8B-B14F-4D97-AF65-F5344CB8AC3E}">
        <p14:creationId xmlns:p14="http://schemas.microsoft.com/office/powerpoint/2010/main" val="283288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100"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3</a:t>
            </a:fld>
            <a:endParaRPr lang="nl-BE">
              <a:solidFill>
                <a:prstClr val="black"/>
              </a:solidFill>
            </a:endParaRPr>
          </a:p>
        </p:txBody>
      </p:sp>
    </p:spTree>
    <p:extLst>
      <p:ext uri="{BB962C8B-B14F-4D97-AF65-F5344CB8AC3E}">
        <p14:creationId xmlns:p14="http://schemas.microsoft.com/office/powerpoint/2010/main" val="2371107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5680">
              <a:defRPr/>
            </a:pPr>
            <a:endParaRPr lang="nl-BE" u="none" dirty="0"/>
          </a:p>
          <a:p>
            <a:pPr defTabSz="915680">
              <a:defRPr/>
            </a:pPr>
            <a:endParaRPr lang="nl-BE" u="none" dirty="0"/>
          </a:p>
          <a:p>
            <a:pPr defTabSz="915680">
              <a:defRPr/>
            </a:pPr>
            <a:endParaRPr lang="nl-BE" u="none" dirty="0"/>
          </a:p>
          <a:p>
            <a:pPr defTabSz="915680">
              <a:defRPr/>
            </a:pPr>
            <a:endParaRPr lang="nl-BE" u="sng" dirty="0"/>
          </a:p>
          <a:p>
            <a:pPr defTabSz="915680">
              <a:defRPr/>
            </a:pPr>
            <a:endParaRPr lang="nl-BE" u="sng" dirty="0"/>
          </a:p>
          <a:p>
            <a:pPr defTabSz="915680">
              <a:defRPr/>
            </a:pPr>
            <a:endParaRPr lang="nl-BE" u="sng" dirty="0"/>
          </a:p>
          <a:p>
            <a:pPr defTabSz="915680">
              <a:defRPr/>
            </a:pPr>
            <a:endParaRPr lang="nl-BE" u="sng" dirty="0"/>
          </a:p>
          <a:p>
            <a:pPr defTabSz="915680">
              <a:defRPr/>
            </a:pPr>
            <a:endParaRPr lang="nl-BE" u="sng" dirty="0"/>
          </a:p>
          <a:p>
            <a:pPr defTabSz="915680">
              <a:defRPr/>
            </a:pPr>
            <a:endParaRPr lang="nl-BE" u="none" dirty="0"/>
          </a:p>
          <a:p>
            <a:pPr defTabSz="915680">
              <a:defRPr/>
            </a:pPr>
            <a:endParaRPr lang="nl-BE" u="none" dirty="0"/>
          </a:p>
        </p:txBody>
      </p:sp>
      <p:sp>
        <p:nvSpPr>
          <p:cNvPr id="4" name="Tijdelijke aanduiding voor dianummer 3"/>
          <p:cNvSpPr>
            <a:spLocks noGrp="1"/>
          </p:cNvSpPr>
          <p:nvPr>
            <p:ph type="sldNum" sz="quarter" idx="10"/>
          </p:nvPr>
        </p:nvSpPr>
        <p:spPr/>
        <p:txBody>
          <a:bodyPr/>
          <a:lstStyle/>
          <a:p>
            <a:fld id="{DA202BFC-0B73-45CC-A45E-644C10C4447C}" type="slidenum">
              <a:rPr lang="nl-BE" smtClean="0"/>
              <a:t>4</a:t>
            </a:fld>
            <a:endParaRPr lang="nl-BE"/>
          </a:p>
        </p:txBody>
      </p:sp>
    </p:spTree>
    <p:extLst>
      <p:ext uri="{BB962C8B-B14F-4D97-AF65-F5344CB8AC3E}">
        <p14:creationId xmlns:p14="http://schemas.microsoft.com/office/powerpoint/2010/main" val="147416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5</a:t>
            </a:fld>
            <a:endParaRPr lang="nl-BE">
              <a:solidFill>
                <a:prstClr val="black"/>
              </a:solidFill>
            </a:endParaRPr>
          </a:p>
        </p:txBody>
      </p:sp>
    </p:spTree>
    <p:extLst>
      <p:ext uri="{BB962C8B-B14F-4D97-AF65-F5344CB8AC3E}">
        <p14:creationId xmlns:p14="http://schemas.microsoft.com/office/powerpoint/2010/main" val="3329687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6</a:t>
            </a:fld>
            <a:endParaRPr lang="nl-BE">
              <a:solidFill>
                <a:prstClr val="black"/>
              </a:solidFill>
            </a:endParaRPr>
          </a:p>
        </p:txBody>
      </p:sp>
    </p:spTree>
    <p:extLst>
      <p:ext uri="{BB962C8B-B14F-4D97-AF65-F5344CB8AC3E}">
        <p14:creationId xmlns:p14="http://schemas.microsoft.com/office/powerpoint/2010/main" val="2970900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4266503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BE" u="sng" dirty="0"/>
          </a:p>
        </p:txBody>
      </p:sp>
      <p:sp>
        <p:nvSpPr>
          <p:cNvPr id="4" name="Tijdelijke aanduiding voor dianummer 3"/>
          <p:cNvSpPr>
            <a:spLocks noGrp="1"/>
          </p:cNvSpPr>
          <p:nvPr>
            <p:ph type="sldNum" sz="quarter" idx="10"/>
          </p:nvPr>
        </p:nvSpPr>
        <p:spPr/>
        <p:txBody>
          <a:bodyPr/>
          <a:lstStyle/>
          <a:p>
            <a:fld id="{DA202BFC-0B73-45CC-A45E-644C10C4447C}" type="slidenum">
              <a:rPr lang="nl-BE" smtClean="0"/>
              <a:t>9</a:t>
            </a:fld>
            <a:endParaRPr lang="nl-BE"/>
          </a:p>
        </p:txBody>
      </p:sp>
    </p:spTree>
    <p:extLst>
      <p:ext uri="{BB962C8B-B14F-4D97-AF65-F5344CB8AC3E}">
        <p14:creationId xmlns:p14="http://schemas.microsoft.com/office/powerpoint/2010/main" val="362096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BE" u="sng" dirty="0"/>
          </a:p>
        </p:txBody>
      </p:sp>
      <p:sp>
        <p:nvSpPr>
          <p:cNvPr id="4" name="Tijdelijke aanduiding voor dianummer 3"/>
          <p:cNvSpPr>
            <a:spLocks noGrp="1"/>
          </p:cNvSpPr>
          <p:nvPr>
            <p:ph type="sldNum" sz="quarter" idx="10"/>
          </p:nvPr>
        </p:nvSpPr>
        <p:spPr/>
        <p:txBody>
          <a:bodyPr/>
          <a:lstStyle/>
          <a:p>
            <a:fld id="{DA202BFC-0B73-45CC-A45E-644C10C4447C}" type="slidenum">
              <a:rPr lang="nl-BE" smtClean="0">
                <a:solidFill>
                  <a:prstClr val="black"/>
                </a:solidFill>
              </a:rPr>
              <a:pPr/>
              <a:t>10</a:t>
            </a:fld>
            <a:endParaRPr lang="nl-BE">
              <a:solidFill>
                <a:prstClr val="black"/>
              </a:solidFill>
            </a:endParaRPr>
          </a:p>
        </p:txBody>
      </p:sp>
    </p:spTree>
    <p:extLst>
      <p:ext uri="{BB962C8B-B14F-4D97-AF65-F5344CB8AC3E}">
        <p14:creationId xmlns:p14="http://schemas.microsoft.com/office/powerpoint/2010/main" val="1314040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9017" y="349537"/>
            <a:ext cx="1858805" cy="701242"/>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1" i="0">
                <a:latin typeface="+mj-lt"/>
                <a:cs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tx1"/>
                </a:solidFill>
                <a:latin typeface="+mj-lt"/>
              </a:defRPr>
            </a:lvl1pPr>
          </a:lstStyle>
          <a:p>
            <a:pPr lvl="0"/>
            <a:r>
              <a:rPr lang="nl-NL" dirty="0"/>
              <a:t>KLIK OM DE MODELSTIJLEN TE BEWERKEN</a:t>
            </a:r>
          </a:p>
        </p:txBody>
      </p:sp>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88001" y="288000"/>
            <a:ext cx="6033505" cy="6265475"/>
            <a:chOff x="288001" y="288000"/>
            <a:chExt cx="6033505" cy="6265475"/>
          </a:xfrm>
          <a:solidFill>
            <a:schemeClr val="tx2">
              <a:lumMod val="75000"/>
            </a:schemeClr>
          </a:solidFill>
        </p:grpSpPr>
        <p:sp>
          <p:nvSpPr>
            <p:cNvPr id="12" name="Rechthoek 11"/>
            <p:cNvSpPr>
              <a:spLocks/>
            </p:cNvSpPr>
            <p:nvPr userDrawn="1"/>
          </p:nvSpPr>
          <p:spPr>
            <a:xfrm>
              <a:off x="288001" y="288000"/>
              <a:ext cx="4248000" cy="6265475"/>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1" i="0">
                <a:solidFill>
                  <a:schemeClr val="bg1"/>
                </a:solidFill>
                <a:latin typeface="+mn-lt"/>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771" y="636260"/>
            <a:ext cx="1560873" cy="578043"/>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solidFill>
                  <a:schemeClr val="bg1"/>
                </a:solidFill>
                <a:latin typeface="+mj-lt"/>
              </a:defRPr>
            </a:lvl1pPr>
            <a:lvl5pPr>
              <a:defRPr>
                <a:solidFill>
                  <a:schemeClr val="bg1"/>
                </a:solidFill>
                <a:latin typeface="+mj-lt"/>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127351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6525"/>
            <a:ext cx="8553506" cy="6265475"/>
            <a:chOff x="288000" y="288000"/>
            <a:chExt cx="8553506" cy="6265475"/>
          </a:xfrm>
          <a:solidFill>
            <a:schemeClr val="tx2">
              <a:lumMod val="75000"/>
            </a:schemeClr>
          </a:solidFill>
        </p:grpSpPr>
        <p:sp>
          <p:nvSpPr>
            <p:cNvPr id="10" name="Rechthoek 9"/>
            <p:cNvSpPr>
              <a:spLocks/>
            </p:cNvSpPr>
            <p:nvPr userDrawn="1"/>
          </p:nvSpPr>
          <p:spPr>
            <a:xfrm>
              <a:off x="288000" y="288000"/>
              <a:ext cx="6767999" cy="6265475"/>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1" i="0">
                <a:solidFill>
                  <a:schemeClr val="bg1"/>
                </a:solidFill>
                <a:latin typeface="+mj-lt"/>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solidFill>
                  <a:schemeClr val="bg1"/>
                </a:solidFill>
                <a:latin typeface="+mj-lt"/>
              </a:defRPr>
            </a:lvl1pPr>
            <a:lvl5pPr>
              <a:defRPr>
                <a:solidFill>
                  <a:schemeClr val="bg1"/>
                </a:solidFill>
                <a:latin typeface="+mj-lt"/>
              </a:defRPr>
            </a:lvl5pPr>
          </a:lstStyle>
          <a:p>
            <a:pPr lvl="0"/>
            <a:r>
              <a:rPr lang="nl-NL" dirty="0"/>
              <a:t>KLIK OM DE MODELSTIJLEN TE BEWERKEN</a:t>
            </a:r>
          </a:p>
          <a:p>
            <a:pPr lvl="4"/>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412" y="636260"/>
            <a:ext cx="1560873" cy="578043"/>
          </a:xfrm>
          <a:prstGeom prst="rect">
            <a:avLst/>
          </a:prstGeom>
        </p:spPr>
      </p:pic>
    </p:spTree>
    <p:extLst>
      <p:ext uri="{BB962C8B-B14F-4D97-AF65-F5344CB8AC3E}">
        <p14:creationId xmlns:p14="http://schemas.microsoft.com/office/powerpoint/2010/main" val="401875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76000" y="288000"/>
            <a:ext cx="7379999" cy="6265475"/>
            <a:chOff x="1476000" y="288000"/>
            <a:chExt cx="7379999" cy="6265475"/>
          </a:xfrm>
          <a:solidFill>
            <a:schemeClr val="tx2">
              <a:lumMod val="75000"/>
            </a:schemeClr>
          </a:solidFill>
        </p:grpSpPr>
        <p:sp>
          <p:nvSpPr>
            <p:cNvPr id="8" name="Rechthoek 7"/>
            <p:cNvSpPr>
              <a:spLocks/>
            </p:cNvSpPr>
            <p:nvPr userDrawn="1"/>
          </p:nvSpPr>
          <p:spPr>
            <a:xfrm>
              <a:off x="3277896" y="288000"/>
              <a:ext cx="5578103" cy="6265475"/>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996052" y="2104574"/>
            <a:ext cx="3816000" cy="2484000"/>
          </a:xfrm>
        </p:spPr>
        <p:txBody>
          <a:bodyPr anchor="t" anchorCtr="0">
            <a:noAutofit/>
          </a:bodyPr>
          <a:lstStyle>
            <a:lvl1pPr algn="l">
              <a:lnSpc>
                <a:spcPts val="5400"/>
              </a:lnSpc>
              <a:defRPr sz="5400">
                <a:solidFill>
                  <a:schemeClr val="bg1"/>
                </a:solidFill>
              </a:defRPr>
            </a:lvl1pPr>
          </a:lstStyle>
          <a:p>
            <a:r>
              <a:rPr lang="nl-NL" dirty="0"/>
              <a:t>Klik om de stijl te bewerken</a:t>
            </a:r>
            <a:endParaRPr lang="nl-BE" dirty="0"/>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530" y="348767"/>
            <a:ext cx="1644961" cy="609184"/>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defRPr>
            </a:lvl1pPr>
            <a:lvl5pPr algn="r">
              <a:defRPr>
                <a:solidFill>
                  <a:schemeClr val="bg1"/>
                </a:solidFill>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338421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endParaRPr lang="nl-BE" dirty="0"/>
          </a:p>
        </p:txBody>
      </p:sp>
      <p:grpSp>
        <p:nvGrpSpPr>
          <p:cNvPr id="11" name="Groep 10"/>
          <p:cNvGrpSpPr/>
          <p:nvPr userDrawn="1"/>
        </p:nvGrpSpPr>
        <p:grpSpPr>
          <a:xfrm>
            <a:off x="-1" y="0"/>
            <a:ext cx="6228000" cy="6858000"/>
            <a:chOff x="288001" y="288000"/>
            <a:chExt cx="6033505" cy="6265475"/>
          </a:xfrm>
          <a:solidFill>
            <a:schemeClr val="tx2">
              <a:lumMod val="75000"/>
            </a:schemeClr>
          </a:solidFill>
        </p:grpSpPr>
        <p:sp>
          <p:nvSpPr>
            <p:cNvPr id="9" name="Rechthoek 8"/>
            <p:cNvSpPr>
              <a:spLocks/>
            </p:cNvSpPr>
            <p:nvPr userDrawn="1"/>
          </p:nvSpPr>
          <p:spPr>
            <a:xfrm flipV="1">
              <a:off x="288001" y="288000"/>
              <a:ext cx="4248000" cy="6265475"/>
            </a:xfrm>
            <a:prstGeom prst="rect">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7" name="Tijdelijke aanduiding voor dianummer 6"/>
          <p:cNvSpPr>
            <a:spLocks noGrp="1"/>
          </p:cNvSpPr>
          <p:nvPr>
            <p:ph type="sldNum" sz="quarter" idx="12"/>
          </p:nvPr>
        </p:nvSpPr>
        <p:spPr>
          <a:xfrm>
            <a:off x="6876014" y="6328278"/>
            <a:ext cx="2141621" cy="365125"/>
          </a:xfrm>
          <a:prstGeom prst="rect">
            <a:avLst/>
          </a:prstGeom>
        </p:spPr>
        <p:txBody>
          <a:bodyPr/>
          <a:lstStyle>
            <a:lvl1pPr>
              <a:defRPr sz="900">
                <a:latin typeface="+mj-lt"/>
              </a:defRPr>
            </a:lvl1pPr>
          </a:lstStyle>
          <a:p>
            <a:fld id="{7749CDD0-7D77-4D23-9A27-F361E39BA472}" type="datetime1">
              <a:rPr lang="nl-BE" smtClean="0"/>
              <a:pPr/>
              <a:t>11/12/2019</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1" i="0">
                <a:solidFill>
                  <a:schemeClr val="bg1"/>
                </a:solidFill>
                <a:latin typeface="+mn-lt"/>
                <a:cs typeface="FlandersArtSans-Bold" panose="00000800000000000000" pitchFamily="2" charset="0"/>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b="0">
                <a:solidFill>
                  <a:schemeClr val="bg1"/>
                </a:solidFill>
                <a:latin typeface="+mj-lt"/>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21018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latin typeface="+mj-lt"/>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845" y="5917240"/>
            <a:ext cx="1631960" cy="615664"/>
          </a:xfrm>
          <a:prstGeom prst="rect">
            <a:avLst/>
          </a:prstGeom>
        </p:spPr>
      </p:pic>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mj-lt"/>
              </a:defRPr>
            </a:lvl1pPr>
          </a:lstStyle>
          <a:p>
            <a:fld id="{7749CDD0-7D77-4D23-9A27-F361E39BA472}" type="datetime1">
              <a:rPr lang="nl-BE" smtClean="0"/>
              <a:pPr/>
              <a:t>11/12/2019</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50610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287999" y="0"/>
            <a:ext cx="8856000" cy="6858000"/>
          </a:xfrm>
        </p:spPr>
        <p:txBody>
          <a:bodyP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b="0">
                <a:solidFill>
                  <a:schemeClr val="bg1"/>
                </a:solidFill>
                <a:latin typeface="+mj-lt"/>
              </a:defRPr>
            </a:lvl1pPr>
          </a:lstStyle>
          <a:p>
            <a:r>
              <a:rPr lang="nl-NL"/>
              <a:t>Klik om de stijl te 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15"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bg1"/>
                </a:solidFill>
                <a:latin typeface="+mj-lt"/>
              </a:defRPr>
            </a:lvl1pPr>
          </a:lstStyle>
          <a:p>
            <a:pPr lvl="0"/>
            <a:r>
              <a:rPr lang="nl-NL" dirty="0"/>
              <a:t>KLIK OM DE MODELSTIJLEN TE BEWERKEN</a:t>
            </a:r>
          </a:p>
        </p:txBody>
      </p:sp>
      <p:pic>
        <p:nvPicPr>
          <p:cNvPr id="9" name="Tijdelijke aanduiding voor 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1346" y="338942"/>
            <a:ext cx="1858805" cy="701242"/>
          </a:xfrm>
          <a:prstGeom prst="rect">
            <a:avLst/>
          </a:prstGeom>
          <a:noFill/>
          <a:ln>
            <a:noFill/>
          </a:ln>
        </p:spPr>
      </p:pic>
    </p:spTree>
    <p:extLst>
      <p:ext uri="{BB962C8B-B14F-4D97-AF65-F5344CB8AC3E}">
        <p14:creationId xmlns:p14="http://schemas.microsoft.com/office/powerpoint/2010/main" val="32881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mj-lt"/>
                <a:cs typeface="FlandersArtSans-Bold" panose="00000800000000000000" pitchFamily="2" charset="0"/>
              </a:defRPr>
            </a:lvl1pPr>
          </a:lstStyle>
          <a:p>
            <a:r>
              <a:rPr lang="nl-NL"/>
              <a:t>Klik om de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mj-lt"/>
              </a:defRPr>
            </a:lvl1pPr>
          </a:lstStyle>
          <a:p>
            <a:fld id="{7749CDD0-7D77-4D23-9A27-F361E39BA472}" type="datetime1">
              <a:rPr lang="nl-BE" smtClean="0"/>
              <a:pPr/>
              <a:t>11/12/2019</a:t>
            </a:fld>
            <a:r>
              <a:rPr lang="nl-BE"/>
              <a:t> </a:t>
            </a:r>
            <a:r>
              <a:rPr lang="nl-BE" b="1"/>
              <a:t>│</a:t>
            </a:r>
            <a:fld id="{B263F6C6-2226-4286-8995-C42CB1E7C290}" type="slidenum">
              <a:rPr lang="nl-BE" smtClean="0"/>
              <a:pPr/>
              <a:t>‹nr.›</a:t>
            </a:fld>
            <a:endParaRPr lang="nl-BE" dirty="0"/>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485" y="5906522"/>
            <a:ext cx="1631960" cy="615664"/>
          </a:xfrm>
          <a:prstGeom prst="rect">
            <a:avLst/>
          </a:prstGeom>
        </p:spPr>
      </p:pic>
    </p:spTree>
    <p:extLst>
      <p:ext uri="{BB962C8B-B14F-4D97-AF65-F5344CB8AC3E}">
        <p14:creationId xmlns:p14="http://schemas.microsoft.com/office/powerpoint/2010/main" val="276355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mj-lt"/>
                <a:cs typeface="FlandersArtSans-Bold" panose="00000800000000000000" pitchFamily="2" charset="0"/>
              </a:defRPr>
            </a:lvl1pPr>
          </a:lstStyle>
          <a:p>
            <a:r>
              <a:rPr lang="nl-NL"/>
              <a:t>Klik om de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mj-lt"/>
              </a:defRPr>
            </a:lvl1pPr>
          </a:lstStyle>
          <a:p>
            <a:fld id="{7749CDD0-7D77-4D23-9A27-F361E39BA472}" type="datetime1">
              <a:rPr lang="nl-BE" smtClean="0"/>
              <a:pPr/>
              <a:t>11/12/2019</a:t>
            </a:fld>
            <a:r>
              <a:rPr lang="nl-BE"/>
              <a:t> </a:t>
            </a:r>
            <a:r>
              <a:rPr lang="nl-BE" b="1"/>
              <a:t>│</a:t>
            </a:r>
            <a:fld id="{B263F6C6-2226-4286-8995-C42CB1E7C290}" type="slidenum">
              <a:rPr lang="nl-BE" smtClean="0"/>
              <a:pPr/>
              <a:t>‹nr.›</a:t>
            </a:fld>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050" y="5911881"/>
            <a:ext cx="1631960" cy="615664"/>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1" i="0">
                <a:latin typeface="+mj-lt"/>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latin typeface="+mj-lt"/>
              </a:defRPr>
            </a:lvl1pPr>
          </a:lstStyle>
          <a:p>
            <a:fld id="{7749CDD0-7D77-4D23-9A27-F361E39BA472}" type="datetime1">
              <a:rPr lang="nl-BE" smtClean="0"/>
              <a:pPr/>
              <a:t>11/12/2019</a:t>
            </a:fld>
            <a:r>
              <a:rPr lang="nl-BE"/>
              <a:t> </a:t>
            </a:r>
            <a:r>
              <a:rPr lang="nl-BE" b="1"/>
              <a:t>│</a:t>
            </a:r>
            <a:fld id="{B263F6C6-2226-4286-8995-C42CB1E7C290}" type="slidenum">
              <a:rPr lang="nl-BE" smtClean="0"/>
              <a:pPr/>
              <a:t>‹nr.›</a:t>
            </a:fld>
            <a:endParaRPr lang="nl-BE" dirty="0"/>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486" y="5906522"/>
            <a:ext cx="1631960" cy="615664"/>
          </a:xfrm>
          <a:prstGeom prst="rect">
            <a:avLst/>
          </a:prstGeom>
        </p:spPr>
      </p:pic>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1" i="0">
                <a:latin typeface="+mj-lt"/>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mj-lt"/>
              </a:defRPr>
            </a:lvl1pPr>
            <a:lvl2pPr>
              <a:spcBef>
                <a:spcPts val="300"/>
              </a:spcBef>
              <a:defRPr sz="2000">
                <a:solidFill>
                  <a:schemeClr val="bg1">
                    <a:lumMod val="50000"/>
                  </a:schemeClr>
                </a:solidFill>
                <a:latin typeface="+mj-lt"/>
              </a:defRPr>
            </a:lvl2pPr>
            <a:lvl3pPr>
              <a:spcBef>
                <a:spcPts val="300"/>
              </a:spcBef>
              <a:defRPr sz="1800">
                <a:latin typeface="+mj-lt"/>
              </a:defRPr>
            </a:lvl3pPr>
            <a:lvl4pPr>
              <a:spcBef>
                <a:spcPts val="300"/>
              </a:spcBef>
              <a:defRPr sz="1800">
                <a:latin typeface="+mj-lt"/>
              </a:defRPr>
            </a:lvl4pPr>
            <a:lvl5pPr>
              <a:spcBef>
                <a:spcPts val="300"/>
              </a:spcBef>
              <a:defRPr sz="1800">
                <a:latin typeface="+mj-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latin typeface="+mj-lt"/>
              </a:defRPr>
            </a:lvl1pPr>
          </a:lstStyle>
          <a:p>
            <a:fld id="{7749CDD0-7D77-4D23-9A27-F361E39BA472}" type="datetime1">
              <a:rPr lang="nl-BE" smtClean="0"/>
              <a:pPr/>
              <a:t>11/12/2019</a:t>
            </a:fld>
            <a:r>
              <a:rPr lang="nl-BE"/>
              <a:t> </a:t>
            </a:r>
            <a:r>
              <a:rPr lang="nl-BE" b="1"/>
              <a:t>│</a:t>
            </a:r>
            <a:fld id="{B263F6C6-2226-4286-8995-C42CB1E7C290}" type="slidenum">
              <a:rPr lang="nl-BE" smtClean="0"/>
              <a:pPr/>
              <a:t>‹nr.›</a:t>
            </a:fld>
            <a:endParaRPr lang="nl-BE" dirty="0"/>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mj-lt"/>
              </a:defRPr>
            </a:lvl1pPr>
            <a:lvl2pPr>
              <a:spcBef>
                <a:spcPts val="300"/>
              </a:spcBef>
              <a:defRPr sz="2000">
                <a:solidFill>
                  <a:schemeClr val="bg1">
                    <a:lumMod val="50000"/>
                  </a:schemeClr>
                </a:solidFill>
                <a:latin typeface="+mj-lt"/>
              </a:defRPr>
            </a:lvl2pPr>
            <a:lvl3pPr>
              <a:spcBef>
                <a:spcPts val="300"/>
              </a:spcBef>
              <a:defRPr sz="1800">
                <a:latin typeface="+mj-lt"/>
              </a:defRPr>
            </a:lvl3pPr>
            <a:lvl4pPr>
              <a:spcBef>
                <a:spcPts val="300"/>
              </a:spcBef>
              <a:defRPr sz="1800">
                <a:latin typeface="+mj-lt"/>
              </a:defRPr>
            </a:lvl4pPr>
            <a:lvl5pPr>
              <a:spcBef>
                <a:spcPts val="300"/>
              </a:spcBef>
              <a:defRPr sz="1800">
                <a:latin typeface="+mj-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769" y="5922598"/>
            <a:ext cx="1631960" cy="615664"/>
          </a:xfrm>
          <a:prstGeom prst="rect">
            <a:avLst/>
          </a:prstGeom>
        </p:spPr>
      </p:pic>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mj-lt"/>
              </a:defRPr>
            </a:lvl1pPr>
          </a:lstStyle>
          <a:p>
            <a:fld id="{7749CDD0-7D77-4D23-9A27-F361E39BA472}" type="datetime1">
              <a:rPr lang="nl-BE" smtClean="0"/>
              <a:pPr/>
              <a:t>11/12/2019</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title"/>
          </p:nvPr>
        </p:nvSpPr>
        <p:spPr>
          <a:xfrm>
            <a:off x="1296000" y="756000"/>
            <a:ext cx="7416000" cy="1116000"/>
          </a:xfrm>
        </p:spPr>
        <p:txBody>
          <a:bodyPr anchor="t" anchorCtr="0"/>
          <a:lstStyle>
            <a:lvl1pPr>
              <a:defRPr b="1">
                <a:latin typeface="+mj-lt"/>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mj-lt"/>
              </a:defRPr>
            </a:lvl1pPr>
            <a:lvl2pPr>
              <a:lnSpc>
                <a:spcPct val="90000"/>
              </a:lnSpc>
              <a:buSzPct val="75000"/>
              <a:buFontTx/>
              <a:buBlip>
                <a:blip r:embed="rId3"/>
              </a:buBlip>
              <a:defRPr sz="2200">
                <a:solidFill>
                  <a:schemeClr val="bg1">
                    <a:lumMod val="50000"/>
                  </a:schemeClr>
                </a:solidFill>
                <a:latin typeface="+mj-lt"/>
              </a:defRPr>
            </a:lvl2pPr>
            <a:lvl3pPr>
              <a:lnSpc>
                <a:spcPct val="90000"/>
              </a:lnSpc>
              <a:buSzPct val="85000"/>
              <a:defRPr>
                <a:latin typeface="+mj-lt"/>
              </a:defRPr>
            </a:lvl3pPr>
            <a:lvl4pPr>
              <a:lnSpc>
                <a:spcPct val="90000"/>
              </a:lnSpc>
              <a:defRPr>
                <a:latin typeface="+mj-lt"/>
              </a:defRPr>
            </a:lvl4pPr>
            <a:lvl5pPr>
              <a:lnSpc>
                <a:spcPct val="90000"/>
              </a:lnSpc>
              <a:defRPr>
                <a:latin typeface="+mj-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7486" y="5911881"/>
            <a:ext cx="1631960" cy="615664"/>
          </a:xfrm>
          <a:prstGeom prst="rect">
            <a:avLst/>
          </a:prstGeom>
        </p:spPr>
      </p:pic>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8F15BBB3-3B14-43DF-9824-9EB2748E683E}" type="datetimeFigureOut">
              <a:rPr lang="nl-BE" smtClean="0"/>
              <a:t>11/12/2019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3DA027B-7AAF-4C34-AD41-850A5C2A3403}" type="slidenum">
              <a:rPr lang="nl-BE" smtClean="0"/>
              <a:t>‹nr.›</a:t>
            </a:fld>
            <a:endParaRPr lang="nl-BE"/>
          </a:p>
        </p:txBody>
      </p:sp>
    </p:spTree>
    <p:extLst>
      <p:ext uri="{BB962C8B-B14F-4D97-AF65-F5344CB8AC3E}">
        <p14:creationId xmlns:p14="http://schemas.microsoft.com/office/powerpoint/2010/main" val="24495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mj-lt"/>
              </a:defRPr>
            </a:lvl1pPr>
          </a:lstStyle>
          <a:p>
            <a:fld id="{FD6BEBD5-99F3-4C1B-B5AF-C9279F4847C2}" type="datetimeFigureOut">
              <a:rPr lang="nl-BE" smtClean="0"/>
              <a:pPr/>
              <a:t>11/12/2019</a:t>
            </a:fld>
            <a:endParaRPr lang="nl-BE" dirty="0"/>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mj-lt"/>
              </a:defRPr>
            </a:lvl1pPr>
          </a:lstStyle>
          <a:p>
            <a:endParaRPr lang="nl-BE" dirty="0"/>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mj-lt"/>
              </a:defRPr>
            </a:lvl1pPr>
          </a:lstStyle>
          <a:p>
            <a:fld id="{492AD3B4-D906-4191-84FB-4FE613E48036}" type="slidenum">
              <a:rPr lang="nl-BE" smtClean="0"/>
              <a:pPr/>
              <a:t>‹nr.›</a:t>
            </a:fld>
            <a:endParaRPr lang="nl-BE" dirty="0"/>
          </a:p>
        </p:txBody>
      </p:sp>
      <p:sp>
        <p:nvSpPr>
          <p:cNvPr id="7" name="Rechthoek 6"/>
          <p:cNvSpPr/>
          <p:nvPr/>
        </p:nvSpPr>
        <p:spPr>
          <a:xfrm>
            <a:off x="1" y="0"/>
            <a:ext cx="2880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4" r:id="rId4"/>
    <p:sldLayoutId id="2147483678" r:id="rId5"/>
    <p:sldLayoutId id="2147483650" r:id="rId6"/>
    <p:sldLayoutId id="2147483652" r:id="rId7"/>
    <p:sldLayoutId id="2147483655" r:id="rId8"/>
    <p:sldLayoutId id="2147483679" r:id="rId9"/>
  </p:sldLayoutIdLst>
  <p:txStyles>
    <p:titleStyle>
      <a:lvl1pPr algn="l" defTabSz="914400" rtl="0" eaLnBrk="1" latinLnBrk="0" hangingPunct="1">
        <a:lnSpc>
          <a:spcPts val="3800"/>
        </a:lnSpc>
        <a:spcBef>
          <a:spcPts val="0"/>
        </a:spcBef>
        <a:buNone/>
        <a:defRPr sz="3700" b="1" i="0" kern="1200">
          <a:solidFill>
            <a:schemeClr val="tx1"/>
          </a:solidFill>
          <a:latin typeface="+mj-lt"/>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1"/>
        </a:buBlip>
        <a:defRPr sz="2200" b="1" kern="1200" spc="0">
          <a:solidFill>
            <a:schemeClr val="tx1"/>
          </a:solidFill>
          <a:latin typeface="+mj-lt"/>
          <a:ea typeface="+mn-ea"/>
          <a:cs typeface="+mn-cs"/>
        </a:defRPr>
      </a:lvl1pPr>
      <a:lvl2pPr marL="576000" indent="-288000" algn="l" defTabSz="914400" rtl="0" eaLnBrk="1" latinLnBrk="0" hangingPunct="1">
        <a:lnSpc>
          <a:spcPct val="90000"/>
        </a:lnSpc>
        <a:spcBef>
          <a:spcPts val="300"/>
        </a:spcBef>
        <a:buSzPct val="70000"/>
        <a:buFontTx/>
        <a:buBlip>
          <a:blip r:embed="rId12"/>
        </a:buBlip>
        <a:defRPr sz="2200" kern="1200" spc="0">
          <a:solidFill>
            <a:schemeClr val="bg1">
              <a:lumMod val="50000"/>
            </a:schemeClr>
          </a:solidFill>
          <a:latin typeface="+mj-lt"/>
          <a:ea typeface="+mn-ea"/>
          <a:cs typeface="+mn-cs"/>
        </a:defRPr>
      </a:lvl2pPr>
      <a:lvl3pPr marL="864000" indent="-288000" algn="l" defTabSz="914400" rtl="0" eaLnBrk="1" latinLnBrk="0" hangingPunct="1">
        <a:lnSpc>
          <a:spcPct val="90000"/>
        </a:lnSpc>
        <a:spcBef>
          <a:spcPts val="300"/>
        </a:spcBef>
        <a:buSzPct val="90000"/>
        <a:buFontTx/>
        <a:buBlip>
          <a:blip r:embed="rId13"/>
        </a:buBlip>
        <a:defRPr sz="2000" kern="1200" spc="0">
          <a:solidFill>
            <a:schemeClr val="tx1"/>
          </a:solidFill>
          <a:latin typeface="+mj-lt"/>
          <a:ea typeface="+mn-ea"/>
          <a:cs typeface="+mn-cs"/>
        </a:defRPr>
      </a:lvl3pPr>
      <a:lvl4pPr marL="1152000" indent="-288000" algn="l" defTabSz="914400" rtl="0" eaLnBrk="1" latinLnBrk="0" hangingPunct="1">
        <a:lnSpc>
          <a:spcPct val="90000"/>
        </a:lnSpc>
        <a:spcBef>
          <a:spcPts val="300"/>
        </a:spcBef>
        <a:buSzPct val="75000"/>
        <a:buFontTx/>
        <a:buBlip>
          <a:blip r:embed="rId14"/>
        </a:buBlip>
        <a:defRPr sz="2000" kern="1200" spc="0">
          <a:solidFill>
            <a:schemeClr val="tx1"/>
          </a:solidFill>
          <a:latin typeface="+mj-lt"/>
          <a:ea typeface="+mn-ea"/>
          <a:cs typeface="+mn-cs"/>
        </a:defRPr>
      </a:lvl4pPr>
      <a:lvl5pPr marL="1440000" indent="-288000" algn="l" defTabSz="914400" rtl="0" eaLnBrk="1" latinLnBrk="0" hangingPunct="1">
        <a:lnSpc>
          <a:spcPct val="90000"/>
        </a:lnSpc>
        <a:spcBef>
          <a:spcPts val="300"/>
        </a:spcBef>
        <a:buSzPct val="90000"/>
        <a:buFontTx/>
        <a:buBlip>
          <a:blip r:embed="rId11"/>
        </a:buBlip>
        <a:defRPr sz="2000" kern="1200" spc="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050">
                <a:solidFill>
                  <a:schemeClr val="tx1">
                    <a:tint val="75000"/>
                  </a:schemeClr>
                </a:solidFill>
                <a:latin typeface="+mj-lt"/>
              </a:defRPr>
            </a:lvl1pPr>
          </a:lstStyle>
          <a:p>
            <a:fld id="{FD6BEBD5-99F3-4C1B-B5AF-C9279F4847C2}" type="datetimeFigureOut">
              <a:rPr lang="nl-BE" smtClean="0"/>
              <a:pPr/>
              <a:t>11/12/2019</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050">
                <a:solidFill>
                  <a:schemeClr val="tx1">
                    <a:tint val="75000"/>
                  </a:schemeClr>
                </a:solidFill>
                <a:latin typeface="+mj-lt"/>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000">
                <a:solidFill>
                  <a:schemeClr val="tx1">
                    <a:tint val="75000"/>
                  </a:schemeClr>
                </a:solidFill>
                <a:latin typeface="+mj-lt"/>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Lst>
  <p:txStyles>
    <p:titleStyle>
      <a:lvl1pPr algn="l" defTabSz="914400" rtl="0" eaLnBrk="1" latinLnBrk="0" hangingPunct="1">
        <a:lnSpc>
          <a:spcPts val="3800"/>
        </a:lnSpc>
        <a:spcBef>
          <a:spcPct val="0"/>
        </a:spcBef>
        <a:buNone/>
        <a:defRPr sz="3700" b="1" kern="1200">
          <a:solidFill>
            <a:schemeClr val="tx1"/>
          </a:solidFill>
          <a:latin typeface="+mj-lt"/>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6"/>
        </a:buBlip>
        <a:tabLst/>
        <a:defRPr sz="2200" b="1" kern="1200"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7"/>
        </a:buBlip>
        <a:tabLst/>
        <a:defRPr sz="2200" kern="1200" spc="0" baseline="0">
          <a:solidFill>
            <a:srgbClr val="9B9B9B"/>
          </a:solidFill>
          <a:latin typeface="+mn-lt"/>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8"/>
        </a:buBlip>
        <a:tabLst/>
        <a:defRPr sz="2000" kern="1200" spc="0" baseline="0">
          <a:solidFill>
            <a:schemeClr val="tx1"/>
          </a:solidFill>
          <a:latin typeface="+mn-lt"/>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9"/>
        </a:buBlip>
        <a:tabLst/>
        <a:defRPr sz="2000" kern="1200" spc="0" baseline="0">
          <a:solidFill>
            <a:schemeClr val="tx1"/>
          </a:solidFill>
          <a:latin typeface="+mn-lt"/>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2000" kern="1200" spc="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BEBA8EAE-BF5A-486C-A8C5-ECC9F3942E4B}">
                <a14:imgProps xmlns:a14="http://schemas.microsoft.com/office/drawing/2010/main">
                  <a14:imgLayer r:embed="rId4">
                    <a14:imgEffect>
                      <a14:backgroundRemoval t="4369" b="89968" l="2286" r="99229"/>
                    </a14:imgEffect>
                  </a14:imgLayer>
                </a14:imgProps>
              </a:ext>
              <a:ext uri="{28A0092B-C50C-407E-A947-70E740481C1C}">
                <a14:useLocalDpi xmlns:a14="http://schemas.microsoft.com/office/drawing/2010/main" val="0"/>
              </a:ext>
            </a:extLst>
          </a:blip>
          <a:stretch>
            <a:fillRect/>
          </a:stretch>
        </p:blipFill>
        <p:spPr>
          <a:xfrm>
            <a:off x="316088" y="564016"/>
            <a:ext cx="8827911" cy="6226683"/>
          </a:xfrm>
          <a:prstGeom prst="rect">
            <a:avLst/>
          </a:prstGeom>
        </p:spPr>
      </p:pic>
      <p:sp>
        <p:nvSpPr>
          <p:cNvPr id="2" name="Titel 1"/>
          <p:cNvSpPr>
            <a:spLocks noGrp="1"/>
          </p:cNvSpPr>
          <p:nvPr>
            <p:ph type="ctrTitle"/>
          </p:nvPr>
        </p:nvSpPr>
        <p:spPr>
          <a:xfrm>
            <a:off x="697689" y="2038578"/>
            <a:ext cx="7416000" cy="2088000"/>
          </a:xfrm>
        </p:spPr>
        <p:txBody>
          <a:bodyPr/>
          <a:lstStyle/>
          <a:p>
            <a:r>
              <a:rPr lang="nl-BE" sz="3600" dirty="0"/>
              <a:t>Het infrastructuurforfait: </a:t>
            </a:r>
            <a:br>
              <a:rPr lang="nl-BE" sz="3600" dirty="0"/>
            </a:br>
            <a:r>
              <a:rPr lang="nl-BE" sz="3600" b="1" dirty="0">
                <a:latin typeface="+mj-lt"/>
              </a:rPr>
              <a:t>VIPA voor personen met een handicap in de persoonsvolgende financiering</a:t>
            </a:r>
          </a:p>
        </p:txBody>
      </p:sp>
      <p:sp>
        <p:nvSpPr>
          <p:cNvPr id="4" name="Titel 1">
            <a:extLst>
              <a:ext uri="{FF2B5EF4-FFF2-40B4-BE49-F238E27FC236}">
                <a16:creationId xmlns:a16="http://schemas.microsoft.com/office/drawing/2014/main" id="{BD976F6E-8B25-47DA-ACAD-FF3738709764}"/>
              </a:ext>
            </a:extLst>
          </p:cNvPr>
          <p:cNvSpPr txBox="1">
            <a:spLocks/>
          </p:cNvSpPr>
          <p:nvPr/>
        </p:nvSpPr>
        <p:spPr>
          <a:xfrm>
            <a:off x="1296000" y="4413956"/>
            <a:ext cx="7416000" cy="530577"/>
          </a:xfrm>
          <a:prstGeom prst="rect">
            <a:avLst/>
          </a:prstGeom>
        </p:spPr>
        <p:txBody>
          <a:bodyPr vert="horz" lIns="0" tIns="0" rIns="0" bIns="0" rtlCol="0" anchor="b" anchorCtr="0">
            <a:noAutofit/>
          </a:bodyPr>
          <a:lstStyle>
            <a:lvl1pPr indent="0" algn="l" defTabSz="914400" rtl="0" eaLnBrk="1" latinLnBrk="0" hangingPunct="1">
              <a:lnSpc>
                <a:spcPts val="5400"/>
              </a:lnSpc>
              <a:spcBef>
                <a:spcPts val="0"/>
              </a:spcBef>
              <a:buNone/>
              <a:defRPr sz="5400" b="1" i="0" kern="1200">
                <a:solidFill>
                  <a:schemeClr val="tx1"/>
                </a:solidFill>
                <a:latin typeface="+mj-lt"/>
                <a:ea typeface="+mj-ea"/>
                <a:cs typeface="FlandersArtSans-Bold" panose="00000800000000000000" pitchFamily="2" charset="0"/>
              </a:defRPr>
            </a:lvl1pPr>
          </a:lstStyle>
          <a:p>
            <a:endParaRPr lang="nl-BE" sz="2800" dirty="0"/>
          </a:p>
        </p:txBody>
      </p:sp>
    </p:spTree>
    <p:extLst>
      <p:ext uri="{BB962C8B-B14F-4D97-AF65-F5344CB8AC3E}">
        <p14:creationId xmlns:p14="http://schemas.microsoft.com/office/powerpoint/2010/main" val="512104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Doelgroepen </a:t>
            </a:r>
          </a:p>
        </p:txBody>
      </p:sp>
      <p:sp>
        <p:nvSpPr>
          <p:cNvPr id="3" name="Tijdelijke aanduiding voor inhoud 2"/>
          <p:cNvSpPr>
            <a:spLocks noGrp="1"/>
          </p:cNvSpPr>
          <p:nvPr>
            <p:ph idx="1"/>
          </p:nvPr>
        </p:nvSpPr>
        <p:spPr>
          <a:xfrm>
            <a:off x="628650" y="1872000"/>
            <a:ext cx="7886700" cy="3919201"/>
          </a:xfrm>
        </p:spPr>
        <p:txBody>
          <a:bodyPr>
            <a:normAutofit fontScale="92500" lnSpcReduction="10000"/>
          </a:bodyPr>
          <a:lstStyle/>
          <a:p>
            <a:pPr marL="0" indent="0">
              <a:buNone/>
            </a:pPr>
            <a:endParaRPr lang="nl-BE" dirty="0"/>
          </a:p>
          <a:p>
            <a:pPr marL="0" indent="0">
              <a:buNone/>
            </a:pPr>
            <a:r>
              <a:rPr lang="nl-BE" sz="1900" b="1" dirty="0"/>
              <a:t>ENKEL DAG</a:t>
            </a:r>
          </a:p>
          <a:p>
            <a:pPr marL="0" indent="0">
              <a:buNone/>
            </a:pPr>
            <a:endParaRPr lang="nl-BE" b="1" dirty="0"/>
          </a:p>
          <a:p>
            <a:r>
              <a:rPr lang="nl-BE" dirty="0"/>
              <a:t>ZORGGROEP 4</a:t>
            </a:r>
          </a:p>
          <a:p>
            <a:pPr marL="0" indent="0">
              <a:buNone/>
            </a:pPr>
            <a:endParaRPr lang="nl-BE" i="1" dirty="0">
              <a:solidFill>
                <a:schemeClr val="tx2">
                  <a:lumMod val="75000"/>
                </a:schemeClr>
              </a:solidFill>
            </a:endParaRPr>
          </a:p>
          <a:p>
            <a:pPr marL="0" indent="0">
              <a:buNone/>
            </a:pPr>
            <a:r>
              <a:rPr lang="nl-BE" i="1" dirty="0">
                <a:solidFill>
                  <a:schemeClr val="tx2">
                    <a:lumMod val="75000"/>
                  </a:schemeClr>
                </a:solidFill>
              </a:rPr>
              <a:t>	</a:t>
            </a:r>
            <a:r>
              <a:rPr lang="nl-BE" sz="1900" i="1" dirty="0">
                <a:solidFill>
                  <a:schemeClr val="tx2">
                    <a:lumMod val="75000"/>
                  </a:schemeClr>
                </a:solidFill>
              </a:rPr>
              <a:t>min. B5 én P5, B6 of P6 en hoger, of rolstoelafhankelijkheid 	binnenshuis</a:t>
            </a:r>
          </a:p>
          <a:p>
            <a:pPr marL="0" indent="0">
              <a:buNone/>
            </a:pPr>
            <a:endParaRPr lang="nl-BE" i="1" dirty="0">
              <a:solidFill>
                <a:schemeClr val="tx2">
                  <a:lumMod val="75000"/>
                </a:schemeClr>
              </a:solidFill>
            </a:endParaRPr>
          </a:p>
          <a:p>
            <a:r>
              <a:rPr lang="nl-BE" dirty="0"/>
              <a:t>ZORGGROEP 5</a:t>
            </a:r>
          </a:p>
          <a:p>
            <a:pPr marL="0" indent="0">
              <a:buNone/>
            </a:pPr>
            <a:r>
              <a:rPr lang="nl-BE" i="1" dirty="0">
                <a:solidFill>
                  <a:schemeClr val="tx2">
                    <a:lumMod val="75000"/>
                  </a:schemeClr>
                </a:solidFill>
              </a:rPr>
              <a:t>	</a:t>
            </a:r>
            <a:r>
              <a:rPr lang="nl-BE" sz="1900" i="1" dirty="0">
                <a:solidFill>
                  <a:schemeClr val="tx2">
                    <a:lumMod val="75000"/>
                  </a:schemeClr>
                </a:solidFill>
              </a:rPr>
              <a:t>min. een combinatie B3 en P3, of minstens één waarde 5 (B5 of P5)</a:t>
            </a:r>
          </a:p>
          <a:p>
            <a:pPr marL="0" indent="0">
              <a:buNone/>
            </a:pPr>
            <a:endParaRPr lang="nl-BE" i="1" dirty="0">
              <a:solidFill>
                <a:schemeClr val="tx2">
                  <a:lumMod val="75000"/>
                </a:schemeClr>
              </a:solidFill>
            </a:endParaRPr>
          </a:p>
          <a:p>
            <a:pPr marL="0" indent="0">
              <a:buNone/>
            </a:pPr>
            <a:endParaRPr lang="nl-BE" i="1" dirty="0">
              <a:solidFill>
                <a:schemeClr val="tx2">
                  <a:lumMod val="75000"/>
                </a:schemeClr>
              </a:solidFill>
            </a:endParaRPr>
          </a:p>
          <a:p>
            <a:pPr marL="0" indent="0">
              <a:buNone/>
            </a:pPr>
            <a:r>
              <a:rPr lang="nl-BE" dirty="0"/>
              <a:t>+ MB in opmaak voor het bepalen van criteria GES en </a:t>
            </a:r>
            <a:r>
              <a:rPr lang="nl-BE" dirty="0" err="1"/>
              <a:t>rolstoelafh</a:t>
            </a:r>
            <a:r>
              <a:rPr lang="nl-BE" dirty="0"/>
              <a:t> </a:t>
            </a:r>
          </a:p>
          <a:p>
            <a:pPr marL="0" indent="0">
              <a:buNone/>
            </a:pPr>
            <a:endParaRPr lang="nl-BE"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3362775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801C00-8857-47F3-BA7C-5CA9186543F7}"/>
              </a:ext>
            </a:extLst>
          </p:cNvPr>
          <p:cNvSpPr>
            <a:spLocks noGrp="1"/>
          </p:cNvSpPr>
          <p:nvPr>
            <p:ph type="title"/>
          </p:nvPr>
        </p:nvSpPr>
        <p:spPr/>
        <p:txBody>
          <a:bodyPr/>
          <a:lstStyle/>
          <a:p>
            <a:r>
              <a:rPr lang="nl-BE" dirty="0"/>
              <a:t>Bijlage 2</a:t>
            </a:r>
          </a:p>
        </p:txBody>
      </p:sp>
      <p:pic>
        <p:nvPicPr>
          <p:cNvPr id="8" name="Afbeelding 7">
            <a:extLst>
              <a:ext uri="{FF2B5EF4-FFF2-40B4-BE49-F238E27FC236}">
                <a16:creationId xmlns:a16="http://schemas.microsoft.com/office/drawing/2014/main" id="{6E3F23FD-6E87-4A9B-891D-6E462C47EEA8}"/>
              </a:ext>
            </a:extLst>
          </p:cNvPr>
          <p:cNvPicPr>
            <a:picLocks noChangeAspect="1"/>
          </p:cNvPicPr>
          <p:nvPr/>
        </p:nvPicPr>
        <p:blipFill>
          <a:blip r:embed="rId2"/>
          <a:stretch>
            <a:fillRect/>
          </a:stretch>
        </p:blipFill>
        <p:spPr>
          <a:xfrm>
            <a:off x="1185333" y="1872000"/>
            <a:ext cx="6882437" cy="4013445"/>
          </a:xfrm>
          <a:prstGeom prst="rect">
            <a:avLst/>
          </a:prstGeom>
        </p:spPr>
      </p:pic>
    </p:spTree>
    <p:extLst>
      <p:ext uri="{BB962C8B-B14F-4D97-AF65-F5344CB8AC3E}">
        <p14:creationId xmlns:p14="http://schemas.microsoft.com/office/powerpoint/2010/main" val="100559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F8525-8FA0-4063-932F-C36CCBCBBB2D}"/>
              </a:ext>
            </a:extLst>
          </p:cNvPr>
          <p:cNvSpPr>
            <a:spLocks noGrp="1"/>
          </p:cNvSpPr>
          <p:nvPr>
            <p:ph type="title"/>
          </p:nvPr>
        </p:nvSpPr>
        <p:spPr/>
        <p:txBody>
          <a:bodyPr/>
          <a:lstStyle/>
          <a:p>
            <a:r>
              <a:rPr lang="nl-BE" dirty="0"/>
              <a:t>Bewijzen bezetting zorggroepen</a:t>
            </a:r>
          </a:p>
        </p:txBody>
      </p:sp>
      <p:sp>
        <p:nvSpPr>
          <p:cNvPr id="3" name="Tijdelijke aanduiding voor inhoud 2">
            <a:extLst>
              <a:ext uri="{FF2B5EF4-FFF2-40B4-BE49-F238E27FC236}">
                <a16:creationId xmlns:a16="http://schemas.microsoft.com/office/drawing/2014/main" id="{D06AB366-A031-4236-9E66-EBC94F865F97}"/>
              </a:ext>
            </a:extLst>
          </p:cNvPr>
          <p:cNvSpPr>
            <a:spLocks noGrp="1"/>
          </p:cNvSpPr>
          <p:nvPr>
            <p:ph sz="half" idx="1"/>
          </p:nvPr>
        </p:nvSpPr>
        <p:spPr>
          <a:xfrm>
            <a:off x="1296000" y="1915200"/>
            <a:ext cx="7416000" cy="4055942"/>
          </a:xfrm>
        </p:spPr>
        <p:txBody>
          <a:bodyPr/>
          <a:lstStyle/>
          <a:p>
            <a:r>
              <a:rPr lang="nl-BE" dirty="0"/>
              <a:t>Maximaal op basis gegevens bij VAPH gekend</a:t>
            </a:r>
          </a:p>
          <a:p>
            <a:r>
              <a:rPr lang="nl-BE" dirty="0"/>
              <a:t>Aanwezigheid</a:t>
            </a:r>
          </a:p>
          <a:p>
            <a:pPr lvl="1"/>
            <a:r>
              <a:rPr lang="nl-BE" dirty="0"/>
              <a:t>Op basis van gegevens in de GIR</a:t>
            </a:r>
          </a:p>
          <a:p>
            <a:pPr lvl="1"/>
            <a:r>
              <a:rPr lang="nl-BE" dirty="0"/>
              <a:t>Voor deeltijdse plaatsing: aantal nachten + 1 (voorstel)</a:t>
            </a:r>
          </a:p>
          <a:p>
            <a:r>
              <a:rPr lang="nl-BE" dirty="0"/>
              <a:t>P- en B-waarden</a:t>
            </a:r>
          </a:p>
          <a:p>
            <a:pPr lvl="1"/>
            <a:r>
              <a:rPr lang="nl-BE" dirty="0"/>
              <a:t>Op basis van gegevens transitie ZIN</a:t>
            </a:r>
          </a:p>
          <a:p>
            <a:pPr lvl="1"/>
            <a:r>
              <a:rPr lang="nl-BE" dirty="0"/>
              <a:t>Of op basis gegevens </a:t>
            </a:r>
            <a:r>
              <a:rPr lang="nl-BE" dirty="0" err="1"/>
              <a:t>toeleidingsprocedure</a:t>
            </a:r>
            <a:endParaRPr lang="nl-BE" dirty="0"/>
          </a:p>
          <a:p>
            <a:r>
              <a:rPr lang="nl-BE" dirty="0"/>
              <a:t>Criteria gedragsstoornis en rolstoelafhankelijkheid</a:t>
            </a:r>
          </a:p>
          <a:p>
            <a:pPr lvl="1"/>
            <a:r>
              <a:rPr lang="nl-BE" dirty="0"/>
              <a:t>Wordt op korte termijn vastgelegd in MB</a:t>
            </a:r>
          </a:p>
          <a:p>
            <a:pPr marL="288000" lvl="1" indent="0">
              <a:buNone/>
            </a:pPr>
            <a:endParaRPr lang="nl-BE" dirty="0"/>
          </a:p>
          <a:p>
            <a:r>
              <a:rPr lang="nl-BE" dirty="0"/>
              <a:t>GIR zal worden uitgebreid met enkele nieuwe functionaliteiten</a:t>
            </a:r>
          </a:p>
          <a:p>
            <a:pPr lvl="1"/>
            <a:endParaRPr lang="nl-BE" dirty="0"/>
          </a:p>
        </p:txBody>
      </p:sp>
    </p:spTree>
    <p:extLst>
      <p:ext uri="{BB962C8B-B14F-4D97-AF65-F5344CB8AC3E}">
        <p14:creationId xmlns:p14="http://schemas.microsoft.com/office/powerpoint/2010/main" val="2315558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0533" y="756000"/>
            <a:ext cx="7831467" cy="1116000"/>
          </a:xfrm>
        </p:spPr>
        <p:txBody>
          <a:bodyPr/>
          <a:lstStyle/>
          <a:p>
            <a:r>
              <a:rPr lang="nl-BE" dirty="0"/>
              <a:t>Welke organisaties kunnen een beroep doen op VIPA? </a:t>
            </a:r>
          </a:p>
        </p:txBody>
      </p:sp>
      <p:sp>
        <p:nvSpPr>
          <p:cNvPr id="3" name="Tijdelijke aanduiding voor inhoud 2"/>
          <p:cNvSpPr>
            <a:spLocks noGrp="1"/>
          </p:cNvSpPr>
          <p:nvPr>
            <p:ph idx="1"/>
          </p:nvPr>
        </p:nvSpPr>
        <p:spPr>
          <a:xfrm>
            <a:off x="880533" y="1872000"/>
            <a:ext cx="7831467" cy="3672000"/>
          </a:xfrm>
        </p:spPr>
        <p:txBody>
          <a:bodyPr/>
          <a:lstStyle/>
          <a:p>
            <a:endParaRPr lang="nl-BE" dirty="0"/>
          </a:p>
          <a:p>
            <a:r>
              <a:rPr lang="nl-BE" sz="2400" dirty="0"/>
              <a:t>Vergunde zorgaanbieders die collectieve zorg mogen aanbieden</a:t>
            </a:r>
          </a:p>
          <a:p>
            <a:endParaRPr lang="nl-BE" dirty="0"/>
          </a:p>
          <a:p>
            <a:r>
              <a:rPr lang="nl-BE" sz="2400" dirty="0"/>
              <a:t>Ouderinitiatieven</a:t>
            </a:r>
          </a:p>
          <a:p>
            <a:endParaRPr lang="nl-BE" dirty="0"/>
          </a:p>
          <a:p>
            <a:r>
              <a:rPr lang="nl-BE" sz="2400" dirty="0"/>
              <a:t>Erkende WVG organisaties (max. 15p)</a:t>
            </a:r>
          </a:p>
          <a:p>
            <a:pPr marL="0" indent="0">
              <a:buNone/>
            </a:pPr>
            <a:endParaRPr lang="nl-BE" sz="2400" dirty="0"/>
          </a:p>
          <a:p>
            <a:pPr marL="0" indent="0">
              <a:buNone/>
            </a:pPr>
            <a:r>
              <a:rPr lang="nl-BE" sz="2400" b="0" dirty="0"/>
              <a:t>+ de bezetting van personen in rechtstreeks toegankelijke hulp voor </a:t>
            </a:r>
            <a:r>
              <a:rPr lang="nl-BE" sz="2400" dirty="0"/>
              <a:t>verblijf</a:t>
            </a:r>
          </a:p>
          <a:p>
            <a:pPr marL="0" indent="0">
              <a:buNone/>
            </a:pPr>
            <a:endParaRPr lang="nl-BE" sz="2400" dirty="0"/>
          </a:p>
          <a:p>
            <a:endParaRPr lang="nl-BE" dirty="0"/>
          </a:p>
        </p:txBody>
      </p:sp>
    </p:spTree>
    <p:extLst>
      <p:ext uri="{BB962C8B-B14F-4D97-AF65-F5344CB8AC3E}">
        <p14:creationId xmlns:p14="http://schemas.microsoft.com/office/powerpoint/2010/main" val="823874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80DC2-154D-4EC2-A2DC-C583EF28A675}"/>
              </a:ext>
            </a:extLst>
          </p:cNvPr>
          <p:cNvSpPr>
            <a:spLocks noGrp="1"/>
          </p:cNvSpPr>
          <p:nvPr>
            <p:ph type="title"/>
          </p:nvPr>
        </p:nvSpPr>
        <p:spPr>
          <a:xfrm>
            <a:off x="622666" y="756000"/>
            <a:ext cx="8089334" cy="1116000"/>
          </a:xfrm>
        </p:spPr>
        <p:txBody>
          <a:bodyPr/>
          <a:lstStyle/>
          <a:p>
            <a:r>
              <a:rPr lang="nl-BE" dirty="0"/>
              <a:t>Voorwaarden?  </a:t>
            </a:r>
          </a:p>
        </p:txBody>
      </p:sp>
      <p:sp>
        <p:nvSpPr>
          <p:cNvPr id="3" name="Tijdelijke aanduiding voor inhoud 2">
            <a:extLst>
              <a:ext uri="{FF2B5EF4-FFF2-40B4-BE49-F238E27FC236}">
                <a16:creationId xmlns:a16="http://schemas.microsoft.com/office/drawing/2014/main" id="{42FB3C30-E446-4EE4-AC36-A622DAAA2810}"/>
              </a:ext>
            </a:extLst>
          </p:cNvPr>
          <p:cNvSpPr>
            <a:spLocks noGrp="1"/>
          </p:cNvSpPr>
          <p:nvPr>
            <p:ph sz="half" idx="1"/>
          </p:nvPr>
        </p:nvSpPr>
        <p:spPr>
          <a:xfrm>
            <a:off x="622666" y="1476889"/>
            <a:ext cx="7920000" cy="3715200"/>
          </a:xfrm>
        </p:spPr>
        <p:txBody>
          <a:bodyPr/>
          <a:lstStyle/>
          <a:p>
            <a:pPr marL="288000" indent="-288000"/>
            <a:r>
              <a:rPr lang="nl-BE" sz="2400" dirty="0"/>
              <a:t>Geen ongeoorloofde verwantschap</a:t>
            </a:r>
          </a:p>
          <a:p>
            <a:pPr marL="864000" lvl="1"/>
            <a:r>
              <a:rPr lang="nl-BE" sz="2400" dirty="0" err="1"/>
              <a:t>Uitz</a:t>
            </a:r>
            <a:r>
              <a:rPr lang="nl-BE" sz="2400" dirty="0"/>
              <a:t>: </a:t>
            </a:r>
            <a:r>
              <a:rPr lang="nl-BE" dirty="0"/>
              <a:t>erkende coöperatieve vennootschap</a:t>
            </a:r>
            <a:endParaRPr lang="nl-BE" sz="2400" dirty="0"/>
          </a:p>
          <a:p>
            <a:pPr marL="288000" indent="-288000"/>
            <a:endParaRPr lang="nl-BE" sz="2400" dirty="0"/>
          </a:p>
          <a:p>
            <a:pPr marL="288000" indent="-288000"/>
            <a:r>
              <a:rPr lang="nl-BE" sz="2400" dirty="0"/>
              <a:t>Genotsrecht min 25 jaar beschikken of zal beschikken </a:t>
            </a:r>
          </a:p>
          <a:p>
            <a:pPr marL="288000" indent="-288000"/>
            <a:endParaRPr lang="nl-BE" sz="2400" dirty="0"/>
          </a:p>
          <a:p>
            <a:pPr marL="288000" indent="-288000"/>
            <a:r>
              <a:rPr lang="nl-BE" sz="2400" dirty="0"/>
              <a:t>Financieel </a:t>
            </a:r>
            <a:r>
              <a:rPr lang="nl-BE" sz="2400"/>
              <a:t>in staat </a:t>
            </a:r>
            <a:r>
              <a:rPr lang="nl-BE" sz="2400" dirty="0"/>
              <a:t>zijn om de investering te dragen zonder </a:t>
            </a:r>
            <a:r>
              <a:rPr lang="nl-NL" sz="2400" dirty="0"/>
              <a:t>de continuïteit van de verstrekte dienstverlening in het gedrang te brengen</a:t>
            </a:r>
            <a:endParaRPr lang="nl-BE" sz="2400" dirty="0"/>
          </a:p>
        </p:txBody>
      </p:sp>
    </p:spTree>
    <p:extLst>
      <p:ext uri="{BB962C8B-B14F-4D97-AF65-F5344CB8AC3E}">
        <p14:creationId xmlns:p14="http://schemas.microsoft.com/office/powerpoint/2010/main" val="2231959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80DC2-154D-4EC2-A2DC-C583EF28A675}"/>
              </a:ext>
            </a:extLst>
          </p:cNvPr>
          <p:cNvSpPr>
            <a:spLocks noGrp="1"/>
          </p:cNvSpPr>
          <p:nvPr>
            <p:ph type="title"/>
          </p:nvPr>
        </p:nvSpPr>
        <p:spPr>
          <a:xfrm>
            <a:off x="792000" y="756000"/>
            <a:ext cx="7920000" cy="621244"/>
          </a:xfrm>
        </p:spPr>
        <p:txBody>
          <a:bodyPr/>
          <a:lstStyle/>
          <a:p>
            <a:r>
              <a:rPr lang="nl-BE" dirty="0"/>
              <a:t>Voorwaarden? – project  </a:t>
            </a:r>
          </a:p>
        </p:txBody>
      </p:sp>
      <p:sp>
        <p:nvSpPr>
          <p:cNvPr id="3" name="Tijdelijke aanduiding voor inhoud 2">
            <a:extLst>
              <a:ext uri="{FF2B5EF4-FFF2-40B4-BE49-F238E27FC236}">
                <a16:creationId xmlns:a16="http://schemas.microsoft.com/office/drawing/2014/main" id="{42FB3C30-E446-4EE4-AC36-A622DAAA2810}"/>
              </a:ext>
            </a:extLst>
          </p:cNvPr>
          <p:cNvSpPr>
            <a:spLocks noGrp="1"/>
          </p:cNvSpPr>
          <p:nvPr>
            <p:ph sz="half" idx="1"/>
          </p:nvPr>
        </p:nvSpPr>
        <p:spPr>
          <a:xfrm>
            <a:off x="792000" y="1646222"/>
            <a:ext cx="7920000" cy="3715200"/>
          </a:xfrm>
        </p:spPr>
        <p:txBody>
          <a:bodyPr/>
          <a:lstStyle/>
          <a:p>
            <a:pPr>
              <a:buNone/>
            </a:pPr>
            <a:r>
              <a:rPr lang="nl-BE" dirty="0"/>
              <a:t>Art 5 </a:t>
            </a:r>
          </a:p>
          <a:p>
            <a:pPr>
              <a:buNone/>
            </a:pPr>
            <a:endParaRPr lang="nl-BE" b="0" dirty="0"/>
          </a:p>
          <a:p>
            <a:pPr marL="342900" indent="-342900">
              <a:buFontTx/>
              <a:buChar char="-"/>
            </a:pPr>
            <a:r>
              <a:rPr lang="nl-BE" dirty="0"/>
              <a:t>De algemene </a:t>
            </a:r>
            <a:r>
              <a:rPr lang="nl-NL" dirty="0"/>
              <a:t>bouwfysische, technische en kwalitatieve normen </a:t>
            </a:r>
          </a:p>
          <a:p>
            <a:pPr>
              <a:buNone/>
            </a:pPr>
            <a:endParaRPr lang="nl-NL" b="0" dirty="0"/>
          </a:p>
          <a:p>
            <a:pPr>
              <a:buNone/>
            </a:pPr>
            <a:r>
              <a:rPr lang="nl-NL" b="0" dirty="0"/>
              <a:t>= Gebouwnormen + VIPA criteria duurzaamheid </a:t>
            </a:r>
          </a:p>
          <a:p>
            <a:pPr marL="342900" indent="-342900">
              <a:buFontTx/>
              <a:buChar char="-"/>
            </a:pPr>
            <a:endParaRPr lang="nl-BE" b="0" dirty="0"/>
          </a:p>
          <a:p>
            <a:pPr marL="342900" indent="-342900">
              <a:buFontTx/>
              <a:buChar char="-"/>
            </a:pPr>
            <a:r>
              <a:rPr lang="nl-BE" dirty="0"/>
              <a:t>Bouwvergunning vereist of aanzienlijke werken </a:t>
            </a:r>
          </a:p>
          <a:p>
            <a:pPr marL="342900" indent="-342900">
              <a:buFontTx/>
              <a:buChar char="-"/>
            </a:pPr>
            <a:r>
              <a:rPr lang="nl-BE" dirty="0"/>
              <a:t>Bijkomende voorwaarden voor aankoop </a:t>
            </a:r>
          </a:p>
          <a:p>
            <a:pPr marL="342900" indent="-342900">
              <a:buFontTx/>
              <a:buChar char="-"/>
            </a:pPr>
            <a:r>
              <a:rPr lang="nl-BE" dirty="0"/>
              <a:t>Er is een goedkeuring door de COCO</a:t>
            </a:r>
          </a:p>
          <a:p>
            <a:pPr marL="342900" indent="-342900">
              <a:buFontTx/>
              <a:buChar char="-"/>
            </a:pPr>
            <a:r>
              <a:rPr lang="nl-BE" dirty="0"/>
              <a:t>20 jaar voorheen geen VIPA subsidies voor zelfde project </a:t>
            </a:r>
          </a:p>
          <a:p>
            <a:pPr>
              <a:buNone/>
            </a:pPr>
            <a:endParaRPr lang="nl-BE" dirty="0"/>
          </a:p>
          <a:p>
            <a:pPr>
              <a:buNone/>
            </a:pPr>
            <a:endParaRPr lang="nl-BE" dirty="0"/>
          </a:p>
        </p:txBody>
      </p:sp>
    </p:spTree>
    <p:extLst>
      <p:ext uri="{BB962C8B-B14F-4D97-AF65-F5344CB8AC3E}">
        <p14:creationId xmlns:p14="http://schemas.microsoft.com/office/powerpoint/2010/main" val="476845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Procedure </a:t>
            </a:r>
          </a:p>
        </p:txBody>
      </p:sp>
      <p:sp>
        <p:nvSpPr>
          <p:cNvPr id="3" name="Tijdelijke aanduiding voor inhoud 2"/>
          <p:cNvSpPr>
            <a:spLocks noGrp="1"/>
          </p:cNvSpPr>
          <p:nvPr>
            <p:ph idx="1"/>
          </p:nvPr>
        </p:nvSpPr>
        <p:spPr>
          <a:xfrm>
            <a:off x="903111" y="1676400"/>
            <a:ext cx="7808889" cy="4632960"/>
          </a:xfrm>
        </p:spPr>
        <p:txBody>
          <a:bodyPr/>
          <a:lstStyle/>
          <a:p>
            <a:r>
              <a:rPr lang="nl-BE" sz="2400" dirty="0"/>
              <a:t>Indiening project </a:t>
            </a:r>
          </a:p>
          <a:p>
            <a:pPr marL="0" indent="0">
              <a:buNone/>
            </a:pPr>
            <a:endParaRPr lang="nl-BE" dirty="0"/>
          </a:p>
          <a:p>
            <a:r>
              <a:rPr lang="nl-BE" sz="2400" dirty="0"/>
              <a:t>Goedkeuring project =&gt; max. capaciteit </a:t>
            </a:r>
          </a:p>
          <a:p>
            <a:pPr lvl="1"/>
            <a:r>
              <a:rPr lang="nl-BE" dirty="0"/>
              <a:t>Voldoen aan gebouwnormen + eventuele afwijkingen</a:t>
            </a:r>
          </a:p>
          <a:p>
            <a:pPr lvl="1"/>
            <a:r>
              <a:rPr lang="nl-BE" dirty="0"/>
              <a:t>Voldoen aan VIPA criteria duurzaamheid</a:t>
            </a:r>
          </a:p>
          <a:p>
            <a:endParaRPr lang="nl-BE" dirty="0"/>
          </a:p>
          <a:p>
            <a:r>
              <a:rPr lang="nl-BE" sz="2400" dirty="0"/>
              <a:t>Start met werken (nieuwbouw of grondige verbouwing)</a:t>
            </a:r>
          </a:p>
          <a:p>
            <a:endParaRPr lang="nl-BE" dirty="0"/>
          </a:p>
          <a:p>
            <a:r>
              <a:rPr lang="nl-BE" sz="2400" dirty="0"/>
              <a:t>Ingebruikname</a:t>
            </a:r>
          </a:p>
          <a:p>
            <a:pPr lvl="1"/>
            <a:r>
              <a:rPr lang="nl-BE" u="sng" dirty="0"/>
              <a:t>Start forfaitbetaling  </a:t>
            </a:r>
            <a:r>
              <a:rPr lang="nl-BE" dirty="0"/>
              <a:t>via aanvraag ‘</a:t>
            </a:r>
            <a:r>
              <a:rPr lang="nl-BE" b="1" dirty="0"/>
              <a:t>opstartbeslissing</a:t>
            </a:r>
            <a:r>
              <a:rPr lang="nl-BE" dirty="0"/>
              <a:t>’ </a:t>
            </a:r>
          </a:p>
          <a:p>
            <a:endParaRPr lang="nl-BE" dirty="0"/>
          </a:p>
          <a:p>
            <a:r>
              <a:rPr lang="nl-BE" sz="2400" dirty="0"/>
              <a:t>Jaarlijks ‘verslag’ van bezetting </a:t>
            </a:r>
          </a:p>
          <a:p>
            <a:pPr marL="0" indent="0">
              <a:buNone/>
            </a:pPr>
            <a:endParaRPr lang="nl-BE" dirty="0"/>
          </a:p>
        </p:txBody>
      </p:sp>
    </p:spTree>
    <p:extLst>
      <p:ext uri="{BB962C8B-B14F-4D97-AF65-F5344CB8AC3E}">
        <p14:creationId xmlns:p14="http://schemas.microsoft.com/office/powerpoint/2010/main" val="84677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80DC2-154D-4EC2-A2DC-C583EF28A675}"/>
              </a:ext>
            </a:extLst>
          </p:cNvPr>
          <p:cNvSpPr>
            <a:spLocks noGrp="1"/>
          </p:cNvSpPr>
          <p:nvPr>
            <p:ph type="title"/>
          </p:nvPr>
        </p:nvSpPr>
        <p:spPr/>
        <p:txBody>
          <a:bodyPr/>
          <a:lstStyle/>
          <a:p>
            <a:r>
              <a:rPr lang="nl-BE" dirty="0"/>
              <a:t>Procedure </a:t>
            </a:r>
          </a:p>
        </p:txBody>
      </p:sp>
      <p:sp>
        <p:nvSpPr>
          <p:cNvPr id="63" name="Rechthoek 62">
            <a:extLst>
              <a:ext uri="{FF2B5EF4-FFF2-40B4-BE49-F238E27FC236}">
                <a16:creationId xmlns:a16="http://schemas.microsoft.com/office/drawing/2014/main" id="{8526ACC2-656D-4D5D-A9B6-1869AD1584A9}"/>
              </a:ext>
            </a:extLst>
          </p:cNvPr>
          <p:cNvSpPr/>
          <p:nvPr/>
        </p:nvSpPr>
        <p:spPr>
          <a:xfrm>
            <a:off x="680154" y="1825625"/>
            <a:ext cx="1336435" cy="18583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Voorlopig akkoord INFF</a:t>
            </a:r>
          </a:p>
          <a:p>
            <a:pPr algn="ctr"/>
            <a:r>
              <a:rPr lang="nl-BE" dirty="0">
                <a:solidFill>
                  <a:schemeClr val="tx1"/>
                </a:solidFill>
              </a:rPr>
              <a:t>(optioneel)</a:t>
            </a:r>
          </a:p>
        </p:txBody>
      </p:sp>
      <p:sp>
        <p:nvSpPr>
          <p:cNvPr id="64" name="Rechthoek 63">
            <a:extLst>
              <a:ext uri="{FF2B5EF4-FFF2-40B4-BE49-F238E27FC236}">
                <a16:creationId xmlns:a16="http://schemas.microsoft.com/office/drawing/2014/main" id="{9C9416CE-3469-438F-BA1A-35DCEAC7D644}"/>
              </a:ext>
            </a:extLst>
          </p:cNvPr>
          <p:cNvSpPr/>
          <p:nvPr/>
        </p:nvSpPr>
        <p:spPr>
          <a:xfrm>
            <a:off x="2459130" y="1825625"/>
            <a:ext cx="1409702" cy="185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(Definitief) Akkoord INFF</a:t>
            </a:r>
          </a:p>
        </p:txBody>
      </p:sp>
      <p:sp>
        <p:nvSpPr>
          <p:cNvPr id="65" name="Rechthoek 64">
            <a:extLst>
              <a:ext uri="{FF2B5EF4-FFF2-40B4-BE49-F238E27FC236}">
                <a16:creationId xmlns:a16="http://schemas.microsoft.com/office/drawing/2014/main" id="{4631D073-65CD-4C1B-A1C0-5BD1F7528D9A}"/>
              </a:ext>
            </a:extLst>
          </p:cNvPr>
          <p:cNvSpPr/>
          <p:nvPr/>
        </p:nvSpPr>
        <p:spPr>
          <a:xfrm>
            <a:off x="5428129" y="1825625"/>
            <a:ext cx="1135046" cy="185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Opstart</a:t>
            </a:r>
          </a:p>
          <a:p>
            <a:pPr algn="ctr"/>
            <a:r>
              <a:rPr lang="nl-BE" dirty="0"/>
              <a:t>beslissing</a:t>
            </a:r>
          </a:p>
        </p:txBody>
      </p:sp>
      <p:sp>
        <p:nvSpPr>
          <p:cNvPr id="66" name="Rechthoek 65">
            <a:extLst>
              <a:ext uri="{FF2B5EF4-FFF2-40B4-BE49-F238E27FC236}">
                <a16:creationId xmlns:a16="http://schemas.microsoft.com/office/drawing/2014/main" id="{855523DB-3950-42D2-81E2-D57CCB49FE6C}"/>
              </a:ext>
            </a:extLst>
          </p:cNvPr>
          <p:cNvSpPr/>
          <p:nvPr/>
        </p:nvSpPr>
        <p:spPr>
          <a:xfrm>
            <a:off x="644984" y="4309025"/>
            <a:ext cx="1814145" cy="1089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Aanvraag akkoord INFF</a:t>
            </a:r>
          </a:p>
        </p:txBody>
      </p:sp>
      <p:sp>
        <p:nvSpPr>
          <p:cNvPr id="67" name="Rechthoek 66">
            <a:extLst>
              <a:ext uri="{FF2B5EF4-FFF2-40B4-BE49-F238E27FC236}">
                <a16:creationId xmlns:a16="http://schemas.microsoft.com/office/drawing/2014/main" id="{5FE26DBB-3FDB-4DB5-AEC6-DC3F3CDFA1AA}"/>
              </a:ext>
            </a:extLst>
          </p:cNvPr>
          <p:cNvSpPr/>
          <p:nvPr/>
        </p:nvSpPr>
        <p:spPr>
          <a:xfrm>
            <a:off x="2681871" y="4309025"/>
            <a:ext cx="1186960" cy="1089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Evaluatie/</a:t>
            </a:r>
          </a:p>
          <a:p>
            <a:pPr algn="ctr"/>
            <a:r>
              <a:rPr lang="nl-BE" dirty="0"/>
              <a:t>COCO</a:t>
            </a:r>
          </a:p>
        </p:txBody>
      </p:sp>
      <p:cxnSp>
        <p:nvCxnSpPr>
          <p:cNvPr id="68" name="Rechte verbindingslijn met pijl 67">
            <a:extLst>
              <a:ext uri="{FF2B5EF4-FFF2-40B4-BE49-F238E27FC236}">
                <a16:creationId xmlns:a16="http://schemas.microsoft.com/office/drawing/2014/main" id="{9D294A68-3B11-4300-A48E-30CF667AC1A2}"/>
              </a:ext>
            </a:extLst>
          </p:cNvPr>
          <p:cNvCxnSpPr/>
          <p:nvPr/>
        </p:nvCxnSpPr>
        <p:spPr>
          <a:xfrm>
            <a:off x="2459129" y="4659923"/>
            <a:ext cx="2227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Rechte verbindingslijn met pijl 68">
            <a:extLst>
              <a:ext uri="{FF2B5EF4-FFF2-40B4-BE49-F238E27FC236}">
                <a16:creationId xmlns:a16="http://schemas.microsoft.com/office/drawing/2014/main" id="{EBF339F8-204C-4955-9B4F-FB3F87DDA973}"/>
              </a:ext>
            </a:extLst>
          </p:cNvPr>
          <p:cNvCxnSpPr/>
          <p:nvPr/>
        </p:nvCxnSpPr>
        <p:spPr>
          <a:xfrm flipV="1">
            <a:off x="3275351" y="3683977"/>
            <a:ext cx="0" cy="625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echthoek 69">
            <a:extLst>
              <a:ext uri="{FF2B5EF4-FFF2-40B4-BE49-F238E27FC236}">
                <a16:creationId xmlns:a16="http://schemas.microsoft.com/office/drawing/2014/main" id="{89ED49A1-0BC7-4F7F-AE4E-8244B7FC5901}"/>
              </a:ext>
            </a:extLst>
          </p:cNvPr>
          <p:cNvSpPr/>
          <p:nvPr/>
        </p:nvSpPr>
        <p:spPr>
          <a:xfrm>
            <a:off x="4133574" y="4309024"/>
            <a:ext cx="1215532" cy="1832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Aanvraag opstartbeslissing</a:t>
            </a:r>
          </a:p>
          <a:p>
            <a:pPr algn="ctr"/>
            <a:r>
              <a:rPr lang="nl-BE" dirty="0"/>
              <a:t>(jaar voor ingebruikname)</a:t>
            </a:r>
          </a:p>
        </p:txBody>
      </p:sp>
      <p:sp>
        <p:nvSpPr>
          <p:cNvPr id="71" name="Rechthoek 70">
            <a:extLst>
              <a:ext uri="{FF2B5EF4-FFF2-40B4-BE49-F238E27FC236}">
                <a16:creationId xmlns:a16="http://schemas.microsoft.com/office/drawing/2014/main" id="{CC0C6D34-9082-412C-B4DB-3292D7234684}"/>
              </a:ext>
            </a:extLst>
          </p:cNvPr>
          <p:cNvSpPr/>
          <p:nvPr/>
        </p:nvSpPr>
        <p:spPr>
          <a:xfrm>
            <a:off x="5600885" y="4309025"/>
            <a:ext cx="1186960" cy="1089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Opstart-evaluatie</a:t>
            </a:r>
          </a:p>
        </p:txBody>
      </p:sp>
      <p:cxnSp>
        <p:nvCxnSpPr>
          <p:cNvPr id="72" name="Rechte verbindingslijn met pijl 71">
            <a:extLst>
              <a:ext uri="{FF2B5EF4-FFF2-40B4-BE49-F238E27FC236}">
                <a16:creationId xmlns:a16="http://schemas.microsoft.com/office/drawing/2014/main" id="{E4C99ADE-A425-45CB-9E75-830D8FA9DE6E}"/>
              </a:ext>
            </a:extLst>
          </p:cNvPr>
          <p:cNvCxnSpPr/>
          <p:nvPr/>
        </p:nvCxnSpPr>
        <p:spPr>
          <a:xfrm>
            <a:off x="5378143" y="4659923"/>
            <a:ext cx="2227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Rechte verbindingslijn met pijl 72">
            <a:extLst>
              <a:ext uri="{FF2B5EF4-FFF2-40B4-BE49-F238E27FC236}">
                <a16:creationId xmlns:a16="http://schemas.microsoft.com/office/drawing/2014/main" id="{F7A41A39-8CE1-4A07-95E8-EC0A30750C71}"/>
              </a:ext>
            </a:extLst>
          </p:cNvPr>
          <p:cNvCxnSpPr/>
          <p:nvPr/>
        </p:nvCxnSpPr>
        <p:spPr>
          <a:xfrm flipV="1">
            <a:off x="6194365" y="3683977"/>
            <a:ext cx="0" cy="625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Rechthoek 73">
            <a:extLst>
              <a:ext uri="{FF2B5EF4-FFF2-40B4-BE49-F238E27FC236}">
                <a16:creationId xmlns:a16="http://schemas.microsoft.com/office/drawing/2014/main" id="{BA2B53A4-C03B-4E73-8DF6-564A5776F935}"/>
              </a:ext>
            </a:extLst>
          </p:cNvPr>
          <p:cNvSpPr/>
          <p:nvPr/>
        </p:nvSpPr>
        <p:spPr>
          <a:xfrm>
            <a:off x="7001548" y="1825625"/>
            <a:ext cx="1869831" cy="697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Uitbetaling (jaar ingebruikname) </a:t>
            </a:r>
          </a:p>
        </p:txBody>
      </p:sp>
      <p:sp>
        <p:nvSpPr>
          <p:cNvPr id="75" name="Rechthoek 74">
            <a:extLst>
              <a:ext uri="{FF2B5EF4-FFF2-40B4-BE49-F238E27FC236}">
                <a16:creationId xmlns:a16="http://schemas.microsoft.com/office/drawing/2014/main" id="{9C29F949-E09C-475D-ADB7-0C1D93EEFDDF}"/>
              </a:ext>
            </a:extLst>
          </p:cNvPr>
          <p:cNvSpPr/>
          <p:nvPr/>
        </p:nvSpPr>
        <p:spPr>
          <a:xfrm>
            <a:off x="7001547" y="2626212"/>
            <a:ext cx="1869831" cy="697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t>Jaar ingebruikname </a:t>
            </a:r>
            <a:r>
              <a:rPr lang="nl-BE" sz="1200" dirty="0"/>
              <a:t>= berekend forfait </a:t>
            </a:r>
          </a:p>
        </p:txBody>
      </p:sp>
      <p:sp>
        <p:nvSpPr>
          <p:cNvPr id="76" name="Rechthoek 75">
            <a:extLst>
              <a:ext uri="{FF2B5EF4-FFF2-40B4-BE49-F238E27FC236}">
                <a16:creationId xmlns:a16="http://schemas.microsoft.com/office/drawing/2014/main" id="{B0D5E60C-8FC5-4718-9047-A29300C685B4}"/>
              </a:ext>
            </a:extLst>
          </p:cNvPr>
          <p:cNvSpPr/>
          <p:nvPr/>
        </p:nvSpPr>
        <p:spPr>
          <a:xfrm>
            <a:off x="7001545" y="3424598"/>
            <a:ext cx="1869831" cy="697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Jaar IGN +1</a:t>
            </a:r>
          </a:p>
          <a:p>
            <a:pPr algn="ctr"/>
            <a:r>
              <a:rPr lang="nl-BE" sz="1200" dirty="0"/>
              <a:t>= berekend forfait</a:t>
            </a:r>
          </a:p>
        </p:txBody>
      </p:sp>
      <p:sp>
        <p:nvSpPr>
          <p:cNvPr id="77" name="Rechthoek 76">
            <a:extLst>
              <a:ext uri="{FF2B5EF4-FFF2-40B4-BE49-F238E27FC236}">
                <a16:creationId xmlns:a16="http://schemas.microsoft.com/office/drawing/2014/main" id="{02A1CAA7-8DA5-498B-916D-096A74D620F3}"/>
              </a:ext>
            </a:extLst>
          </p:cNvPr>
          <p:cNvSpPr/>
          <p:nvPr/>
        </p:nvSpPr>
        <p:spPr>
          <a:xfrm>
            <a:off x="7001547" y="4222079"/>
            <a:ext cx="1869831" cy="697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Jaar IGN +2 </a:t>
            </a:r>
          </a:p>
          <a:p>
            <a:pPr algn="ctr"/>
            <a:r>
              <a:rPr lang="nl-BE" sz="1200" dirty="0"/>
              <a:t>= op basis van foto van jaar IGN +1</a:t>
            </a:r>
            <a:endParaRPr lang="nl-BE" dirty="0"/>
          </a:p>
        </p:txBody>
      </p:sp>
      <p:sp>
        <p:nvSpPr>
          <p:cNvPr id="78" name="Rechthoek 77">
            <a:extLst>
              <a:ext uri="{FF2B5EF4-FFF2-40B4-BE49-F238E27FC236}">
                <a16:creationId xmlns:a16="http://schemas.microsoft.com/office/drawing/2014/main" id="{5F52596C-B92B-49F2-83FC-BE62DD203D0B}"/>
              </a:ext>
            </a:extLst>
          </p:cNvPr>
          <p:cNvSpPr/>
          <p:nvPr/>
        </p:nvSpPr>
        <p:spPr>
          <a:xfrm>
            <a:off x="7001545" y="5023571"/>
            <a:ext cx="1869831" cy="697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Jaar IGN +3 </a:t>
            </a:r>
          </a:p>
          <a:p>
            <a:pPr algn="ctr"/>
            <a:r>
              <a:rPr lang="nl-BE" sz="1200" dirty="0"/>
              <a:t>=op basis van foto van jaar IGN +2</a:t>
            </a:r>
            <a:endParaRPr lang="nl-BE" dirty="0"/>
          </a:p>
        </p:txBody>
      </p:sp>
      <p:cxnSp>
        <p:nvCxnSpPr>
          <p:cNvPr id="79" name="Verbindingslijn: gebogen 78">
            <a:extLst>
              <a:ext uri="{FF2B5EF4-FFF2-40B4-BE49-F238E27FC236}">
                <a16:creationId xmlns:a16="http://schemas.microsoft.com/office/drawing/2014/main" id="{D015E9C0-515E-481E-A7E5-86DE3071305B}"/>
              </a:ext>
            </a:extLst>
          </p:cNvPr>
          <p:cNvCxnSpPr>
            <a:cxnSpLocks/>
          </p:cNvCxnSpPr>
          <p:nvPr/>
        </p:nvCxnSpPr>
        <p:spPr>
          <a:xfrm rot="16200000" flipV="1">
            <a:off x="2151213" y="3175922"/>
            <a:ext cx="287215" cy="196105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80" name="Rechte verbindingslijn met pijl 79">
            <a:extLst>
              <a:ext uri="{FF2B5EF4-FFF2-40B4-BE49-F238E27FC236}">
                <a16:creationId xmlns:a16="http://schemas.microsoft.com/office/drawing/2014/main" id="{C811A925-1B26-4C33-9351-B64AA86FDC4E}"/>
              </a:ext>
            </a:extLst>
          </p:cNvPr>
          <p:cNvCxnSpPr/>
          <p:nvPr/>
        </p:nvCxnSpPr>
        <p:spPr>
          <a:xfrm flipV="1">
            <a:off x="1314291" y="3683977"/>
            <a:ext cx="0" cy="328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Rechte verbindingslijn met pijl 80">
            <a:extLst>
              <a:ext uri="{FF2B5EF4-FFF2-40B4-BE49-F238E27FC236}">
                <a16:creationId xmlns:a16="http://schemas.microsoft.com/office/drawing/2014/main" id="{12C17575-341D-42AF-B99E-9D2D0C8EAA7E}"/>
              </a:ext>
            </a:extLst>
          </p:cNvPr>
          <p:cNvCxnSpPr>
            <a:cxnSpLocks/>
            <a:endCxn id="64" idx="1"/>
          </p:cNvCxnSpPr>
          <p:nvPr/>
        </p:nvCxnSpPr>
        <p:spPr>
          <a:xfrm>
            <a:off x="2016589" y="2754801"/>
            <a:ext cx="4425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875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Uitbetaling + bezetting  </a:t>
            </a:r>
          </a:p>
        </p:txBody>
      </p:sp>
      <p:sp>
        <p:nvSpPr>
          <p:cNvPr id="3" name="Tijdelijke aanduiding voor inhoud 2"/>
          <p:cNvSpPr>
            <a:spLocks noGrp="1"/>
          </p:cNvSpPr>
          <p:nvPr>
            <p:ph sz="half" idx="1"/>
          </p:nvPr>
        </p:nvSpPr>
        <p:spPr>
          <a:xfrm>
            <a:off x="762000" y="1615440"/>
            <a:ext cx="7950000" cy="4676095"/>
          </a:xfrm>
        </p:spPr>
        <p:txBody>
          <a:bodyPr/>
          <a:lstStyle/>
          <a:p>
            <a:pPr>
              <a:buNone/>
            </a:pPr>
            <a:endParaRPr lang="nl-BE" b="0" dirty="0"/>
          </a:p>
          <a:p>
            <a:pPr marL="342900" indent="-342900">
              <a:buFontTx/>
              <a:buChar char="-"/>
            </a:pPr>
            <a:r>
              <a:rPr lang="nl-BE" b="0" dirty="0"/>
              <a:t>Forfait als korting op de woon- en </a:t>
            </a:r>
            <a:r>
              <a:rPr lang="nl-BE" b="0" dirty="0" err="1"/>
              <a:t>leefkosten</a:t>
            </a:r>
            <a:endParaRPr lang="nl-BE" b="0" dirty="0"/>
          </a:p>
          <a:p>
            <a:pPr marL="342900" indent="-342900">
              <a:buFontTx/>
              <a:buChar char="-"/>
            </a:pPr>
            <a:r>
              <a:rPr lang="nl-BE" b="0" dirty="0"/>
              <a:t>Kosten die afgedekt worden door het forfait mogen niet ook nog doorgerekend worden </a:t>
            </a:r>
          </a:p>
          <a:p>
            <a:pPr marL="342900" indent="-342900">
              <a:buFontTx/>
              <a:buChar char="-"/>
            </a:pPr>
            <a:r>
              <a:rPr lang="nl-BE" b="0" dirty="0"/>
              <a:t>Verdere operationalisering in onderhandeling met de sector</a:t>
            </a:r>
          </a:p>
          <a:p>
            <a:pPr>
              <a:buNone/>
            </a:pPr>
            <a:endParaRPr lang="nl-BE" b="0" i="1" dirty="0">
              <a:solidFill>
                <a:schemeClr val="tx1">
                  <a:lumMod val="50000"/>
                  <a:lumOff val="50000"/>
                </a:schemeClr>
              </a:solidFill>
            </a:endParaRPr>
          </a:p>
          <a:p>
            <a:pPr>
              <a:buNone/>
            </a:pPr>
            <a:r>
              <a:rPr lang="nl-BE" b="0" i="1" dirty="0">
                <a:solidFill>
                  <a:schemeClr val="tx1">
                    <a:lumMod val="50000"/>
                    <a:lumOff val="50000"/>
                  </a:schemeClr>
                </a:solidFill>
              </a:rPr>
              <a:t>Regelgeving art 21 + 25</a:t>
            </a:r>
          </a:p>
          <a:p>
            <a:pPr>
              <a:buNone/>
            </a:pPr>
            <a:endParaRPr lang="nl-BE" b="0" dirty="0"/>
          </a:p>
        </p:txBody>
      </p:sp>
    </p:spTree>
    <p:extLst>
      <p:ext uri="{BB962C8B-B14F-4D97-AF65-F5344CB8AC3E}">
        <p14:creationId xmlns:p14="http://schemas.microsoft.com/office/powerpoint/2010/main" val="726768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Uitbetaling + bezetting </a:t>
            </a:r>
          </a:p>
        </p:txBody>
      </p:sp>
      <p:sp>
        <p:nvSpPr>
          <p:cNvPr id="3" name="Tijdelijke aanduiding voor inhoud 2"/>
          <p:cNvSpPr>
            <a:spLocks noGrp="1"/>
          </p:cNvSpPr>
          <p:nvPr>
            <p:ph sz="half" idx="1"/>
          </p:nvPr>
        </p:nvSpPr>
        <p:spPr>
          <a:xfrm>
            <a:off x="762000" y="1615440"/>
            <a:ext cx="7950000" cy="4676095"/>
          </a:xfrm>
        </p:spPr>
        <p:txBody>
          <a:bodyPr/>
          <a:lstStyle/>
          <a:p>
            <a:pPr marL="342900" indent="-342900">
              <a:buFontTx/>
              <a:buChar char="-"/>
            </a:pPr>
            <a:r>
              <a:rPr lang="nl-BE" b="0" dirty="0"/>
              <a:t>Vanaf datum ingebruikname (IGN) </a:t>
            </a:r>
          </a:p>
          <a:p>
            <a:pPr marL="342900" indent="-342900">
              <a:buFontTx/>
              <a:buChar char="-"/>
            </a:pPr>
            <a:r>
              <a:rPr lang="nl-BE" b="0" dirty="0"/>
              <a:t>Jaar IGN + jaar na IGN =&gt; betaling forfait </a:t>
            </a:r>
            <a:r>
              <a:rPr lang="nl-BE" b="0" u="sng" dirty="0"/>
              <a:t>veronderstelde bezetting </a:t>
            </a:r>
          </a:p>
          <a:p>
            <a:pPr marL="918900" lvl="1" indent="-342900">
              <a:buFontTx/>
              <a:buChar char="-"/>
            </a:pPr>
            <a:r>
              <a:rPr lang="nl-BE" sz="2000" dirty="0"/>
              <a:t>Zorggroep 2 of 5</a:t>
            </a:r>
          </a:p>
          <a:p>
            <a:pPr marL="918900" lvl="1" indent="-342900">
              <a:buFontTx/>
              <a:buChar char="-"/>
            </a:pPr>
            <a:r>
              <a:rPr lang="nl-BE" sz="2000" b="0" dirty="0"/>
              <a:t>90% bezetting </a:t>
            </a:r>
          </a:p>
          <a:p>
            <a:pPr marL="918900" lvl="1" indent="-342900">
              <a:buFontTx/>
              <a:buChar char="-"/>
            </a:pPr>
            <a:r>
              <a:rPr lang="nl-BE" sz="2000" dirty="0"/>
              <a:t>Ev. correctie jaar nadien: verhoogde groep of bezetting &gt; 90%</a:t>
            </a:r>
            <a:endParaRPr lang="nl-BE" sz="2000" b="0" dirty="0"/>
          </a:p>
          <a:p>
            <a:pPr marL="342900" indent="-342900">
              <a:buFontTx/>
              <a:buChar char="-"/>
            </a:pPr>
            <a:r>
              <a:rPr lang="nl-BE" b="0" dirty="0"/>
              <a:t>Eind januari bezorgt de zorgaanbieder een verslag van de </a:t>
            </a:r>
            <a:r>
              <a:rPr lang="nl-BE" b="0" u="sng" dirty="0"/>
              <a:t>reële bezetting</a:t>
            </a:r>
            <a:r>
              <a:rPr lang="nl-BE" b="0" dirty="0"/>
              <a:t> van het voorafgaande jaar </a:t>
            </a:r>
          </a:p>
          <a:p>
            <a:pPr marL="918900" lvl="1" indent="-342900">
              <a:buFontTx/>
              <a:buChar char="-"/>
            </a:pPr>
            <a:r>
              <a:rPr lang="nl-BE" sz="2000" b="0" dirty="0"/>
              <a:t>Jaar IGN+1 ‘verslag’ van bezetting als basis voor uitbetaling jaar IGN+2</a:t>
            </a:r>
          </a:p>
          <a:p>
            <a:pPr marL="342900" indent="-342900">
              <a:buFontTx/>
              <a:buChar char="-"/>
            </a:pPr>
            <a:r>
              <a:rPr lang="nl-BE" b="0" dirty="0"/>
              <a:t>Max 220 bezettingsdagen per gebruiker + max. capaciteit *220 dagen per jaar</a:t>
            </a:r>
          </a:p>
          <a:p>
            <a:pPr marL="342900" indent="-342900">
              <a:buFontTx/>
              <a:buChar char="-"/>
            </a:pPr>
            <a:r>
              <a:rPr lang="nl-BE" b="0" dirty="0"/>
              <a:t>Gebruiksovereenkomst wordt verondersteld 2m door te lopen na </a:t>
            </a:r>
            <a:r>
              <a:rPr lang="nl-BE" b="0" dirty="0" err="1"/>
              <a:t>uitgebruikname</a:t>
            </a:r>
            <a:r>
              <a:rPr lang="nl-BE" b="0" dirty="0"/>
              <a:t> =&gt; uitbetaling forfait houdt hier ook rekening mee</a:t>
            </a:r>
          </a:p>
          <a:p>
            <a:pPr>
              <a:buNone/>
            </a:pPr>
            <a:endParaRPr lang="nl-BE" b="0" dirty="0"/>
          </a:p>
          <a:p>
            <a:pPr>
              <a:buNone/>
            </a:pPr>
            <a:endParaRPr lang="nl-BE" b="0" dirty="0"/>
          </a:p>
          <a:p>
            <a:pPr>
              <a:buNone/>
            </a:pPr>
            <a:endParaRPr lang="nl-BE" b="0" dirty="0"/>
          </a:p>
        </p:txBody>
      </p:sp>
    </p:spTree>
    <p:extLst>
      <p:ext uri="{BB962C8B-B14F-4D97-AF65-F5344CB8AC3E}">
        <p14:creationId xmlns:p14="http://schemas.microsoft.com/office/powerpoint/2010/main" val="64335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798160" y="1726071"/>
            <a:ext cx="8142640" cy="4858975"/>
          </a:xfrm>
        </p:spPr>
        <p:txBody>
          <a:bodyPr/>
          <a:lstStyle/>
          <a:p>
            <a:pPr marL="342900" indent="-342900">
              <a:buFont typeface="Arial" panose="020B0604020202020204" pitchFamily="34" charset="0"/>
              <a:buChar char="•"/>
            </a:pPr>
            <a:r>
              <a:rPr lang="nl-BE" b="0" dirty="0"/>
              <a:t>Vraagsturing </a:t>
            </a:r>
          </a:p>
          <a:p>
            <a:pPr marL="918900" lvl="1" indent="-342900">
              <a:buFont typeface="Arial" panose="020B0604020202020204" pitchFamily="34" charset="0"/>
              <a:buChar char="•"/>
            </a:pPr>
            <a:r>
              <a:rPr lang="nl-BE" sz="1600" b="0" dirty="0">
                <a:solidFill>
                  <a:schemeClr val="tx1"/>
                </a:solidFill>
              </a:rPr>
              <a:t>Door persoonsvolgende financiering (PVF) </a:t>
            </a:r>
            <a:r>
              <a:rPr lang="nl-BE" sz="1600" b="1" u="sng" dirty="0">
                <a:solidFill>
                  <a:schemeClr val="tx1"/>
                </a:solidFill>
              </a:rPr>
              <a:t>geen vaste capaciteit </a:t>
            </a:r>
            <a:r>
              <a:rPr lang="nl-BE" sz="1600" b="0" dirty="0">
                <a:solidFill>
                  <a:schemeClr val="tx1"/>
                </a:solidFill>
              </a:rPr>
              <a:t>meer gekoppeld aan erkenning van de zorgaanbieder </a:t>
            </a:r>
          </a:p>
          <a:p>
            <a:pPr marL="918900" lvl="1" indent="-342900">
              <a:buFont typeface="Arial" panose="020B0604020202020204" pitchFamily="34" charset="0"/>
              <a:buChar char="•"/>
            </a:pPr>
            <a:r>
              <a:rPr lang="nl-BE" sz="1600" b="0" dirty="0">
                <a:solidFill>
                  <a:schemeClr val="tx1"/>
                </a:solidFill>
              </a:rPr>
              <a:t>Zorgaanbieder: vraag en aanbod inschatten</a:t>
            </a:r>
          </a:p>
          <a:p>
            <a:pPr marL="918900" lvl="1" indent="-342900">
              <a:buFont typeface="Arial" panose="020B0604020202020204" pitchFamily="34" charset="0"/>
              <a:buChar char="•"/>
            </a:pPr>
            <a:r>
              <a:rPr lang="nl-BE" sz="1600" dirty="0">
                <a:solidFill>
                  <a:schemeClr val="tx1"/>
                </a:solidFill>
              </a:rPr>
              <a:t>Enkel voor </a:t>
            </a:r>
            <a:r>
              <a:rPr lang="nl-BE" sz="1600" b="1" u="sng" dirty="0">
                <a:solidFill>
                  <a:schemeClr val="tx1"/>
                </a:solidFill>
              </a:rPr>
              <a:t>volwassenen</a:t>
            </a:r>
            <a:r>
              <a:rPr lang="nl-BE" sz="1600" dirty="0">
                <a:solidFill>
                  <a:schemeClr val="tx1"/>
                </a:solidFill>
              </a:rPr>
              <a:t>: oude zorgvormen bestaan niet meer: tehuis werkenden, tehuis niet-werken, dagcentrum</a:t>
            </a:r>
          </a:p>
          <a:p>
            <a:pPr marL="918900" lvl="1" indent="-342900">
              <a:buFont typeface="Arial" panose="020B0604020202020204" pitchFamily="34" charset="0"/>
              <a:buChar char="•"/>
            </a:pPr>
            <a:r>
              <a:rPr lang="nl-BE" sz="1600" b="0" dirty="0">
                <a:solidFill>
                  <a:schemeClr val="tx1"/>
                </a:solidFill>
              </a:rPr>
              <a:t>=&gt; vergunde zorgaanbieders</a:t>
            </a:r>
          </a:p>
          <a:p>
            <a:pPr marL="342900" indent="-342900">
              <a:buFont typeface="Arial" panose="020B0604020202020204" pitchFamily="34" charset="0"/>
              <a:buChar char="•"/>
            </a:pPr>
            <a:r>
              <a:rPr lang="nl-BE" b="0" dirty="0"/>
              <a:t>Persoonsvolgend budget</a:t>
            </a:r>
          </a:p>
          <a:p>
            <a:pPr marL="918900" lvl="1" indent="-342900">
              <a:buFont typeface="Arial" panose="020B0604020202020204" pitchFamily="34" charset="0"/>
              <a:buChar char="•"/>
            </a:pPr>
            <a:r>
              <a:rPr lang="nl-BE" sz="1600" dirty="0">
                <a:solidFill>
                  <a:schemeClr val="tx1"/>
                </a:solidFill>
              </a:rPr>
              <a:t>Woon- en leefkosten: de </a:t>
            </a:r>
            <a:r>
              <a:rPr lang="nl-NL" sz="1600" dirty="0">
                <a:solidFill>
                  <a:schemeClr val="tx1"/>
                </a:solidFill>
              </a:rPr>
              <a:t>persoon met een handicap</a:t>
            </a:r>
            <a:r>
              <a:rPr lang="nl-BE" sz="1600" dirty="0">
                <a:solidFill>
                  <a:schemeClr val="tx1"/>
                </a:solidFill>
              </a:rPr>
              <a:t> </a:t>
            </a:r>
            <a:r>
              <a:rPr lang="nl-NL" sz="1600" dirty="0">
                <a:solidFill>
                  <a:schemeClr val="tx1"/>
                </a:solidFill>
              </a:rPr>
              <a:t>staat in voor de eigen woon- en </a:t>
            </a:r>
            <a:r>
              <a:rPr lang="nl-NL" sz="1600" dirty="0" err="1">
                <a:solidFill>
                  <a:schemeClr val="tx1"/>
                </a:solidFill>
              </a:rPr>
              <a:t>leefkost</a:t>
            </a:r>
            <a:endParaRPr lang="nl-NL" sz="1600" dirty="0">
              <a:solidFill>
                <a:schemeClr val="tx1"/>
              </a:solidFill>
            </a:endParaRPr>
          </a:p>
          <a:p>
            <a:pPr marL="918900" lvl="1" indent="-342900">
              <a:buFont typeface="Arial" panose="020B0604020202020204" pitchFamily="34" charset="0"/>
              <a:buChar char="•"/>
            </a:pPr>
            <a:r>
              <a:rPr lang="nl-NL" sz="1600" b="1" dirty="0">
                <a:solidFill>
                  <a:schemeClr val="tx1"/>
                </a:solidFill>
              </a:rPr>
              <a:t>PH kiest voor budget in cash of voucher </a:t>
            </a:r>
          </a:p>
          <a:p>
            <a:pPr marL="918900" lvl="1" indent="-342900">
              <a:buFont typeface="Arial" panose="020B0604020202020204" pitchFamily="34" charset="0"/>
              <a:buChar char="•"/>
            </a:pPr>
            <a:r>
              <a:rPr lang="nl-NL" sz="1600" dirty="0">
                <a:solidFill>
                  <a:schemeClr val="tx1"/>
                </a:solidFill>
              </a:rPr>
              <a:t>Afhankelijk van zorgzwaarte krijgt zorgaanbieder middelen</a:t>
            </a:r>
          </a:p>
          <a:p>
            <a:pPr marL="918900" lvl="1" indent="-342900">
              <a:buFont typeface="Arial" panose="020B0604020202020204" pitchFamily="34" charset="0"/>
              <a:buChar char="•"/>
            </a:pPr>
            <a:r>
              <a:rPr lang="nl-NL" sz="1600" dirty="0">
                <a:solidFill>
                  <a:schemeClr val="tx1"/>
                </a:solidFill>
              </a:rPr>
              <a:t>+ organisatiegebonden kosten </a:t>
            </a:r>
          </a:p>
          <a:p>
            <a:pPr lvl="1" indent="0">
              <a:buNone/>
            </a:pPr>
            <a:endParaRPr lang="nl-NL" sz="1800" dirty="0">
              <a:solidFill>
                <a:schemeClr val="tx1"/>
              </a:solidFill>
            </a:endParaRPr>
          </a:p>
          <a:p>
            <a:pPr marL="342900" indent="-342900">
              <a:buFont typeface="Arial" panose="020B0604020202020204" pitchFamily="34" charset="0"/>
              <a:buChar char="•"/>
            </a:pPr>
            <a:r>
              <a:rPr lang="nl-BE" b="0" dirty="0"/>
              <a:t>Einde alternatieve financiering: overheid moet de 20 gebruikstoelagen van bij de toezegging globaal als schuld boeken </a:t>
            </a:r>
          </a:p>
          <a:p>
            <a:pPr>
              <a:buNone/>
            </a:pPr>
            <a:endParaRPr lang="nl-BE" b="0" dirty="0"/>
          </a:p>
        </p:txBody>
      </p:sp>
      <p:sp>
        <p:nvSpPr>
          <p:cNvPr id="5" name="Titel 4">
            <a:extLst>
              <a:ext uri="{FF2B5EF4-FFF2-40B4-BE49-F238E27FC236}">
                <a16:creationId xmlns:a16="http://schemas.microsoft.com/office/drawing/2014/main" id="{0AB97736-1117-4CD8-9883-2648A2CB4833}"/>
              </a:ext>
            </a:extLst>
          </p:cNvPr>
          <p:cNvSpPr>
            <a:spLocks noGrp="1"/>
          </p:cNvSpPr>
          <p:nvPr>
            <p:ph type="title"/>
          </p:nvPr>
        </p:nvSpPr>
        <p:spPr>
          <a:xfrm>
            <a:off x="798160" y="469262"/>
            <a:ext cx="7416000" cy="981360"/>
          </a:xfrm>
        </p:spPr>
        <p:txBody>
          <a:bodyPr/>
          <a:lstStyle/>
          <a:p>
            <a:r>
              <a:rPr lang="nl-BE" dirty="0"/>
              <a:t>Aanleiding 1 : PVF + einde alternatieve financiering </a:t>
            </a:r>
            <a:br>
              <a:rPr lang="nl-BE" dirty="0"/>
            </a:br>
            <a:endParaRPr lang="nl-BE" dirty="0"/>
          </a:p>
        </p:txBody>
      </p:sp>
    </p:spTree>
    <p:extLst>
      <p:ext uri="{BB962C8B-B14F-4D97-AF65-F5344CB8AC3E}">
        <p14:creationId xmlns:p14="http://schemas.microsoft.com/office/powerpoint/2010/main" val="409035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32F56A7-7E91-4E0C-AD61-221A964FB514}"/>
              </a:ext>
            </a:extLst>
          </p:cNvPr>
          <p:cNvPicPr>
            <a:picLocks noChangeAspect="1"/>
          </p:cNvPicPr>
          <p:nvPr/>
        </p:nvPicPr>
        <p:blipFill>
          <a:blip r:embed="rId2"/>
          <a:stretch>
            <a:fillRect/>
          </a:stretch>
        </p:blipFill>
        <p:spPr>
          <a:xfrm>
            <a:off x="925689" y="1095400"/>
            <a:ext cx="6389512" cy="4874901"/>
          </a:xfrm>
          <a:prstGeom prst="rect">
            <a:avLst/>
          </a:prstGeom>
        </p:spPr>
      </p:pic>
    </p:spTree>
    <p:extLst>
      <p:ext uri="{BB962C8B-B14F-4D97-AF65-F5344CB8AC3E}">
        <p14:creationId xmlns:p14="http://schemas.microsoft.com/office/powerpoint/2010/main" val="632108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Betalingsschema</a:t>
            </a:r>
          </a:p>
        </p:txBody>
      </p:sp>
      <p:graphicFrame>
        <p:nvGraphicFramePr>
          <p:cNvPr id="6" name="Tijdelijke aanduiding voor inhoud 5">
            <a:extLst>
              <a:ext uri="{FF2B5EF4-FFF2-40B4-BE49-F238E27FC236}">
                <a16:creationId xmlns:a16="http://schemas.microsoft.com/office/drawing/2014/main" id="{1EB0F649-A396-415A-96E1-47F51F6E220C}"/>
              </a:ext>
            </a:extLst>
          </p:cNvPr>
          <p:cNvGraphicFramePr>
            <a:graphicFrameLocks noGrp="1"/>
          </p:cNvGraphicFramePr>
          <p:nvPr>
            <p:ph sz="half" idx="1"/>
            <p:extLst>
              <p:ext uri="{D42A27DB-BD31-4B8C-83A1-F6EECF244321}">
                <p14:modId xmlns:p14="http://schemas.microsoft.com/office/powerpoint/2010/main" val="2151586817"/>
              </p:ext>
            </p:extLst>
          </p:nvPr>
        </p:nvGraphicFramePr>
        <p:xfrm>
          <a:off x="832556" y="1520089"/>
          <a:ext cx="7543800" cy="4521200"/>
        </p:xfrm>
        <a:graphic>
          <a:graphicData uri="http://schemas.openxmlformats.org/drawingml/2006/table">
            <a:tbl>
              <a:tblPr firstRow="1" bandRow="1">
                <a:tableStyleId>{5C22544A-7EE6-4342-B048-85BDC9FD1C3A}</a:tableStyleId>
              </a:tblPr>
              <a:tblGrid>
                <a:gridCol w="804333">
                  <a:extLst>
                    <a:ext uri="{9D8B030D-6E8A-4147-A177-3AD203B41FA5}">
                      <a16:colId xmlns:a16="http://schemas.microsoft.com/office/drawing/2014/main" val="3582241473"/>
                    </a:ext>
                  </a:extLst>
                </a:gridCol>
                <a:gridCol w="4739327">
                  <a:extLst>
                    <a:ext uri="{9D8B030D-6E8A-4147-A177-3AD203B41FA5}">
                      <a16:colId xmlns:a16="http://schemas.microsoft.com/office/drawing/2014/main" val="2000913728"/>
                    </a:ext>
                  </a:extLst>
                </a:gridCol>
                <a:gridCol w="2000140">
                  <a:extLst>
                    <a:ext uri="{9D8B030D-6E8A-4147-A177-3AD203B41FA5}">
                      <a16:colId xmlns:a16="http://schemas.microsoft.com/office/drawing/2014/main" val="2520630670"/>
                    </a:ext>
                  </a:extLst>
                </a:gridCol>
              </a:tblGrid>
              <a:tr h="370840">
                <a:tc>
                  <a:txBody>
                    <a:bodyPr/>
                    <a:lstStyle/>
                    <a:p>
                      <a:r>
                        <a:rPr lang="nl-BE" dirty="0"/>
                        <a:t>jaar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Betaling op basis van   </a:t>
                      </a:r>
                    </a:p>
                  </a:txBody>
                  <a:tcPr/>
                </a:tc>
                <a:tc>
                  <a:txBody>
                    <a:bodyPr/>
                    <a:lstStyle/>
                    <a:p>
                      <a:endParaRPr lang="nl-BE"/>
                    </a:p>
                  </a:txBody>
                  <a:tcPr/>
                </a:tc>
                <a:extLst>
                  <a:ext uri="{0D108BD9-81ED-4DB2-BD59-A6C34878D82A}">
                    <a16:rowId xmlns:a16="http://schemas.microsoft.com/office/drawing/2014/main" val="3273066528"/>
                  </a:ext>
                </a:extLst>
              </a:tr>
              <a:tr h="370840">
                <a:tc>
                  <a:txBody>
                    <a:bodyPr/>
                    <a:lstStyle/>
                    <a:p>
                      <a:r>
                        <a:rPr lang="nl-BE"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b="1" dirty="0"/>
                        <a:t>Veronderstelde bezetting :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600" u="sng" dirty="0"/>
                        <a:t>Vanaf datum ingebruikname</a:t>
                      </a:r>
                      <a:endParaRPr lang="nl-BE" sz="16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600" dirty="0"/>
                        <a:t>90% van max. bezetting aan ZG2 of ZG5</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600" dirty="0"/>
                        <a:t>Pro rata kalenderdagen t.o.v. 220 dagen</a:t>
                      </a:r>
                    </a:p>
                  </a:txBody>
                  <a:tcPr/>
                </a:tc>
                <a:tc>
                  <a:txBody>
                    <a:bodyPr/>
                    <a:lstStyle/>
                    <a:p>
                      <a:endParaRPr lang="nl-BE" sz="1600" dirty="0"/>
                    </a:p>
                  </a:txBody>
                  <a:tcPr/>
                </a:tc>
                <a:extLst>
                  <a:ext uri="{0D108BD9-81ED-4DB2-BD59-A6C34878D82A}">
                    <a16:rowId xmlns:a16="http://schemas.microsoft.com/office/drawing/2014/main" val="1855529621"/>
                  </a:ext>
                </a:extLst>
              </a:tr>
              <a:tr h="370840">
                <a:tc>
                  <a:txBody>
                    <a:bodyPr/>
                    <a:lstStyle/>
                    <a:p>
                      <a:r>
                        <a:rPr lang="nl-BE"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b="1" dirty="0"/>
                        <a:t>Veronderstelde bezetting</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600" dirty="0"/>
                        <a:t>90% van max. bezetting aan ZG2 of ZG5</a:t>
                      </a:r>
                    </a:p>
                    <a:p>
                      <a:r>
                        <a:rPr lang="nl-BE" sz="1600" dirty="0"/>
                        <a:t>+ eventueel supplement op basis van reële bezetting jaar 1</a:t>
                      </a:r>
                    </a:p>
                  </a:txBody>
                  <a:tcPr/>
                </a:tc>
                <a:tc>
                  <a:txBody>
                    <a:bodyPr/>
                    <a:lstStyle/>
                    <a:p>
                      <a:r>
                        <a:rPr lang="nl-BE" sz="1600" dirty="0"/>
                        <a:t>Eind jan: verslag van jaar 1</a:t>
                      </a:r>
                    </a:p>
                  </a:txBody>
                  <a:tcPr/>
                </a:tc>
                <a:extLst>
                  <a:ext uri="{0D108BD9-81ED-4DB2-BD59-A6C34878D82A}">
                    <a16:rowId xmlns:a16="http://schemas.microsoft.com/office/drawing/2014/main" val="1073418339"/>
                  </a:ext>
                </a:extLst>
              </a:tr>
              <a:tr h="370840">
                <a:tc>
                  <a:txBody>
                    <a:bodyPr/>
                    <a:lstStyle/>
                    <a:p>
                      <a:r>
                        <a:rPr lang="nl-BE" dirty="0"/>
                        <a:t>3</a:t>
                      </a:r>
                    </a:p>
                  </a:txBody>
                  <a:tcPr/>
                </a:tc>
                <a:tc>
                  <a:txBody>
                    <a:bodyPr/>
                    <a:lstStyle/>
                    <a:p>
                      <a:r>
                        <a:rPr lang="nl-BE" sz="1600" b="1" dirty="0"/>
                        <a:t>Reële bezetting </a:t>
                      </a:r>
                    </a:p>
                    <a:p>
                      <a:r>
                        <a:rPr lang="nl-BE" sz="1600" b="0" dirty="0"/>
                        <a:t>Op basis van verslag</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600" dirty="0"/>
                        <a:t>+ eventueel supplement op basis van reële bezetting jaar 2</a:t>
                      </a:r>
                      <a:endParaRPr lang="nl-BE"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dirty="0"/>
                        <a:t>Eind jan: verslag van jaar 2</a:t>
                      </a:r>
                    </a:p>
                  </a:txBody>
                  <a:tcPr/>
                </a:tc>
                <a:extLst>
                  <a:ext uri="{0D108BD9-81ED-4DB2-BD59-A6C34878D82A}">
                    <a16:rowId xmlns:a16="http://schemas.microsoft.com/office/drawing/2014/main" val="2026667041"/>
                  </a:ext>
                </a:extLst>
              </a:tr>
              <a:tr h="370840">
                <a:tc>
                  <a:txBody>
                    <a:bodyPr/>
                    <a:lstStyle/>
                    <a:p>
                      <a:r>
                        <a:rPr lang="nl-BE" dirty="0"/>
                        <a:t>4</a:t>
                      </a:r>
                    </a:p>
                  </a:txBody>
                  <a:tcPr/>
                </a:tc>
                <a:tc>
                  <a:txBody>
                    <a:bodyPr/>
                    <a:lstStyle/>
                    <a:p>
                      <a:r>
                        <a:rPr lang="nl-BE" sz="1600" b="1" dirty="0"/>
                        <a:t>Reële bezetting </a:t>
                      </a:r>
                    </a:p>
                    <a:p>
                      <a:r>
                        <a:rPr lang="nl-BE" sz="1600" b="0" dirty="0"/>
                        <a:t>Op basis van verslag</a:t>
                      </a:r>
                      <a:endParaRPr lang="nl-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dirty="0"/>
                        <a:t>Eind jan: verslag van jaar 3</a:t>
                      </a:r>
                    </a:p>
                  </a:txBody>
                  <a:tcPr/>
                </a:tc>
                <a:extLst>
                  <a:ext uri="{0D108BD9-81ED-4DB2-BD59-A6C34878D82A}">
                    <a16:rowId xmlns:a16="http://schemas.microsoft.com/office/drawing/2014/main" val="1397924879"/>
                  </a:ext>
                </a:extLst>
              </a:tr>
              <a:tr h="370840">
                <a:tc>
                  <a:txBody>
                    <a:bodyPr/>
                    <a:lstStyle/>
                    <a:p>
                      <a:r>
                        <a:rPr lang="nl-BE" dirty="0"/>
                        <a:t>5</a:t>
                      </a:r>
                    </a:p>
                  </a:txBody>
                  <a:tcPr/>
                </a:tc>
                <a:tc>
                  <a:txBody>
                    <a:bodyPr/>
                    <a:lstStyle/>
                    <a:p>
                      <a:r>
                        <a:rPr lang="nl-BE" sz="1600" dirty="0"/>
                        <a:t>Idem </a:t>
                      </a:r>
                    </a:p>
                  </a:txBody>
                  <a:tcPr/>
                </a:tc>
                <a:tc>
                  <a:txBody>
                    <a:bodyPr/>
                    <a:lstStyle/>
                    <a:p>
                      <a:endParaRPr lang="nl-BE" dirty="0"/>
                    </a:p>
                  </a:txBody>
                  <a:tcPr/>
                </a:tc>
                <a:extLst>
                  <a:ext uri="{0D108BD9-81ED-4DB2-BD59-A6C34878D82A}">
                    <a16:rowId xmlns:a16="http://schemas.microsoft.com/office/drawing/2014/main" val="3105174455"/>
                  </a:ext>
                </a:extLst>
              </a:tr>
            </a:tbl>
          </a:graphicData>
        </a:graphic>
      </p:graphicFrame>
    </p:spTree>
    <p:extLst>
      <p:ext uri="{BB962C8B-B14F-4D97-AF65-F5344CB8AC3E}">
        <p14:creationId xmlns:p14="http://schemas.microsoft.com/office/powerpoint/2010/main" val="2437949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Deelforfaits </a:t>
            </a:r>
          </a:p>
        </p:txBody>
      </p:sp>
      <p:sp>
        <p:nvSpPr>
          <p:cNvPr id="5" name="Tijdelijke aanduiding voor inhoud 4">
            <a:extLst>
              <a:ext uri="{FF2B5EF4-FFF2-40B4-BE49-F238E27FC236}">
                <a16:creationId xmlns:a16="http://schemas.microsoft.com/office/drawing/2014/main" id="{1A0EC3A4-496D-497F-ACB8-D5094D612B05}"/>
              </a:ext>
            </a:extLst>
          </p:cNvPr>
          <p:cNvSpPr>
            <a:spLocks noGrp="1"/>
          </p:cNvSpPr>
          <p:nvPr>
            <p:ph sz="half" idx="1"/>
          </p:nvPr>
        </p:nvSpPr>
        <p:spPr>
          <a:xfrm>
            <a:off x="857956" y="1490133"/>
            <a:ext cx="7854044" cy="4097067"/>
          </a:xfrm>
        </p:spPr>
        <p:txBody>
          <a:bodyPr/>
          <a:lstStyle/>
          <a:p>
            <a:pPr marL="342900" indent="-342900">
              <a:buFont typeface="Calibri" panose="020F0502020204030204" pitchFamily="34" charset="0"/>
              <a:buChar char="⁻"/>
            </a:pPr>
            <a:r>
              <a:rPr lang="nl-BE" sz="2000" b="0" dirty="0"/>
              <a:t>Berekening op basis van bovengebruikelijke kost van de infrastructuur: </a:t>
            </a:r>
          </a:p>
          <a:p>
            <a:pPr marL="918900" lvl="1" indent="-342900">
              <a:buFont typeface="Arial" panose="020B0604020202020204" pitchFamily="34" charset="0"/>
              <a:buChar char="•"/>
            </a:pPr>
            <a:r>
              <a:rPr lang="nl-BE" sz="2000" dirty="0">
                <a:solidFill>
                  <a:schemeClr val="tx1"/>
                </a:solidFill>
              </a:rPr>
              <a:t>Op het vlak van </a:t>
            </a:r>
            <a:r>
              <a:rPr lang="nl-BE" sz="2000" b="1" dirty="0">
                <a:solidFill>
                  <a:schemeClr val="tx1"/>
                </a:solidFill>
              </a:rPr>
              <a:t>oppervlakte</a:t>
            </a:r>
          </a:p>
          <a:p>
            <a:pPr marL="918900" lvl="1" indent="-342900">
              <a:buFont typeface="Arial" panose="020B0604020202020204" pitchFamily="34" charset="0"/>
              <a:buChar char="•"/>
            </a:pPr>
            <a:r>
              <a:rPr lang="nl-BE" sz="2000" dirty="0">
                <a:solidFill>
                  <a:schemeClr val="tx1"/>
                </a:solidFill>
              </a:rPr>
              <a:t>Op het vlak van </a:t>
            </a:r>
            <a:r>
              <a:rPr lang="nl-BE" sz="2000" b="1" dirty="0">
                <a:solidFill>
                  <a:schemeClr val="tx1"/>
                </a:solidFill>
              </a:rPr>
              <a:t>meerkost van het gebouw</a:t>
            </a:r>
          </a:p>
          <a:p>
            <a:pPr>
              <a:buNone/>
            </a:pPr>
            <a:endParaRPr lang="nl-BE" sz="2000" dirty="0"/>
          </a:p>
        </p:txBody>
      </p:sp>
    </p:spTree>
    <p:extLst>
      <p:ext uri="{BB962C8B-B14F-4D97-AF65-F5344CB8AC3E}">
        <p14:creationId xmlns:p14="http://schemas.microsoft.com/office/powerpoint/2010/main" val="1843136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Afbeelding 73">
            <a:extLst>
              <a:ext uri="{FF2B5EF4-FFF2-40B4-BE49-F238E27FC236}">
                <a16:creationId xmlns:a16="http://schemas.microsoft.com/office/drawing/2014/main" id="{68C4A8C4-6D0E-4202-9E09-BEE884E637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0" y="654756"/>
            <a:ext cx="7552267" cy="5068711"/>
          </a:xfrm>
          <a:prstGeom prst="rect">
            <a:avLst/>
          </a:prstGeom>
          <a:noFill/>
        </p:spPr>
      </p:pic>
    </p:spTree>
    <p:extLst>
      <p:ext uri="{BB962C8B-B14F-4D97-AF65-F5344CB8AC3E}">
        <p14:creationId xmlns:p14="http://schemas.microsoft.com/office/powerpoint/2010/main" val="3833242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Deelforfaits </a:t>
            </a:r>
          </a:p>
        </p:txBody>
      </p:sp>
      <p:graphicFrame>
        <p:nvGraphicFramePr>
          <p:cNvPr id="4" name="Tijdelijke aanduiding voor inhoud 3">
            <a:extLst>
              <a:ext uri="{FF2B5EF4-FFF2-40B4-BE49-F238E27FC236}">
                <a16:creationId xmlns:a16="http://schemas.microsoft.com/office/drawing/2014/main" id="{6FF7C0CB-D8B6-4A7C-8336-917E675F6833}"/>
              </a:ext>
            </a:extLst>
          </p:cNvPr>
          <p:cNvGraphicFramePr>
            <a:graphicFrameLocks noGrp="1"/>
          </p:cNvGraphicFramePr>
          <p:nvPr>
            <p:ph sz="half" idx="1"/>
            <p:extLst>
              <p:ext uri="{D42A27DB-BD31-4B8C-83A1-F6EECF244321}">
                <p14:modId xmlns:p14="http://schemas.microsoft.com/office/powerpoint/2010/main" val="1866968839"/>
              </p:ext>
            </p:extLst>
          </p:nvPr>
        </p:nvGraphicFramePr>
        <p:xfrm>
          <a:off x="1603022" y="1762573"/>
          <a:ext cx="6181656" cy="3994762"/>
        </p:xfrm>
        <a:graphic>
          <a:graphicData uri="http://schemas.openxmlformats.org/drawingml/2006/table">
            <a:tbl>
              <a:tblPr firstRow="1" firstCol="1" bandRow="1">
                <a:tableStyleId>{5C22544A-7EE6-4342-B048-85BDC9FD1C3A}</a:tableStyleId>
              </a:tblPr>
              <a:tblGrid>
                <a:gridCol w="1545414">
                  <a:extLst>
                    <a:ext uri="{9D8B030D-6E8A-4147-A177-3AD203B41FA5}">
                      <a16:colId xmlns:a16="http://schemas.microsoft.com/office/drawing/2014/main" val="1844667622"/>
                    </a:ext>
                  </a:extLst>
                </a:gridCol>
                <a:gridCol w="1545414">
                  <a:extLst>
                    <a:ext uri="{9D8B030D-6E8A-4147-A177-3AD203B41FA5}">
                      <a16:colId xmlns:a16="http://schemas.microsoft.com/office/drawing/2014/main" val="1066124882"/>
                    </a:ext>
                  </a:extLst>
                </a:gridCol>
                <a:gridCol w="1545414">
                  <a:extLst>
                    <a:ext uri="{9D8B030D-6E8A-4147-A177-3AD203B41FA5}">
                      <a16:colId xmlns:a16="http://schemas.microsoft.com/office/drawing/2014/main" val="909208916"/>
                    </a:ext>
                  </a:extLst>
                </a:gridCol>
                <a:gridCol w="1545414">
                  <a:extLst>
                    <a:ext uri="{9D8B030D-6E8A-4147-A177-3AD203B41FA5}">
                      <a16:colId xmlns:a16="http://schemas.microsoft.com/office/drawing/2014/main" val="3437539216"/>
                    </a:ext>
                  </a:extLst>
                </a:gridCol>
              </a:tblGrid>
              <a:tr h="1299147">
                <a:tc>
                  <a:txBody>
                    <a:bodyPr/>
                    <a:lstStyle/>
                    <a:p>
                      <a:pPr>
                        <a:lnSpc>
                          <a:spcPct val="107000"/>
                        </a:lnSpc>
                      </a:pPr>
                      <a:endParaRPr lang="nl-BE" sz="24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nl-NL" sz="1800">
                          <a:effectLst/>
                        </a:rPr>
                        <a:t>Basisbedrag ‘woonondersteuning’</a:t>
                      </a:r>
                      <a:endParaRPr lang="nl-B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nl-NL" sz="1800" dirty="0">
                          <a:effectLst/>
                        </a:rPr>
                        <a:t>Basisbedrag ‘collectieve en ondersteunende zorglokalen’</a:t>
                      </a:r>
                      <a:endParaRPr lang="nl-B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nl-NL" sz="1800">
                          <a:effectLst/>
                        </a:rPr>
                        <a:t>Basisbedrag</a:t>
                      </a:r>
                      <a:endParaRPr lang="nl-BE" sz="1800">
                        <a:effectLst/>
                      </a:endParaRPr>
                    </a:p>
                    <a:p>
                      <a:pPr>
                        <a:lnSpc>
                          <a:spcPct val="107000"/>
                        </a:lnSpc>
                        <a:spcAft>
                          <a:spcPts val="0"/>
                        </a:spcAft>
                      </a:pPr>
                      <a:r>
                        <a:rPr lang="nl-NL" sz="1800">
                          <a:effectLst/>
                        </a:rPr>
                        <a:t>‘dagbesteding’</a:t>
                      </a:r>
                      <a:endParaRPr lang="nl-B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51710852"/>
                  </a:ext>
                </a:extLst>
              </a:tr>
              <a:tr h="539123">
                <a:tc>
                  <a:txBody>
                    <a:bodyPr/>
                    <a:lstStyle/>
                    <a:p>
                      <a:pPr>
                        <a:lnSpc>
                          <a:spcPct val="107000"/>
                        </a:lnSpc>
                        <a:spcAft>
                          <a:spcPts val="0"/>
                        </a:spcAft>
                      </a:pPr>
                      <a:r>
                        <a:rPr lang="nl-NL" sz="1800">
                          <a:effectLst/>
                        </a:rPr>
                        <a:t>zorggroep 1</a:t>
                      </a:r>
                      <a:endParaRPr lang="nl-B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nl-NL" sz="1800" dirty="0">
                          <a:effectLst/>
                        </a:rPr>
                        <a:t>€ 9,29</a:t>
                      </a:r>
                      <a:endParaRPr lang="nl-B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nl-NL" sz="1800">
                          <a:effectLst/>
                        </a:rPr>
                        <a:t>€ 7,38</a:t>
                      </a:r>
                      <a:endParaRPr lang="nl-B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nl-NL" sz="1800">
                          <a:effectLst/>
                        </a:rPr>
                        <a:t> </a:t>
                      </a:r>
                      <a:endParaRPr lang="nl-B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052673601"/>
                  </a:ext>
                </a:extLst>
              </a:tr>
              <a:tr h="539123">
                <a:tc>
                  <a:txBody>
                    <a:bodyPr/>
                    <a:lstStyle/>
                    <a:p>
                      <a:pPr>
                        <a:lnSpc>
                          <a:spcPct val="107000"/>
                        </a:lnSpc>
                        <a:spcAft>
                          <a:spcPts val="0"/>
                        </a:spcAft>
                      </a:pPr>
                      <a:r>
                        <a:rPr lang="nl-NL" sz="1800">
                          <a:effectLst/>
                        </a:rPr>
                        <a:t>zorggroep 2</a:t>
                      </a:r>
                      <a:endParaRPr lang="nl-B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nl-NL" sz="1800">
                          <a:effectLst/>
                        </a:rPr>
                        <a:t>€ 6,16</a:t>
                      </a:r>
                      <a:endParaRPr lang="nl-B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nl-NL" sz="1800" dirty="0">
                          <a:effectLst/>
                        </a:rPr>
                        <a:t>€ 6,10</a:t>
                      </a:r>
                      <a:endParaRPr lang="nl-B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nl-NL" sz="1800" dirty="0">
                          <a:effectLst/>
                        </a:rPr>
                        <a:t> </a:t>
                      </a:r>
                      <a:endParaRPr lang="nl-B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89767401"/>
                  </a:ext>
                </a:extLst>
              </a:tr>
              <a:tr h="539123">
                <a:tc>
                  <a:txBody>
                    <a:bodyPr/>
                    <a:lstStyle/>
                    <a:p>
                      <a:pPr>
                        <a:lnSpc>
                          <a:spcPct val="107000"/>
                        </a:lnSpc>
                        <a:spcAft>
                          <a:spcPts val="0"/>
                        </a:spcAft>
                      </a:pPr>
                      <a:r>
                        <a:rPr lang="nl-NL" sz="1800">
                          <a:effectLst/>
                        </a:rPr>
                        <a:t>zorggroep 3</a:t>
                      </a:r>
                      <a:endParaRPr lang="nl-B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nl-NL" sz="1800">
                          <a:effectLst/>
                        </a:rPr>
                        <a:t>€ 4,96</a:t>
                      </a:r>
                      <a:endParaRPr lang="nl-B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nl-NL" sz="1800">
                          <a:effectLst/>
                        </a:rPr>
                        <a:t>€ 5,67</a:t>
                      </a:r>
                      <a:endParaRPr lang="nl-B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nl-NL" sz="1800" dirty="0">
                          <a:effectLst/>
                        </a:rPr>
                        <a:t> </a:t>
                      </a:r>
                      <a:endParaRPr lang="nl-B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24297586"/>
                  </a:ext>
                </a:extLst>
              </a:tr>
              <a:tr h="539123">
                <a:tc>
                  <a:txBody>
                    <a:bodyPr/>
                    <a:lstStyle/>
                    <a:p>
                      <a:pPr>
                        <a:lnSpc>
                          <a:spcPct val="107000"/>
                        </a:lnSpc>
                        <a:spcAft>
                          <a:spcPts val="0"/>
                        </a:spcAft>
                      </a:pPr>
                      <a:r>
                        <a:rPr lang="nl-NL" sz="1800">
                          <a:effectLst/>
                        </a:rPr>
                        <a:t>zorggroep 4</a:t>
                      </a:r>
                      <a:endParaRPr lang="nl-B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nl-NL" sz="1800">
                          <a:effectLst/>
                        </a:rPr>
                        <a:t> </a:t>
                      </a:r>
                      <a:endParaRPr lang="nl-B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pPr>
                      <a:endParaRPr lang="nl-BE" sz="24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nl-NL" sz="1800" dirty="0">
                          <a:effectLst/>
                        </a:rPr>
                        <a:t>€ 9,11</a:t>
                      </a:r>
                      <a:endParaRPr lang="nl-B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294863402"/>
                  </a:ext>
                </a:extLst>
              </a:tr>
              <a:tr h="539123">
                <a:tc>
                  <a:txBody>
                    <a:bodyPr/>
                    <a:lstStyle/>
                    <a:p>
                      <a:pPr>
                        <a:lnSpc>
                          <a:spcPct val="107000"/>
                        </a:lnSpc>
                        <a:spcAft>
                          <a:spcPts val="0"/>
                        </a:spcAft>
                      </a:pPr>
                      <a:r>
                        <a:rPr lang="nl-NL" sz="1800">
                          <a:effectLst/>
                        </a:rPr>
                        <a:t>zorggroep 5</a:t>
                      </a:r>
                      <a:endParaRPr lang="nl-B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nl-NL" sz="1800">
                          <a:effectLst/>
                        </a:rPr>
                        <a:t> </a:t>
                      </a:r>
                      <a:endParaRPr lang="nl-BE"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pPr>
                      <a:endParaRPr lang="nl-BE" sz="24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nl-NL" sz="1800" dirty="0">
                          <a:effectLst/>
                        </a:rPr>
                        <a:t>€ 6,07</a:t>
                      </a:r>
                      <a:endParaRPr lang="nl-B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173070028"/>
                  </a:ext>
                </a:extLst>
              </a:tr>
            </a:tbl>
          </a:graphicData>
        </a:graphic>
      </p:graphicFrame>
      <p:sp>
        <p:nvSpPr>
          <p:cNvPr id="3" name="Tekstvak 2"/>
          <p:cNvSpPr txBox="1"/>
          <p:nvPr/>
        </p:nvSpPr>
        <p:spPr>
          <a:xfrm>
            <a:off x="4368800" y="6163733"/>
            <a:ext cx="4343200" cy="369332"/>
          </a:xfrm>
          <a:prstGeom prst="rect">
            <a:avLst/>
          </a:prstGeom>
          <a:noFill/>
        </p:spPr>
        <p:txBody>
          <a:bodyPr wrap="square" rtlCol="0">
            <a:spAutoFit/>
          </a:bodyPr>
          <a:lstStyle/>
          <a:p>
            <a:r>
              <a:rPr lang="nl-BE" dirty="0"/>
              <a:t>* 220 = max per jaar dat men kan krijgen </a:t>
            </a:r>
          </a:p>
        </p:txBody>
      </p:sp>
    </p:spTree>
    <p:extLst>
      <p:ext uri="{BB962C8B-B14F-4D97-AF65-F5344CB8AC3E}">
        <p14:creationId xmlns:p14="http://schemas.microsoft.com/office/powerpoint/2010/main" val="2936159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76DB98FA-E6E9-4A55-895F-D6A06B9260FE}"/>
              </a:ext>
            </a:extLst>
          </p:cNvPr>
          <p:cNvSpPr/>
          <p:nvPr/>
        </p:nvSpPr>
        <p:spPr>
          <a:xfrm>
            <a:off x="880533" y="3110273"/>
            <a:ext cx="2635956" cy="9144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itel 1">
            <a:extLst>
              <a:ext uri="{FF2B5EF4-FFF2-40B4-BE49-F238E27FC236}">
                <a16:creationId xmlns:a16="http://schemas.microsoft.com/office/drawing/2014/main" id="{722D6B90-5DCA-45F2-BAAF-EAC19C53D942}"/>
              </a:ext>
            </a:extLst>
          </p:cNvPr>
          <p:cNvSpPr>
            <a:spLocks noGrp="1"/>
          </p:cNvSpPr>
          <p:nvPr>
            <p:ph type="title"/>
          </p:nvPr>
        </p:nvSpPr>
        <p:spPr>
          <a:xfrm>
            <a:off x="776711" y="417333"/>
            <a:ext cx="7416000" cy="497067"/>
          </a:xfrm>
        </p:spPr>
        <p:txBody>
          <a:bodyPr/>
          <a:lstStyle/>
          <a:p>
            <a:r>
              <a:rPr lang="nl-BE" dirty="0"/>
              <a:t>Wanneer welk deelforfait? </a:t>
            </a:r>
          </a:p>
        </p:txBody>
      </p:sp>
      <p:sp>
        <p:nvSpPr>
          <p:cNvPr id="6" name="Rechthoek 5">
            <a:extLst>
              <a:ext uri="{FF2B5EF4-FFF2-40B4-BE49-F238E27FC236}">
                <a16:creationId xmlns:a16="http://schemas.microsoft.com/office/drawing/2014/main" id="{FEDA8C0E-FB36-442D-85DF-AAF82B774178}"/>
              </a:ext>
            </a:extLst>
          </p:cNvPr>
          <p:cNvSpPr/>
          <p:nvPr/>
        </p:nvSpPr>
        <p:spPr>
          <a:xfrm>
            <a:off x="880533" y="1354669"/>
            <a:ext cx="1185334" cy="9144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09B4C71A-62A5-494D-B234-8D8E5438C7C4}"/>
              </a:ext>
            </a:extLst>
          </p:cNvPr>
          <p:cNvSpPr/>
          <p:nvPr/>
        </p:nvSpPr>
        <p:spPr>
          <a:xfrm>
            <a:off x="2331155" y="1354669"/>
            <a:ext cx="1185334" cy="9144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Vierkante haak links 11">
            <a:extLst>
              <a:ext uri="{FF2B5EF4-FFF2-40B4-BE49-F238E27FC236}">
                <a16:creationId xmlns:a16="http://schemas.microsoft.com/office/drawing/2014/main" id="{DF46AE79-E28E-44A3-8CFF-15F4D1E127F7}"/>
              </a:ext>
            </a:extLst>
          </p:cNvPr>
          <p:cNvSpPr/>
          <p:nvPr/>
        </p:nvSpPr>
        <p:spPr>
          <a:xfrm rot="5400000">
            <a:off x="2138133" y="-153508"/>
            <a:ext cx="146755" cy="2869600"/>
          </a:xfrm>
          <a:prstGeom prst="leftBracket">
            <a:avLst/>
          </a:prstGeom>
          <a:ln w="28575">
            <a:solidFill>
              <a:srgbClr val="7171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3" name="Tekstvak 12">
            <a:extLst>
              <a:ext uri="{FF2B5EF4-FFF2-40B4-BE49-F238E27FC236}">
                <a16:creationId xmlns:a16="http://schemas.microsoft.com/office/drawing/2014/main" id="{92A09888-7DA8-4804-9B00-267EC4E7FF87}"/>
              </a:ext>
            </a:extLst>
          </p:cNvPr>
          <p:cNvSpPr txBox="1"/>
          <p:nvPr/>
        </p:nvSpPr>
        <p:spPr>
          <a:xfrm>
            <a:off x="1771243" y="891825"/>
            <a:ext cx="880533" cy="369332"/>
          </a:xfrm>
          <a:prstGeom prst="rect">
            <a:avLst/>
          </a:prstGeom>
          <a:noFill/>
        </p:spPr>
        <p:txBody>
          <a:bodyPr wrap="square" rtlCol="0">
            <a:spAutoFit/>
          </a:bodyPr>
          <a:lstStyle/>
          <a:p>
            <a:r>
              <a:rPr lang="nl-BE" dirty="0"/>
              <a:t>Project </a:t>
            </a:r>
          </a:p>
        </p:txBody>
      </p:sp>
      <p:sp>
        <p:nvSpPr>
          <p:cNvPr id="14" name="Tekstvak 13">
            <a:extLst>
              <a:ext uri="{FF2B5EF4-FFF2-40B4-BE49-F238E27FC236}">
                <a16:creationId xmlns:a16="http://schemas.microsoft.com/office/drawing/2014/main" id="{6093A307-6C0E-4800-86F1-B913EDB43C37}"/>
              </a:ext>
            </a:extLst>
          </p:cNvPr>
          <p:cNvSpPr txBox="1"/>
          <p:nvPr/>
        </p:nvSpPr>
        <p:spPr>
          <a:xfrm>
            <a:off x="973110" y="1573558"/>
            <a:ext cx="1000179" cy="369332"/>
          </a:xfrm>
          <a:prstGeom prst="rect">
            <a:avLst/>
          </a:prstGeom>
          <a:noFill/>
        </p:spPr>
        <p:txBody>
          <a:bodyPr wrap="square" rtlCol="0">
            <a:spAutoFit/>
          </a:bodyPr>
          <a:lstStyle/>
          <a:p>
            <a:r>
              <a:rPr lang="nl-BE" dirty="0"/>
              <a:t>Woning</a:t>
            </a:r>
          </a:p>
        </p:txBody>
      </p:sp>
      <p:sp>
        <p:nvSpPr>
          <p:cNvPr id="15" name="Tekstvak 14">
            <a:extLst>
              <a:ext uri="{FF2B5EF4-FFF2-40B4-BE49-F238E27FC236}">
                <a16:creationId xmlns:a16="http://schemas.microsoft.com/office/drawing/2014/main" id="{4BB259A9-7144-4713-B9EE-1C3D1A8D3B75}"/>
              </a:ext>
            </a:extLst>
          </p:cNvPr>
          <p:cNvSpPr txBox="1"/>
          <p:nvPr/>
        </p:nvSpPr>
        <p:spPr>
          <a:xfrm>
            <a:off x="2331155" y="1488703"/>
            <a:ext cx="1306092" cy="646331"/>
          </a:xfrm>
          <a:prstGeom prst="rect">
            <a:avLst/>
          </a:prstGeom>
          <a:noFill/>
        </p:spPr>
        <p:txBody>
          <a:bodyPr wrap="square" rtlCol="0">
            <a:spAutoFit/>
          </a:bodyPr>
          <a:lstStyle/>
          <a:p>
            <a:r>
              <a:rPr lang="nl-BE" dirty="0"/>
              <a:t>Coll / Zorglokalen</a:t>
            </a:r>
          </a:p>
        </p:txBody>
      </p:sp>
      <p:sp>
        <p:nvSpPr>
          <p:cNvPr id="17" name="Rechthoek 16">
            <a:extLst>
              <a:ext uri="{FF2B5EF4-FFF2-40B4-BE49-F238E27FC236}">
                <a16:creationId xmlns:a16="http://schemas.microsoft.com/office/drawing/2014/main" id="{CDDC1845-DB48-4CA6-9E75-40F08D7FEEBE}"/>
              </a:ext>
            </a:extLst>
          </p:cNvPr>
          <p:cNvSpPr/>
          <p:nvPr/>
        </p:nvSpPr>
        <p:spPr>
          <a:xfrm>
            <a:off x="2331155" y="3110273"/>
            <a:ext cx="1185334" cy="914400"/>
          </a:xfrm>
          <a:prstGeom prst="rect">
            <a:avLst/>
          </a:prstGeom>
          <a:pattFill prst="wdUpDiag">
            <a:fgClr>
              <a:srgbClr val="63B8DC"/>
            </a:fgClr>
            <a:bgClr>
              <a:srgbClr val="FF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8" name="Vierkante haak links 17">
            <a:extLst>
              <a:ext uri="{FF2B5EF4-FFF2-40B4-BE49-F238E27FC236}">
                <a16:creationId xmlns:a16="http://schemas.microsoft.com/office/drawing/2014/main" id="{1E1B11E4-B796-452A-B4B4-0724F7068A21}"/>
              </a:ext>
            </a:extLst>
          </p:cNvPr>
          <p:cNvSpPr/>
          <p:nvPr/>
        </p:nvSpPr>
        <p:spPr>
          <a:xfrm rot="5400000">
            <a:off x="2138133" y="1602096"/>
            <a:ext cx="146755" cy="2869600"/>
          </a:xfrm>
          <a:prstGeom prst="leftBracket">
            <a:avLst/>
          </a:prstGeom>
          <a:ln w="28575">
            <a:solidFill>
              <a:srgbClr val="7171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9" name="Tekstvak 18">
            <a:extLst>
              <a:ext uri="{FF2B5EF4-FFF2-40B4-BE49-F238E27FC236}">
                <a16:creationId xmlns:a16="http://schemas.microsoft.com/office/drawing/2014/main" id="{630095B9-EC04-4112-85C7-1AE6F777FDBB}"/>
              </a:ext>
            </a:extLst>
          </p:cNvPr>
          <p:cNvSpPr txBox="1"/>
          <p:nvPr/>
        </p:nvSpPr>
        <p:spPr>
          <a:xfrm>
            <a:off x="664930" y="2647429"/>
            <a:ext cx="3782890" cy="369332"/>
          </a:xfrm>
          <a:prstGeom prst="rect">
            <a:avLst/>
          </a:prstGeom>
          <a:noFill/>
        </p:spPr>
        <p:txBody>
          <a:bodyPr wrap="square" rtlCol="0">
            <a:spAutoFit/>
          </a:bodyPr>
          <a:lstStyle/>
          <a:p>
            <a:r>
              <a:rPr lang="nl-BE" dirty="0"/>
              <a:t>Project = aangepaste zorgwoning </a:t>
            </a:r>
          </a:p>
        </p:txBody>
      </p:sp>
      <p:sp>
        <p:nvSpPr>
          <p:cNvPr id="20" name="Tekstvak 19">
            <a:extLst>
              <a:ext uri="{FF2B5EF4-FFF2-40B4-BE49-F238E27FC236}">
                <a16:creationId xmlns:a16="http://schemas.microsoft.com/office/drawing/2014/main" id="{6CE7064A-D1C6-4794-B2F6-882734D37E18}"/>
              </a:ext>
            </a:extLst>
          </p:cNvPr>
          <p:cNvSpPr txBox="1"/>
          <p:nvPr/>
        </p:nvSpPr>
        <p:spPr>
          <a:xfrm>
            <a:off x="973110" y="3329162"/>
            <a:ext cx="1000179" cy="369332"/>
          </a:xfrm>
          <a:prstGeom prst="rect">
            <a:avLst/>
          </a:prstGeom>
          <a:noFill/>
        </p:spPr>
        <p:txBody>
          <a:bodyPr wrap="square" rtlCol="0">
            <a:spAutoFit/>
          </a:bodyPr>
          <a:lstStyle/>
          <a:p>
            <a:r>
              <a:rPr lang="nl-BE" dirty="0"/>
              <a:t>Woning</a:t>
            </a:r>
          </a:p>
        </p:txBody>
      </p:sp>
      <p:sp>
        <p:nvSpPr>
          <p:cNvPr id="21" name="Tekstvak 20">
            <a:extLst>
              <a:ext uri="{FF2B5EF4-FFF2-40B4-BE49-F238E27FC236}">
                <a16:creationId xmlns:a16="http://schemas.microsoft.com/office/drawing/2014/main" id="{0361C764-0080-4C0B-A14C-2FF087CED43F}"/>
              </a:ext>
            </a:extLst>
          </p:cNvPr>
          <p:cNvSpPr txBox="1"/>
          <p:nvPr/>
        </p:nvSpPr>
        <p:spPr>
          <a:xfrm>
            <a:off x="2331155" y="3244307"/>
            <a:ext cx="1306092" cy="646331"/>
          </a:xfrm>
          <a:prstGeom prst="rect">
            <a:avLst/>
          </a:prstGeom>
          <a:noFill/>
        </p:spPr>
        <p:txBody>
          <a:bodyPr wrap="square" rtlCol="0">
            <a:spAutoFit/>
          </a:bodyPr>
          <a:lstStyle/>
          <a:p>
            <a:r>
              <a:rPr lang="nl-BE" dirty="0"/>
              <a:t>Coll / Zorglokalen</a:t>
            </a:r>
          </a:p>
        </p:txBody>
      </p:sp>
      <p:sp>
        <p:nvSpPr>
          <p:cNvPr id="23" name="Tekstvak 22">
            <a:extLst>
              <a:ext uri="{FF2B5EF4-FFF2-40B4-BE49-F238E27FC236}">
                <a16:creationId xmlns:a16="http://schemas.microsoft.com/office/drawing/2014/main" id="{57FDA0FC-7C9F-4DF5-804F-D08F06542E37}"/>
              </a:ext>
            </a:extLst>
          </p:cNvPr>
          <p:cNvSpPr txBox="1"/>
          <p:nvPr/>
        </p:nvSpPr>
        <p:spPr>
          <a:xfrm>
            <a:off x="4305599" y="1627202"/>
            <a:ext cx="4375557" cy="369332"/>
          </a:xfrm>
          <a:prstGeom prst="rect">
            <a:avLst/>
          </a:prstGeom>
          <a:noFill/>
        </p:spPr>
        <p:txBody>
          <a:bodyPr wrap="square" rtlCol="0">
            <a:spAutoFit/>
          </a:bodyPr>
          <a:lstStyle/>
          <a:p>
            <a:r>
              <a:rPr lang="nl-BE" dirty="0"/>
              <a:t>=&gt; Deelforfait W + Deelforfait Z/C</a:t>
            </a:r>
          </a:p>
        </p:txBody>
      </p:sp>
      <p:sp>
        <p:nvSpPr>
          <p:cNvPr id="24" name="Tekstvak 23">
            <a:extLst>
              <a:ext uri="{FF2B5EF4-FFF2-40B4-BE49-F238E27FC236}">
                <a16:creationId xmlns:a16="http://schemas.microsoft.com/office/drawing/2014/main" id="{D29B9ED7-5297-4456-9F31-076003F9251C}"/>
              </a:ext>
            </a:extLst>
          </p:cNvPr>
          <p:cNvSpPr txBox="1"/>
          <p:nvPr/>
        </p:nvSpPr>
        <p:spPr>
          <a:xfrm>
            <a:off x="4305598" y="3198140"/>
            <a:ext cx="4375557" cy="369332"/>
          </a:xfrm>
          <a:prstGeom prst="rect">
            <a:avLst/>
          </a:prstGeom>
          <a:noFill/>
        </p:spPr>
        <p:txBody>
          <a:bodyPr wrap="square" rtlCol="0">
            <a:spAutoFit/>
          </a:bodyPr>
          <a:lstStyle/>
          <a:p>
            <a:r>
              <a:rPr lang="nl-BE" dirty="0"/>
              <a:t>=&gt; Deelforfait W + Deelforfait Z/C</a:t>
            </a:r>
          </a:p>
        </p:txBody>
      </p:sp>
    </p:spTree>
    <p:extLst>
      <p:ext uri="{BB962C8B-B14F-4D97-AF65-F5344CB8AC3E}">
        <p14:creationId xmlns:p14="http://schemas.microsoft.com/office/powerpoint/2010/main" val="23654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P spid="20" grpId="0"/>
      <p:bldP spid="21"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509DCEE-731F-485D-8F2D-01694034C878}"/>
              </a:ext>
            </a:extLst>
          </p:cNvPr>
          <p:cNvSpPr/>
          <p:nvPr/>
        </p:nvSpPr>
        <p:spPr>
          <a:xfrm>
            <a:off x="908200" y="1453529"/>
            <a:ext cx="1191534" cy="9144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a:extLst>
              <a:ext uri="{FF2B5EF4-FFF2-40B4-BE49-F238E27FC236}">
                <a16:creationId xmlns:a16="http://schemas.microsoft.com/office/drawing/2014/main" id="{00C52535-0A77-4802-8B82-B0A908B51E9F}"/>
              </a:ext>
            </a:extLst>
          </p:cNvPr>
          <p:cNvSpPr/>
          <p:nvPr/>
        </p:nvSpPr>
        <p:spPr>
          <a:xfrm>
            <a:off x="2607180" y="1453529"/>
            <a:ext cx="1185334" cy="9144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6" name="Vierkante haak links 5">
            <a:extLst>
              <a:ext uri="{FF2B5EF4-FFF2-40B4-BE49-F238E27FC236}">
                <a16:creationId xmlns:a16="http://schemas.microsoft.com/office/drawing/2014/main" id="{44494822-116B-47EA-B81C-69A03C59218D}"/>
              </a:ext>
            </a:extLst>
          </p:cNvPr>
          <p:cNvSpPr/>
          <p:nvPr/>
        </p:nvSpPr>
        <p:spPr>
          <a:xfrm rot="5400000">
            <a:off x="1467575" y="683041"/>
            <a:ext cx="107291" cy="1433686"/>
          </a:xfrm>
          <a:prstGeom prst="leftBracket">
            <a:avLst/>
          </a:prstGeom>
          <a:ln w="28575">
            <a:solidFill>
              <a:srgbClr val="7171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7" name="Tekstvak 6">
            <a:extLst>
              <a:ext uri="{FF2B5EF4-FFF2-40B4-BE49-F238E27FC236}">
                <a16:creationId xmlns:a16="http://schemas.microsoft.com/office/drawing/2014/main" id="{BA31CAC0-134F-44BD-9AB9-230B3AEE4183}"/>
              </a:ext>
            </a:extLst>
          </p:cNvPr>
          <p:cNvSpPr txBox="1"/>
          <p:nvPr/>
        </p:nvSpPr>
        <p:spPr>
          <a:xfrm>
            <a:off x="1000777" y="936125"/>
            <a:ext cx="865270" cy="369332"/>
          </a:xfrm>
          <a:prstGeom prst="rect">
            <a:avLst/>
          </a:prstGeom>
          <a:noFill/>
        </p:spPr>
        <p:txBody>
          <a:bodyPr wrap="square" rtlCol="0">
            <a:spAutoFit/>
          </a:bodyPr>
          <a:lstStyle/>
          <a:p>
            <a:r>
              <a:rPr lang="nl-BE" dirty="0"/>
              <a:t>Project</a:t>
            </a:r>
          </a:p>
        </p:txBody>
      </p:sp>
      <p:sp>
        <p:nvSpPr>
          <p:cNvPr id="8" name="Tekstvak 7">
            <a:extLst>
              <a:ext uri="{FF2B5EF4-FFF2-40B4-BE49-F238E27FC236}">
                <a16:creationId xmlns:a16="http://schemas.microsoft.com/office/drawing/2014/main" id="{0FFB27F6-065E-43B6-B797-E5E94096C0E2}"/>
              </a:ext>
            </a:extLst>
          </p:cNvPr>
          <p:cNvSpPr txBox="1"/>
          <p:nvPr/>
        </p:nvSpPr>
        <p:spPr>
          <a:xfrm>
            <a:off x="1000777" y="1672418"/>
            <a:ext cx="1000179" cy="369332"/>
          </a:xfrm>
          <a:prstGeom prst="rect">
            <a:avLst/>
          </a:prstGeom>
          <a:noFill/>
        </p:spPr>
        <p:txBody>
          <a:bodyPr wrap="square" rtlCol="0">
            <a:spAutoFit/>
          </a:bodyPr>
          <a:lstStyle/>
          <a:p>
            <a:r>
              <a:rPr lang="nl-BE" dirty="0"/>
              <a:t>Woning</a:t>
            </a:r>
          </a:p>
        </p:txBody>
      </p:sp>
      <p:sp>
        <p:nvSpPr>
          <p:cNvPr id="9" name="Tekstvak 8">
            <a:extLst>
              <a:ext uri="{FF2B5EF4-FFF2-40B4-BE49-F238E27FC236}">
                <a16:creationId xmlns:a16="http://schemas.microsoft.com/office/drawing/2014/main" id="{5BCEBA66-527B-435D-92A5-A4785A39F320}"/>
              </a:ext>
            </a:extLst>
          </p:cNvPr>
          <p:cNvSpPr txBox="1"/>
          <p:nvPr/>
        </p:nvSpPr>
        <p:spPr>
          <a:xfrm>
            <a:off x="2607180" y="1587563"/>
            <a:ext cx="1306092" cy="646331"/>
          </a:xfrm>
          <a:prstGeom prst="rect">
            <a:avLst/>
          </a:prstGeom>
          <a:noFill/>
        </p:spPr>
        <p:txBody>
          <a:bodyPr wrap="square" rtlCol="0">
            <a:spAutoFit/>
          </a:bodyPr>
          <a:lstStyle/>
          <a:p>
            <a:r>
              <a:rPr lang="nl-BE" dirty="0"/>
              <a:t>Coll / Zorglokalen</a:t>
            </a:r>
          </a:p>
        </p:txBody>
      </p:sp>
      <p:sp>
        <p:nvSpPr>
          <p:cNvPr id="10" name="Tekstvak 9">
            <a:extLst>
              <a:ext uri="{FF2B5EF4-FFF2-40B4-BE49-F238E27FC236}">
                <a16:creationId xmlns:a16="http://schemas.microsoft.com/office/drawing/2014/main" id="{B092A730-796D-4998-9EE2-CCF24F02006F}"/>
              </a:ext>
            </a:extLst>
          </p:cNvPr>
          <p:cNvSpPr txBox="1"/>
          <p:nvPr/>
        </p:nvSpPr>
        <p:spPr>
          <a:xfrm>
            <a:off x="4333265" y="1749316"/>
            <a:ext cx="4375557" cy="369332"/>
          </a:xfrm>
          <a:prstGeom prst="rect">
            <a:avLst/>
          </a:prstGeom>
          <a:noFill/>
        </p:spPr>
        <p:txBody>
          <a:bodyPr wrap="square" rtlCol="0">
            <a:spAutoFit/>
          </a:bodyPr>
          <a:lstStyle/>
          <a:p>
            <a:r>
              <a:rPr lang="nl-BE" dirty="0"/>
              <a:t>=&gt; Deelforfait W</a:t>
            </a:r>
          </a:p>
        </p:txBody>
      </p:sp>
      <p:cxnSp>
        <p:nvCxnSpPr>
          <p:cNvPr id="11" name="Rechte verbindingslijn 10">
            <a:extLst>
              <a:ext uri="{FF2B5EF4-FFF2-40B4-BE49-F238E27FC236}">
                <a16:creationId xmlns:a16="http://schemas.microsoft.com/office/drawing/2014/main" id="{76A5FC2F-F1B1-4C8E-A36B-24A101BFD378}"/>
              </a:ext>
            </a:extLst>
          </p:cNvPr>
          <p:cNvCxnSpPr/>
          <p:nvPr/>
        </p:nvCxnSpPr>
        <p:spPr>
          <a:xfrm>
            <a:off x="2434464" y="1140177"/>
            <a:ext cx="0" cy="159173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76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876B71F-2748-470C-B87F-FAC4B7328F25}"/>
              </a:ext>
            </a:extLst>
          </p:cNvPr>
          <p:cNvSpPr/>
          <p:nvPr/>
        </p:nvSpPr>
        <p:spPr>
          <a:xfrm>
            <a:off x="2686203" y="5181600"/>
            <a:ext cx="581433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hthoek 3">
            <a:extLst>
              <a:ext uri="{FF2B5EF4-FFF2-40B4-BE49-F238E27FC236}">
                <a16:creationId xmlns:a16="http://schemas.microsoft.com/office/drawing/2014/main" id="{A509DCEE-731F-485D-8F2D-01694034C878}"/>
              </a:ext>
            </a:extLst>
          </p:cNvPr>
          <p:cNvSpPr/>
          <p:nvPr/>
        </p:nvSpPr>
        <p:spPr>
          <a:xfrm>
            <a:off x="908200" y="1453529"/>
            <a:ext cx="1191534" cy="9144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hthoek 4">
            <a:extLst>
              <a:ext uri="{FF2B5EF4-FFF2-40B4-BE49-F238E27FC236}">
                <a16:creationId xmlns:a16="http://schemas.microsoft.com/office/drawing/2014/main" id="{00C52535-0A77-4802-8B82-B0A908B51E9F}"/>
              </a:ext>
            </a:extLst>
          </p:cNvPr>
          <p:cNvSpPr/>
          <p:nvPr/>
        </p:nvSpPr>
        <p:spPr>
          <a:xfrm>
            <a:off x="2686203" y="1453529"/>
            <a:ext cx="1185334" cy="9144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Vierkante haak links 5">
            <a:extLst>
              <a:ext uri="{FF2B5EF4-FFF2-40B4-BE49-F238E27FC236}">
                <a16:creationId xmlns:a16="http://schemas.microsoft.com/office/drawing/2014/main" id="{44494822-116B-47EA-B81C-69A03C59218D}"/>
              </a:ext>
            </a:extLst>
          </p:cNvPr>
          <p:cNvSpPr/>
          <p:nvPr/>
        </p:nvSpPr>
        <p:spPr>
          <a:xfrm rot="5400000">
            <a:off x="3235993" y="639427"/>
            <a:ext cx="107291" cy="1433686"/>
          </a:xfrm>
          <a:prstGeom prst="leftBracket">
            <a:avLst/>
          </a:prstGeom>
          <a:ln w="28575">
            <a:solidFill>
              <a:srgbClr val="71717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kstvak 6">
            <a:extLst>
              <a:ext uri="{FF2B5EF4-FFF2-40B4-BE49-F238E27FC236}">
                <a16:creationId xmlns:a16="http://schemas.microsoft.com/office/drawing/2014/main" id="{BA31CAC0-134F-44BD-9AB9-230B3AEE4183}"/>
              </a:ext>
            </a:extLst>
          </p:cNvPr>
          <p:cNvSpPr txBox="1"/>
          <p:nvPr/>
        </p:nvSpPr>
        <p:spPr>
          <a:xfrm>
            <a:off x="2769195" y="892511"/>
            <a:ext cx="8652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Project</a:t>
            </a:r>
          </a:p>
        </p:txBody>
      </p:sp>
      <p:sp>
        <p:nvSpPr>
          <p:cNvPr id="8" name="Tekstvak 7">
            <a:extLst>
              <a:ext uri="{FF2B5EF4-FFF2-40B4-BE49-F238E27FC236}">
                <a16:creationId xmlns:a16="http://schemas.microsoft.com/office/drawing/2014/main" id="{0FFB27F6-065E-43B6-B797-E5E94096C0E2}"/>
              </a:ext>
            </a:extLst>
          </p:cNvPr>
          <p:cNvSpPr txBox="1"/>
          <p:nvPr/>
        </p:nvSpPr>
        <p:spPr>
          <a:xfrm>
            <a:off x="1000777" y="1672418"/>
            <a:ext cx="10001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Woning</a:t>
            </a:r>
          </a:p>
        </p:txBody>
      </p:sp>
      <p:sp>
        <p:nvSpPr>
          <p:cNvPr id="9" name="Tekstvak 8">
            <a:extLst>
              <a:ext uri="{FF2B5EF4-FFF2-40B4-BE49-F238E27FC236}">
                <a16:creationId xmlns:a16="http://schemas.microsoft.com/office/drawing/2014/main" id="{5BCEBA66-527B-435D-92A5-A4785A39F320}"/>
              </a:ext>
            </a:extLst>
          </p:cNvPr>
          <p:cNvSpPr txBox="1"/>
          <p:nvPr/>
        </p:nvSpPr>
        <p:spPr>
          <a:xfrm>
            <a:off x="2686203" y="1587563"/>
            <a:ext cx="13060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Coll / Zorglokalen</a:t>
            </a:r>
          </a:p>
        </p:txBody>
      </p:sp>
      <p:sp>
        <p:nvSpPr>
          <p:cNvPr id="10" name="Tekstvak 9">
            <a:extLst>
              <a:ext uri="{FF2B5EF4-FFF2-40B4-BE49-F238E27FC236}">
                <a16:creationId xmlns:a16="http://schemas.microsoft.com/office/drawing/2014/main" id="{B092A730-796D-4998-9EE2-CCF24F02006F}"/>
              </a:ext>
            </a:extLst>
          </p:cNvPr>
          <p:cNvSpPr txBox="1"/>
          <p:nvPr/>
        </p:nvSpPr>
        <p:spPr>
          <a:xfrm>
            <a:off x="4333265" y="1749316"/>
            <a:ext cx="43755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=&gt; Deelforfait Z/C </a:t>
            </a:r>
          </a:p>
        </p:txBody>
      </p:sp>
      <p:cxnSp>
        <p:nvCxnSpPr>
          <p:cNvPr id="11" name="Rechte verbindingslijn 10">
            <a:extLst>
              <a:ext uri="{FF2B5EF4-FFF2-40B4-BE49-F238E27FC236}">
                <a16:creationId xmlns:a16="http://schemas.microsoft.com/office/drawing/2014/main" id="{76A5FC2F-F1B1-4C8E-A36B-24A101BFD378}"/>
              </a:ext>
            </a:extLst>
          </p:cNvPr>
          <p:cNvCxnSpPr/>
          <p:nvPr/>
        </p:nvCxnSpPr>
        <p:spPr>
          <a:xfrm>
            <a:off x="2434464" y="1140177"/>
            <a:ext cx="0" cy="159173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3" name="Rechthoek 12">
            <a:extLst>
              <a:ext uri="{FF2B5EF4-FFF2-40B4-BE49-F238E27FC236}">
                <a16:creationId xmlns:a16="http://schemas.microsoft.com/office/drawing/2014/main" id="{465AE889-60BE-41AD-8BCB-974FFAE02F0C}"/>
              </a:ext>
            </a:extLst>
          </p:cNvPr>
          <p:cNvSpPr/>
          <p:nvPr/>
        </p:nvSpPr>
        <p:spPr>
          <a:xfrm>
            <a:off x="908200" y="2586818"/>
            <a:ext cx="1191534" cy="9144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kstvak 13">
            <a:extLst>
              <a:ext uri="{FF2B5EF4-FFF2-40B4-BE49-F238E27FC236}">
                <a16:creationId xmlns:a16="http://schemas.microsoft.com/office/drawing/2014/main" id="{0878C539-C367-417E-AF94-FFE7DD10406D}"/>
              </a:ext>
            </a:extLst>
          </p:cNvPr>
          <p:cNvSpPr txBox="1"/>
          <p:nvPr/>
        </p:nvSpPr>
        <p:spPr>
          <a:xfrm>
            <a:off x="1000777" y="2805707"/>
            <a:ext cx="10001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Woning</a:t>
            </a:r>
          </a:p>
        </p:txBody>
      </p:sp>
      <p:sp>
        <p:nvSpPr>
          <p:cNvPr id="15" name="Rechthoek 14">
            <a:extLst>
              <a:ext uri="{FF2B5EF4-FFF2-40B4-BE49-F238E27FC236}">
                <a16:creationId xmlns:a16="http://schemas.microsoft.com/office/drawing/2014/main" id="{C131B144-6F08-40D7-A9BA-5D451990474D}"/>
              </a:ext>
            </a:extLst>
          </p:cNvPr>
          <p:cNvSpPr/>
          <p:nvPr/>
        </p:nvSpPr>
        <p:spPr>
          <a:xfrm>
            <a:off x="908200" y="3720107"/>
            <a:ext cx="1191534" cy="9144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kstvak 15">
            <a:extLst>
              <a:ext uri="{FF2B5EF4-FFF2-40B4-BE49-F238E27FC236}">
                <a16:creationId xmlns:a16="http://schemas.microsoft.com/office/drawing/2014/main" id="{B51AAEFB-B710-4519-8D6B-F73C592DCB59}"/>
              </a:ext>
            </a:extLst>
          </p:cNvPr>
          <p:cNvSpPr txBox="1"/>
          <p:nvPr/>
        </p:nvSpPr>
        <p:spPr>
          <a:xfrm>
            <a:off x="1000777" y="3938996"/>
            <a:ext cx="10001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Woning</a:t>
            </a:r>
          </a:p>
        </p:txBody>
      </p:sp>
      <p:sp>
        <p:nvSpPr>
          <p:cNvPr id="17" name="Tekstvak 16">
            <a:extLst>
              <a:ext uri="{FF2B5EF4-FFF2-40B4-BE49-F238E27FC236}">
                <a16:creationId xmlns:a16="http://schemas.microsoft.com/office/drawing/2014/main" id="{18295622-8468-4257-A79A-0A151C14028C}"/>
              </a:ext>
            </a:extLst>
          </p:cNvPr>
          <p:cNvSpPr txBox="1"/>
          <p:nvPr/>
        </p:nvSpPr>
        <p:spPr>
          <a:xfrm>
            <a:off x="2686203" y="2731910"/>
            <a:ext cx="6022619" cy="39395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Parameters?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Oppervlakte project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Aantal gebruikers project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Zorgzwaarte gebruikers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Opstart % van het </a:t>
            </a:r>
            <a:r>
              <a:rPr kumimoji="0" lang="nl-BE" sz="1800" b="0" i="0" u="none" strike="noStrike" kern="1200" cap="none" spc="0" normalizeH="0" baseline="0" noProof="0" dirty="0" err="1">
                <a:ln>
                  <a:noFill/>
                </a:ln>
                <a:solidFill>
                  <a:prstClr val="black"/>
                </a:solidFill>
                <a:effectLst/>
                <a:uLnTx/>
                <a:uFillTx/>
                <a:latin typeface="Calibri"/>
                <a:ea typeface="+mn-ea"/>
                <a:cs typeface="+mn-cs"/>
              </a:rPr>
              <a:t>ZenC</a:t>
            </a:r>
            <a:r>
              <a:rPr kumimoji="0" lang="nl-BE" sz="1800" b="0" i="0" u="none" strike="noStrike" kern="1200" cap="none" spc="0" normalizeH="0" baseline="0" noProof="0" dirty="0">
                <a:ln>
                  <a:noFill/>
                </a:ln>
                <a:solidFill>
                  <a:prstClr val="black"/>
                </a:solidFill>
                <a:effectLst/>
                <a:uLnTx/>
                <a:uFillTx/>
                <a:latin typeface="Calibri"/>
                <a:ea typeface="+mn-ea"/>
                <a:cs typeface="+mn-cs"/>
              </a:rPr>
              <a:t> forfait is de verhouding tot 15m² (netto) van het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prstClr val="black"/>
                </a:solidFill>
                <a:effectLst/>
                <a:uLnTx/>
                <a:uFillTx/>
                <a:latin typeface="Calibri"/>
                <a:ea typeface="+mn-ea"/>
                <a:cs typeface="+mn-cs"/>
              </a:rPr>
              <a:t>Voorbeeld: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1400" b="0" i="0" u="none" strike="noStrike" kern="1200" cap="none" spc="0" normalizeH="0" baseline="0" noProof="0" dirty="0">
                <a:ln>
                  <a:noFill/>
                </a:ln>
                <a:solidFill>
                  <a:prstClr val="black"/>
                </a:solidFill>
                <a:effectLst/>
                <a:uLnTx/>
                <a:uFillTx/>
                <a:latin typeface="Calibri"/>
                <a:ea typeface="+mn-ea"/>
                <a:cs typeface="+mn-cs"/>
              </a:rPr>
              <a:t>Oppervlakte project = 400m²</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1400" b="0" i="0" u="none" strike="noStrike" kern="1200" cap="none" spc="0" normalizeH="0" baseline="0" noProof="0" dirty="0">
                <a:ln>
                  <a:noFill/>
                </a:ln>
                <a:solidFill>
                  <a:prstClr val="black"/>
                </a:solidFill>
                <a:effectLst/>
                <a:uLnTx/>
                <a:uFillTx/>
                <a:latin typeface="Calibri"/>
                <a:ea typeface="+mn-ea"/>
                <a:cs typeface="+mn-cs"/>
              </a:rPr>
              <a:t>Aantal gebruikers project = 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prstClr val="black"/>
                </a:solidFill>
                <a:effectLst/>
                <a:uLnTx/>
                <a:uFillTx/>
                <a:latin typeface="Calibri"/>
                <a:ea typeface="+mn-ea"/>
                <a:cs typeface="+mn-cs"/>
              </a:rPr>
              <a:t>400 / (40*15) = 67% =&gt; 40 gebruikers krijgen 67% van </a:t>
            </a:r>
            <a:r>
              <a:rPr kumimoji="0" lang="nl-BE" sz="1400" b="0" i="0" u="none" strike="noStrike" kern="1200" cap="none" spc="0" normalizeH="0" baseline="0" noProof="0">
                <a:ln>
                  <a:noFill/>
                </a:ln>
                <a:solidFill>
                  <a:prstClr val="black"/>
                </a:solidFill>
                <a:effectLst/>
                <a:uLnTx/>
                <a:uFillTx/>
                <a:latin typeface="Calibri"/>
                <a:ea typeface="+mn-ea"/>
                <a:cs typeface="+mn-cs"/>
              </a:rPr>
              <a:t>het forfait </a:t>
            </a:r>
            <a:endParaRPr kumimoji="0" lang="nl-BE"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6828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27BF6C9D-84A0-4E6B-AEB3-6D5A0326BE5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68923" y="1018095"/>
            <a:ext cx="7324627" cy="4308049"/>
          </a:xfrm>
          <a:prstGeom prst="rect">
            <a:avLst/>
          </a:prstGeom>
          <a:noFill/>
          <a:ln>
            <a:noFill/>
          </a:ln>
        </p:spPr>
      </p:pic>
    </p:spTree>
    <p:extLst>
      <p:ext uri="{BB962C8B-B14F-4D97-AF65-F5344CB8AC3E}">
        <p14:creationId xmlns:p14="http://schemas.microsoft.com/office/powerpoint/2010/main" val="3348580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Deelforfaits </a:t>
            </a:r>
          </a:p>
        </p:txBody>
      </p:sp>
      <p:sp>
        <p:nvSpPr>
          <p:cNvPr id="5" name="Tijdelijke aanduiding voor inhoud 4">
            <a:extLst>
              <a:ext uri="{FF2B5EF4-FFF2-40B4-BE49-F238E27FC236}">
                <a16:creationId xmlns:a16="http://schemas.microsoft.com/office/drawing/2014/main" id="{1A0EC3A4-496D-497F-ACB8-D5094D612B05}"/>
              </a:ext>
            </a:extLst>
          </p:cNvPr>
          <p:cNvSpPr>
            <a:spLocks noGrp="1"/>
          </p:cNvSpPr>
          <p:nvPr>
            <p:ph sz="half" idx="1"/>
          </p:nvPr>
        </p:nvSpPr>
        <p:spPr>
          <a:xfrm>
            <a:off x="857956" y="1490133"/>
            <a:ext cx="7854044" cy="4097067"/>
          </a:xfrm>
        </p:spPr>
        <p:txBody>
          <a:bodyPr/>
          <a:lstStyle/>
          <a:p>
            <a:pPr marL="342900" indent="-342900">
              <a:buFont typeface="Arial" panose="020B0604020202020204" pitchFamily="34" charset="0"/>
              <a:buChar char="•"/>
            </a:pPr>
            <a:r>
              <a:rPr lang="nl-BE" sz="2000" b="0" dirty="0"/>
              <a:t>Basisbedragen = tabel bijlage 3</a:t>
            </a:r>
          </a:p>
          <a:p>
            <a:pPr marL="342900" indent="-342900">
              <a:buFont typeface="Arial" panose="020B0604020202020204" pitchFamily="34" charset="0"/>
              <a:buChar char="•"/>
            </a:pPr>
            <a:r>
              <a:rPr lang="nl-BE" sz="2000" b="0" dirty="0"/>
              <a:t>+ </a:t>
            </a:r>
            <a:r>
              <a:rPr lang="nl-BE" sz="2000" b="0" u="sng" dirty="0"/>
              <a:t>Interesttoeslag</a:t>
            </a:r>
            <a:r>
              <a:rPr lang="nl-BE" sz="2000" b="0" dirty="0"/>
              <a:t>: 30% op basisbedrag van jaar IGN</a:t>
            </a:r>
          </a:p>
          <a:p>
            <a:pPr marL="342900" indent="-342900">
              <a:buFont typeface="Arial" panose="020B0604020202020204" pitchFamily="34" charset="0"/>
              <a:buChar char="•"/>
            </a:pPr>
            <a:r>
              <a:rPr lang="nl-BE" sz="2000" b="0" dirty="0"/>
              <a:t>+ </a:t>
            </a:r>
            <a:r>
              <a:rPr lang="nl-BE" sz="2000" b="0" u="sng" dirty="0"/>
              <a:t>Aanpassing aan de gezondheidsindex</a:t>
            </a:r>
          </a:p>
          <a:p>
            <a:pPr>
              <a:buNone/>
            </a:pPr>
            <a:endParaRPr lang="nl-BE" sz="2000" b="0" dirty="0"/>
          </a:p>
          <a:p>
            <a:pPr algn="ctr">
              <a:buNone/>
            </a:pPr>
            <a:r>
              <a:rPr lang="nl-NL" dirty="0" err="1"/>
              <a:t>deelforfait</a:t>
            </a:r>
            <a:r>
              <a:rPr lang="nl-NL" baseline="-25000" dirty="0" err="1"/>
              <a:t>n</a:t>
            </a:r>
            <a:r>
              <a:rPr lang="nl-NL" dirty="0"/>
              <a:t> = </a:t>
            </a:r>
          </a:p>
          <a:p>
            <a:pPr algn="ctr">
              <a:buNone/>
            </a:pPr>
            <a:endParaRPr lang="nl-NL" dirty="0"/>
          </a:p>
          <a:p>
            <a:pPr algn="ctr">
              <a:buNone/>
            </a:pPr>
            <a:r>
              <a:rPr lang="nl-NL" dirty="0"/>
              <a:t>(basisbedrag)*(AGI n-1/AGI 2017)+(</a:t>
            </a:r>
            <a:r>
              <a:rPr lang="nl-NL" dirty="0" err="1"/>
              <a:t>basisbedrag</a:t>
            </a:r>
            <a:r>
              <a:rPr lang="nl-NL" baseline="-25000" dirty="0" err="1"/>
              <a:t>x</a:t>
            </a:r>
            <a:r>
              <a:rPr lang="nl-NL" dirty="0"/>
              <a:t>*30%)</a:t>
            </a:r>
          </a:p>
          <a:p>
            <a:pPr>
              <a:buNone/>
            </a:pPr>
            <a:endParaRPr lang="nl-NL" dirty="0"/>
          </a:p>
          <a:p>
            <a:pPr>
              <a:buNone/>
            </a:pPr>
            <a:endParaRPr lang="nl-NL" dirty="0"/>
          </a:p>
          <a:p>
            <a:pPr>
              <a:buNone/>
            </a:pPr>
            <a:endParaRPr lang="nl-NL" dirty="0"/>
          </a:p>
          <a:p>
            <a:pPr>
              <a:buNone/>
            </a:pPr>
            <a:r>
              <a:rPr lang="nl-BE" sz="1800" b="0" i="1" dirty="0"/>
              <a:t>n = jaar van betaling</a:t>
            </a:r>
          </a:p>
          <a:p>
            <a:pPr>
              <a:buNone/>
            </a:pPr>
            <a:r>
              <a:rPr lang="nl-NL" sz="1800" b="0" i="1" dirty="0" err="1"/>
              <a:t>AGI</a:t>
            </a:r>
            <a:r>
              <a:rPr lang="nl-NL" sz="1800" b="0" i="1" baseline="-25000" dirty="0" err="1"/>
              <a:t>x</a:t>
            </a:r>
            <a:r>
              <a:rPr lang="nl-NL" sz="1800" b="0" i="1" dirty="0"/>
              <a:t> = de afgevlakte gezondheidsindex van de maand december van het jaar dat voorafgaat aan het jaar van ingebruikname x;</a:t>
            </a:r>
          </a:p>
          <a:p>
            <a:pPr>
              <a:buNone/>
            </a:pPr>
            <a:r>
              <a:rPr lang="nl-NL" sz="1800" b="0" i="1" dirty="0" err="1"/>
              <a:t>basisbedrag</a:t>
            </a:r>
            <a:r>
              <a:rPr lang="nl-NL" sz="1800" b="0" i="1" baseline="-25000" dirty="0" err="1"/>
              <a:t>x</a:t>
            </a:r>
            <a:r>
              <a:rPr lang="nl-NL" sz="1800" b="0" i="1" dirty="0"/>
              <a:t>: basisbedrag in het jaar van ingebruikname x. Dit stemt overeen met basisbedrag x </a:t>
            </a:r>
            <a:r>
              <a:rPr lang="nl-NL" sz="1800" b="0" i="1" dirty="0" err="1"/>
              <a:t>AGI</a:t>
            </a:r>
            <a:r>
              <a:rPr lang="nl-NL" sz="1800" b="0" i="1" baseline="-25000" dirty="0" err="1"/>
              <a:t>x</a:t>
            </a:r>
            <a:r>
              <a:rPr lang="nl-NL" sz="1800" b="0" i="1" dirty="0"/>
              <a:t>/AGI2017;</a:t>
            </a:r>
            <a:endParaRPr lang="nl-BE" sz="1800" b="0" i="1" dirty="0"/>
          </a:p>
          <a:p>
            <a:pPr>
              <a:buNone/>
            </a:pPr>
            <a:endParaRPr lang="nl-BE" b="0" i="1" dirty="0"/>
          </a:p>
          <a:p>
            <a:pPr>
              <a:buNone/>
            </a:pPr>
            <a:endParaRPr lang="nl-BE" b="0" i="1" dirty="0"/>
          </a:p>
          <a:p>
            <a:pPr>
              <a:buNone/>
            </a:pPr>
            <a:endParaRPr lang="nl-BE" sz="2000" b="0" dirty="0"/>
          </a:p>
        </p:txBody>
      </p:sp>
      <p:sp>
        <p:nvSpPr>
          <p:cNvPr id="4" name="Rechteraccolade 3">
            <a:extLst>
              <a:ext uri="{FF2B5EF4-FFF2-40B4-BE49-F238E27FC236}">
                <a16:creationId xmlns:a16="http://schemas.microsoft.com/office/drawing/2014/main" id="{1D948C2B-EFE0-4128-BC35-BF4F2A2DFE72}"/>
              </a:ext>
            </a:extLst>
          </p:cNvPr>
          <p:cNvSpPr/>
          <p:nvPr/>
        </p:nvSpPr>
        <p:spPr>
          <a:xfrm rot="5400000">
            <a:off x="3403599" y="1857025"/>
            <a:ext cx="203601" cy="400715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6" name="Rechteraccolade 5">
            <a:extLst>
              <a:ext uri="{FF2B5EF4-FFF2-40B4-BE49-F238E27FC236}">
                <a16:creationId xmlns:a16="http://schemas.microsoft.com/office/drawing/2014/main" id="{CCD50DE4-B72F-4891-9FD4-A566E4997E09}"/>
              </a:ext>
            </a:extLst>
          </p:cNvPr>
          <p:cNvSpPr/>
          <p:nvPr/>
        </p:nvSpPr>
        <p:spPr>
          <a:xfrm rot="5400000">
            <a:off x="6702777" y="2729091"/>
            <a:ext cx="203602" cy="226302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7" name="Tekstvak 6">
            <a:extLst>
              <a:ext uri="{FF2B5EF4-FFF2-40B4-BE49-F238E27FC236}">
                <a16:creationId xmlns:a16="http://schemas.microsoft.com/office/drawing/2014/main" id="{820ADD38-B0F1-4EA2-9B23-7E911823FEE6}"/>
              </a:ext>
            </a:extLst>
          </p:cNvPr>
          <p:cNvSpPr txBox="1"/>
          <p:nvPr/>
        </p:nvSpPr>
        <p:spPr>
          <a:xfrm>
            <a:off x="2579809" y="4096626"/>
            <a:ext cx="1851179" cy="369332"/>
          </a:xfrm>
          <a:prstGeom prst="rect">
            <a:avLst/>
          </a:prstGeom>
          <a:noFill/>
        </p:spPr>
        <p:txBody>
          <a:bodyPr wrap="square" rtlCol="0">
            <a:spAutoFit/>
          </a:bodyPr>
          <a:lstStyle/>
          <a:p>
            <a:r>
              <a:rPr lang="nl-BE" dirty="0"/>
              <a:t>jaarlijks variabel </a:t>
            </a:r>
          </a:p>
        </p:txBody>
      </p:sp>
      <p:sp>
        <p:nvSpPr>
          <p:cNvPr id="8" name="Tekstvak 7">
            <a:extLst>
              <a:ext uri="{FF2B5EF4-FFF2-40B4-BE49-F238E27FC236}">
                <a16:creationId xmlns:a16="http://schemas.microsoft.com/office/drawing/2014/main" id="{F8FE8680-A5BD-4B28-9F5C-92CF3DA66A5E}"/>
              </a:ext>
            </a:extLst>
          </p:cNvPr>
          <p:cNvSpPr txBox="1"/>
          <p:nvPr/>
        </p:nvSpPr>
        <p:spPr>
          <a:xfrm>
            <a:off x="5960832" y="4114761"/>
            <a:ext cx="2325212" cy="646331"/>
          </a:xfrm>
          <a:prstGeom prst="rect">
            <a:avLst/>
          </a:prstGeom>
          <a:noFill/>
        </p:spPr>
        <p:txBody>
          <a:bodyPr wrap="square" rtlCol="0">
            <a:spAutoFit/>
          </a:bodyPr>
          <a:lstStyle/>
          <a:p>
            <a:r>
              <a:rPr lang="nl-BE" dirty="0"/>
              <a:t>vastgeklikt op jaartal ingebruikname </a:t>
            </a:r>
          </a:p>
        </p:txBody>
      </p:sp>
    </p:spTree>
    <p:extLst>
      <p:ext uri="{BB962C8B-B14F-4D97-AF65-F5344CB8AC3E}">
        <p14:creationId xmlns:p14="http://schemas.microsoft.com/office/powerpoint/2010/main" val="3833055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711200" y="1337732"/>
            <a:ext cx="8000800" cy="4716735"/>
          </a:xfrm>
        </p:spPr>
        <p:txBody>
          <a:bodyPr/>
          <a:lstStyle/>
          <a:p>
            <a:pPr marL="342900" indent="-342900">
              <a:buFont typeface="Arial" panose="020B0604020202020204" pitchFamily="34" charset="0"/>
              <a:buChar char="•"/>
            </a:pPr>
            <a:r>
              <a:rPr lang="nl-BE" u="sng" dirty="0"/>
              <a:t>“Infrastructuurforfait”</a:t>
            </a:r>
            <a:r>
              <a:rPr lang="nl-BE" dirty="0"/>
              <a:t> =&gt; nieuw BVR </a:t>
            </a:r>
          </a:p>
          <a:p>
            <a:pPr marL="918900" lvl="1" indent="-342900">
              <a:buFont typeface="Arial" panose="020B0604020202020204" pitchFamily="34" charset="0"/>
              <a:buChar char="•"/>
            </a:pPr>
            <a:r>
              <a:rPr lang="nl-BE" dirty="0">
                <a:solidFill>
                  <a:schemeClr val="accent5">
                    <a:lumMod val="50000"/>
                  </a:schemeClr>
                </a:solidFill>
              </a:rPr>
              <a:t>Volwassenen in PVF</a:t>
            </a:r>
          </a:p>
          <a:p>
            <a:pPr marL="1206900" lvl="2" indent="-342900">
              <a:buFont typeface="Arial" panose="020B0604020202020204" pitchFamily="34" charset="0"/>
              <a:buChar char="•"/>
            </a:pPr>
            <a:r>
              <a:rPr lang="nl-BE" b="0" dirty="0"/>
              <a:t>Niet-rechtstreeks toegankelijke hulp</a:t>
            </a:r>
          </a:p>
          <a:p>
            <a:pPr marL="1206900" lvl="2" indent="-342900">
              <a:buFont typeface="Arial" panose="020B0604020202020204" pitchFamily="34" charset="0"/>
              <a:buChar char="•"/>
            </a:pPr>
            <a:r>
              <a:rPr lang="nl-BE" dirty="0"/>
              <a:t>Rechtstreeks toegankelijke hulp (dagen mogen meegeteld worden voor personen die verblijven) </a:t>
            </a:r>
            <a:r>
              <a:rPr lang="nl-BE" dirty="0" err="1"/>
              <a:t>oa</a:t>
            </a:r>
            <a:r>
              <a:rPr lang="nl-BE" dirty="0"/>
              <a:t> kortverblijf</a:t>
            </a:r>
          </a:p>
          <a:p>
            <a:pPr>
              <a:buNone/>
            </a:pPr>
            <a:endParaRPr lang="nl-BE" b="0" dirty="0"/>
          </a:p>
          <a:p>
            <a:pPr marL="342900" indent="-342900">
              <a:buFont typeface="Arial" panose="020B0604020202020204" pitchFamily="34" charset="0"/>
              <a:buChar char="•"/>
            </a:pPr>
            <a:r>
              <a:rPr lang="nl-BE" u="sng" dirty="0"/>
              <a:t>Klassieke betoelaging </a:t>
            </a:r>
            <a:r>
              <a:rPr lang="nl-BE" dirty="0"/>
              <a:t>=&gt; actualisatie VIPA sectorbesluit </a:t>
            </a:r>
          </a:p>
          <a:p>
            <a:pPr marL="918900" lvl="1" indent="-342900">
              <a:buFont typeface="Arial" panose="020B0604020202020204" pitchFamily="34" charset="0"/>
              <a:buChar char="•"/>
            </a:pPr>
            <a:r>
              <a:rPr lang="nl-BE" sz="2000" dirty="0">
                <a:solidFill>
                  <a:schemeClr val="accent5">
                    <a:lumMod val="50000"/>
                  </a:schemeClr>
                </a:solidFill>
              </a:rPr>
              <a:t>Minderjarigen: MFC werking </a:t>
            </a:r>
          </a:p>
          <a:p>
            <a:pPr marL="1206900" lvl="2" indent="-342900">
              <a:buFont typeface="Arial" panose="020B0604020202020204" pitchFamily="34" charset="0"/>
              <a:buChar char="•"/>
            </a:pPr>
            <a:r>
              <a:rPr lang="nl-BE" sz="1800" dirty="0"/>
              <a:t>Internaten, semi-internaten voor niet-schoolgaanden, kortverblijf, observatie- en behandelingscentra</a:t>
            </a:r>
          </a:p>
          <a:p>
            <a:pPr marL="918900" lvl="1" indent="-342900">
              <a:buFont typeface="Arial" panose="020B0604020202020204" pitchFamily="34" charset="0"/>
              <a:buChar char="•"/>
            </a:pPr>
            <a:r>
              <a:rPr lang="nl-BE" sz="2000" dirty="0">
                <a:solidFill>
                  <a:schemeClr val="accent5">
                    <a:lumMod val="50000"/>
                  </a:schemeClr>
                </a:solidFill>
              </a:rPr>
              <a:t>Revalidatiecentra (CAR)</a:t>
            </a:r>
          </a:p>
          <a:p>
            <a:pPr marL="918900" lvl="1" indent="-342900">
              <a:buFont typeface="Arial" panose="020B0604020202020204" pitchFamily="34" charset="0"/>
              <a:buChar char="•"/>
            </a:pPr>
            <a:r>
              <a:rPr lang="nl-BE" sz="2000" dirty="0">
                <a:solidFill>
                  <a:schemeClr val="accent5">
                    <a:lumMod val="50000"/>
                  </a:schemeClr>
                </a:solidFill>
              </a:rPr>
              <a:t>Unit voor observatie, diagnose en behandeling (ODB)</a:t>
            </a:r>
          </a:p>
          <a:p>
            <a:pPr marL="918900" lvl="1" indent="-342900">
              <a:buFont typeface="Arial" panose="020B0604020202020204" pitchFamily="34" charset="0"/>
              <a:buChar char="•"/>
            </a:pPr>
            <a:r>
              <a:rPr lang="nl-BE" sz="2000" dirty="0">
                <a:solidFill>
                  <a:schemeClr val="accent5">
                    <a:lumMod val="50000"/>
                  </a:schemeClr>
                </a:solidFill>
              </a:rPr>
              <a:t>Unit voor geïnterneerden </a:t>
            </a:r>
          </a:p>
          <a:p>
            <a:pPr marL="918900" lvl="1" indent="-342900">
              <a:buFont typeface="Arial" panose="020B0604020202020204" pitchFamily="34" charset="0"/>
              <a:buChar char="•"/>
            </a:pPr>
            <a:r>
              <a:rPr lang="nl-BE" sz="2000" dirty="0">
                <a:solidFill>
                  <a:schemeClr val="accent5">
                    <a:lumMod val="50000"/>
                  </a:schemeClr>
                </a:solidFill>
              </a:rPr>
              <a:t>Centrum voor ontwikkelingsstoornissen </a:t>
            </a:r>
          </a:p>
          <a:p>
            <a:pPr marL="918900" lvl="1" indent="-342900">
              <a:buFont typeface="Arial" panose="020B0604020202020204" pitchFamily="34" charset="0"/>
              <a:buChar char="•"/>
            </a:pPr>
            <a:r>
              <a:rPr lang="nl-BE" sz="2000" dirty="0">
                <a:solidFill>
                  <a:schemeClr val="accent5">
                    <a:lumMod val="50000"/>
                  </a:schemeClr>
                </a:solidFill>
              </a:rPr>
              <a:t>Diensten zelfstandig wonen met erkenning voor 31/12/2016 (</a:t>
            </a:r>
            <a:r>
              <a:rPr lang="nl-BE" sz="2000">
                <a:solidFill>
                  <a:schemeClr val="accent5">
                    <a:lumMod val="50000"/>
                  </a:schemeClr>
                </a:solidFill>
              </a:rPr>
              <a:t>ADL centrale) </a:t>
            </a:r>
            <a:endParaRPr lang="nl-BE" sz="2000" dirty="0">
              <a:solidFill>
                <a:schemeClr val="accent5">
                  <a:lumMod val="50000"/>
                </a:schemeClr>
              </a:solidFill>
            </a:endParaRPr>
          </a:p>
          <a:p>
            <a:pPr>
              <a:buNone/>
            </a:pPr>
            <a:r>
              <a:rPr lang="nl-BE" b="0" dirty="0"/>
              <a:t> </a:t>
            </a:r>
            <a:endParaRPr lang="nl-BE" b="0" dirty="0">
              <a:solidFill>
                <a:schemeClr val="tx1"/>
              </a:solidFill>
            </a:endParaRPr>
          </a:p>
          <a:p>
            <a:pPr>
              <a:buNone/>
            </a:pPr>
            <a:endParaRPr lang="nl-BE" b="0" dirty="0"/>
          </a:p>
        </p:txBody>
      </p:sp>
      <p:sp>
        <p:nvSpPr>
          <p:cNvPr id="5" name="Titel 4">
            <a:extLst>
              <a:ext uri="{FF2B5EF4-FFF2-40B4-BE49-F238E27FC236}">
                <a16:creationId xmlns:a16="http://schemas.microsoft.com/office/drawing/2014/main" id="{0AB97736-1117-4CD8-9883-2648A2CB4833}"/>
              </a:ext>
            </a:extLst>
          </p:cNvPr>
          <p:cNvSpPr>
            <a:spLocks noGrp="1"/>
          </p:cNvSpPr>
          <p:nvPr>
            <p:ph type="title"/>
          </p:nvPr>
        </p:nvSpPr>
        <p:spPr>
          <a:xfrm>
            <a:off x="711200" y="451200"/>
            <a:ext cx="7416000" cy="605440"/>
          </a:xfrm>
        </p:spPr>
        <p:txBody>
          <a:bodyPr/>
          <a:lstStyle/>
          <a:p>
            <a:r>
              <a:rPr lang="nl-BE" dirty="0"/>
              <a:t>VIPA voor sector PH: 2 systemen </a:t>
            </a:r>
          </a:p>
        </p:txBody>
      </p:sp>
    </p:spTree>
    <p:extLst>
      <p:ext uri="{BB962C8B-B14F-4D97-AF65-F5344CB8AC3E}">
        <p14:creationId xmlns:p14="http://schemas.microsoft.com/office/powerpoint/2010/main" val="119462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0800" y="462490"/>
            <a:ext cx="7416000" cy="655111"/>
          </a:xfrm>
        </p:spPr>
        <p:txBody>
          <a:bodyPr/>
          <a:lstStyle/>
          <a:p>
            <a:r>
              <a:rPr lang="nl-BE" dirty="0"/>
              <a:t>Nieuwe gebouwnormen </a:t>
            </a:r>
          </a:p>
        </p:txBody>
      </p:sp>
      <p:sp>
        <p:nvSpPr>
          <p:cNvPr id="3" name="Tijdelijke aanduiding voor inhoud 2"/>
          <p:cNvSpPr>
            <a:spLocks noGrp="1"/>
          </p:cNvSpPr>
          <p:nvPr>
            <p:ph sz="half" idx="1"/>
          </p:nvPr>
        </p:nvSpPr>
        <p:spPr>
          <a:xfrm>
            <a:off x="649111" y="1117601"/>
            <a:ext cx="7920000" cy="5038468"/>
          </a:xfrm>
        </p:spPr>
        <p:txBody>
          <a:bodyPr/>
          <a:lstStyle/>
          <a:p>
            <a:pPr marL="342900" indent="-342900">
              <a:buFontTx/>
              <a:buChar char="-"/>
            </a:pPr>
            <a:r>
              <a:rPr lang="nl-BE" b="0" dirty="0"/>
              <a:t>Van toepassing op ontvankelijke dossiers na datum inwerkingtreding</a:t>
            </a:r>
          </a:p>
          <a:p>
            <a:pPr marL="342900" indent="-342900">
              <a:buFontTx/>
              <a:buChar char="-"/>
            </a:pPr>
            <a:r>
              <a:rPr lang="nl-BE" b="0" dirty="0"/>
              <a:t>Gebaseerd op oude normen, normen WZC + toetsingskader infrastructuur ZI</a:t>
            </a:r>
          </a:p>
          <a:p>
            <a:pPr marL="342900" indent="-342900">
              <a:buFontTx/>
              <a:buChar char="-"/>
            </a:pPr>
            <a:r>
              <a:rPr lang="nl-BE" b="0" dirty="0"/>
              <a:t>Basisnormen + afwijkingsmogelijkheden </a:t>
            </a:r>
            <a:r>
              <a:rPr lang="nl-BE" b="0" dirty="0" err="1"/>
              <a:t>ifv</a:t>
            </a:r>
            <a:r>
              <a:rPr lang="nl-BE" b="0" dirty="0"/>
              <a:t> zorg / doelgroep</a:t>
            </a:r>
          </a:p>
          <a:p>
            <a:pPr marL="918900" lvl="1" indent="-342900">
              <a:buFontTx/>
              <a:buChar char="-"/>
            </a:pPr>
            <a:r>
              <a:rPr lang="nl-BE" b="0" dirty="0"/>
              <a:t>Fonds keurt afwijking goed op advies van ZI/VAPH</a:t>
            </a:r>
          </a:p>
          <a:p>
            <a:pPr marL="342900" indent="-342900">
              <a:buFontTx/>
              <a:buChar char="-"/>
            </a:pPr>
            <a:r>
              <a:rPr lang="nl-BE" b="0" dirty="0"/>
              <a:t>Nieuw:</a:t>
            </a:r>
          </a:p>
          <a:p>
            <a:pPr marL="918900" lvl="1" indent="-342900">
              <a:buFontTx/>
              <a:buChar char="-"/>
            </a:pPr>
            <a:r>
              <a:rPr lang="nl-BE" sz="1800" dirty="0"/>
              <a:t>Inschrijven van kleinschaligheid en inclusie als basisprincipe voor woonprojecten </a:t>
            </a:r>
          </a:p>
          <a:p>
            <a:pPr marL="918900" lvl="1" indent="-342900">
              <a:buFontTx/>
              <a:buChar char="-"/>
            </a:pPr>
            <a:r>
              <a:rPr lang="nl-BE" sz="1800" dirty="0"/>
              <a:t>Autonomie van woongelegenheden</a:t>
            </a:r>
          </a:p>
          <a:p>
            <a:pPr marL="918900" lvl="1" indent="-342900">
              <a:buFontTx/>
              <a:buChar char="-"/>
            </a:pPr>
            <a:r>
              <a:rPr lang="nl-BE" sz="1800" dirty="0"/>
              <a:t>Principes van scheiding wonen en werken </a:t>
            </a:r>
          </a:p>
          <a:p>
            <a:pPr marL="918900" lvl="1" indent="-342900">
              <a:buFontTx/>
              <a:buChar char="-"/>
            </a:pPr>
            <a:r>
              <a:rPr lang="nl-BE" sz="1800" dirty="0"/>
              <a:t>Min. 30m² aan verblijfsruimten per gebruiker</a:t>
            </a:r>
          </a:p>
          <a:p>
            <a:pPr marL="918900" lvl="1" indent="-342900">
              <a:buFontTx/>
              <a:buChar char="-"/>
            </a:pPr>
            <a:r>
              <a:rPr lang="nl-BE" sz="1800" dirty="0"/>
              <a:t>Kamers min. 16m² + </a:t>
            </a:r>
            <a:r>
              <a:rPr lang="nl-BE" sz="1800" dirty="0" err="1"/>
              <a:t>ind</a:t>
            </a:r>
            <a:r>
              <a:rPr lang="nl-BE" sz="1800" dirty="0"/>
              <a:t>. sanitair </a:t>
            </a:r>
          </a:p>
          <a:p>
            <a:pPr marL="918900" lvl="1" indent="-342900">
              <a:buFontTx/>
              <a:buChar char="-"/>
            </a:pPr>
            <a:r>
              <a:rPr lang="nl-BE" sz="1800" b="0" dirty="0"/>
              <a:t>Normen voor afzonderingsruimte </a:t>
            </a:r>
          </a:p>
          <a:p>
            <a:pPr marL="918900" lvl="1" indent="-342900">
              <a:buFontTx/>
              <a:buChar char="-"/>
            </a:pPr>
            <a:endParaRPr lang="nl-BE" b="0" dirty="0"/>
          </a:p>
          <a:p>
            <a:pPr>
              <a:buNone/>
            </a:pPr>
            <a:endParaRPr lang="nl-BE" b="0" dirty="0"/>
          </a:p>
        </p:txBody>
      </p:sp>
    </p:spTree>
    <p:extLst>
      <p:ext uri="{BB962C8B-B14F-4D97-AF65-F5344CB8AC3E}">
        <p14:creationId xmlns:p14="http://schemas.microsoft.com/office/powerpoint/2010/main" val="148689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80DC2-154D-4EC2-A2DC-C583EF28A675}"/>
              </a:ext>
            </a:extLst>
          </p:cNvPr>
          <p:cNvSpPr>
            <a:spLocks noGrp="1"/>
          </p:cNvSpPr>
          <p:nvPr>
            <p:ph type="title"/>
          </p:nvPr>
        </p:nvSpPr>
        <p:spPr>
          <a:xfrm>
            <a:off x="792000" y="756000"/>
            <a:ext cx="7920000" cy="621244"/>
          </a:xfrm>
        </p:spPr>
        <p:txBody>
          <a:bodyPr/>
          <a:lstStyle/>
          <a:p>
            <a:r>
              <a:rPr lang="nl-BE" dirty="0"/>
              <a:t>Samenwerking met derden </a:t>
            </a:r>
          </a:p>
        </p:txBody>
      </p:sp>
      <p:sp>
        <p:nvSpPr>
          <p:cNvPr id="3" name="Tijdelijke aanduiding voor inhoud 2">
            <a:extLst>
              <a:ext uri="{FF2B5EF4-FFF2-40B4-BE49-F238E27FC236}">
                <a16:creationId xmlns:a16="http://schemas.microsoft.com/office/drawing/2014/main" id="{42FB3C30-E446-4EE4-AC36-A622DAAA2810}"/>
              </a:ext>
            </a:extLst>
          </p:cNvPr>
          <p:cNvSpPr>
            <a:spLocks noGrp="1"/>
          </p:cNvSpPr>
          <p:nvPr>
            <p:ph sz="half" idx="1"/>
          </p:nvPr>
        </p:nvSpPr>
        <p:spPr>
          <a:xfrm>
            <a:off x="792000" y="1501421"/>
            <a:ext cx="7920000" cy="4831645"/>
          </a:xfrm>
        </p:spPr>
        <p:txBody>
          <a:bodyPr/>
          <a:lstStyle/>
          <a:p>
            <a:pPr>
              <a:buNone/>
            </a:pPr>
            <a:r>
              <a:rPr lang="nl-BE" dirty="0"/>
              <a:t>Binnen wetgeving OO: </a:t>
            </a:r>
          </a:p>
          <a:p>
            <a:pPr marL="342900" indent="-342900">
              <a:buFontTx/>
              <a:buChar char="-"/>
            </a:pPr>
            <a:r>
              <a:rPr lang="nl-BE" dirty="0"/>
              <a:t>Occasioneel gezamenlijke opdracht</a:t>
            </a:r>
          </a:p>
          <a:p>
            <a:pPr marL="918900" lvl="1" indent="-342900">
              <a:buFont typeface="Arial" panose="020B0604020202020204" pitchFamily="34" charset="0"/>
              <a:buChar char="•"/>
            </a:pPr>
            <a:r>
              <a:rPr lang="nl-BE" dirty="0"/>
              <a:t>Bouwheerschap delegeren</a:t>
            </a:r>
          </a:p>
          <a:p>
            <a:pPr marL="918900" lvl="1" indent="-342900">
              <a:buFont typeface="Arial" panose="020B0604020202020204" pitchFamily="34" charset="0"/>
              <a:buChar char="•"/>
            </a:pPr>
            <a:r>
              <a:rPr lang="nl-BE" dirty="0"/>
              <a:t>Samenwerkingsovereenkomst onontbeerlijk</a:t>
            </a:r>
          </a:p>
          <a:p>
            <a:pPr marL="918900" lvl="1" indent="-342900">
              <a:buFont typeface="Arial" panose="020B0604020202020204" pitchFamily="34" charset="0"/>
              <a:buChar char="•"/>
            </a:pPr>
            <a:r>
              <a:rPr lang="nl-BE" dirty="0"/>
              <a:t>Kan met aanbestedende overheid of private entiteit</a:t>
            </a:r>
          </a:p>
          <a:p>
            <a:pPr marL="918900" lvl="1" indent="-342900">
              <a:buFont typeface="Arial" panose="020B0604020202020204" pitchFamily="34" charset="0"/>
              <a:buChar char="•"/>
            </a:pPr>
            <a:r>
              <a:rPr lang="nl-BE" dirty="0"/>
              <a:t>Verschillende mogelijkheden naar vereffening</a:t>
            </a:r>
          </a:p>
          <a:p>
            <a:pPr marL="1206900" lvl="2" indent="-342900">
              <a:buFontTx/>
              <a:buChar char="-"/>
            </a:pPr>
            <a:r>
              <a:rPr lang="nl-BE" dirty="0"/>
              <a:t>Elk eigen facturen voor eigen aandeel</a:t>
            </a:r>
          </a:p>
          <a:p>
            <a:pPr marL="1206900" lvl="2" indent="-342900">
              <a:buFontTx/>
              <a:buChar char="-"/>
            </a:pPr>
            <a:r>
              <a:rPr lang="nl-BE" dirty="0"/>
              <a:t>Huur op lange termijn, op te nemen in de samenwerkingsovereenkomst</a:t>
            </a:r>
          </a:p>
          <a:p>
            <a:pPr marL="1206900" lvl="2" indent="-342900">
              <a:buFontTx/>
              <a:buChar char="-"/>
            </a:pPr>
            <a:r>
              <a:rPr lang="nl-BE" dirty="0"/>
              <a:t>Eigendomsoverdracht bij oplevering </a:t>
            </a:r>
          </a:p>
          <a:p>
            <a:pPr marL="342900" indent="-342900">
              <a:buFontTx/>
              <a:buChar char="-"/>
            </a:pPr>
            <a:r>
              <a:rPr lang="nl-BE" dirty="0"/>
              <a:t>“Promotie-opdracht voor werken”</a:t>
            </a:r>
          </a:p>
          <a:p>
            <a:pPr marL="861750" lvl="1" indent="-285750">
              <a:buFont typeface="Arial" panose="020B0604020202020204" pitchFamily="34" charset="0"/>
              <a:buChar char="•"/>
            </a:pPr>
            <a:r>
              <a:rPr lang="nl-BE" dirty="0"/>
              <a:t>Het in de markt zetten van het laten bouwen van een gebouw</a:t>
            </a:r>
          </a:p>
          <a:p>
            <a:pPr marL="861750" lvl="1" indent="-285750">
              <a:buFont typeface="Arial" panose="020B0604020202020204" pitchFamily="34" charset="0"/>
              <a:buChar char="•"/>
            </a:pPr>
            <a:r>
              <a:rPr lang="nl-BE" dirty="0"/>
              <a:t>Al dan niet met grond</a:t>
            </a:r>
          </a:p>
          <a:p>
            <a:pPr marL="861750" lvl="1" indent="-285750">
              <a:buFont typeface="Arial" panose="020B0604020202020204" pitchFamily="34" charset="0"/>
              <a:buChar char="•"/>
            </a:pPr>
            <a:r>
              <a:rPr lang="nl-BE" dirty="0"/>
              <a:t>Vrijheidsgraden naar vereffening, te regelen in bestek/contract</a:t>
            </a:r>
          </a:p>
          <a:p>
            <a:pPr marL="861750" lvl="1" indent="-285750">
              <a:buFont typeface="Arial" panose="020B0604020202020204" pitchFamily="34" charset="0"/>
              <a:buChar char="•"/>
            </a:pPr>
            <a:endParaRPr lang="nl-BE" dirty="0"/>
          </a:p>
          <a:p>
            <a:pPr marL="861750" lvl="1" indent="-285750">
              <a:buFont typeface="Arial" panose="020B0604020202020204" pitchFamily="34" charset="0"/>
              <a:buChar char="•"/>
            </a:pPr>
            <a:endParaRPr lang="nl-BE" sz="1800" i="1" dirty="0"/>
          </a:p>
        </p:txBody>
      </p:sp>
    </p:spTree>
    <p:extLst>
      <p:ext uri="{BB962C8B-B14F-4D97-AF65-F5344CB8AC3E}">
        <p14:creationId xmlns:p14="http://schemas.microsoft.com/office/powerpoint/2010/main" val="3421602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B3BE3-F5F4-4352-8A93-3108EE1565BE}"/>
              </a:ext>
            </a:extLst>
          </p:cNvPr>
          <p:cNvSpPr>
            <a:spLocks noGrp="1"/>
          </p:cNvSpPr>
          <p:nvPr>
            <p:ph type="title"/>
          </p:nvPr>
        </p:nvSpPr>
        <p:spPr/>
        <p:txBody>
          <a:bodyPr/>
          <a:lstStyle/>
          <a:p>
            <a:endParaRPr lang="nl-BE" dirty="0"/>
          </a:p>
        </p:txBody>
      </p:sp>
      <p:sp>
        <p:nvSpPr>
          <p:cNvPr id="3" name="Tijdelijke aanduiding voor inhoud 2">
            <a:extLst>
              <a:ext uri="{FF2B5EF4-FFF2-40B4-BE49-F238E27FC236}">
                <a16:creationId xmlns:a16="http://schemas.microsoft.com/office/drawing/2014/main" id="{342D0808-F4EB-40E3-A383-5F7DB15FC2A7}"/>
              </a:ext>
            </a:extLst>
          </p:cNvPr>
          <p:cNvSpPr>
            <a:spLocks noGrp="1"/>
          </p:cNvSpPr>
          <p:nvPr>
            <p:ph sz="half" idx="1"/>
          </p:nvPr>
        </p:nvSpPr>
        <p:spPr/>
        <p:txBody>
          <a:bodyPr/>
          <a:lstStyle/>
          <a:p>
            <a:r>
              <a:rPr lang="nl-BE" dirty="0"/>
              <a:t>Vragen? </a:t>
            </a:r>
          </a:p>
          <a:p>
            <a:endParaRPr lang="nl-BE" dirty="0"/>
          </a:p>
          <a:p>
            <a:pPr>
              <a:buNone/>
            </a:pPr>
            <a:endParaRPr lang="nl-BE" dirty="0"/>
          </a:p>
          <a:p>
            <a:pPr>
              <a:buNone/>
            </a:pPr>
            <a:r>
              <a:rPr lang="nl-BE" dirty="0"/>
              <a:t>vipa@vlaanderen.be</a:t>
            </a:r>
          </a:p>
        </p:txBody>
      </p:sp>
    </p:spTree>
    <p:extLst>
      <p:ext uri="{BB962C8B-B14F-4D97-AF65-F5344CB8AC3E}">
        <p14:creationId xmlns:p14="http://schemas.microsoft.com/office/powerpoint/2010/main" val="1219764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Basisprincipes</a:t>
            </a:r>
          </a:p>
        </p:txBody>
      </p:sp>
      <p:sp>
        <p:nvSpPr>
          <p:cNvPr id="3" name="Tijdelijke aanduiding voor inhoud 2"/>
          <p:cNvSpPr>
            <a:spLocks noGrp="1"/>
          </p:cNvSpPr>
          <p:nvPr>
            <p:ph idx="1"/>
          </p:nvPr>
        </p:nvSpPr>
        <p:spPr>
          <a:xfrm>
            <a:off x="767644" y="1916140"/>
            <a:ext cx="7944356" cy="3672000"/>
          </a:xfrm>
        </p:spPr>
        <p:txBody>
          <a:bodyPr>
            <a:normAutofit lnSpcReduction="10000"/>
          </a:bodyPr>
          <a:lstStyle/>
          <a:p>
            <a:pPr lvl="0"/>
            <a:r>
              <a:rPr lang="nl-BE" sz="2400" dirty="0">
                <a:solidFill>
                  <a:prstClr val="black"/>
                </a:solidFill>
              </a:rPr>
              <a:t>VIPA middelen voor mensen met een handicap die nood hebben aan en kiezen voor een aangepaste, collectieve, gespecialiseerde woonvorm en/of dagbesteding. </a:t>
            </a:r>
          </a:p>
          <a:p>
            <a:endParaRPr lang="nl-BE" sz="2400" dirty="0">
              <a:solidFill>
                <a:prstClr val="black"/>
              </a:solidFill>
            </a:endParaRPr>
          </a:p>
          <a:p>
            <a:r>
              <a:rPr lang="nl-BE" sz="2400" dirty="0">
                <a:solidFill>
                  <a:prstClr val="black"/>
                </a:solidFill>
              </a:rPr>
              <a:t>Subsidies voor de “</a:t>
            </a:r>
            <a:r>
              <a:rPr lang="nl-BE" sz="2400" dirty="0" err="1">
                <a:solidFill>
                  <a:prstClr val="black"/>
                </a:solidFill>
              </a:rPr>
              <a:t>bovengebruikelijke</a:t>
            </a:r>
            <a:r>
              <a:rPr lang="nl-BE" sz="2400" dirty="0">
                <a:solidFill>
                  <a:prstClr val="black"/>
                </a:solidFill>
              </a:rPr>
              <a:t>” ruimtes of kostprijs</a:t>
            </a:r>
          </a:p>
          <a:p>
            <a:endParaRPr lang="nl-BE" sz="2400" dirty="0">
              <a:solidFill>
                <a:prstClr val="black"/>
              </a:solidFill>
            </a:endParaRPr>
          </a:p>
          <a:p>
            <a:r>
              <a:rPr lang="nl-BE" sz="2400" dirty="0">
                <a:solidFill>
                  <a:prstClr val="black"/>
                </a:solidFill>
              </a:rPr>
              <a:t>Geen subsidies meer voor de organisatiegebonden ruimten (administratie) </a:t>
            </a:r>
          </a:p>
          <a:p>
            <a:pPr marL="0" indent="0">
              <a:buNone/>
            </a:pPr>
            <a:endParaRPr lang="nl-BE" sz="2400" dirty="0">
              <a:solidFill>
                <a:prstClr val="black"/>
              </a:solidFill>
            </a:endParaRPr>
          </a:p>
          <a:p>
            <a:r>
              <a:rPr lang="nl-BE" sz="2400" dirty="0">
                <a:solidFill>
                  <a:prstClr val="black"/>
                </a:solidFill>
              </a:rPr>
              <a:t>Enkel voor personen met bepaalde zorgzwaarte =&gt; de zogenaamde “zorggroepen” </a:t>
            </a:r>
          </a:p>
          <a:p>
            <a:pPr marL="0" indent="0">
              <a:buNone/>
            </a:pPr>
            <a:endParaRPr lang="nl-BE" dirty="0"/>
          </a:p>
        </p:txBody>
      </p:sp>
    </p:spTree>
    <p:extLst>
      <p:ext uri="{BB962C8B-B14F-4D97-AF65-F5344CB8AC3E}">
        <p14:creationId xmlns:p14="http://schemas.microsoft.com/office/powerpoint/2010/main" val="22909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Basisprincipes</a:t>
            </a:r>
          </a:p>
        </p:txBody>
      </p:sp>
      <p:sp>
        <p:nvSpPr>
          <p:cNvPr id="3" name="Tijdelijke aanduiding voor inhoud 2"/>
          <p:cNvSpPr>
            <a:spLocks noGrp="1"/>
          </p:cNvSpPr>
          <p:nvPr>
            <p:ph sz="half" idx="1"/>
          </p:nvPr>
        </p:nvSpPr>
        <p:spPr>
          <a:xfrm>
            <a:off x="959556" y="1762298"/>
            <a:ext cx="7752444" cy="4378858"/>
          </a:xfrm>
        </p:spPr>
        <p:txBody>
          <a:bodyPr/>
          <a:lstStyle/>
          <a:p>
            <a:pPr marL="288000" indent="-288000"/>
            <a:r>
              <a:rPr lang="nl-BE" sz="2400" dirty="0">
                <a:solidFill>
                  <a:prstClr val="black"/>
                </a:solidFill>
              </a:rPr>
              <a:t>Forfait voor “vergunde zorgaanbieders” + uitzonderingen </a:t>
            </a:r>
          </a:p>
          <a:p>
            <a:pPr>
              <a:buNone/>
            </a:pPr>
            <a:endParaRPr lang="nl-BE" sz="2400" dirty="0">
              <a:solidFill>
                <a:prstClr val="black"/>
              </a:solidFill>
            </a:endParaRPr>
          </a:p>
          <a:p>
            <a:pPr marL="288000" indent="-288000"/>
            <a:r>
              <a:rPr lang="nl-BE" sz="2400" dirty="0">
                <a:solidFill>
                  <a:prstClr val="black"/>
                </a:solidFill>
              </a:rPr>
              <a:t>Instap systeem naar aanleiding van een investering</a:t>
            </a:r>
          </a:p>
          <a:p>
            <a:pPr>
              <a:buNone/>
            </a:pPr>
            <a:endParaRPr lang="nl-BE" sz="2400" dirty="0">
              <a:solidFill>
                <a:prstClr val="black"/>
              </a:solidFill>
            </a:endParaRPr>
          </a:p>
          <a:p>
            <a:pPr marL="288000" indent="-288000"/>
            <a:r>
              <a:rPr lang="nl-BE" sz="2400" dirty="0">
                <a:solidFill>
                  <a:prstClr val="black"/>
                </a:solidFill>
              </a:rPr>
              <a:t>Uitbetaling aan de vergunde zorgaanbieder, maar… als </a:t>
            </a:r>
            <a:r>
              <a:rPr lang="nl-BE" sz="2400" u="sng" dirty="0">
                <a:solidFill>
                  <a:prstClr val="black"/>
                </a:solidFill>
              </a:rPr>
              <a:t>zichtbare korting </a:t>
            </a:r>
            <a:r>
              <a:rPr lang="nl-BE" sz="2400" dirty="0">
                <a:solidFill>
                  <a:prstClr val="black"/>
                </a:solidFill>
              </a:rPr>
              <a:t>voor personen met een handicap op hun woon- en </a:t>
            </a:r>
            <a:r>
              <a:rPr lang="nl-BE" sz="2400" dirty="0" err="1">
                <a:solidFill>
                  <a:prstClr val="black"/>
                </a:solidFill>
              </a:rPr>
              <a:t>leefkosten</a:t>
            </a:r>
            <a:endParaRPr lang="nl-BE" sz="2400" dirty="0">
              <a:solidFill>
                <a:prstClr val="black"/>
              </a:solidFill>
            </a:endParaRPr>
          </a:p>
          <a:p>
            <a:pPr>
              <a:buNone/>
            </a:pPr>
            <a:endParaRPr lang="nl-BE" sz="2400" dirty="0">
              <a:solidFill>
                <a:prstClr val="black"/>
              </a:solidFill>
            </a:endParaRPr>
          </a:p>
          <a:p>
            <a:pPr marL="288000" indent="-288000"/>
            <a:r>
              <a:rPr lang="nl-BE" sz="2400" dirty="0">
                <a:solidFill>
                  <a:prstClr val="black"/>
                </a:solidFill>
              </a:rPr>
              <a:t>Kwaliteitsgaranties via VIPA procedure</a:t>
            </a:r>
          </a:p>
          <a:p>
            <a:pPr marL="864000" lvl="1"/>
            <a:r>
              <a:rPr lang="nl-BE" sz="2400" dirty="0">
                <a:solidFill>
                  <a:prstClr val="black"/>
                </a:solidFill>
              </a:rPr>
              <a:t>Belang zelfevaluatie </a:t>
            </a:r>
          </a:p>
          <a:p>
            <a:pPr>
              <a:buNone/>
            </a:pPr>
            <a:endParaRPr lang="nl-BE" sz="2400" dirty="0">
              <a:solidFill>
                <a:prstClr val="black"/>
              </a:solidFill>
            </a:endParaRPr>
          </a:p>
        </p:txBody>
      </p:sp>
    </p:spTree>
    <p:extLst>
      <p:ext uri="{BB962C8B-B14F-4D97-AF65-F5344CB8AC3E}">
        <p14:creationId xmlns:p14="http://schemas.microsoft.com/office/powerpoint/2010/main" val="213130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Basisprincipes</a:t>
            </a:r>
          </a:p>
        </p:txBody>
      </p:sp>
      <p:sp>
        <p:nvSpPr>
          <p:cNvPr id="3" name="Tijdelijke aanduiding voor inhoud 2"/>
          <p:cNvSpPr>
            <a:spLocks noGrp="1"/>
          </p:cNvSpPr>
          <p:nvPr>
            <p:ph sz="half" idx="1"/>
          </p:nvPr>
        </p:nvSpPr>
        <p:spPr>
          <a:xfrm>
            <a:off x="846667" y="1762298"/>
            <a:ext cx="7865333" cy="4186946"/>
          </a:xfrm>
        </p:spPr>
        <p:txBody>
          <a:bodyPr/>
          <a:lstStyle/>
          <a:p>
            <a:pPr marL="288000" indent="-288000"/>
            <a:r>
              <a:rPr lang="nl-BE" sz="2400" dirty="0">
                <a:solidFill>
                  <a:prstClr val="black"/>
                </a:solidFill>
              </a:rPr>
              <a:t>Forfaitaire tussenkomst per “</a:t>
            </a:r>
            <a:r>
              <a:rPr lang="nl-BE" sz="2400" dirty="0" err="1">
                <a:solidFill>
                  <a:prstClr val="black"/>
                </a:solidFill>
              </a:rPr>
              <a:t>bezettingsdag</a:t>
            </a:r>
            <a:r>
              <a:rPr lang="nl-BE" sz="2400" dirty="0">
                <a:solidFill>
                  <a:prstClr val="black"/>
                </a:solidFill>
              </a:rPr>
              <a:t>” </a:t>
            </a:r>
          </a:p>
          <a:p>
            <a:pPr marL="288000" indent="-288000"/>
            <a:endParaRPr lang="nl-BE" sz="2400" dirty="0">
              <a:solidFill>
                <a:prstClr val="black"/>
              </a:solidFill>
            </a:endParaRPr>
          </a:p>
          <a:p>
            <a:pPr marL="288000" indent="-288000"/>
            <a:r>
              <a:rPr lang="nl-BE" sz="2400" dirty="0">
                <a:solidFill>
                  <a:prstClr val="black"/>
                </a:solidFill>
              </a:rPr>
              <a:t>Toch nog koppeling aan functies via de “deelforfaits” (verblijf)</a:t>
            </a:r>
          </a:p>
          <a:p>
            <a:pPr marL="288000" indent="-288000"/>
            <a:endParaRPr lang="nl-BE" sz="2400" dirty="0">
              <a:solidFill>
                <a:prstClr val="black"/>
              </a:solidFill>
            </a:endParaRPr>
          </a:p>
          <a:p>
            <a:pPr marL="288000" indent="-288000"/>
            <a:r>
              <a:rPr lang="nl-BE" sz="2400" dirty="0">
                <a:solidFill>
                  <a:prstClr val="black"/>
                </a:solidFill>
              </a:rPr>
              <a:t>Uitbetaling vanaf ingebruikname en gekoppeld aan bezetting =&gt; element van risico </a:t>
            </a:r>
          </a:p>
          <a:p>
            <a:pPr marL="288000" indent="-288000"/>
            <a:endParaRPr lang="nl-BE" sz="2400" dirty="0">
              <a:solidFill>
                <a:prstClr val="black"/>
              </a:solidFill>
            </a:endParaRPr>
          </a:p>
          <a:p>
            <a:pPr marL="288000" indent="-288000"/>
            <a:r>
              <a:rPr lang="nl-BE" sz="2400" dirty="0">
                <a:solidFill>
                  <a:prstClr val="black"/>
                </a:solidFill>
              </a:rPr>
              <a:t>Actualisatie gebouwnormen</a:t>
            </a:r>
          </a:p>
          <a:p>
            <a:pPr marL="288000" indent="-288000"/>
            <a:r>
              <a:rPr lang="nl-BE" sz="2400" dirty="0">
                <a:solidFill>
                  <a:prstClr val="black"/>
                </a:solidFill>
              </a:rPr>
              <a:t>Waarborg niet behouden </a:t>
            </a:r>
          </a:p>
          <a:p>
            <a:pPr marL="288000" indent="-288000"/>
            <a:r>
              <a:rPr lang="nl-BE" sz="2400" dirty="0">
                <a:solidFill>
                  <a:prstClr val="black"/>
                </a:solidFill>
              </a:rPr>
              <a:t>Regels rond staatsteun </a:t>
            </a:r>
          </a:p>
        </p:txBody>
      </p:sp>
    </p:spTree>
    <p:extLst>
      <p:ext uri="{BB962C8B-B14F-4D97-AF65-F5344CB8AC3E}">
        <p14:creationId xmlns:p14="http://schemas.microsoft.com/office/powerpoint/2010/main" val="254340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587A0-EB39-427D-B3BF-5CE7603E0544}"/>
              </a:ext>
            </a:extLst>
          </p:cNvPr>
          <p:cNvSpPr>
            <a:spLocks noGrp="1"/>
          </p:cNvSpPr>
          <p:nvPr>
            <p:ph type="title"/>
          </p:nvPr>
        </p:nvSpPr>
        <p:spPr/>
        <p:txBody>
          <a:bodyPr/>
          <a:lstStyle/>
          <a:p>
            <a:r>
              <a:rPr lang="nl-BE" dirty="0"/>
              <a:t>Regels rond staatssteun</a:t>
            </a:r>
          </a:p>
        </p:txBody>
      </p:sp>
      <p:sp>
        <p:nvSpPr>
          <p:cNvPr id="3" name="Tijdelijke aanduiding voor inhoud 2">
            <a:extLst>
              <a:ext uri="{FF2B5EF4-FFF2-40B4-BE49-F238E27FC236}">
                <a16:creationId xmlns:a16="http://schemas.microsoft.com/office/drawing/2014/main" id="{F8E51A92-25EE-46D4-A305-E5FFF738B9E3}"/>
              </a:ext>
            </a:extLst>
          </p:cNvPr>
          <p:cNvSpPr>
            <a:spLocks noGrp="1"/>
          </p:cNvSpPr>
          <p:nvPr>
            <p:ph sz="half" idx="1"/>
          </p:nvPr>
        </p:nvSpPr>
        <p:spPr/>
        <p:txBody>
          <a:bodyPr/>
          <a:lstStyle/>
          <a:p>
            <a:r>
              <a:rPr lang="nl-BE" dirty="0"/>
              <a:t>Europese regels inzake staatssteun van toepassing</a:t>
            </a:r>
          </a:p>
          <a:p>
            <a:r>
              <a:rPr lang="nl-BE" dirty="0"/>
              <a:t>Het infrastructuurforfait mag geen overcompensatie inhouden voor de uitgaven die verband houden met het project, met uitzondering van een redelijke winst</a:t>
            </a:r>
          </a:p>
          <a:p>
            <a:r>
              <a:rPr lang="nl-BE" dirty="0"/>
              <a:t>Uitgaven en ontvangsten die verband houden met het project moeten in de boekhouding transparant worden afgezonderd</a:t>
            </a:r>
          </a:p>
          <a:p>
            <a:r>
              <a:rPr lang="nl-BE" dirty="0"/>
              <a:t>Vlaanderen moet hierover kunnen rapporteren </a:t>
            </a:r>
            <a:r>
              <a:rPr lang="nl-BE"/>
              <a:t>naar Europa</a:t>
            </a:r>
            <a:endParaRPr lang="nl-BE" dirty="0"/>
          </a:p>
          <a:p>
            <a:r>
              <a:rPr lang="nl-BE" dirty="0"/>
              <a:t>Meer info over de operationalisering hiervan volgt</a:t>
            </a:r>
          </a:p>
          <a:p>
            <a:pPr>
              <a:buNone/>
            </a:pPr>
            <a:endParaRPr lang="nl-BE" dirty="0"/>
          </a:p>
          <a:p>
            <a:r>
              <a:rPr lang="nl-BE" dirty="0"/>
              <a:t>Art 28</a:t>
            </a:r>
          </a:p>
          <a:p>
            <a:pPr>
              <a:buNone/>
            </a:pPr>
            <a:endParaRPr lang="nl-BE" dirty="0"/>
          </a:p>
          <a:p>
            <a:endParaRPr lang="nl-BE" dirty="0"/>
          </a:p>
        </p:txBody>
      </p:sp>
    </p:spTree>
    <p:extLst>
      <p:ext uri="{BB962C8B-B14F-4D97-AF65-F5344CB8AC3E}">
        <p14:creationId xmlns:p14="http://schemas.microsoft.com/office/powerpoint/2010/main" val="1721230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80DC2-154D-4EC2-A2DC-C583EF28A675}"/>
              </a:ext>
            </a:extLst>
          </p:cNvPr>
          <p:cNvSpPr>
            <a:spLocks noGrp="1"/>
          </p:cNvSpPr>
          <p:nvPr>
            <p:ph type="title"/>
          </p:nvPr>
        </p:nvSpPr>
        <p:spPr>
          <a:xfrm>
            <a:off x="654755" y="532178"/>
            <a:ext cx="7416000" cy="596711"/>
          </a:xfrm>
        </p:spPr>
        <p:txBody>
          <a:bodyPr/>
          <a:lstStyle/>
          <a:p>
            <a:r>
              <a:rPr lang="nl-BE" dirty="0"/>
              <a:t>Doelgroepen  </a:t>
            </a:r>
          </a:p>
        </p:txBody>
      </p:sp>
      <p:sp>
        <p:nvSpPr>
          <p:cNvPr id="3" name="Tijdelijke aanduiding voor inhoud 2">
            <a:extLst>
              <a:ext uri="{FF2B5EF4-FFF2-40B4-BE49-F238E27FC236}">
                <a16:creationId xmlns:a16="http://schemas.microsoft.com/office/drawing/2014/main" id="{42FB3C30-E446-4EE4-AC36-A622DAAA2810}"/>
              </a:ext>
            </a:extLst>
          </p:cNvPr>
          <p:cNvSpPr>
            <a:spLocks noGrp="1"/>
          </p:cNvSpPr>
          <p:nvPr>
            <p:ph sz="half" idx="1"/>
          </p:nvPr>
        </p:nvSpPr>
        <p:spPr>
          <a:xfrm>
            <a:off x="903110" y="1213032"/>
            <a:ext cx="7920000" cy="4119644"/>
          </a:xfrm>
        </p:spPr>
        <p:txBody>
          <a:bodyPr/>
          <a:lstStyle/>
          <a:p>
            <a:pPr>
              <a:buNone/>
            </a:pPr>
            <a:r>
              <a:rPr lang="nl-BE" dirty="0"/>
              <a:t>Wie komt in aanmerking? </a:t>
            </a:r>
            <a:r>
              <a:rPr lang="nl-BE" b="0" dirty="0"/>
              <a:t>(persoon met een handicap) </a:t>
            </a:r>
          </a:p>
          <a:p>
            <a:pPr marL="342900" indent="-342900">
              <a:buFontTx/>
              <a:buChar char="-"/>
            </a:pPr>
            <a:r>
              <a:rPr lang="nl-BE" dirty="0"/>
              <a:t>Een persoon die </a:t>
            </a:r>
            <a:r>
              <a:rPr lang="nl-BE" u="sng" dirty="0"/>
              <a:t>woont</a:t>
            </a:r>
            <a:r>
              <a:rPr lang="nl-BE" dirty="0"/>
              <a:t> bij een zorgaanbieder</a:t>
            </a:r>
          </a:p>
          <a:p>
            <a:pPr marL="918900" lvl="1" indent="-342900">
              <a:buFontTx/>
              <a:buChar char="-"/>
            </a:pPr>
            <a:r>
              <a:rPr lang="nl-BE" dirty="0"/>
              <a:t>Overeenkomst voor “woon- en </a:t>
            </a:r>
            <a:r>
              <a:rPr lang="nl-BE" dirty="0" err="1"/>
              <a:t>dagondersteuning</a:t>
            </a:r>
            <a:r>
              <a:rPr lang="nl-BE" dirty="0"/>
              <a:t>”</a:t>
            </a:r>
          </a:p>
          <a:p>
            <a:pPr marL="342900" indent="-342900">
              <a:buFontTx/>
              <a:buChar char="-"/>
            </a:pPr>
            <a:r>
              <a:rPr lang="nl-BE" dirty="0"/>
              <a:t>Een persoon die bij zorgaanbieder aan </a:t>
            </a:r>
            <a:r>
              <a:rPr lang="nl-BE" u="sng" dirty="0"/>
              <a:t>dagbesteding</a:t>
            </a:r>
            <a:r>
              <a:rPr lang="nl-BE" dirty="0"/>
              <a:t> doet</a:t>
            </a:r>
          </a:p>
          <a:p>
            <a:pPr marL="918900" lvl="1" indent="-342900">
              <a:buFontTx/>
              <a:buChar char="-"/>
            </a:pPr>
            <a:r>
              <a:rPr lang="nl-BE" dirty="0"/>
              <a:t>Overeenkomst voor “</a:t>
            </a:r>
            <a:r>
              <a:rPr lang="nl-BE" dirty="0" err="1"/>
              <a:t>dagondersteuning</a:t>
            </a:r>
            <a:r>
              <a:rPr lang="nl-BE" dirty="0"/>
              <a:t>” </a:t>
            </a:r>
          </a:p>
          <a:p>
            <a:pPr marL="342900" indent="-342900">
              <a:buFontTx/>
              <a:buChar char="-"/>
            </a:pPr>
            <a:r>
              <a:rPr lang="nl-BE" dirty="0"/>
              <a:t>Persoon heeft bepaalde zorgzwaarte</a:t>
            </a:r>
          </a:p>
          <a:p>
            <a:pPr marL="918900" lvl="1" indent="-342900">
              <a:buFontTx/>
              <a:buChar char="-"/>
            </a:pPr>
            <a:r>
              <a:rPr lang="nl-BE" b="0" dirty="0"/>
              <a:t>ZORGGROEPEN: uitgedrukt in B (begeleiding) en P (permanentie) waarden </a:t>
            </a:r>
          </a:p>
          <a:p>
            <a:pPr marL="918900" lvl="1" indent="-342900">
              <a:buFontTx/>
              <a:buChar char="-"/>
            </a:pPr>
            <a:r>
              <a:rPr lang="nl-BE" i="1" dirty="0"/>
              <a:t>Regelgeving: Bijlage 2</a:t>
            </a:r>
            <a:endParaRPr lang="nl-BE" b="0" i="1" dirty="0"/>
          </a:p>
          <a:p>
            <a:pPr marL="342900" indent="-342900">
              <a:buFontTx/>
              <a:buChar char="-"/>
            </a:pPr>
            <a:r>
              <a:rPr lang="nl-BE" dirty="0"/>
              <a:t>Een persoon die via RTH verblijft bij zorgaanbieder </a:t>
            </a:r>
          </a:p>
          <a:p>
            <a:pPr marL="918900" lvl="1" indent="-342900">
              <a:buFontTx/>
              <a:buChar char="-"/>
            </a:pPr>
            <a:r>
              <a:rPr lang="nl-BE" b="0" dirty="0">
                <a:solidFill>
                  <a:schemeClr val="bg1">
                    <a:lumMod val="50000"/>
                  </a:schemeClr>
                </a:solidFill>
              </a:rPr>
              <a:t>(ongeacht zorgzwaarte) </a:t>
            </a:r>
          </a:p>
          <a:p>
            <a:pPr lvl="1" indent="0">
              <a:buNone/>
            </a:pPr>
            <a:endParaRPr lang="nl-BE" b="0" i="1" dirty="0"/>
          </a:p>
          <a:p>
            <a:pPr>
              <a:buNone/>
            </a:pPr>
            <a:endParaRPr lang="nl-BE" dirty="0"/>
          </a:p>
        </p:txBody>
      </p:sp>
    </p:spTree>
    <p:extLst>
      <p:ext uri="{BB962C8B-B14F-4D97-AF65-F5344CB8AC3E}">
        <p14:creationId xmlns:p14="http://schemas.microsoft.com/office/powerpoint/2010/main" val="153696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Doelgroepen </a:t>
            </a:r>
          </a:p>
        </p:txBody>
      </p:sp>
      <p:sp>
        <p:nvSpPr>
          <p:cNvPr id="3" name="Tijdelijke aanduiding voor inhoud 2"/>
          <p:cNvSpPr>
            <a:spLocks noGrp="1"/>
          </p:cNvSpPr>
          <p:nvPr>
            <p:ph idx="1"/>
          </p:nvPr>
        </p:nvSpPr>
        <p:spPr>
          <a:xfrm>
            <a:off x="628650" y="1690255"/>
            <a:ext cx="7886700" cy="4281567"/>
          </a:xfrm>
        </p:spPr>
        <p:txBody>
          <a:bodyPr>
            <a:normAutofit fontScale="70000" lnSpcReduction="20000"/>
          </a:bodyPr>
          <a:lstStyle/>
          <a:p>
            <a:pPr marL="0" indent="0">
              <a:buNone/>
            </a:pPr>
            <a:r>
              <a:rPr lang="nl-BE" sz="2600" b="1" dirty="0"/>
              <a:t>WONEN EN DAG </a:t>
            </a:r>
          </a:p>
          <a:p>
            <a:pPr marL="0" indent="0">
              <a:buNone/>
            </a:pPr>
            <a:endParaRPr lang="nl-BE" b="1" dirty="0"/>
          </a:p>
          <a:p>
            <a:endParaRPr lang="nl-BE" sz="2600" dirty="0"/>
          </a:p>
          <a:p>
            <a:r>
              <a:rPr lang="nl-BE" sz="2800" dirty="0"/>
              <a:t>ZORGGROEP 1: intensieve zorg met bijkomende ernstige gedragsstoornis</a:t>
            </a:r>
          </a:p>
          <a:p>
            <a:pPr marL="0" indent="0">
              <a:buNone/>
            </a:pPr>
            <a:r>
              <a:rPr lang="nl-BE" sz="2600" i="1" dirty="0">
                <a:solidFill>
                  <a:schemeClr val="tx2">
                    <a:lumMod val="75000"/>
                  </a:schemeClr>
                </a:solidFill>
              </a:rPr>
              <a:t>	</a:t>
            </a:r>
          </a:p>
          <a:p>
            <a:pPr marL="0" indent="0">
              <a:buNone/>
            </a:pPr>
            <a:r>
              <a:rPr lang="nl-BE" sz="2600" i="1" dirty="0">
                <a:solidFill>
                  <a:schemeClr val="tx2">
                    <a:lumMod val="75000"/>
                  </a:schemeClr>
                </a:solidFill>
              </a:rPr>
              <a:t>	min. B5 én P5, B6 of P6 met bijkomende ernstige gedragsstoornissen</a:t>
            </a:r>
          </a:p>
          <a:p>
            <a:endParaRPr lang="nl-BE" sz="2600" dirty="0"/>
          </a:p>
          <a:p>
            <a:endParaRPr lang="nl-BE" sz="2800" dirty="0"/>
          </a:p>
          <a:p>
            <a:r>
              <a:rPr lang="nl-BE" sz="2800" dirty="0"/>
              <a:t>ZORGGROEP 2: intensieve zorg of rolstoelafhankelijkheid binnenshuis</a:t>
            </a:r>
          </a:p>
          <a:p>
            <a:pPr marL="0" indent="0">
              <a:buNone/>
            </a:pPr>
            <a:endParaRPr lang="nl-BE" sz="2600" i="1" dirty="0">
              <a:solidFill>
                <a:schemeClr val="tx2">
                  <a:lumMod val="75000"/>
                </a:schemeClr>
              </a:solidFill>
            </a:endParaRPr>
          </a:p>
          <a:p>
            <a:pPr marL="0" indent="0">
              <a:buNone/>
            </a:pPr>
            <a:r>
              <a:rPr lang="nl-BE" sz="2600" i="1" dirty="0">
                <a:solidFill>
                  <a:schemeClr val="tx2">
                    <a:lumMod val="75000"/>
                  </a:schemeClr>
                </a:solidFill>
              </a:rPr>
              <a:t>	min. B5 én P5, B6 of P6 en hoger, of rolstoelafhankelijkheid binnenshuis</a:t>
            </a:r>
          </a:p>
          <a:p>
            <a:endParaRPr lang="nl-BE" sz="2600" dirty="0"/>
          </a:p>
          <a:p>
            <a:endParaRPr lang="nl-BE" sz="2800" dirty="0"/>
          </a:p>
          <a:p>
            <a:r>
              <a:rPr lang="nl-BE" sz="2800" dirty="0"/>
              <a:t>ZORGGROEP 3:</a:t>
            </a:r>
          </a:p>
          <a:p>
            <a:pPr marL="0" indent="0">
              <a:buNone/>
            </a:pPr>
            <a:endParaRPr lang="nl-BE" sz="2600" i="1" dirty="0">
              <a:solidFill>
                <a:schemeClr val="tx2">
                  <a:lumMod val="75000"/>
                </a:schemeClr>
              </a:solidFill>
            </a:endParaRPr>
          </a:p>
          <a:p>
            <a:pPr marL="0" indent="0">
              <a:buNone/>
            </a:pPr>
            <a:r>
              <a:rPr lang="nl-BE" sz="2600" i="1" dirty="0">
                <a:solidFill>
                  <a:schemeClr val="tx2">
                    <a:lumMod val="75000"/>
                  </a:schemeClr>
                </a:solidFill>
              </a:rPr>
              <a:t>	min. een combinatie B3 en P3, of minstens één waarde 5 (B5 of P5)</a:t>
            </a:r>
            <a:endParaRPr lang="nl-BE" dirty="0"/>
          </a:p>
          <a:p>
            <a:pPr marL="0" indent="0">
              <a:buNone/>
            </a:pPr>
            <a:endParaRPr lang="nl-BE" dirty="0"/>
          </a:p>
        </p:txBody>
      </p:sp>
    </p:spTree>
    <p:extLst>
      <p:ext uri="{BB962C8B-B14F-4D97-AF65-F5344CB8AC3E}">
        <p14:creationId xmlns:p14="http://schemas.microsoft.com/office/powerpoint/2010/main" val="2754175148"/>
      </p:ext>
    </p:extLst>
  </p:cSld>
  <p:clrMapOvr>
    <a:masterClrMapping/>
  </p:clrMapOvr>
</p:sld>
</file>

<file path=ppt/theme/theme1.xml><?xml version="1.0" encoding="utf-8"?>
<a:theme xmlns:a="http://schemas.openxmlformats.org/drawingml/2006/main" name="Presentatie_Dep_WVG_2015">
  <a:themeElements>
    <a:clrScheme name="DepWVG">
      <a:dk1>
        <a:sysClr val="windowText" lastClr="000000"/>
      </a:dk1>
      <a:lt1>
        <a:sysClr val="window" lastClr="FFFFFF"/>
      </a:lt1>
      <a:dk2>
        <a:srgbClr val="8BAE00"/>
      </a:dk2>
      <a:lt2>
        <a:srgbClr val="EEECE1"/>
      </a:lt2>
      <a:accent1>
        <a:srgbClr val="8BAE00"/>
      </a:accent1>
      <a:accent2>
        <a:srgbClr val="23789C"/>
      </a:accent2>
      <a:accent3>
        <a:srgbClr val="C63131"/>
      </a:accent3>
      <a:accent4>
        <a:srgbClr val="C68031"/>
      </a:accent4>
      <a:accent5>
        <a:srgbClr val="FFE615"/>
      </a:accent5>
      <a:accent6>
        <a:srgbClr val="443939"/>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D2F0DD5C-7E50-4920-B7D3-BD639FE43863}"/>
    </a:ext>
  </a:extLst>
</a:theme>
</file>

<file path=ppt/theme/theme2.xml><?xml version="1.0" encoding="utf-8"?>
<a:theme xmlns:a="http://schemas.openxmlformats.org/drawingml/2006/main" name="Aangepast ontwerp">
  <a:themeElements>
    <a:clrScheme name="DepWVG">
      <a:dk1>
        <a:sysClr val="windowText" lastClr="000000"/>
      </a:dk1>
      <a:lt1>
        <a:sysClr val="window" lastClr="FFFFFF"/>
      </a:lt1>
      <a:dk2>
        <a:srgbClr val="8BAE00"/>
      </a:dk2>
      <a:lt2>
        <a:srgbClr val="EEECE1"/>
      </a:lt2>
      <a:accent1>
        <a:srgbClr val="8BAE00"/>
      </a:accent1>
      <a:accent2>
        <a:srgbClr val="23789C"/>
      </a:accent2>
      <a:accent3>
        <a:srgbClr val="C63131"/>
      </a:accent3>
      <a:accent4>
        <a:srgbClr val="C68031"/>
      </a:accent4>
      <a:accent5>
        <a:srgbClr val="FFE615"/>
      </a:accent5>
      <a:accent6>
        <a:srgbClr val="443939"/>
      </a:accent6>
      <a:hlink>
        <a:srgbClr val="0000FF"/>
      </a:hlink>
      <a:folHlink>
        <a:srgbClr val="800080"/>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cc9138c-c73b-4836-8ac0-798d7eda80c9">
      <UserInfo>
        <DisplayName>Cousaert Christophe</DisplayName>
        <AccountId>20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FDF803CF398E4EB92134EDDFE0433D" ma:contentTypeVersion="6" ma:contentTypeDescription="Een nieuw document maken." ma:contentTypeScope="" ma:versionID="241753bb63825fec009d3b97b0f07700">
  <xsd:schema xmlns:xsd="http://www.w3.org/2001/XMLSchema" xmlns:xs="http://www.w3.org/2001/XMLSchema" xmlns:p="http://schemas.microsoft.com/office/2006/metadata/properties" xmlns:ns2="92736be4-a90c-4112-81e6-1b5427765034" xmlns:ns3="5cc9138c-c73b-4836-8ac0-798d7eda80c9" xmlns:ns4="da59bcab-dc31-4d65-8696-ba653de1c564" targetNamespace="http://schemas.microsoft.com/office/2006/metadata/properties" ma:root="true" ma:fieldsID="e6e643d16f21fd508eb7e9496cb820e4" ns2:_="" ns3:_="" ns4:_="">
    <xsd:import namespace="92736be4-a90c-4112-81e6-1b5427765034"/>
    <xsd:import namespace="5cc9138c-c73b-4836-8ac0-798d7eda80c9"/>
    <xsd:import namespace="da59bcab-dc31-4d65-8696-ba653de1c564"/>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36be4-a90c-4112-81e6-1b54277650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c9138c-c73b-4836-8ac0-798d7eda80c9"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59bcab-dc31-4d65-8696-ba653de1c564" elementFormDefault="qualified">
    <xsd:import namespace="http://schemas.microsoft.com/office/2006/documentManagement/types"/>
    <xsd:import namespace="http://schemas.microsoft.com/office/infopath/2007/PartnerControls"/>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7475BA-B182-4ADC-9C0B-34BBAC7B3995}">
  <ds:schemaRefs>
    <ds:schemaRef ds:uri="http://schemas.microsoft.com/office/infopath/2007/PartnerControls"/>
    <ds:schemaRef ds:uri="http://purl.org/dc/dcmitype/"/>
    <ds:schemaRef ds:uri="da59bcab-dc31-4d65-8696-ba653de1c564"/>
    <ds:schemaRef ds:uri="5cc9138c-c73b-4836-8ac0-798d7eda80c9"/>
    <ds:schemaRef ds:uri="http://purl.org/dc/elements/1.1/"/>
    <ds:schemaRef ds:uri="http://schemas.microsoft.com/office/2006/documentManagement/types"/>
    <ds:schemaRef ds:uri="http://schemas.openxmlformats.org/package/2006/metadata/core-properties"/>
    <ds:schemaRef ds:uri="http://purl.org/dc/terms/"/>
    <ds:schemaRef ds:uri="92736be4-a90c-4112-81e6-1b542776503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215DC36-64A6-4665-A7D7-E915E9D5D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736be4-a90c-4112-81e6-1b5427765034"/>
    <ds:schemaRef ds:uri="5cc9138c-c73b-4836-8ac0-798d7eda80c9"/>
    <ds:schemaRef ds:uri="da59bcab-dc31-4d65-8696-ba653de1c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C7358B-1C69-4769-8D17-BD3E9E2B30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Presentatie_Dep_WVG_2015</Template>
  <TotalTime>3174</TotalTime>
  <Words>1569</Words>
  <Application>Microsoft Office PowerPoint</Application>
  <PresentationFormat>Diavoorstelling (4:3)</PresentationFormat>
  <Paragraphs>366</Paragraphs>
  <Slides>32</Slides>
  <Notes>21</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32</vt:i4>
      </vt:variant>
    </vt:vector>
  </HeadingPairs>
  <TitlesOfParts>
    <vt:vector size="41" baseType="lpstr">
      <vt:lpstr>Arial</vt:lpstr>
      <vt:lpstr>Calibri</vt:lpstr>
      <vt:lpstr>Calibri Light</vt:lpstr>
      <vt:lpstr>FlandersArtSans-Bold</vt:lpstr>
      <vt:lpstr>FlandersArtSans-Regular</vt:lpstr>
      <vt:lpstr>Times New Roman</vt:lpstr>
      <vt:lpstr>Trebuchet MS</vt:lpstr>
      <vt:lpstr>Presentatie_Dep_WVG_2015</vt:lpstr>
      <vt:lpstr>Aangepast ontwerp</vt:lpstr>
      <vt:lpstr>Het infrastructuurforfait:  VIPA voor personen met een handicap in de persoonsvolgende financiering</vt:lpstr>
      <vt:lpstr>Aanleiding 1 : PVF + einde alternatieve financiering  </vt:lpstr>
      <vt:lpstr>VIPA voor sector PH: 2 systemen </vt:lpstr>
      <vt:lpstr>Basisprincipes</vt:lpstr>
      <vt:lpstr>Basisprincipes</vt:lpstr>
      <vt:lpstr>Basisprincipes</vt:lpstr>
      <vt:lpstr>Regels rond staatssteun</vt:lpstr>
      <vt:lpstr>Doelgroepen  </vt:lpstr>
      <vt:lpstr>Doelgroepen </vt:lpstr>
      <vt:lpstr>Doelgroepen </vt:lpstr>
      <vt:lpstr>Bijlage 2</vt:lpstr>
      <vt:lpstr>Bewijzen bezetting zorggroepen</vt:lpstr>
      <vt:lpstr>Welke organisaties kunnen een beroep doen op VIPA? </vt:lpstr>
      <vt:lpstr>Voorwaarden?  </vt:lpstr>
      <vt:lpstr>Voorwaarden? – project  </vt:lpstr>
      <vt:lpstr>Procedure </vt:lpstr>
      <vt:lpstr>Procedure </vt:lpstr>
      <vt:lpstr>Uitbetaling + bezetting  </vt:lpstr>
      <vt:lpstr>Uitbetaling + bezetting </vt:lpstr>
      <vt:lpstr>PowerPoint-presentatie</vt:lpstr>
      <vt:lpstr>Betalingsschema</vt:lpstr>
      <vt:lpstr>Deelforfaits </vt:lpstr>
      <vt:lpstr>PowerPoint-presentatie</vt:lpstr>
      <vt:lpstr>Deelforfaits </vt:lpstr>
      <vt:lpstr>Wanneer welk deelforfait? </vt:lpstr>
      <vt:lpstr>PowerPoint-presentatie</vt:lpstr>
      <vt:lpstr>PowerPoint-presentatie</vt:lpstr>
      <vt:lpstr>PowerPoint-presentatie</vt:lpstr>
      <vt:lpstr>Deelforfaits </vt:lpstr>
      <vt:lpstr>Nieuwe gebouwnormen </vt:lpstr>
      <vt:lpstr>Samenwerking met derden </vt:lpstr>
      <vt:lpstr>PowerPoint-presentatie</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Feys, Thomas</dc:creator>
  <cp:lastModifiedBy>Cousaert Christophe</cp:lastModifiedBy>
  <cp:revision>200</cp:revision>
  <cp:lastPrinted>2018-10-10T09:47:58Z</cp:lastPrinted>
  <dcterms:created xsi:type="dcterms:W3CDTF">2015-03-23T08:46:53Z</dcterms:created>
  <dcterms:modified xsi:type="dcterms:W3CDTF">2019-12-11T07:54:00Z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0x0101007EFDF803CF398E4EB92134EDDFE0433D</vt:lpwstr>
  </property>
</Properties>
</file>