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21"/>
  </p:notesMasterIdLst>
  <p:handoutMasterIdLst>
    <p:handoutMasterId r:id="rId22"/>
  </p:handoutMasterIdLst>
  <p:sldIdLst>
    <p:sldId id="353" r:id="rId2"/>
    <p:sldId id="359" r:id="rId3"/>
    <p:sldId id="569" r:id="rId4"/>
    <p:sldId id="358" r:id="rId5"/>
    <p:sldId id="558" r:id="rId6"/>
    <p:sldId id="559" r:id="rId7"/>
    <p:sldId id="560" r:id="rId8"/>
    <p:sldId id="561" r:id="rId9"/>
    <p:sldId id="573" r:id="rId10"/>
    <p:sldId id="577" r:id="rId11"/>
    <p:sldId id="578" r:id="rId12"/>
    <p:sldId id="579" r:id="rId13"/>
    <p:sldId id="580" r:id="rId14"/>
    <p:sldId id="568" r:id="rId15"/>
    <p:sldId id="575" r:id="rId16"/>
    <p:sldId id="574" r:id="rId17"/>
    <p:sldId id="576" r:id="rId18"/>
    <p:sldId id="585" r:id="rId19"/>
    <p:sldId id="319" r:id="rId20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 Putter, Ilse" initials="DPI" lastIdx="1" clrIdx="0">
    <p:extLst>
      <p:ext uri="{19B8F6BF-5375-455C-9EA6-DF929625EA0E}">
        <p15:presenceInfo xmlns:p15="http://schemas.microsoft.com/office/powerpoint/2012/main" userId="S-1-5-21-2026865574-3976921584-4098783786-420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EC"/>
    <a:srgbClr val="000000"/>
    <a:srgbClr val="3B3C3E"/>
    <a:srgbClr val="6DC4F0"/>
    <a:srgbClr val="0C26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70276" autoAdjust="0"/>
  </p:normalViewPr>
  <p:slideViewPr>
    <p:cSldViewPr snapToGrid="0" snapToObjects="1" showGuides="1">
      <p:cViewPr varScale="1">
        <p:scale>
          <a:sx n="113" d="100"/>
          <a:sy n="113" d="100"/>
        </p:scale>
        <p:origin x="571" y="82"/>
      </p:cViewPr>
      <p:guideLst>
        <p:guide orient="horz" pos="1620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27" d="100"/>
          <a:sy n="127" d="100"/>
        </p:scale>
        <p:origin x="333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E6CAF-12C8-5E4F-8B4C-7CE0D0528819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6850F-5FB7-A946-BDFC-FF29E353EC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88854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71F0D-7C32-6C40-B186-432D98C1FD4F}" type="datetimeFigureOut">
              <a:rPr lang="en-US" smtClean="0"/>
              <a:t>11/21/2024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F0F7E-9AA4-B242-9A70-1D182BD240B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639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dirty="0"/>
              <a:t>Hoeveelheid: voldoende product nemen om 30 sec. te kunnen ontsmetten (2x pompen </a:t>
            </a:r>
            <a:r>
              <a:rPr lang="nl-BE" dirty="0" err="1"/>
              <a:t>Dax</a:t>
            </a:r>
            <a:r>
              <a:rPr lang="nl-BE" dirty="0"/>
              <a:t> en 1x pompen </a:t>
            </a:r>
            <a:r>
              <a:rPr lang="nl-BE" dirty="0" err="1"/>
              <a:t>Anios</a:t>
            </a:r>
            <a:r>
              <a:rPr lang="nl-BE" dirty="0"/>
              <a:t>)</a:t>
            </a:r>
          </a:p>
          <a:p>
            <a:r>
              <a:rPr lang="nl-BE" dirty="0"/>
              <a:t>Belang contacttijd</a:t>
            </a:r>
          </a:p>
          <a:p>
            <a:r>
              <a:rPr lang="nl-BE" dirty="0"/>
              <a:t>6 stappen, drogen (om irritatie)</a:t>
            </a: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F0F7E-9AA4-B242-9A70-1D182BD240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0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Medewerker komt van kamer met handschoenen aan, trekt deze uit, geen HH</a:t>
            </a:r>
          </a:p>
          <a:p>
            <a:r>
              <a:rPr lang="nl-BE" dirty="0"/>
              <a:t>Gebruik van 1 paar handschoenen om kamer te poetsen</a:t>
            </a:r>
          </a:p>
          <a:p>
            <a:r>
              <a:rPr lang="nl-BE" dirty="0"/>
              <a:t>Koffietas op kar schoonmaak – drinken met handschoenen aan</a:t>
            </a:r>
          </a:p>
          <a:p>
            <a:r>
              <a:rPr lang="nl-BE" dirty="0"/>
              <a:t>Geen handschoenen bij prikken glycemie + geen HH na prikken glycemie</a:t>
            </a:r>
          </a:p>
          <a:p>
            <a:r>
              <a:rPr lang="nl-BE" dirty="0"/>
              <a:t>Geen HH voor aantrekken handschoenen</a:t>
            </a:r>
          </a:p>
          <a:p>
            <a:r>
              <a:rPr lang="nl-BE" dirty="0"/>
              <a:t>Proper linnen uit de kar met handschoenen aan (na zorg bewoner?)</a:t>
            </a:r>
          </a:p>
          <a:p>
            <a:r>
              <a:rPr lang="nl-BE" dirty="0"/>
              <a:t>Algemeen: te frequent gebruik van handschoenen, onvoldoende wisselen van handschoenen, onvoldoende HH na uittrekken van handschoenen,…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F0F7E-9AA4-B242-9A70-1D182BD240B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2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slide - logo blau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39014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3901440"/>
            <a:ext cx="9144000" cy="12420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logo-e17-colored_tran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2" y="4053302"/>
            <a:ext cx="1989910" cy="854364"/>
          </a:xfrm>
          <a:prstGeom prst="rect">
            <a:avLst/>
          </a:prstGeom>
        </p:spPr>
      </p:pic>
      <p:sp>
        <p:nvSpPr>
          <p:cNvPr id="6" name="Tijdelijke aanduiding voor tekst 7"/>
          <p:cNvSpPr>
            <a:spLocks noGrp="1"/>
          </p:cNvSpPr>
          <p:nvPr>
            <p:ph type="body" sz="quarter" idx="11" hasCustomPrompt="1"/>
          </p:nvPr>
        </p:nvSpPr>
        <p:spPr>
          <a:xfrm>
            <a:off x="601351" y="4211963"/>
            <a:ext cx="5260970" cy="307777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kern="1200" cap="all" spc="80">
                <a:solidFill>
                  <a:srgbClr val="6DC4F0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TITEL</a:t>
            </a:r>
          </a:p>
        </p:txBody>
      </p:sp>
      <p:sp>
        <p:nvSpPr>
          <p:cNvPr id="7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01351" y="4557468"/>
            <a:ext cx="5260970" cy="246221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spcBef>
                <a:spcPts val="0"/>
              </a:spcBef>
              <a:buFontTx/>
              <a:buNone/>
              <a:defRPr sz="1600" b="1" cap="none">
                <a:solidFill>
                  <a:srgbClr val="3B3C3E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Subtitel</a:t>
            </a:r>
          </a:p>
        </p:txBody>
      </p:sp>
    </p:spTree>
    <p:extLst>
      <p:ext uri="{BB962C8B-B14F-4D97-AF65-F5344CB8AC3E}">
        <p14:creationId xmlns:p14="http://schemas.microsoft.com/office/powerpoint/2010/main" val="20986680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80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9" name="Picture 8" descr="logo-e17-colored_tran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2" y="233142"/>
            <a:ext cx="1989910" cy="854364"/>
          </a:xfrm>
          <a:prstGeom prst="rect">
            <a:avLst/>
          </a:prstGeom>
        </p:spPr>
      </p:pic>
      <p:pic>
        <p:nvPicPr>
          <p:cNvPr id="7" name="Picture 6" descr="E17-corner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924" y="0"/>
            <a:ext cx="296507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739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80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6" name="Picture 5" descr="logo-e17-colored_tran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284480"/>
            <a:ext cx="2407791" cy="1033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08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80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4" name="Picture 3" descr="logo-e17-white_tran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284480"/>
            <a:ext cx="2407901" cy="103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9099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gegevens - blauw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7"/>
          <p:cNvSpPr>
            <a:spLocks noGrp="1"/>
          </p:cNvSpPr>
          <p:nvPr>
            <p:ph type="body" sz="quarter" idx="11" hasCustomPrompt="1"/>
          </p:nvPr>
        </p:nvSpPr>
        <p:spPr>
          <a:xfrm>
            <a:off x="73030" y="2240053"/>
            <a:ext cx="9002713" cy="332399"/>
          </a:xfrm>
          <a:prstGeom prst="rect">
            <a:avLst/>
          </a:prstGeom>
        </p:spPr>
        <p:txBody>
          <a:bodyPr vert="horz" lIns="0" tIns="0" rIns="0" bIns="0" anchor="b" anchorCtr="0"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FontTx/>
              <a:buNone/>
              <a:defRPr sz="1800" b="0" cap="none">
                <a:solidFill>
                  <a:srgbClr val="3B3C3E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contactgegevens</a:t>
            </a:r>
          </a:p>
        </p:txBody>
      </p:sp>
      <p:pic>
        <p:nvPicPr>
          <p:cNvPr id="5" name="Picture 4" descr="logo-e17-colored_tran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105" y="3811194"/>
            <a:ext cx="2407791" cy="1033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32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actgegevens - blauw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7"/>
          <p:cNvSpPr>
            <a:spLocks noGrp="1"/>
          </p:cNvSpPr>
          <p:nvPr>
            <p:ph type="body" sz="quarter" idx="11" hasCustomPrompt="1"/>
          </p:nvPr>
        </p:nvSpPr>
        <p:spPr>
          <a:xfrm>
            <a:off x="73030" y="2240053"/>
            <a:ext cx="9002713" cy="332399"/>
          </a:xfrm>
          <a:prstGeom prst="rect">
            <a:avLst/>
          </a:prstGeom>
        </p:spPr>
        <p:txBody>
          <a:bodyPr vert="horz" lIns="0" tIns="0" rIns="0" bIns="0" anchor="b" anchorCtr="0"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FontTx/>
              <a:buNone/>
              <a:defRPr sz="1800" b="0" cap="none">
                <a:solidFill>
                  <a:srgbClr val="3B3C3E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contactgegevens</a:t>
            </a:r>
          </a:p>
        </p:txBody>
      </p:sp>
      <p:pic>
        <p:nvPicPr>
          <p:cNvPr id="5" name="Picture 4" descr="logo-e17-colored_tran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576" y="3989441"/>
            <a:ext cx="1809009" cy="776695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377440" y="3945194"/>
            <a:ext cx="1849438" cy="8651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Eigen </a:t>
            </a:r>
            <a:r>
              <a:rPr lang="en-US" dirty="0" err="1"/>
              <a:t>ziekenhuislogo</a:t>
            </a: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572000" y="3899097"/>
            <a:ext cx="0" cy="95738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58085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uine Titeldia - blauw">
    <p:bg>
      <p:bgPr>
        <a:solidFill>
          <a:srgbClr val="6DC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17-corn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924" y="0"/>
            <a:ext cx="2965076" cy="5143500"/>
          </a:xfrm>
          <a:prstGeom prst="rect">
            <a:avLst/>
          </a:prstGeom>
        </p:spPr>
      </p:pic>
      <p:pic>
        <p:nvPicPr>
          <p:cNvPr id="10" name="Picture 9" descr="logo-e17-colored_tran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2" y="233142"/>
            <a:ext cx="1989910" cy="854364"/>
          </a:xfrm>
          <a:prstGeom prst="rect">
            <a:avLst/>
          </a:prstGeom>
        </p:spPr>
      </p:pic>
      <p:sp>
        <p:nvSpPr>
          <p:cNvPr id="11" name="Tijdelijke aanduiding voor tekst 7"/>
          <p:cNvSpPr>
            <a:spLocks noGrp="1"/>
          </p:cNvSpPr>
          <p:nvPr>
            <p:ph type="body" sz="quarter" idx="11" hasCustomPrompt="1"/>
          </p:nvPr>
        </p:nvSpPr>
        <p:spPr>
          <a:xfrm>
            <a:off x="672471" y="3286514"/>
            <a:ext cx="5260970" cy="615553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marL="0" indent="0" algn="l">
              <a:spcBef>
                <a:spcPts val="0"/>
              </a:spcBef>
              <a:buFontTx/>
              <a:buNone/>
              <a:defRPr sz="4000" b="1" kern="1200" cap="all" spc="80">
                <a:solidFill>
                  <a:srgbClr val="FFFFFF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TITEL</a:t>
            </a:r>
          </a:p>
        </p:txBody>
      </p:sp>
      <p:sp>
        <p:nvSpPr>
          <p:cNvPr id="12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72471" y="3939795"/>
            <a:ext cx="5260970" cy="30777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0" cap="none">
                <a:solidFill>
                  <a:srgbClr val="3B3C3E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Subtitel</a:t>
            </a:r>
          </a:p>
        </p:txBody>
      </p:sp>
    </p:spTree>
    <p:extLst>
      <p:ext uri="{BB962C8B-B14F-4D97-AF65-F5344CB8AC3E}">
        <p14:creationId xmlns:p14="http://schemas.microsoft.com/office/powerpoint/2010/main" val="2962093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chuine Titeldia - grijs">
    <p:bg>
      <p:bgPr>
        <a:solidFill>
          <a:srgbClr val="E9E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17-corn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924" y="0"/>
            <a:ext cx="2965076" cy="5143500"/>
          </a:xfrm>
          <a:prstGeom prst="rect">
            <a:avLst/>
          </a:prstGeom>
        </p:spPr>
      </p:pic>
      <p:pic>
        <p:nvPicPr>
          <p:cNvPr id="10" name="Picture 9" descr="logo-e17-colored_tran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2" y="233142"/>
            <a:ext cx="1989910" cy="854364"/>
          </a:xfrm>
          <a:prstGeom prst="rect">
            <a:avLst/>
          </a:prstGeom>
        </p:spPr>
      </p:pic>
      <p:sp>
        <p:nvSpPr>
          <p:cNvPr id="11" name="Tijdelijke aanduiding voor tekst 7"/>
          <p:cNvSpPr>
            <a:spLocks noGrp="1"/>
          </p:cNvSpPr>
          <p:nvPr>
            <p:ph type="body" sz="quarter" idx="11" hasCustomPrompt="1"/>
          </p:nvPr>
        </p:nvSpPr>
        <p:spPr>
          <a:xfrm>
            <a:off x="672471" y="3286514"/>
            <a:ext cx="5260970" cy="615553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marL="0" indent="0" algn="l">
              <a:spcBef>
                <a:spcPts val="0"/>
              </a:spcBef>
              <a:buFontTx/>
              <a:buNone/>
              <a:defRPr sz="4000" b="1" kern="1200" cap="all" spc="80">
                <a:solidFill>
                  <a:srgbClr val="6DC4F0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TITEL</a:t>
            </a:r>
          </a:p>
        </p:txBody>
      </p:sp>
      <p:sp>
        <p:nvSpPr>
          <p:cNvPr id="12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72471" y="3939795"/>
            <a:ext cx="5260970" cy="30777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0" cap="none">
                <a:solidFill>
                  <a:srgbClr val="3B3C3E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Subtitel</a:t>
            </a:r>
          </a:p>
        </p:txBody>
      </p:sp>
    </p:spTree>
    <p:extLst>
      <p:ext uri="{BB962C8B-B14F-4D97-AF65-F5344CB8AC3E}">
        <p14:creationId xmlns:p14="http://schemas.microsoft.com/office/powerpoint/2010/main" val="1532221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 illustratie - opsomming - blau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79938" cy="5143500"/>
          </a:xfrm>
          <a:prstGeom prst="rect">
            <a:avLst/>
          </a:pr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8" name="Rechthoek 7"/>
          <p:cNvSpPr/>
          <p:nvPr/>
        </p:nvSpPr>
        <p:spPr>
          <a:xfrm>
            <a:off x="4579943" y="0"/>
            <a:ext cx="4564061" cy="1289538"/>
          </a:xfrm>
          <a:prstGeom prst="rect">
            <a:avLst/>
          </a:prstGeom>
          <a:solidFill>
            <a:srgbClr val="6DC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 dirty="0">
              <a:latin typeface="Trebuchet MS"/>
              <a:cs typeface="Trebuchet MS"/>
            </a:endParaRPr>
          </a:p>
        </p:txBody>
      </p:sp>
      <p:sp>
        <p:nvSpPr>
          <p:cNvPr id="10" name="Tijdelijke aanduiding voor tekst 8"/>
          <p:cNvSpPr>
            <a:spLocks noGrp="1"/>
          </p:cNvSpPr>
          <p:nvPr>
            <p:ph type="body" sz="quarter" idx="12"/>
          </p:nvPr>
        </p:nvSpPr>
        <p:spPr>
          <a:xfrm>
            <a:off x="4579942" y="1289538"/>
            <a:ext cx="4564057" cy="3853962"/>
          </a:xfrm>
          <a:prstGeom prst="rect">
            <a:avLst/>
          </a:prstGeom>
        </p:spPr>
        <p:txBody>
          <a:bodyPr vert="horz" lIns="540000" tIns="540000" rIns="540000" bIns="540000">
            <a:normAutofit/>
          </a:bodyPr>
          <a:lstStyle>
            <a:lvl1pPr marL="179996" indent="-179996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6DC4F0"/>
              </a:buClr>
              <a:buSzPct val="120000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1pPr>
            <a:lvl2pPr marL="359991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-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2pPr>
            <a:lvl3pPr marL="539987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»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3pPr>
            <a:lvl4pPr marL="719982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Arial"/>
              <a:buChar char="•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4pPr>
            <a:lvl5pPr marL="899978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120000"/>
              <a:buFont typeface="Lucida Grande"/>
              <a:buChar char="»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7"/>
          <p:cNvSpPr>
            <a:spLocks noGrp="1"/>
          </p:cNvSpPr>
          <p:nvPr>
            <p:ph type="body" sz="quarter" idx="11" hasCustomPrompt="1"/>
          </p:nvPr>
        </p:nvSpPr>
        <p:spPr>
          <a:xfrm>
            <a:off x="5122551" y="494863"/>
            <a:ext cx="3777609" cy="307777"/>
          </a:xfrm>
          <a:prstGeom prst="rect">
            <a:avLst/>
          </a:prstGeom>
        </p:spPr>
        <p:txBody>
          <a:bodyPr vert="horz" wrap="square" lIns="0" tIns="0" rIns="0" bIns="0" anchor="b" anchorCtr="0">
            <a:sp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kern="1200" cap="all" spc="8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638964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Slide - tekst en kleine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0"/>
          </p:nvPr>
        </p:nvSpPr>
        <p:spPr>
          <a:xfrm>
            <a:off x="6175985" y="0"/>
            <a:ext cx="2968015" cy="5143500"/>
          </a:xfrm>
          <a:custGeom>
            <a:avLst/>
            <a:gdLst>
              <a:gd name="connsiteX0" fmla="*/ 0 w 4579938"/>
              <a:gd name="connsiteY0" fmla="*/ 0 h 5143500"/>
              <a:gd name="connsiteX1" fmla="*/ 4579938 w 4579938"/>
              <a:gd name="connsiteY1" fmla="*/ 0 h 5143500"/>
              <a:gd name="connsiteX2" fmla="*/ 4579938 w 4579938"/>
              <a:gd name="connsiteY2" fmla="*/ 5143500 h 5143500"/>
              <a:gd name="connsiteX3" fmla="*/ 0 w 4579938"/>
              <a:gd name="connsiteY3" fmla="*/ 5143500 h 5143500"/>
              <a:gd name="connsiteX4" fmla="*/ 0 w 4579938"/>
              <a:gd name="connsiteY4" fmla="*/ 0 h 5143500"/>
              <a:gd name="connsiteX0" fmla="*/ 1611923 w 4579938"/>
              <a:gd name="connsiteY0" fmla="*/ 0 h 5143500"/>
              <a:gd name="connsiteX1" fmla="*/ 4579938 w 4579938"/>
              <a:gd name="connsiteY1" fmla="*/ 0 h 5143500"/>
              <a:gd name="connsiteX2" fmla="*/ 4579938 w 4579938"/>
              <a:gd name="connsiteY2" fmla="*/ 5143500 h 5143500"/>
              <a:gd name="connsiteX3" fmla="*/ 0 w 4579938"/>
              <a:gd name="connsiteY3" fmla="*/ 5143500 h 5143500"/>
              <a:gd name="connsiteX4" fmla="*/ 1611923 w 4579938"/>
              <a:gd name="connsiteY4" fmla="*/ 0 h 5143500"/>
              <a:gd name="connsiteX0" fmla="*/ 0 w 2968015"/>
              <a:gd name="connsiteY0" fmla="*/ 0 h 5143500"/>
              <a:gd name="connsiteX1" fmla="*/ 2968015 w 2968015"/>
              <a:gd name="connsiteY1" fmla="*/ 0 h 5143500"/>
              <a:gd name="connsiteX2" fmla="*/ 2968015 w 2968015"/>
              <a:gd name="connsiteY2" fmla="*/ 5143500 h 5143500"/>
              <a:gd name="connsiteX3" fmla="*/ 1250462 w 2968015"/>
              <a:gd name="connsiteY3" fmla="*/ 4996961 h 5143500"/>
              <a:gd name="connsiteX4" fmla="*/ 0 w 2968015"/>
              <a:gd name="connsiteY4" fmla="*/ 0 h 5143500"/>
              <a:gd name="connsiteX0" fmla="*/ 0 w 2968015"/>
              <a:gd name="connsiteY0" fmla="*/ 0 h 5143500"/>
              <a:gd name="connsiteX1" fmla="*/ 2968015 w 2968015"/>
              <a:gd name="connsiteY1" fmla="*/ 0 h 5143500"/>
              <a:gd name="connsiteX2" fmla="*/ 2968015 w 2968015"/>
              <a:gd name="connsiteY2" fmla="*/ 5143500 h 5143500"/>
              <a:gd name="connsiteX3" fmla="*/ 0 w 2968015"/>
              <a:gd name="connsiteY3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8015" h="5143500">
                <a:moveTo>
                  <a:pt x="0" y="0"/>
                </a:moveTo>
                <a:lnTo>
                  <a:pt x="2968015" y="0"/>
                </a:lnTo>
                <a:lnTo>
                  <a:pt x="2968015" y="5143500"/>
                </a:lnTo>
                <a:lnTo>
                  <a:pt x="0" y="0"/>
                </a:lnTo>
                <a:close/>
              </a:path>
            </a:pathLst>
          </a:custGeom>
        </p:spPr>
        <p:txBody>
          <a:bodyPr vert="horz"/>
          <a:lstStyle>
            <a:lvl1pPr marL="285750" indent="-285750" algn="r">
              <a:buFont typeface="Arial"/>
              <a:buChar char="•"/>
              <a:defRPr sz="1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5" y="409884"/>
            <a:ext cx="3803839" cy="453183"/>
          </a:xfrm>
          <a:custGeom>
            <a:avLst/>
            <a:gdLst>
              <a:gd name="connsiteX0" fmla="*/ 0 w 3442605"/>
              <a:gd name="connsiteY0" fmla="*/ 0 h 453183"/>
              <a:gd name="connsiteX1" fmla="*/ 3442605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  <a:gd name="connsiteX0" fmla="*/ 0 w 3442605"/>
              <a:gd name="connsiteY0" fmla="*/ 0 h 453183"/>
              <a:gd name="connsiteX1" fmla="*/ 3177377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  <a:gd name="connsiteX0" fmla="*/ 0 w 3442605"/>
              <a:gd name="connsiteY0" fmla="*/ 0 h 453183"/>
              <a:gd name="connsiteX1" fmla="*/ 3209691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2605" h="453183">
                <a:moveTo>
                  <a:pt x="0" y="0"/>
                </a:moveTo>
                <a:lnTo>
                  <a:pt x="3209691" y="0"/>
                </a:lnTo>
                <a:lnTo>
                  <a:pt x="3442605" y="453183"/>
                </a:lnTo>
                <a:lnTo>
                  <a:pt x="0" y="453183"/>
                </a:lnTo>
                <a:lnTo>
                  <a:pt x="0" y="0"/>
                </a:lnTo>
                <a:close/>
              </a:path>
            </a:pathLst>
          </a:custGeom>
          <a:solidFill>
            <a:srgbClr val="6DC4F0"/>
          </a:solidFill>
        </p:spPr>
        <p:txBody>
          <a:bodyPr vert="horz" wrap="square" lIns="396000" tIns="72000" rIns="144000" bIns="72000" anchor="ctr" anchorCtr="0">
            <a:spAutoFit/>
          </a:bodyPr>
          <a:lstStyle>
            <a:lvl1pPr marL="0" indent="0" algn="l">
              <a:spcBef>
                <a:spcPts val="0"/>
              </a:spcBef>
              <a:buNone/>
              <a:defRPr sz="2000" b="1" cap="none" baseline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Voeg slide titel toe</a:t>
            </a:r>
            <a:endParaRPr lang="nl-NL" dirty="0"/>
          </a:p>
        </p:txBody>
      </p:sp>
      <p:sp>
        <p:nvSpPr>
          <p:cNvPr id="8" name="Tijdelijke aanduiding voor tekst 8"/>
          <p:cNvSpPr>
            <a:spLocks noGrp="1"/>
          </p:cNvSpPr>
          <p:nvPr>
            <p:ph type="body" sz="quarter" idx="12"/>
          </p:nvPr>
        </p:nvSpPr>
        <p:spPr>
          <a:xfrm>
            <a:off x="396244" y="1289538"/>
            <a:ext cx="6837675" cy="3853962"/>
          </a:xfrm>
          <a:prstGeom prst="rect">
            <a:avLst/>
          </a:prstGeom>
        </p:spPr>
        <p:txBody>
          <a:bodyPr vert="horz" lIns="0" tIns="0" rIns="540000" bIns="540000">
            <a:normAutofit/>
          </a:bodyPr>
          <a:lstStyle>
            <a:lvl1pPr marL="179996" indent="-179996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6DC4F0"/>
              </a:buClr>
              <a:buSzPct val="120000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1pPr>
            <a:lvl2pPr marL="359991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-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2pPr>
            <a:lvl3pPr marL="539987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»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3pPr>
            <a:lvl4pPr marL="719982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Arial"/>
              <a:buChar char="•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4pPr>
            <a:lvl5pPr marL="899978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120000"/>
              <a:buFont typeface="Lucida Grande"/>
              <a:buChar char="»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1943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kst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5" y="409884"/>
            <a:ext cx="3803839" cy="453183"/>
          </a:xfrm>
          <a:custGeom>
            <a:avLst/>
            <a:gdLst>
              <a:gd name="connsiteX0" fmla="*/ 0 w 3442605"/>
              <a:gd name="connsiteY0" fmla="*/ 0 h 453183"/>
              <a:gd name="connsiteX1" fmla="*/ 3442605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  <a:gd name="connsiteX0" fmla="*/ 0 w 3442605"/>
              <a:gd name="connsiteY0" fmla="*/ 0 h 453183"/>
              <a:gd name="connsiteX1" fmla="*/ 3177377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  <a:gd name="connsiteX0" fmla="*/ 0 w 3442605"/>
              <a:gd name="connsiteY0" fmla="*/ 0 h 453183"/>
              <a:gd name="connsiteX1" fmla="*/ 3209691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2605" h="453183">
                <a:moveTo>
                  <a:pt x="0" y="0"/>
                </a:moveTo>
                <a:lnTo>
                  <a:pt x="3209691" y="0"/>
                </a:lnTo>
                <a:lnTo>
                  <a:pt x="3442605" y="453183"/>
                </a:lnTo>
                <a:lnTo>
                  <a:pt x="0" y="453183"/>
                </a:lnTo>
                <a:lnTo>
                  <a:pt x="0" y="0"/>
                </a:lnTo>
                <a:close/>
              </a:path>
            </a:pathLst>
          </a:custGeom>
          <a:solidFill>
            <a:srgbClr val="6DC4F0"/>
          </a:solidFill>
        </p:spPr>
        <p:txBody>
          <a:bodyPr vert="horz" wrap="square" lIns="396000" tIns="72000" rIns="144000" bIns="72000" anchor="ctr" anchorCtr="0">
            <a:spAutoFit/>
          </a:bodyPr>
          <a:lstStyle>
            <a:lvl1pPr marL="0" indent="0" algn="l">
              <a:spcBef>
                <a:spcPts val="0"/>
              </a:spcBef>
              <a:buNone/>
              <a:defRPr sz="2000" b="1" cap="none" baseline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Voeg slide titel toe</a:t>
            </a:r>
            <a:endParaRPr lang="nl-NL" dirty="0"/>
          </a:p>
        </p:txBody>
      </p:sp>
      <p:sp>
        <p:nvSpPr>
          <p:cNvPr id="8" name="Tijdelijke aanduiding voor tekst 8"/>
          <p:cNvSpPr>
            <a:spLocks noGrp="1"/>
          </p:cNvSpPr>
          <p:nvPr>
            <p:ph type="body" sz="quarter" idx="13"/>
          </p:nvPr>
        </p:nvSpPr>
        <p:spPr>
          <a:xfrm>
            <a:off x="391178" y="1289051"/>
            <a:ext cx="8361644" cy="337356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179996" indent="-179996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6DC4F0"/>
              </a:buClr>
              <a:buSzPct val="120000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1pPr>
            <a:lvl2pPr marL="359991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-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2pPr>
            <a:lvl3pPr marL="539987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»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3pPr>
            <a:lvl4pPr marL="719982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Arial"/>
              <a:buChar char="•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4pPr>
            <a:lvl5pPr marL="899978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120000"/>
              <a:buFont typeface="Lucida Grande"/>
              <a:buChar char="»"/>
              <a:defRPr sz="1400">
                <a:solidFill>
                  <a:srgbClr val="3B3C3E"/>
                </a:solidFill>
                <a:latin typeface="Trebuchet MS"/>
                <a:cs typeface="Trebuchet MS"/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4" name="Picture 3" descr="logo-e17-colored_tran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84" y="321057"/>
            <a:ext cx="1427918" cy="61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860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ntro slide illustratie -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5" y="409884"/>
            <a:ext cx="3803839" cy="453183"/>
          </a:xfrm>
          <a:custGeom>
            <a:avLst/>
            <a:gdLst>
              <a:gd name="connsiteX0" fmla="*/ 0 w 3442605"/>
              <a:gd name="connsiteY0" fmla="*/ 0 h 453183"/>
              <a:gd name="connsiteX1" fmla="*/ 3442605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  <a:gd name="connsiteX0" fmla="*/ 0 w 3442605"/>
              <a:gd name="connsiteY0" fmla="*/ 0 h 453183"/>
              <a:gd name="connsiteX1" fmla="*/ 3177377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  <a:gd name="connsiteX0" fmla="*/ 0 w 3442605"/>
              <a:gd name="connsiteY0" fmla="*/ 0 h 453183"/>
              <a:gd name="connsiteX1" fmla="*/ 3209691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2605" h="453183">
                <a:moveTo>
                  <a:pt x="0" y="0"/>
                </a:moveTo>
                <a:lnTo>
                  <a:pt x="3209691" y="0"/>
                </a:lnTo>
                <a:lnTo>
                  <a:pt x="3442605" y="453183"/>
                </a:lnTo>
                <a:lnTo>
                  <a:pt x="0" y="453183"/>
                </a:lnTo>
                <a:lnTo>
                  <a:pt x="0" y="0"/>
                </a:lnTo>
                <a:close/>
              </a:path>
            </a:pathLst>
          </a:custGeom>
          <a:solidFill>
            <a:srgbClr val="6DC4F0"/>
          </a:solidFill>
        </p:spPr>
        <p:txBody>
          <a:bodyPr vert="horz" wrap="square" lIns="396000" tIns="72000" rIns="144000" bIns="72000" anchor="ctr" anchorCtr="0">
            <a:spAutoFit/>
          </a:bodyPr>
          <a:lstStyle>
            <a:lvl1pPr marL="0" indent="0" algn="l">
              <a:spcBef>
                <a:spcPts val="0"/>
              </a:spcBef>
              <a:buNone/>
              <a:defRPr sz="2000" b="1" cap="none" baseline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Voeg slide titel toe</a:t>
            </a:r>
            <a:endParaRPr lang="nl-NL" dirty="0"/>
          </a:p>
        </p:txBody>
      </p:sp>
      <p:sp>
        <p:nvSpPr>
          <p:cNvPr id="6" name="Tijdelijke aanduiding voor tekst 8"/>
          <p:cNvSpPr>
            <a:spLocks noGrp="1"/>
          </p:cNvSpPr>
          <p:nvPr>
            <p:ph type="body" sz="quarter" idx="12"/>
          </p:nvPr>
        </p:nvSpPr>
        <p:spPr>
          <a:xfrm>
            <a:off x="4964766" y="1290163"/>
            <a:ext cx="3788056" cy="3372453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179996" indent="-179996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6DC4F0"/>
              </a:buClr>
              <a:buSzPct val="120000"/>
              <a:defRPr sz="1400">
                <a:solidFill>
                  <a:srgbClr val="3B3C3E"/>
                </a:solidFill>
              </a:defRPr>
            </a:lvl1pPr>
            <a:lvl2pPr marL="359991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-"/>
              <a:defRPr sz="1400">
                <a:solidFill>
                  <a:srgbClr val="3B3C3E"/>
                </a:solidFill>
              </a:defRPr>
            </a:lvl2pPr>
            <a:lvl3pPr marL="539987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»"/>
              <a:defRPr sz="1400">
                <a:solidFill>
                  <a:srgbClr val="3B3C3E"/>
                </a:solidFill>
              </a:defRPr>
            </a:lvl3pPr>
            <a:lvl4pPr marL="719982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Arial"/>
              <a:buChar char="•"/>
              <a:defRPr sz="1400">
                <a:solidFill>
                  <a:srgbClr val="3B3C3E"/>
                </a:solidFill>
              </a:defRPr>
            </a:lvl4pPr>
            <a:lvl5pPr marL="899978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120000"/>
              <a:buFont typeface="Lucida Grande"/>
              <a:buChar char="»"/>
              <a:defRPr sz="1400">
                <a:solidFill>
                  <a:srgbClr val="3B3C3E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5"/>
          </p:nvPr>
        </p:nvSpPr>
        <p:spPr>
          <a:xfrm>
            <a:off x="391178" y="1290163"/>
            <a:ext cx="3791232" cy="3372453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179996" indent="-179996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6DC4F0"/>
              </a:buClr>
              <a:buSzPct val="120000"/>
              <a:defRPr sz="1400">
                <a:solidFill>
                  <a:srgbClr val="3B3C3E"/>
                </a:solidFill>
              </a:defRPr>
            </a:lvl1pPr>
            <a:lvl2pPr marL="359991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-"/>
              <a:defRPr sz="1400">
                <a:solidFill>
                  <a:srgbClr val="3B3C3E"/>
                </a:solidFill>
              </a:defRPr>
            </a:lvl2pPr>
            <a:lvl3pPr marL="539987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»"/>
              <a:defRPr sz="1400">
                <a:solidFill>
                  <a:srgbClr val="3B3C3E"/>
                </a:solidFill>
              </a:defRPr>
            </a:lvl3pPr>
            <a:lvl4pPr marL="719982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Arial"/>
              <a:buChar char="•"/>
              <a:defRPr sz="1400">
                <a:solidFill>
                  <a:srgbClr val="3B3C3E"/>
                </a:solidFill>
              </a:defRPr>
            </a:lvl4pPr>
            <a:lvl5pPr marL="899978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120000"/>
              <a:buFont typeface="Lucida Grande"/>
              <a:buChar char="»"/>
              <a:defRPr sz="1400">
                <a:solidFill>
                  <a:srgbClr val="3B3C3E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5" name="Picture 4" descr="logo-e17-colored_tran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84" y="321057"/>
            <a:ext cx="1427918" cy="61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92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Intro slide illustratie -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5" y="409884"/>
            <a:ext cx="3803839" cy="453183"/>
          </a:xfrm>
          <a:custGeom>
            <a:avLst/>
            <a:gdLst>
              <a:gd name="connsiteX0" fmla="*/ 0 w 3442605"/>
              <a:gd name="connsiteY0" fmla="*/ 0 h 453183"/>
              <a:gd name="connsiteX1" fmla="*/ 3442605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  <a:gd name="connsiteX0" fmla="*/ 0 w 3442605"/>
              <a:gd name="connsiteY0" fmla="*/ 0 h 453183"/>
              <a:gd name="connsiteX1" fmla="*/ 3177377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  <a:gd name="connsiteX0" fmla="*/ 0 w 3442605"/>
              <a:gd name="connsiteY0" fmla="*/ 0 h 453183"/>
              <a:gd name="connsiteX1" fmla="*/ 3209691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2605" h="453183">
                <a:moveTo>
                  <a:pt x="0" y="0"/>
                </a:moveTo>
                <a:lnTo>
                  <a:pt x="3209691" y="0"/>
                </a:lnTo>
                <a:lnTo>
                  <a:pt x="3442605" y="453183"/>
                </a:lnTo>
                <a:lnTo>
                  <a:pt x="0" y="453183"/>
                </a:lnTo>
                <a:lnTo>
                  <a:pt x="0" y="0"/>
                </a:lnTo>
                <a:close/>
              </a:path>
            </a:pathLst>
          </a:custGeom>
          <a:solidFill>
            <a:srgbClr val="6DC4F0"/>
          </a:solidFill>
        </p:spPr>
        <p:txBody>
          <a:bodyPr vert="horz" wrap="square" lIns="396000" tIns="72000" rIns="144000" bIns="72000" anchor="ctr" anchorCtr="0">
            <a:spAutoFit/>
          </a:bodyPr>
          <a:lstStyle>
            <a:lvl1pPr marL="0" indent="0" algn="l">
              <a:spcBef>
                <a:spcPts val="0"/>
              </a:spcBef>
              <a:buNone/>
              <a:defRPr sz="2000" b="1" cap="none" baseline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Voeg slide titel toe</a:t>
            </a:r>
            <a:endParaRPr lang="nl-NL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5"/>
          </p:nvPr>
        </p:nvSpPr>
        <p:spPr>
          <a:xfrm>
            <a:off x="391178" y="1290163"/>
            <a:ext cx="3791232" cy="3372453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179996" indent="-179996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6DC4F0"/>
              </a:buClr>
              <a:buSzPct val="120000"/>
              <a:defRPr sz="1400">
                <a:solidFill>
                  <a:srgbClr val="3B3C3E"/>
                </a:solidFill>
              </a:defRPr>
            </a:lvl1pPr>
            <a:lvl2pPr marL="359991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-"/>
              <a:defRPr sz="1400">
                <a:solidFill>
                  <a:srgbClr val="3B3C3E"/>
                </a:solidFill>
              </a:defRPr>
            </a:lvl2pPr>
            <a:lvl3pPr marL="539987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»"/>
              <a:defRPr sz="1400">
                <a:solidFill>
                  <a:srgbClr val="3B3C3E"/>
                </a:solidFill>
              </a:defRPr>
            </a:lvl3pPr>
            <a:lvl4pPr marL="719982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Arial"/>
              <a:buChar char="•"/>
              <a:defRPr sz="1400">
                <a:solidFill>
                  <a:srgbClr val="3B3C3E"/>
                </a:solidFill>
              </a:defRPr>
            </a:lvl4pPr>
            <a:lvl5pPr marL="899978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120000"/>
              <a:buFont typeface="Lucida Grande"/>
              <a:buChar char="»"/>
              <a:defRPr sz="1400">
                <a:solidFill>
                  <a:srgbClr val="3B3C3E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5" name="Picture 4" descr="logo-e17-colored_tran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84" y="321057"/>
            <a:ext cx="1427918" cy="613074"/>
          </a:xfrm>
          <a:prstGeom prst="rect">
            <a:avLst/>
          </a:prstGeom>
        </p:spPr>
      </p:pic>
      <p:sp>
        <p:nvSpPr>
          <p:cNvPr id="8" name="Tijdelijke aanduiding voor afbeelding 5"/>
          <p:cNvSpPr>
            <a:spLocks noGrp="1"/>
          </p:cNvSpPr>
          <p:nvPr>
            <p:ph type="pic" sz="quarter" idx="10"/>
          </p:nvPr>
        </p:nvSpPr>
        <p:spPr>
          <a:xfrm>
            <a:off x="4964766" y="1289051"/>
            <a:ext cx="3788056" cy="3373565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3996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Intro slide illustratie -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5" y="409884"/>
            <a:ext cx="3803839" cy="453183"/>
          </a:xfrm>
          <a:custGeom>
            <a:avLst/>
            <a:gdLst>
              <a:gd name="connsiteX0" fmla="*/ 0 w 3442605"/>
              <a:gd name="connsiteY0" fmla="*/ 0 h 453183"/>
              <a:gd name="connsiteX1" fmla="*/ 3442605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  <a:gd name="connsiteX0" fmla="*/ 0 w 3442605"/>
              <a:gd name="connsiteY0" fmla="*/ 0 h 453183"/>
              <a:gd name="connsiteX1" fmla="*/ 3177377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  <a:gd name="connsiteX0" fmla="*/ 0 w 3442605"/>
              <a:gd name="connsiteY0" fmla="*/ 0 h 453183"/>
              <a:gd name="connsiteX1" fmla="*/ 3209691 w 3442605"/>
              <a:gd name="connsiteY1" fmla="*/ 0 h 453183"/>
              <a:gd name="connsiteX2" fmla="*/ 3442605 w 3442605"/>
              <a:gd name="connsiteY2" fmla="*/ 453183 h 453183"/>
              <a:gd name="connsiteX3" fmla="*/ 0 w 3442605"/>
              <a:gd name="connsiteY3" fmla="*/ 453183 h 453183"/>
              <a:gd name="connsiteX4" fmla="*/ 0 w 3442605"/>
              <a:gd name="connsiteY4" fmla="*/ 0 h 45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2605" h="453183">
                <a:moveTo>
                  <a:pt x="0" y="0"/>
                </a:moveTo>
                <a:lnTo>
                  <a:pt x="3209691" y="0"/>
                </a:lnTo>
                <a:lnTo>
                  <a:pt x="3442605" y="453183"/>
                </a:lnTo>
                <a:lnTo>
                  <a:pt x="0" y="453183"/>
                </a:lnTo>
                <a:lnTo>
                  <a:pt x="0" y="0"/>
                </a:lnTo>
                <a:close/>
              </a:path>
            </a:pathLst>
          </a:custGeom>
          <a:solidFill>
            <a:srgbClr val="6DC4F0"/>
          </a:solidFill>
        </p:spPr>
        <p:txBody>
          <a:bodyPr vert="horz" wrap="square" lIns="396000" tIns="72000" rIns="144000" bIns="72000" anchor="ctr" anchorCtr="0">
            <a:spAutoFit/>
          </a:bodyPr>
          <a:lstStyle>
            <a:lvl1pPr marL="0" indent="0" algn="l">
              <a:spcBef>
                <a:spcPts val="0"/>
              </a:spcBef>
              <a:buNone/>
              <a:defRPr sz="2000" b="1" cap="none" baseline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nl-BE" dirty="0"/>
              <a:t>Voeg slide titel toe</a:t>
            </a:r>
            <a:endParaRPr lang="nl-NL" dirty="0"/>
          </a:p>
        </p:txBody>
      </p:sp>
      <p:pic>
        <p:nvPicPr>
          <p:cNvPr id="5" name="Picture 4" descr="logo-e17-colored_tran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84" y="321057"/>
            <a:ext cx="1427918" cy="613074"/>
          </a:xfrm>
          <a:prstGeom prst="rect">
            <a:avLst/>
          </a:prstGeom>
        </p:spPr>
      </p:pic>
      <p:sp>
        <p:nvSpPr>
          <p:cNvPr id="8" name="Tijdelijke aanduiding voor afbeelding 5"/>
          <p:cNvSpPr>
            <a:spLocks noGrp="1"/>
          </p:cNvSpPr>
          <p:nvPr>
            <p:ph type="pic" sz="quarter" idx="10"/>
          </p:nvPr>
        </p:nvSpPr>
        <p:spPr>
          <a:xfrm>
            <a:off x="394354" y="1289051"/>
            <a:ext cx="3788056" cy="3373565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6"/>
          </p:nvPr>
        </p:nvSpPr>
        <p:spPr>
          <a:xfrm>
            <a:off x="4964766" y="1290163"/>
            <a:ext cx="3791232" cy="3372453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179996" indent="-179996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6DC4F0"/>
              </a:buClr>
              <a:buSzPct val="120000"/>
              <a:defRPr sz="1400">
                <a:solidFill>
                  <a:srgbClr val="3B3C3E"/>
                </a:solidFill>
              </a:defRPr>
            </a:lvl1pPr>
            <a:lvl2pPr marL="359991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-"/>
              <a:defRPr sz="1400">
                <a:solidFill>
                  <a:srgbClr val="3B3C3E"/>
                </a:solidFill>
              </a:defRPr>
            </a:lvl2pPr>
            <a:lvl3pPr marL="539987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»"/>
              <a:defRPr sz="1400">
                <a:solidFill>
                  <a:srgbClr val="3B3C3E"/>
                </a:solidFill>
              </a:defRPr>
            </a:lvl3pPr>
            <a:lvl4pPr marL="719982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Arial"/>
              <a:buChar char="•"/>
              <a:defRPr sz="1400">
                <a:solidFill>
                  <a:srgbClr val="3B3C3E"/>
                </a:solidFill>
              </a:defRPr>
            </a:lvl4pPr>
            <a:lvl5pPr marL="899978" indent="-179996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120000"/>
              <a:buFont typeface="Lucida Grande"/>
              <a:buChar char="»"/>
              <a:defRPr sz="1400">
                <a:solidFill>
                  <a:srgbClr val="3B3C3E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42489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644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16" r:id="rId2"/>
    <p:sldLayoutId id="2147483752" r:id="rId3"/>
    <p:sldLayoutId id="2147483725" r:id="rId4"/>
    <p:sldLayoutId id="2147483772" r:id="rId5"/>
    <p:sldLayoutId id="2147483758" r:id="rId6"/>
    <p:sldLayoutId id="2147483762" r:id="rId7"/>
    <p:sldLayoutId id="2147483766" r:id="rId8"/>
    <p:sldLayoutId id="2147483770" r:id="rId9"/>
    <p:sldLayoutId id="2147483753" r:id="rId10"/>
    <p:sldLayoutId id="2147483775" r:id="rId11"/>
    <p:sldLayoutId id="2147483714" r:id="rId12"/>
    <p:sldLayoutId id="2147483745" r:id="rId13"/>
    <p:sldLayoutId id="2147483776" r:id="rId14"/>
  </p:sldLayoutIdLst>
  <p:txStyles>
    <p:titleStyle>
      <a:lvl1pPr algn="ctr" defTabSz="4571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Jessica.vanlierde@e17ziekenhuisnetwerk.be" TargetMode="External"/><Relationship Id="rId2" Type="http://schemas.openxmlformats.org/officeDocument/2006/relationships/hyperlink" Target="mailto:host@e17ziekenhuisnetwerk.be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mailto:Katrien.vandevyver@mijnziekenhuis.be" TargetMode="External"/><Relationship Id="rId4" Type="http://schemas.openxmlformats.org/officeDocument/2006/relationships/hyperlink" Target="mailto:Sophia.Steyaert@e17ziekenhuisnetwerk.b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Logo ziekenhuis CMYK2_Tekengebied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643" y="0"/>
            <a:ext cx="920711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112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15BFB0C7-5141-4786-A4AD-E235D3D86D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l-BE" dirty="0"/>
              <a:t>Vóór patiëntencontact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31699EA-D868-41DD-97C6-68B7DA088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06" y="1401978"/>
            <a:ext cx="7162189" cy="273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865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11A376DD-DA1E-4B4F-84C2-4E92A17E57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" y="255996"/>
            <a:ext cx="5469462" cy="760959"/>
          </a:xfrm>
        </p:spPr>
        <p:txBody>
          <a:bodyPr/>
          <a:lstStyle/>
          <a:p>
            <a:r>
              <a:rPr lang="nl-BE" dirty="0"/>
              <a:t>Vóór een zuivere invasieve handeling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57E9867-6DE0-4B88-8F04-937838EB6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027" y="1325772"/>
            <a:ext cx="6681633" cy="304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899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1D9CCFFC-312D-4CFB-88F3-827009160F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" y="255996"/>
            <a:ext cx="5215462" cy="760959"/>
          </a:xfrm>
        </p:spPr>
        <p:txBody>
          <a:bodyPr/>
          <a:lstStyle/>
          <a:p>
            <a:r>
              <a:rPr lang="nl-BE" dirty="0"/>
              <a:t>Na contact directe omgeving patiënt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24FB10D-3B8C-4EF9-86A1-10D8EC165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12" y="1101731"/>
            <a:ext cx="6673312" cy="363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127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3D2E23C9-BD12-485A-83F9-08841ADDDB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D0E7E26-15E6-48FA-B7B5-57CD53276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373" y="1341859"/>
            <a:ext cx="6554942" cy="321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226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25D2AE2A-4A88-4F32-AEE6-8DA60821C8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" y="255996"/>
            <a:ext cx="5231076" cy="760959"/>
          </a:xfrm>
        </p:spPr>
        <p:txBody>
          <a:bodyPr/>
          <a:lstStyle/>
          <a:p>
            <a:r>
              <a:rPr lang="nl-BE" dirty="0"/>
              <a:t>Correct gebruik van handschoenen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D1BADDD-F123-4946-B7A4-DD4F1684A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23" y="1016955"/>
            <a:ext cx="2873034" cy="3884103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0B053C0-4D18-4871-8CE4-6D5D51FE5C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6757" y="1153520"/>
            <a:ext cx="5746067" cy="3747538"/>
          </a:xfrm>
        </p:spPr>
        <p:txBody>
          <a:bodyPr/>
          <a:lstStyle/>
          <a:p>
            <a:r>
              <a:rPr lang="nl-BE" dirty="0"/>
              <a:t>Als </a:t>
            </a:r>
            <a:r>
              <a:rPr lang="nl-BE" b="1" u="sng" dirty="0">
                <a:solidFill>
                  <a:srgbClr val="FF0000"/>
                </a:solidFill>
              </a:rPr>
              <a:t>aanvulling </a:t>
            </a:r>
            <a:r>
              <a:rPr lang="nl-BE" dirty="0"/>
              <a:t>op goede handhygiëne!</a:t>
            </a:r>
          </a:p>
          <a:p>
            <a:r>
              <a:rPr lang="nl-BE" dirty="0"/>
              <a:t>Niet-steriele handschoenen: bescherming van de medewerker</a:t>
            </a:r>
          </a:p>
          <a:p>
            <a:r>
              <a:rPr lang="nl-BE" dirty="0"/>
              <a:t>Wanneer?</a:t>
            </a:r>
          </a:p>
          <a:p>
            <a:pPr lvl="1"/>
            <a:r>
              <a:rPr lang="nl-BE" dirty="0"/>
              <a:t>Bij kans op contact met lichaamsvochten, bloed of slijmvliezen</a:t>
            </a:r>
          </a:p>
          <a:p>
            <a:pPr lvl="1"/>
            <a:r>
              <a:rPr lang="nl-BE" dirty="0"/>
              <a:t>Bij kans op contact met voorwerpen die bevuild zijn met lichaamsvochten</a:t>
            </a:r>
          </a:p>
          <a:p>
            <a:pPr lvl="1"/>
            <a:r>
              <a:rPr lang="nl-BE" dirty="0"/>
              <a:t>Bij kans op overdracht van specifieke ziektekiemen (vb. CDIFF, </a:t>
            </a:r>
            <a:r>
              <a:rPr lang="nl-BE" dirty="0" err="1"/>
              <a:t>norovirus</a:t>
            </a:r>
            <a:r>
              <a:rPr lang="nl-BE" dirty="0"/>
              <a:t>, MRSA, VRE,…) </a:t>
            </a:r>
          </a:p>
          <a:p>
            <a:pPr lvl="1"/>
            <a:r>
              <a:rPr lang="nl-BE" dirty="0"/>
              <a:t>Handhygiëne na verwijderen van handschoenen</a:t>
            </a:r>
          </a:p>
          <a:p>
            <a:pPr lvl="1"/>
            <a:r>
              <a:rPr lang="nl-BE" dirty="0"/>
              <a:t>Handschoenen wisselen/uittrekken bij indicaties handhygiëne</a:t>
            </a:r>
          </a:p>
        </p:txBody>
      </p:sp>
    </p:spTree>
    <p:extLst>
      <p:ext uri="{BB962C8B-B14F-4D97-AF65-F5344CB8AC3E}">
        <p14:creationId xmlns:p14="http://schemas.microsoft.com/office/powerpoint/2010/main" val="1523645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9FE998F-BAD7-4BC1-A350-FDE4E24AFA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936" y="0"/>
            <a:ext cx="371212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907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47A5285B-DF58-4F6C-8FB2-7535BF07B4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34E591A-2AD5-4349-845C-D1F162CF4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91" y="938409"/>
            <a:ext cx="3553735" cy="3266681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1F8D3C6-31BF-4894-B6C7-D3BF36E2AE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33333" y="1701800"/>
            <a:ext cx="3773750" cy="2743200"/>
          </a:xfrm>
        </p:spPr>
        <p:txBody>
          <a:bodyPr/>
          <a:lstStyle/>
          <a:p>
            <a:r>
              <a:rPr lang="nl-BE" dirty="0">
                <a:solidFill>
                  <a:schemeClr val="tx1">
                    <a:lumMod val="90000"/>
                    <a:lumOff val="10000"/>
                  </a:schemeClr>
                </a:solidFill>
              </a:rPr>
              <a:t>A: Geen handhygiëne</a:t>
            </a:r>
          </a:p>
          <a:p>
            <a:r>
              <a:rPr lang="nl-BE" dirty="0">
                <a:solidFill>
                  <a:schemeClr val="tx1">
                    <a:lumMod val="90000"/>
                    <a:lumOff val="10000"/>
                  </a:schemeClr>
                </a:solidFill>
              </a:rPr>
              <a:t>B: Water en zeep</a:t>
            </a:r>
          </a:p>
          <a:p>
            <a:r>
              <a:rPr lang="nl-BE" dirty="0">
                <a:solidFill>
                  <a:schemeClr val="tx1">
                    <a:lumMod val="90000"/>
                    <a:lumOff val="10000"/>
                  </a:schemeClr>
                </a:solidFill>
              </a:rPr>
              <a:t>C: Handalcohol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87416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E7AAFA0A-1EC2-46D3-A766-D8DCC3B58A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l-BE" dirty="0"/>
              <a:t>Verzorging van de handen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4D60292-686A-4658-9269-FCE83935AC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BE" dirty="0"/>
              <a:t>Voor en na shift (+pauze) insmeren herstellende crème</a:t>
            </a:r>
          </a:p>
          <a:p>
            <a:pPr lvl="1"/>
            <a:r>
              <a:rPr lang="nl-BE" dirty="0"/>
              <a:t>!Handhygiëne: droge handen</a:t>
            </a:r>
          </a:p>
        </p:txBody>
      </p:sp>
    </p:spTree>
    <p:extLst>
      <p:ext uri="{BB962C8B-B14F-4D97-AF65-F5344CB8AC3E}">
        <p14:creationId xmlns:p14="http://schemas.microsoft.com/office/powerpoint/2010/main" val="2308690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afbeelding 7">
            <a:extLst>
              <a:ext uri="{FF2B5EF4-FFF2-40B4-BE49-F238E27FC236}">
                <a16:creationId xmlns:a16="http://schemas.microsoft.com/office/drawing/2014/main" id="{E8592845-1B8F-4C86-911F-19F87D1A88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068" r="1068"/>
          <a:stretch>
            <a:fillRect/>
          </a:stretch>
        </p:blipFill>
        <p:spPr>
          <a:xfrm>
            <a:off x="0" y="-4572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980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73030" y="1590292"/>
            <a:ext cx="9002713" cy="1964320"/>
          </a:xfrm>
        </p:spPr>
        <p:txBody>
          <a:bodyPr/>
          <a:lstStyle/>
          <a:p>
            <a:r>
              <a:rPr lang="en-US" dirty="0">
                <a:hlinkClick r:id="rId2"/>
              </a:rPr>
              <a:t>host@e17ziekenhuisnetwerk.be</a:t>
            </a:r>
            <a:endParaRPr lang="en-US" dirty="0"/>
          </a:p>
          <a:p>
            <a:r>
              <a:rPr lang="en-US" dirty="0">
                <a:hlinkClick r:id="rId3"/>
              </a:rPr>
              <a:t>Jessica.vanlierde@e17ziekenhuisnetwerk.be</a:t>
            </a:r>
            <a:endParaRPr lang="en-US" dirty="0"/>
          </a:p>
          <a:p>
            <a:r>
              <a:rPr lang="en-US" dirty="0">
                <a:hlinkClick r:id="rId4"/>
              </a:rPr>
              <a:t>Sophia.Steyaert@e17ziekenhuisnetwerk.be</a:t>
            </a:r>
            <a:endParaRPr lang="en-US" dirty="0"/>
          </a:p>
          <a:p>
            <a:r>
              <a:rPr lang="en-US" dirty="0">
                <a:hlinkClick r:id="rId5"/>
              </a:rPr>
              <a:t>Ilse.deputter@e17ziekenhuisnetwerk.be</a:t>
            </a:r>
          </a:p>
          <a:p>
            <a:r>
              <a:rPr lang="en-US" dirty="0">
                <a:hlinkClick r:id="rId5"/>
              </a:rPr>
              <a:t>Katrien.vandevyver@mijnziekenhuis.be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732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54FE4890-D74D-4A56-9D2A-A80ECF29E3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2471" y="2055408"/>
            <a:ext cx="6702106" cy="1846659"/>
          </a:xfrm>
        </p:spPr>
        <p:txBody>
          <a:bodyPr/>
          <a:lstStyle/>
          <a:p>
            <a:r>
              <a:rPr lang="nl-BE" dirty="0"/>
              <a:t>Algemene voorzorgsmaatregelen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E98A993-AC45-402D-B03F-880C7A9FE3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504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071F54D-56CD-42E9-AF7A-AFDCD1DF23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7EF01D3-8F5E-462A-8419-0D72D8F9CB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BE" dirty="0"/>
              <a:t>Persoonlijke hygiëne en beroepskledij</a:t>
            </a:r>
          </a:p>
          <a:p>
            <a:pPr lvl="1"/>
            <a:r>
              <a:rPr lang="nl-BE" dirty="0"/>
              <a:t>Nies-, hoest- en snuithygiëne</a:t>
            </a:r>
          </a:p>
          <a:p>
            <a:r>
              <a:rPr lang="nl-BE" dirty="0"/>
              <a:t>Handhygiëne</a:t>
            </a:r>
          </a:p>
          <a:p>
            <a:pPr lvl="1"/>
            <a:r>
              <a:rPr lang="nl-BE" dirty="0"/>
              <a:t>Basisvoorwaarden</a:t>
            </a:r>
          </a:p>
          <a:p>
            <a:pPr lvl="1"/>
            <a:r>
              <a:rPr lang="nl-BE" dirty="0"/>
              <a:t>Handen wassen</a:t>
            </a:r>
          </a:p>
          <a:p>
            <a:pPr lvl="1"/>
            <a:r>
              <a:rPr lang="nl-BE" dirty="0"/>
              <a:t>Handen ontsmetten</a:t>
            </a:r>
          </a:p>
          <a:p>
            <a:pPr lvl="1"/>
            <a:r>
              <a:rPr lang="nl-BE" dirty="0"/>
              <a:t>Correct gebruik van handschoenen</a:t>
            </a:r>
          </a:p>
          <a:p>
            <a:pPr lvl="1"/>
            <a:r>
              <a:rPr lang="nl-BE" dirty="0"/>
              <a:t>Verzorging van de handen</a:t>
            </a:r>
          </a:p>
          <a:p>
            <a:r>
              <a:rPr lang="nl-BE" dirty="0"/>
              <a:t>Persoonlijke beschermingsmiddelen (opleidingsmoment beperkt tot handhygiëne)</a:t>
            </a:r>
          </a:p>
          <a:p>
            <a:pPr lvl="1"/>
            <a:endParaRPr lang="nl-BE" dirty="0"/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3129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08DE00A1-1273-4A74-9E03-FF9A5DEF81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" y="255996"/>
            <a:ext cx="5409205" cy="760959"/>
          </a:xfrm>
        </p:spPr>
        <p:txBody>
          <a:bodyPr/>
          <a:lstStyle/>
          <a:p>
            <a:r>
              <a:rPr lang="nl-BE" dirty="0"/>
              <a:t>Persoonlijke hygiëne en beroepskledij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47C4AEB-79B1-49D1-821E-EF5DFAFF0D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BE" dirty="0"/>
              <a:t>Persoonlijke hygiëne en beroepskledij</a:t>
            </a:r>
          </a:p>
          <a:p>
            <a:pPr lvl="1"/>
            <a:r>
              <a:rPr lang="nl-BE" dirty="0"/>
              <a:t>Lang haar bij elkaar gebonden, baard/snor zijn kort/proper</a:t>
            </a:r>
          </a:p>
          <a:p>
            <a:pPr lvl="1"/>
            <a:r>
              <a:rPr lang="nl-BE" dirty="0"/>
              <a:t>Beroepskledij: dagelijks vervangen en indien zichtbaar vervuild</a:t>
            </a:r>
          </a:p>
          <a:p>
            <a:pPr lvl="1"/>
            <a:r>
              <a:rPr lang="nl-BE" dirty="0"/>
              <a:t>Geen lange mouwen onder of persoonlijke kledij boven je beroepskledij</a:t>
            </a:r>
          </a:p>
          <a:p>
            <a:r>
              <a:rPr lang="nl-BE" dirty="0"/>
              <a:t>Nies-, hoest- en snuithygiëne</a:t>
            </a:r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39368C1-DDF2-4E20-A6BA-2E93B3E03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79" y="2761325"/>
            <a:ext cx="2152028" cy="1685984"/>
          </a:xfrm>
          <a:prstGeom prst="rect">
            <a:avLst/>
          </a:prstGeom>
        </p:spPr>
      </p:pic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C2FE88CD-3131-4BFA-9D56-16083CBF21E4}"/>
              </a:ext>
            </a:extLst>
          </p:cNvPr>
          <p:cNvSpPr txBox="1">
            <a:spLocks/>
          </p:cNvSpPr>
          <p:nvPr/>
        </p:nvSpPr>
        <p:spPr>
          <a:xfrm>
            <a:off x="3048989" y="2761325"/>
            <a:ext cx="4720441" cy="1925274"/>
          </a:xfrm>
          <a:prstGeom prst="rect">
            <a:avLst/>
          </a:prstGeom>
        </p:spPr>
        <p:txBody>
          <a:bodyPr vert="horz" lIns="0" tIns="0" rIns="0" bIns="0">
            <a:normAutofit fontScale="77500" lnSpcReduction="20000"/>
          </a:bodyPr>
          <a:lstStyle>
            <a:lvl1pPr marL="179996" indent="-179996" algn="l" defTabSz="457189" rtl="0" eaLnBrk="1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6DC4F0"/>
              </a:buClr>
              <a:buSzPct val="120000"/>
              <a:buFont typeface="Arial"/>
              <a:buChar char="•"/>
              <a:defRPr sz="1400" kern="1200">
                <a:solidFill>
                  <a:srgbClr val="3B3C3E"/>
                </a:solidFill>
                <a:latin typeface="Trebuchet MS"/>
                <a:ea typeface="+mn-ea"/>
                <a:cs typeface="Trebuchet MS"/>
              </a:defRPr>
            </a:lvl1pPr>
            <a:lvl2pPr marL="359991" indent="-179996" algn="l" defTabSz="457189" rtl="0" eaLnBrk="1" latinLnBrk="0" hangingPunct="1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-"/>
              <a:defRPr sz="1400" kern="1200">
                <a:solidFill>
                  <a:srgbClr val="3B3C3E"/>
                </a:solidFill>
                <a:latin typeface="Trebuchet MS"/>
                <a:ea typeface="+mn-ea"/>
                <a:cs typeface="Trebuchet MS"/>
              </a:defRPr>
            </a:lvl2pPr>
            <a:lvl3pPr marL="539987" indent="-179996" algn="l" defTabSz="457189" rtl="0" eaLnBrk="1" latinLnBrk="0" hangingPunct="1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Lucida Grande"/>
              <a:buChar char="»"/>
              <a:defRPr sz="1400" kern="1200">
                <a:solidFill>
                  <a:srgbClr val="3B3C3E"/>
                </a:solidFill>
                <a:latin typeface="Trebuchet MS"/>
                <a:ea typeface="+mn-ea"/>
                <a:cs typeface="Trebuchet MS"/>
              </a:defRPr>
            </a:lvl3pPr>
            <a:lvl4pPr marL="719982" indent="-179996" algn="l" defTabSz="457189" rtl="0" eaLnBrk="1" latinLnBrk="0" hangingPunct="1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90000"/>
              <a:buFont typeface="Arial"/>
              <a:buChar char="•"/>
              <a:defRPr sz="1400" kern="1200">
                <a:solidFill>
                  <a:srgbClr val="3B3C3E"/>
                </a:solidFill>
                <a:latin typeface="Trebuchet MS"/>
                <a:ea typeface="+mn-ea"/>
                <a:cs typeface="Trebuchet MS"/>
              </a:defRPr>
            </a:lvl4pPr>
            <a:lvl5pPr marL="899978" indent="-179996" algn="l" defTabSz="457189" rtl="0" eaLnBrk="1" latinLnBrk="0" hangingPunct="1">
              <a:lnSpc>
                <a:spcPct val="120000"/>
              </a:lnSpc>
              <a:spcBef>
                <a:spcPts val="51"/>
              </a:spcBef>
              <a:spcAft>
                <a:spcPts val="51"/>
              </a:spcAft>
              <a:buClr>
                <a:srgbClr val="6DC4F0"/>
              </a:buClr>
              <a:buSzPct val="120000"/>
              <a:buFont typeface="Lucida Grande"/>
              <a:buChar char="»"/>
              <a:defRPr sz="1400" kern="1200">
                <a:solidFill>
                  <a:srgbClr val="3B3C3E"/>
                </a:solidFill>
                <a:latin typeface="Trebuchet MS"/>
                <a:ea typeface="+mn-ea"/>
                <a:cs typeface="Trebuchet MS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sz="1500" dirty="0"/>
              <a:t>Draai je gezicht weg van anderen</a:t>
            </a:r>
          </a:p>
          <a:p>
            <a:r>
              <a:rPr lang="nl-BE" sz="1500" dirty="0"/>
              <a:t>Bedek je neus en mond d.m.v. een papieren (wegwerp)zakdoek of gebruik je elleboogplooi</a:t>
            </a:r>
          </a:p>
          <a:p>
            <a:r>
              <a:rPr lang="nl-BE" sz="1500" dirty="0"/>
              <a:t>Gebruik papieren (wegwerp)zakdoekjes voor éénmalig gebruik en gooi deze na gebruik onmiddellijk in de vuilnisbak</a:t>
            </a:r>
          </a:p>
          <a:p>
            <a:r>
              <a:rPr lang="nl-BE" sz="1500" dirty="0"/>
              <a:t>Zorg voor een goede handhygiëne</a:t>
            </a:r>
          </a:p>
          <a:p>
            <a:r>
              <a:rPr lang="nl-BE" sz="1500" dirty="0"/>
              <a:t>Verkoudheidsklachten? Draag een mond-neusmasker en hou voldoende afstand (min.1m)</a:t>
            </a:r>
          </a:p>
        </p:txBody>
      </p:sp>
    </p:spTree>
    <p:extLst>
      <p:ext uri="{BB962C8B-B14F-4D97-AF65-F5344CB8AC3E}">
        <p14:creationId xmlns:p14="http://schemas.microsoft.com/office/powerpoint/2010/main" val="3901975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A080D56-E46F-491C-9DA1-32CC497091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l-BE" dirty="0"/>
              <a:t>Handhygiëne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517E9C2-4945-44DC-97E0-5056FD24E0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BE" dirty="0"/>
              <a:t>Basisvoorwaarden</a:t>
            </a:r>
          </a:p>
          <a:p>
            <a:r>
              <a:rPr lang="nl-BE" dirty="0"/>
              <a:t>Handen wassen</a:t>
            </a:r>
          </a:p>
          <a:p>
            <a:r>
              <a:rPr lang="nl-BE" dirty="0"/>
              <a:t>Handen ontsmetten</a:t>
            </a:r>
          </a:p>
          <a:p>
            <a:r>
              <a:rPr lang="nl-BE" dirty="0"/>
              <a:t>Correct gebruik van handschoenen</a:t>
            </a:r>
          </a:p>
          <a:p>
            <a:r>
              <a:rPr lang="nl-BE" dirty="0"/>
              <a:t>Verzorging van de handen</a:t>
            </a:r>
          </a:p>
        </p:txBody>
      </p:sp>
      <p:sp>
        <p:nvSpPr>
          <p:cNvPr id="5" name="AutoShape 4" descr="hands forming heart luma matte valentine's Stock Footage Video (100% ...">
            <a:extLst>
              <a:ext uri="{FF2B5EF4-FFF2-40B4-BE49-F238E27FC236}">
                <a16:creationId xmlns:a16="http://schemas.microsoft.com/office/drawing/2014/main" id="{728C4B1F-6DF9-4004-93BE-C4A620FCF98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257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FEA2515-A287-4F44-B0A4-684CC25FA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495" y="1289051"/>
            <a:ext cx="4694327" cy="224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61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A8AAF0CB-F48F-4E0E-AD36-98E807C118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3449" y="137757"/>
            <a:ext cx="5308265" cy="760959"/>
          </a:xfrm>
        </p:spPr>
        <p:txBody>
          <a:bodyPr/>
          <a:lstStyle/>
          <a:p>
            <a:r>
              <a:rPr lang="nl-BE" dirty="0"/>
              <a:t>Basisvoorwaarden handhygiëne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3B319B8-644F-474C-AABD-36FB329B56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8725" y="1086593"/>
            <a:ext cx="4115223" cy="3443843"/>
          </a:xfrm>
        </p:spPr>
        <p:txBody>
          <a:bodyPr/>
          <a:lstStyle/>
          <a:p>
            <a:r>
              <a:rPr lang="nl-BE" dirty="0"/>
              <a:t>Basisvoorwaarden handhygiëne</a:t>
            </a:r>
          </a:p>
          <a:p>
            <a:pPr lvl="1"/>
            <a:r>
              <a:rPr lang="nl-BE" dirty="0"/>
              <a:t>Voor het verlaten van de kleedkamer, een korte check…</a:t>
            </a:r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8A1F137-5BE2-4B65-A70A-2B6E9BF95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" y="898716"/>
            <a:ext cx="3128720" cy="420007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A9CA3AF-46A0-41DE-AF22-16DE9E6893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1514" y="3709600"/>
            <a:ext cx="3529644" cy="85126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56E68F4-C08B-4F39-9344-72FC84E5C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6979" y="1844742"/>
            <a:ext cx="2016596" cy="177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17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5814F768-679E-4AE9-A340-6425E32563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" y="255996"/>
            <a:ext cx="5302327" cy="760959"/>
          </a:xfrm>
        </p:spPr>
        <p:txBody>
          <a:bodyPr/>
          <a:lstStyle/>
          <a:p>
            <a:r>
              <a:rPr lang="nl-BE" dirty="0"/>
              <a:t>Handen wassen (met water en zeep)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D6A23AB-2FC2-4F2C-BAC8-B6920DE29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" y="1016955"/>
            <a:ext cx="2851278" cy="3893290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58C5DE3-FC43-4DA9-8467-1D31480ED6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41283" y="1235034"/>
            <a:ext cx="5475232" cy="3758970"/>
          </a:xfrm>
        </p:spPr>
        <p:txBody>
          <a:bodyPr>
            <a:normAutofit/>
          </a:bodyPr>
          <a:lstStyle/>
          <a:p>
            <a:r>
              <a:rPr lang="nl-BE" sz="1200" dirty="0"/>
              <a:t>Mechanisch verwijderen van vuil</a:t>
            </a:r>
          </a:p>
          <a:p>
            <a:r>
              <a:rPr lang="nl-BE" sz="1200" dirty="0"/>
              <a:t>Wanneer?</a:t>
            </a:r>
          </a:p>
          <a:p>
            <a:pPr lvl="1"/>
            <a:r>
              <a:rPr lang="nl-BE" sz="1200" dirty="0"/>
              <a:t>Bij start/einde van je shift</a:t>
            </a:r>
          </a:p>
          <a:p>
            <a:pPr lvl="1"/>
            <a:r>
              <a:rPr lang="nl-BE" sz="1200" dirty="0"/>
              <a:t>Voor en na een maaltijd</a:t>
            </a:r>
          </a:p>
          <a:p>
            <a:pPr lvl="1"/>
            <a:r>
              <a:rPr lang="nl-BE" sz="1200" dirty="0"/>
              <a:t>Na toiletgebruik</a:t>
            </a:r>
          </a:p>
          <a:p>
            <a:pPr lvl="1"/>
            <a:r>
              <a:rPr lang="nl-BE" sz="1200" dirty="0"/>
              <a:t>Na hoesten, niezen of snuiten</a:t>
            </a:r>
          </a:p>
          <a:p>
            <a:pPr lvl="1"/>
            <a:r>
              <a:rPr lang="nl-BE" sz="1200" dirty="0"/>
              <a:t>Bij zichtbare bevuiling</a:t>
            </a:r>
          </a:p>
          <a:p>
            <a:pPr lvl="1"/>
            <a:r>
              <a:rPr lang="nl-BE" sz="1200" dirty="0"/>
              <a:t>Na accidenteel contact met bloed en andere lichaamsvochten, slijmvliezen</a:t>
            </a:r>
          </a:p>
          <a:p>
            <a:pPr lvl="1"/>
            <a:r>
              <a:rPr lang="nl-BE" sz="1200" dirty="0"/>
              <a:t>Bij bepaalde micro-organismen bv. </a:t>
            </a:r>
            <a:r>
              <a:rPr lang="nl-BE" sz="1200" dirty="0" err="1"/>
              <a:t>Clostridioides</a:t>
            </a:r>
            <a:r>
              <a:rPr lang="nl-BE" sz="1200" dirty="0"/>
              <a:t> </a:t>
            </a:r>
            <a:r>
              <a:rPr lang="nl-BE" sz="1200" dirty="0" err="1"/>
              <a:t>difficile</a:t>
            </a:r>
            <a:r>
              <a:rPr lang="nl-BE" sz="1200" dirty="0"/>
              <a:t>, schurft,…</a:t>
            </a:r>
            <a:br>
              <a:rPr lang="nl-BE" sz="1200" dirty="0"/>
            </a:br>
            <a:endParaRPr lang="nl-BE" sz="1200" dirty="0"/>
          </a:p>
          <a:p>
            <a:pPr lvl="1"/>
            <a:endParaRPr lang="nl-BE" sz="12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3B1C39C-CB6B-4405-AD3B-B7CB499066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899" y="694707"/>
            <a:ext cx="3286496" cy="219099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A240ED51-26BD-4482-8886-BD47A467B6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283" y="3792493"/>
            <a:ext cx="4873013" cy="57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79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DE74E287-B0D6-4A97-B615-992AA41484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l-BE" dirty="0"/>
              <a:t>Handen ontsmetten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6348D0B-2BE9-4350-8C10-CC426A012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7" y="863067"/>
            <a:ext cx="2869732" cy="3979722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83B632A-0583-4717-AF0B-131B6D8714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89441" y="1151906"/>
            <a:ext cx="5265789" cy="3740728"/>
          </a:xfrm>
        </p:spPr>
        <p:txBody>
          <a:bodyPr>
            <a:normAutofit/>
          </a:bodyPr>
          <a:lstStyle/>
          <a:p>
            <a:r>
              <a:rPr lang="nl-BE" sz="1300" dirty="0"/>
              <a:t>Handen ontsmetten</a:t>
            </a:r>
          </a:p>
          <a:p>
            <a:pPr lvl="1"/>
            <a:r>
              <a:rPr lang="nl-BE" sz="1300" dirty="0"/>
              <a:t>Hygiënische handontsmetting</a:t>
            </a:r>
          </a:p>
          <a:p>
            <a:pPr lvl="2"/>
            <a:r>
              <a:rPr lang="nl-BE" sz="1300" dirty="0"/>
              <a:t>Benodigdheden</a:t>
            </a:r>
          </a:p>
          <a:p>
            <a:pPr lvl="3"/>
            <a:r>
              <a:rPr lang="nl-BE" sz="1300" dirty="0"/>
              <a:t>Handalcohol (normering EN1500)</a:t>
            </a:r>
          </a:p>
          <a:p>
            <a:pPr lvl="2"/>
            <a:r>
              <a:rPr lang="nl-BE" sz="1300" dirty="0"/>
              <a:t>Respecteer de contacttijd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A603B1A-60D1-49CA-B1AA-E4BB0653B7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873" y="-125728"/>
            <a:ext cx="2171979" cy="255526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17A8BA3-CFEE-4F3F-8BE7-FDA6CB9D08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9441" y="3318704"/>
            <a:ext cx="3662432" cy="87503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029C731-68E4-4208-BAB1-CC2FA6D529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6853" y="2571750"/>
            <a:ext cx="2105860" cy="228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500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31441189-CE21-474C-8BB0-47E8C2135C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" y="255996"/>
            <a:ext cx="4922317" cy="760959"/>
          </a:xfrm>
        </p:spPr>
        <p:txBody>
          <a:bodyPr/>
          <a:lstStyle/>
          <a:p>
            <a:r>
              <a:rPr lang="nl-BE" dirty="0"/>
              <a:t>Momenten voor handhygiëne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8046F94-0D4E-4C68-AB34-E5B0EB216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53" y="1022857"/>
            <a:ext cx="2821228" cy="3796177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E3B2257-F304-48BB-9CA8-0B998E5071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51018" y="1276597"/>
            <a:ext cx="5801804" cy="3390405"/>
          </a:xfrm>
        </p:spPr>
        <p:txBody>
          <a:bodyPr/>
          <a:lstStyle/>
          <a:p>
            <a:pPr lvl="2"/>
            <a:r>
              <a:rPr lang="nl-BE" sz="1300" dirty="0"/>
              <a:t>Wanneer?</a:t>
            </a:r>
          </a:p>
          <a:p>
            <a:pPr lvl="3"/>
            <a:r>
              <a:rPr lang="nl-BE" sz="1300" dirty="0"/>
              <a:t>Vóór en na zorgcontact met de bewoner</a:t>
            </a:r>
          </a:p>
          <a:p>
            <a:pPr lvl="3"/>
            <a:r>
              <a:rPr lang="nl-BE" sz="1300" dirty="0"/>
              <a:t>Vóór een zuivere of invasieve handeling</a:t>
            </a:r>
          </a:p>
          <a:p>
            <a:pPr lvl="3"/>
            <a:r>
              <a:rPr lang="nl-BE" sz="1300" dirty="0"/>
              <a:t>Na contact met de directe omgeving van de bewoner</a:t>
            </a:r>
          </a:p>
          <a:p>
            <a:pPr lvl="3"/>
            <a:r>
              <a:rPr lang="nl-BE" sz="1300" dirty="0"/>
              <a:t>Nadat je je handschoenen hebt uitgetrokken</a:t>
            </a:r>
          </a:p>
          <a:p>
            <a:pPr lvl="3"/>
            <a:r>
              <a:rPr lang="nl-BE" sz="1300" dirty="0"/>
              <a:t>Nadat je je handen hebt gewassen na accidenteel contact met lichaamsvochten, bloed of slijmvliezen (bv. intiem toilet, ledigen urinecollector, mondzorg,…)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76002449"/>
      </p:ext>
    </p:extLst>
  </p:cSld>
  <p:clrMapOvr>
    <a:masterClrMapping/>
  </p:clrMapOvr>
</p:sld>
</file>

<file path=ppt/theme/theme1.xml><?xml version="1.0" encoding="utf-8"?>
<a:theme xmlns:a="http://schemas.openxmlformats.org/drawingml/2006/main" name="Maria Middelares">
  <a:themeElements>
    <a:clrScheme name="Maria Middelares - kleur">
      <a:dk1>
        <a:srgbClr val="231F20"/>
      </a:dk1>
      <a:lt1>
        <a:sysClr val="window" lastClr="FFFFFF"/>
      </a:lt1>
      <a:dk2>
        <a:srgbClr val="033878"/>
      </a:dk2>
      <a:lt2>
        <a:srgbClr val="009DCC"/>
      </a:lt2>
      <a:accent1>
        <a:srgbClr val="033878"/>
      </a:accent1>
      <a:accent2>
        <a:srgbClr val="009DCC"/>
      </a:accent2>
      <a:accent3>
        <a:srgbClr val="831F82"/>
      </a:accent3>
      <a:accent4>
        <a:srgbClr val="D5121E"/>
      </a:accent4>
      <a:accent5>
        <a:srgbClr val="F59C00"/>
      </a:accent5>
      <a:accent6>
        <a:srgbClr val="79AC2B"/>
      </a:accent6>
      <a:hlink>
        <a:srgbClr val="009DCC"/>
      </a:hlink>
      <a:folHlink>
        <a:srgbClr val="033878"/>
      </a:folHlink>
    </a:clrScheme>
    <a:fontScheme name="Office - klassie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200" dirty="0" smtClean="0">
            <a:solidFill>
              <a:srgbClr val="56B14D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81104-E17 - presentatie - 16-9 DEF.pptx" id="{ED5E0106-49FF-49BF-803C-A51471D0AADC}" vid="{B909C51A-34BC-4356-B1FD-7818561B50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20181104-E17 - presentatie - 16-9 DEF</Template>
  <TotalTime>336</TotalTime>
  <Words>562</Words>
  <Application>Microsoft Office PowerPoint</Application>
  <PresentationFormat>Diavoorstelling (16:9)</PresentationFormat>
  <Paragraphs>89</Paragraphs>
  <Slides>19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4" baseType="lpstr">
      <vt:lpstr>Arial</vt:lpstr>
      <vt:lpstr>Calibri</vt:lpstr>
      <vt:lpstr>Lucida Grande</vt:lpstr>
      <vt:lpstr>Trebuchet MS</vt:lpstr>
      <vt:lpstr>Maria Middelares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Manager/>
  <Company>AZ MARIA MIDDELARES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Zenner, Catherine</dc:creator>
  <cp:keywords/>
  <dc:description/>
  <cp:lastModifiedBy>De Putter, Ilse</cp:lastModifiedBy>
  <cp:revision>36</cp:revision>
  <dcterms:created xsi:type="dcterms:W3CDTF">2022-02-02T08:51:43Z</dcterms:created>
  <dcterms:modified xsi:type="dcterms:W3CDTF">2024-11-21T14:59:36Z</dcterms:modified>
  <cp:category/>
</cp:coreProperties>
</file>