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231"/>
  <workbookPr/>
  <mc:AlternateContent xmlns:mc="http://schemas.openxmlformats.org/markup-compatibility/2006">
    <mc:Choice Requires="x15">
      <x15ac:absPath xmlns:x15ac="http://schemas.microsoft.com/office/spreadsheetml/2010/11/ac" url="https://vlaamseoverheid-my.sharepoint.com/personal/marian_deschryver_vlaanderen_be/Documents/Bureaublad/"/>
    </mc:Choice>
  </mc:AlternateContent>
  <xr:revisionPtr revIDLastSave="0" documentId="8_{7A452D80-677A-4939-94A5-22BC60EFA9B6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Info" sheetId="6" r:id="rId1"/>
    <sheet name="begroting 1e werkingsjaar" sheetId="7" r:id="rId2"/>
    <sheet name="meerjarenbegroting" sheetId="1" r:id="rId3"/>
    <sheet name="reserve" sheetId="2" r:id="rId4"/>
    <sheet name="personeel" sheetId="3" r:id="rId5"/>
    <sheet name="werking" sheetId="4" r:id="rId6"/>
  </sheets>
  <definedNames>
    <definedName name="_xlnm.Print_Area" localSheetId="2">meerjarenbegroting!$B$2:$E$50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8" i="7" l="1"/>
  <c r="E34" i="7"/>
  <c r="E25" i="7"/>
  <c r="E16" i="7"/>
  <c r="E8" i="7"/>
  <c r="F8" i="1"/>
  <c r="G8" i="1"/>
  <c r="H8" i="1"/>
  <c r="I8" i="1"/>
  <c r="F16" i="1"/>
  <c r="G16" i="1"/>
  <c r="H16" i="1"/>
  <c r="I16" i="1"/>
  <c r="F25" i="1"/>
  <c r="G25" i="1"/>
  <c r="H25" i="1"/>
  <c r="I25" i="1"/>
  <c r="F34" i="1"/>
  <c r="G34" i="1"/>
  <c r="H34" i="1"/>
  <c r="I34" i="1"/>
  <c r="F38" i="1"/>
  <c r="G38" i="1"/>
  <c r="H38" i="1"/>
  <c r="I38" i="1"/>
  <c r="E38" i="1"/>
  <c r="E34" i="1"/>
  <c r="E25" i="1"/>
  <c r="F23" i="3"/>
  <c r="E23" i="3"/>
  <c r="G22" i="3"/>
  <c r="G21" i="3"/>
  <c r="G20" i="3"/>
  <c r="G19" i="3"/>
  <c r="G18" i="3"/>
  <c r="G17" i="3"/>
  <c r="G16" i="3"/>
  <c r="G15" i="3"/>
  <c r="G14" i="3"/>
  <c r="G13" i="3"/>
  <c r="G12" i="3"/>
  <c r="G11" i="3"/>
  <c r="G10" i="3"/>
  <c r="G9" i="3"/>
  <c r="G8" i="3"/>
  <c r="G7" i="3"/>
  <c r="G6" i="3"/>
  <c r="G5" i="3"/>
  <c r="G4" i="3"/>
  <c r="F5" i="1" l="1"/>
  <c r="I23" i="1"/>
  <c r="F23" i="1"/>
  <c r="E5" i="7"/>
  <c r="E23" i="7"/>
  <c r="H23" i="1"/>
  <c r="G23" i="1"/>
  <c r="G5" i="1"/>
  <c r="G44" i="1" s="1"/>
  <c r="I5" i="1"/>
  <c r="I44" i="1" s="1"/>
  <c r="H5" i="1"/>
  <c r="H44" i="1" s="1"/>
  <c r="F44" i="1"/>
  <c r="G23" i="3"/>
  <c r="D23" i="3"/>
  <c r="E44" i="7" l="1"/>
  <c r="E23" i="1"/>
  <c r="E16" i="1" l="1"/>
  <c r="E8" i="1"/>
  <c r="E5" i="1" l="1"/>
  <c r="E44" i="1" l="1"/>
</calcChain>
</file>

<file path=xl/sharedStrings.xml><?xml version="1.0" encoding="utf-8"?>
<sst xmlns="http://schemas.openxmlformats.org/spreadsheetml/2006/main" count="90" uniqueCount="54">
  <si>
    <t>Begroting en meerjarenbegroting binnen een beheersovereenkomst</t>
  </si>
  <si>
    <t>Departement Zorg</t>
  </si>
  <si>
    <t>Afdeling Preventief Gezondheidsbeleid</t>
  </si>
  <si>
    <t>E preventiefgezondheidsbeleid@vlaanderen.be</t>
  </si>
  <si>
    <t>T 02 553 36 71</t>
  </si>
  <si>
    <t>www.departementzorg.be</t>
  </si>
  <si>
    <t>Waarvoor dient dit formulier?</t>
  </si>
  <si>
    <t>Met dit formulier dient u een geldige begroting en meerjarenbegroting in voor een beheersovereenkomst in het kader van het preventieve gezondheidsbeleid.</t>
  </si>
  <si>
    <t>Begroting 1e werkingsjaar</t>
  </si>
  <si>
    <t>Vul hier naam organisatie en beheersovereenkomst en jaar in</t>
  </si>
  <si>
    <t>Opbrengsten</t>
  </si>
  <si>
    <t>Omzet (verkopen en dienstprestaties gelinkt aan maatschappelijk doel)</t>
  </si>
  <si>
    <t>Lidgelden, legaten en subsidies</t>
  </si>
  <si>
    <t>Werkingssubsidie beheersovereenkomst</t>
  </si>
  <si>
    <t>Andere subsidies Vlaamse Gemeenschap</t>
  </si>
  <si>
    <t>Subsidies andere overheden</t>
  </si>
  <si>
    <t>VIA-middelen</t>
  </si>
  <si>
    <t>Werkingstoelagen (Sociale Maribel, Gesco, DAC, ...)</t>
  </si>
  <si>
    <t>Lidgelden</t>
  </si>
  <si>
    <t>Sponsoring</t>
  </si>
  <si>
    <t>Andere bedrijfsopbrengsten</t>
  </si>
  <si>
    <t>Kostenrecuperatie (doorgerekende kosten, maaltijdcheques,  …)</t>
  </si>
  <si>
    <t>Diverse opbrengsten (niet-structureel)</t>
  </si>
  <si>
    <t>Financiële opbrengsten</t>
  </si>
  <si>
    <t>Uitzonderlijke opbrengsten</t>
  </si>
  <si>
    <t>Inbreng reserve</t>
  </si>
  <si>
    <t>Kosten</t>
  </si>
  <si>
    <t>Algemene werkingskosten/overhead</t>
  </si>
  <si>
    <t>HR, Boekhouding, interne administratie, Raad van Bestuur en directie</t>
  </si>
  <si>
    <t>Algemene communicatie over de organisatie zelf, dus niet over specifieke acties op topics, bv. nieuwbrief</t>
  </si>
  <si>
    <t xml:space="preserve">Huisvesting (huur/afschrijving van gebouwen, kantoren en vergaderzalen,  onderhoud- en herstellingskosten, schoonmaak) en meubilair </t>
  </si>
  <si>
    <t>Nutsvoorzieningen: verwarming, verlichting, elektriciteit, water, internet, telefonie, etc.</t>
  </si>
  <si>
    <t>Wettelijke verplichtingen (verzekeringen) en lidgelden</t>
  </si>
  <si>
    <t>Algemene website van de organisatie en algemene IT</t>
  </si>
  <si>
    <t>Kantooruitrusting en -benodigdheden</t>
  </si>
  <si>
    <t>Expertise en ontwikkeling</t>
  </si>
  <si>
    <t>Personeel</t>
  </si>
  <si>
    <t>Werkingskosten (vanuit acties jaarplan)</t>
  </si>
  <si>
    <t>Implementatie/terrreinwerk: bereiken van burgers en intermediairs</t>
  </si>
  <si>
    <t>Aanleg reserve</t>
  </si>
  <si>
    <t>Resultaat</t>
  </si>
  <si>
    <t>Meerjarenbegroting</t>
  </si>
  <si>
    <t>Werkingskosten</t>
  </si>
  <si>
    <t>Implementatie/terrreinwerk</t>
  </si>
  <si>
    <t>Reserveaanwendig</t>
  </si>
  <si>
    <t>Geef hier bijkomende info over de reserveaanwending/aanleg</t>
  </si>
  <si>
    <t>Functie</t>
  </si>
  <si>
    <t>Barema</t>
  </si>
  <si>
    <t>Tewerkstellingspercentage (VTE)</t>
  </si>
  <si>
    <t>Loonkost</t>
  </si>
  <si>
    <t>Andere personeelskosten</t>
  </si>
  <si>
    <t>Totale personeelskost</t>
  </si>
  <si>
    <t>Opmerking</t>
  </si>
  <si>
    <t>Geef hier bijkomde toelichting over de werkingskosten, zoals berekeningen etc.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3" formatCode="_ * #,##0.00_ ;_ * \-#,##0.00_ ;_ * &quot;-&quot;??_ ;_ @_ "/>
  </numFmts>
  <fonts count="27" x14ac:knownFonts="1">
    <font>
      <sz val="11"/>
      <color theme="1"/>
      <name val="Calibri"/>
      <family val="2"/>
      <scheme val="minor"/>
    </font>
    <font>
      <b/>
      <sz val="18"/>
      <color theme="3"/>
      <name val="Calibri"/>
      <family val="2"/>
      <scheme val="maj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color theme="3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4"/>
      <color theme="0"/>
      <name val="Calibri"/>
      <family val="2"/>
      <scheme val="minor"/>
    </font>
    <font>
      <sz val="14"/>
      <color theme="0"/>
      <name val="Calibri"/>
      <family val="2"/>
      <scheme val="minor"/>
    </font>
    <font>
      <u/>
      <sz val="11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i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0"/>
      <color theme="3"/>
      <name val="Calibri"/>
      <family val="2"/>
      <scheme val="minor"/>
    </font>
    <font>
      <b/>
      <sz val="10"/>
      <color theme="1"/>
      <name val="Calibri"/>
      <family val="2"/>
      <scheme val="minor"/>
    </font>
    <font>
      <b/>
      <u/>
      <sz val="10"/>
      <color theme="1"/>
      <name val="Calibri"/>
      <family val="2"/>
      <scheme val="minor"/>
    </font>
    <font>
      <i/>
      <sz val="10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8"/>
      <color rgb="FF0F4C81"/>
      <name val="Calibri"/>
      <family val="2"/>
    </font>
    <font>
      <sz val="11"/>
      <name val="Calibri"/>
      <family val="2"/>
    </font>
    <font>
      <sz val="11"/>
      <color rgb="FF0F4C81"/>
      <name val="Calibri"/>
      <family val="2"/>
    </font>
    <font>
      <b/>
      <sz val="11"/>
      <color rgb="FF0F4C81"/>
      <name val="Calibri"/>
      <family val="2"/>
    </font>
    <font>
      <u/>
      <sz val="11"/>
      <color rgb="FF0F4C81"/>
      <name val="Calibri"/>
      <family val="2"/>
      <scheme val="minor"/>
    </font>
    <font>
      <b/>
      <i/>
      <sz val="11"/>
      <name val="Calibri"/>
      <family val="2"/>
    </font>
    <font>
      <i/>
      <sz val="11"/>
      <name val="Calibri"/>
      <family val="2"/>
    </font>
    <font>
      <b/>
      <i/>
      <sz val="11"/>
      <name val="Calibri"/>
      <family val="2"/>
      <scheme val="minor"/>
    </font>
    <font>
      <b/>
      <i/>
      <sz val="10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3"/>
        <bgColor indexed="64"/>
      </patternFill>
    </fill>
    <fill>
      <patternFill patternType="solid">
        <fgColor auto="1"/>
        <bgColor indexed="64"/>
      </patternFill>
    </fill>
    <fill>
      <patternFill patternType="solid">
        <fgColor rgb="FFFFFF00"/>
        <bgColor indexed="64"/>
      </patternFill>
    </fill>
  </fills>
  <borders count="10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/>
      <bottom style="medium">
        <color indexed="64"/>
      </bottom>
      <diagonal/>
    </border>
  </borders>
  <cellStyleXfs count="6">
    <xf numFmtId="0" fontId="0" fillId="0" borderId="0"/>
    <xf numFmtId="0" fontId="1" fillId="0" borderId="0" applyNumberFormat="0" applyFill="0" applyBorder="0" applyAlignment="0" applyProtection="0"/>
    <xf numFmtId="43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3" fillId="0" borderId="0"/>
    <xf numFmtId="0" fontId="17" fillId="0" borderId="0" applyNumberFormat="0" applyFill="0" applyBorder="0" applyAlignment="0" applyProtection="0"/>
  </cellStyleXfs>
  <cellXfs count="65">
    <xf numFmtId="0" fontId="0" fillId="0" borderId="0" xfId="0"/>
    <xf numFmtId="0" fontId="6" fillId="2" borderId="0" xfId="1" applyFont="1" applyFill="1" applyAlignment="1">
      <alignment vertical="top"/>
    </xf>
    <xf numFmtId="0" fontId="7" fillId="2" borderId="0" xfId="0" applyFont="1" applyFill="1"/>
    <xf numFmtId="0" fontId="5" fillId="0" borderId="0" xfId="0" applyFont="1" applyAlignment="1">
      <alignment vertical="top"/>
    </xf>
    <xf numFmtId="0" fontId="0" fillId="0" borderId="0" xfId="0" applyAlignment="1">
      <alignment vertical="top"/>
    </xf>
    <xf numFmtId="0" fontId="4" fillId="0" borderId="0" xfId="1" applyFont="1" applyAlignment="1">
      <alignment vertical="top"/>
    </xf>
    <xf numFmtId="0" fontId="8" fillId="0" borderId="0" xfId="0" applyFont="1" applyAlignment="1">
      <alignment vertical="top"/>
    </xf>
    <xf numFmtId="0" fontId="9" fillId="0" borderId="0" xfId="0" applyFont="1" applyAlignment="1">
      <alignment vertical="top"/>
    </xf>
    <xf numFmtId="0" fontId="10" fillId="0" borderId="0" xfId="0" applyFont="1" applyAlignment="1">
      <alignment vertical="top"/>
    </xf>
    <xf numFmtId="0" fontId="12" fillId="0" borderId="0" xfId="0" applyFont="1" applyAlignment="1">
      <alignment vertical="top"/>
    </xf>
    <xf numFmtId="0" fontId="13" fillId="0" borderId="0" xfId="1" applyFont="1" applyAlignment="1">
      <alignment vertical="top"/>
    </xf>
    <xf numFmtId="0" fontId="14" fillId="0" borderId="0" xfId="0" applyFont="1" applyAlignment="1">
      <alignment vertical="top"/>
    </xf>
    <xf numFmtId="0" fontId="14" fillId="0" borderId="2" xfId="0" applyFont="1" applyBorder="1" applyAlignment="1">
      <alignment vertical="top"/>
    </xf>
    <xf numFmtId="4" fontId="14" fillId="0" borderId="1" xfId="0" applyNumberFormat="1" applyFont="1" applyBorder="1" applyAlignment="1">
      <alignment vertical="top"/>
    </xf>
    <xf numFmtId="0" fontId="14" fillId="0" borderId="5" xfId="0" applyFont="1" applyBorder="1" applyAlignment="1">
      <alignment vertical="top"/>
    </xf>
    <xf numFmtId="4" fontId="15" fillId="0" borderId="4" xfId="0" applyNumberFormat="1" applyFont="1" applyBorder="1" applyAlignment="1">
      <alignment vertical="top"/>
    </xf>
    <xf numFmtId="4" fontId="14" fillId="0" borderId="4" xfId="0" applyNumberFormat="1" applyFont="1" applyBorder="1" applyAlignment="1">
      <alignment horizontal="right" vertical="top"/>
    </xf>
    <xf numFmtId="4" fontId="14" fillId="0" borderId="4" xfId="0" applyNumberFormat="1" applyFont="1" applyBorder="1" applyAlignment="1">
      <alignment vertical="top"/>
    </xf>
    <xf numFmtId="0" fontId="12" fillId="0" borderId="5" xfId="0" applyFont="1" applyBorder="1" applyAlignment="1">
      <alignment vertical="top"/>
    </xf>
    <xf numFmtId="4" fontId="12" fillId="0" borderId="4" xfId="0" applyNumberFormat="1" applyFont="1" applyBorder="1" applyAlignment="1">
      <alignment vertical="top"/>
    </xf>
    <xf numFmtId="4" fontId="12" fillId="0" borderId="4" xfId="0" applyNumberFormat="1" applyFont="1" applyBorder="1" applyAlignment="1">
      <alignment horizontal="right" vertical="top"/>
    </xf>
    <xf numFmtId="0" fontId="12" fillId="0" borderId="7" xfId="0" applyFont="1" applyBorder="1" applyAlignment="1">
      <alignment vertical="top"/>
    </xf>
    <xf numFmtId="0" fontId="12" fillId="0" borderId="8" xfId="0" applyFont="1" applyBorder="1" applyAlignment="1">
      <alignment vertical="top"/>
    </xf>
    <xf numFmtId="0" fontId="15" fillId="0" borderId="0" xfId="0" applyFont="1" applyAlignment="1">
      <alignment vertical="top"/>
    </xf>
    <xf numFmtId="43" fontId="15" fillId="0" borderId="0" xfId="2" applyFont="1" applyFill="1" applyBorder="1" applyAlignment="1">
      <alignment vertical="top"/>
    </xf>
    <xf numFmtId="0" fontId="16" fillId="0" borderId="0" xfId="0" quotePrefix="1" applyFont="1" applyAlignment="1">
      <alignment vertical="top"/>
    </xf>
    <xf numFmtId="4" fontId="11" fillId="0" borderId="0" xfId="0" applyNumberFormat="1" applyFont="1" applyAlignment="1">
      <alignment vertical="top"/>
    </xf>
    <xf numFmtId="9" fontId="12" fillId="0" borderId="0" xfId="3" applyFont="1" applyAlignment="1">
      <alignment vertical="top"/>
    </xf>
    <xf numFmtId="0" fontId="12" fillId="0" borderId="0" xfId="0" applyFont="1"/>
    <xf numFmtId="0" fontId="6" fillId="2" borderId="0" xfId="0" applyFont="1" applyFill="1"/>
    <xf numFmtId="0" fontId="12" fillId="0" borderId="4" xfId="0" applyFont="1" applyBorder="1" applyAlignment="1">
      <alignment horizontal="center" vertical="top" wrapText="1"/>
    </xf>
    <xf numFmtId="4" fontId="12" fillId="0" borderId="4" xfId="0" applyNumberFormat="1" applyFont="1" applyBorder="1" applyAlignment="1">
      <alignment horizontal="center" vertical="top" wrapText="1"/>
    </xf>
    <xf numFmtId="4" fontId="12" fillId="0" borderId="4" xfId="0" applyNumberFormat="1" applyFont="1" applyBorder="1" applyAlignment="1">
      <alignment horizontal="right" vertical="top" wrapText="1"/>
    </xf>
    <xf numFmtId="0" fontId="12" fillId="0" borderId="4" xfId="0" applyFont="1" applyBorder="1" applyAlignment="1">
      <alignment vertical="top" wrapText="1"/>
    </xf>
    <xf numFmtId="1" fontId="12" fillId="0" borderId="4" xfId="0" applyNumberFormat="1" applyFont="1" applyBorder="1" applyAlignment="1">
      <alignment vertical="top" wrapText="1"/>
    </xf>
    <xf numFmtId="0" fontId="14" fillId="0" borderId="1" xfId="0" applyFont="1" applyBorder="1" applyAlignment="1">
      <alignment vertical="top"/>
    </xf>
    <xf numFmtId="4" fontId="14" fillId="0" borderId="2" xfId="0" applyNumberFormat="1" applyFont="1" applyBorder="1" applyAlignment="1">
      <alignment vertical="top"/>
    </xf>
    <xf numFmtId="1" fontId="14" fillId="0" borderId="1" xfId="0" applyNumberFormat="1" applyFont="1" applyBorder="1" applyAlignment="1">
      <alignment vertical="top"/>
    </xf>
    <xf numFmtId="0" fontId="19" fillId="0" borderId="0" xfId="4" applyFont="1"/>
    <xf numFmtId="0" fontId="20" fillId="0" borderId="9" xfId="4" applyFont="1" applyBorder="1"/>
    <xf numFmtId="0" fontId="19" fillId="3" borderId="0" xfId="4" applyFont="1" applyFill="1"/>
    <xf numFmtId="0" fontId="20" fillId="3" borderId="0" xfId="4" applyFont="1" applyFill="1"/>
    <xf numFmtId="0" fontId="21" fillId="3" borderId="0" xfId="4" applyFont="1" applyFill="1" applyProtection="1">
      <protection hidden="1"/>
    </xf>
    <xf numFmtId="0" fontId="20" fillId="3" borderId="0" xfId="4" applyFont="1" applyFill="1" applyProtection="1">
      <protection hidden="1"/>
    </xf>
    <xf numFmtId="0" fontId="22" fillId="3" borderId="0" xfId="5" applyFont="1" applyFill="1" applyBorder="1" applyProtection="1">
      <protection hidden="1"/>
    </xf>
    <xf numFmtId="0" fontId="23" fillId="3" borderId="0" xfId="4" applyFont="1" applyFill="1"/>
    <xf numFmtId="0" fontId="24" fillId="3" borderId="0" xfId="4" applyFont="1" applyFill="1"/>
    <xf numFmtId="0" fontId="0" fillId="0" borderId="0" xfId="0" applyAlignment="1">
      <alignment horizontal="center" vertical="top"/>
    </xf>
    <xf numFmtId="0" fontId="26" fillId="0" borderId="2" xfId="0" applyFont="1" applyBorder="1" applyAlignment="1">
      <alignment horizontal="center" vertical="top"/>
    </xf>
    <xf numFmtId="0" fontId="26" fillId="0" borderId="3" xfId="0" applyFont="1" applyBorder="1" applyAlignment="1">
      <alignment horizontal="center" vertical="top"/>
    </xf>
    <xf numFmtId="0" fontId="26" fillId="0" borderId="3" xfId="1" applyFont="1" applyBorder="1" applyAlignment="1">
      <alignment horizontal="center" vertical="top"/>
    </xf>
    <xf numFmtId="0" fontId="25" fillId="0" borderId="3" xfId="0" applyFont="1" applyBorder="1" applyAlignment="1">
      <alignment horizontal="center" vertical="top"/>
    </xf>
    <xf numFmtId="0" fontId="26" fillId="0" borderId="6" xfId="1" applyFont="1" applyBorder="1" applyAlignment="1">
      <alignment horizontal="center" vertical="top"/>
    </xf>
    <xf numFmtId="0" fontId="16" fillId="0" borderId="0" xfId="0" applyFont="1" applyAlignment="1">
      <alignment horizontal="left" vertical="top" wrapText="1" indent="1"/>
    </xf>
    <xf numFmtId="0" fontId="12" fillId="0" borderId="0" xfId="0" quotePrefix="1" applyFont="1" applyAlignment="1">
      <alignment vertical="top"/>
    </xf>
    <xf numFmtId="0" fontId="0" fillId="0" borderId="0" xfId="0" applyAlignment="1">
      <alignment horizontal="left"/>
    </xf>
    <xf numFmtId="0" fontId="14" fillId="0" borderId="1" xfId="0" applyFont="1" applyBorder="1" applyAlignment="1">
      <alignment horizontal="left" vertical="top" wrapText="1"/>
    </xf>
    <xf numFmtId="0" fontId="14" fillId="0" borderId="1" xfId="0" applyFont="1" applyBorder="1" applyAlignment="1">
      <alignment horizontal="left" vertical="top"/>
    </xf>
    <xf numFmtId="0" fontId="26" fillId="0" borderId="1" xfId="0" applyFont="1" applyBorder="1" applyAlignment="1">
      <alignment horizontal="center" vertical="top"/>
    </xf>
    <xf numFmtId="0" fontId="26" fillId="0" borderId="1" xfId="1" applyFont="1" applyBorder="1" applyAlignment="1">
      <alignment horizontal="center" vertical="top"/>
    </xf>
    <xf numFmtId="0" fontId="11" fillId="4" borderId="0" xfId="0" applyFont="1" applyFill="1" applyAlignment="1">
      <alignment vertical="top"/>
    </xf>
    <xf numFmtId="0" fontId="18" fillId="3" borderId="0" xfId="4" applyFont="1" applyFill="1" applyAlignment="1">
      <alignment horizontal="left" wrapText="1"/>
    </xf>
    <xf numFmtId="0" fontId="14" fillId="0" borderId="1" xfId="0" applyFont="1" applyBorder="1" applyAlignment="1">
      <alignment vertical="top"/>
    </xf>
    <xf numFmtId="0" fontId="14" fillId="0" borderId="2" xfId="0" applyFont="1" applyBorder="1" applyAlignment="1">
      <alignment vertical="top"/>
    </xf>
    <xf numFmtId="0" fontId="14" fillId="0" borderId="3" xfId="0" applyFont="1" applyBorder="1" applyAlignment="1">
      <alignment vertical="top"/>
    </xf>
  </cellXfs>
  <cellStyles count="6">
    <cellStyle name="Hyperlink" xfId="5" builtinId="8"/>
    <cellStyle name="Komma" xfId="2" builtinId="3"/>
    <cellStyle name="Procent" xfId="3" builtinId="5"/>
    <cellStyle name="Standaard" xfId="0" builtinId="0"/>
    <cellStyle name="Standaard 2" xfId="4" xr:uid="{00000000-0005-0000-0000-000003000000}"/>
    <cellStyle name="Titel" xfId="1" builtinId="1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15</xdr:col>
      <xdr:colOff>68580</xdr:colOff>
      <xdr:row>0</xdr:row>
      <xdr:rowOff>76200</xdr:rowOff>
    </xdr:from>
    <xdr:to>
      <xdr:col>16</xdr:col>
      <xdr:colOff>771525</xdr:colOff>
      <xdr:row>1</xdr:row>
      <xdr:rowOff>174625</xdr:rowOff>
    </xdr:to>
    <xdr:pic>
      <xdr:nvPicPr>
        <xdr:cNvPr id="3" name="Afbeelding 2" descr="logo Departement Zorg">
          <a:extLst>
            <a:ext uri="{FF2B5EF4-FFF2-40B4-BE49-F238E27FC236}">
              <a16:creationId xmlns:a16="http://schemas.microsoft.com/office/drawing/2014/main" id="{19013A13-6E24-41AC-BF21-E1C8C0D6198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8161020" y="76200"/>
          <a:ext cx="1472565" cy="39560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ZG thema">
  <a:themeElements>
    <a:clrScheme name="Zorg-en-gezondheid-finaal-2014">
      <a:dk1>
        <a:srgbClr val="2F2F2F"/>
      </a:dk1>
      <a:lt1>
        <a:sysClr val="window" lastClr="FFFFFF"/>
      </a:lt1>
      <a:dk2>
        <a:srgbClr val="147178"/>
      </a:dk2>
      <a:lt2>
        <a:srgbClr val="E4E4E4"/>
      </a:lt2>
      <a:accent1>
        <a:srgbClr val="2B979D"/>
      </a:accent1>
      <a:accent2>
        <a:srgbClr val="A3CC00"/>
      </a:accent2>
      <a:accent3>
        <a:srgbClr val="219FD5"/>
      </a:accent3>
      <a:accent4>
        <a:srgbClr val="6F8B00"/>
      </a:accent4>
      <a:accent5>
        <a:srgbClr val="1B7EA9"/>
      </a:accent5>
      <a:accent6>
        <a:srgbClr val="39B9BE"/>
      </a:accent6>
      <a:hlink>
        <a:srgbClr val="2F2F2F"/>
      </a:hlink>
      <a:folHlink>
        <a:srgbClr val="2F2F2F"/>
      </a:folHlink>
    </a:clrScheme>
    <a:fontScheme name="Vierkleurendru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hyperlink" Target="http://www.departementzorg.be/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81335D-1B89-456D-B734-B3214D2F59DD}">
  <dimension ref="A1:N11"/>
  <sheetViews>
    <sheetView tabSelected="1" workbookViewId="0">
      <selection sqref="A1:N1"/>
    </sheetView>
  </sheetViews>
  <sheetFormatPr defaultColWidth="9.33203125" defaultRowHeight="14.4" x14ac:dyDescent="0.3"/>
  <cols>
    <col min="1" max="1" width="2.6640625" style="40" customWidth="1"/>
    <col min="2" max="2" width="31.44140625" style="40" customWidth="1"/>
    <col min="3" max="3" width="2.6640625" style="40" customWidth="1"/>
    <col min="4" max="4" width="10.6640625" style="40" customWidth="1"/>
    <col min="5" max="5" width="4.6640625" style="40" customWidth="1"/>
    <col min="6" max="6" width="2.6640625" style="40" customWidth="1"/>
    <col min="7" max="7" width="10.6640625" style="40" customWidth="1"/>
    <col min="8" max="8" width="4.6640625" style="40" customWidth="1"/>
    <col min="9" max="9" width="2.6640625" style="40" customWidth="1"/>
    <col min="10" max="10" width="10.6640625" style="40" customWidth="1"/>
    <col min="11" max="11" width="4.6640625" style="40" customWidth="1"/>
    <col min="12" max="12" width="2.6640625" style="40" customWidth="1"/>
    <col min="13" max="13" width="12.33203125" style="40" customWidth="1"/>
    <col min="14" max="14" width="8.33203125" style="40" customWidth="1"/>
    <col min="15" max="15" width="5.5546875" style="40" customWidth="1"/>
    <col min="16" max="16" width="11.33203125" style="40" customWidth="1"/>
    <col min="17" max="17" width="12.5546875" style="40" customWidth="1"/>
    <col min="18" max="16384" width="9.33203125" style="40"/>
  </cols>
  <sheetData>
    <row r="1" spans="1:14" ht="23.4" x14ac:dyDescent="0.45">
      <c r="A1" s="61" t="s">
        <v>0</v>
      </c>
      <c r="B1" s="61"/>
      <c r="C1" s="61"/>
      <c r="D1" s="61"/>
      <c r="E1" s="61"/>
      <c r="F1" s="61"/>
      <c r="G1" s="61"/>
      <c r="H1" s="61"/>
      <c r="I1" s="61"/>
      <c r="J1" s="61"/>
      <c r="K1" s="61"/>
      <c r="L1" s="61"/>
      <c r="M1" s="61"/>
      <c r="N1" s="61"/>
    </row>
    <row r="2" spans="1:14" s="38" customFormat="1" ht="15" thickBot="1" x14ac:dyDescent="0.35">
      <c r="A2" s="39"/>
      <c r="B2" s="39"/>
      <c r="C2" s="39"/>
      <c r="D2" s="39"/>
      <c r="E2" s="39"/>
      <c r="F2" s="39"/>
      <c r="G2" s="39"/>
      <c r="H2" s="39"/>
      <c r="I2" s="39"/>
      <c r="J2" s="39"/>
      <c r="K2" s="39"/>
      <c r="L2" s="39"/>
      <c r="M2" s="39"/>
      <c r="N2" s="39"/>
    </row>
    <row r="3" spans="1:14" x14ac:dyDescent="0.3">
      <c r="A3" s="41"/>
      <c r="B3" s="41"/>
      <c r="C3" s="41"/>
      <c r="D3" s="41"/>
      <c r="E3" s="41"/>
      <c r="F3" s="41"/>
      <c r="G3" s="41"/>
      <c r="H3" s="41"/>
      <c r="I3" s="41"/>
      <c r="J3" s="41"/>
      <c r="K3" s="41"/>
      <c r="L3" s="41"/>
      <c r="M3" s="41"/>
      <c r="N3" s="41"/>
    </row>
    <row r="4" spans="1:14" x14ac:dyDescent="0.3">
      <c r="A4" s="42" t="s">
        <v>1</v>
      </c>
      <c r="B4" s="41"/>
      <c r="C4" s="41"/>
      <c r="D4" s="41"/>
      <c r="E4" s="41"/>
      <c r="F4" s="41"/>
      <c r="G4" s="41"/>
      <c r="H4" s="41"/>
      <c r="I4" s="41"/>
      <c r="J4" s="41"/>
      <c r="K4" s="41"/>
      <c r="L4" s="41"/>
      <c r="M4" s="41"/>
      <c r="N4" s="41"/>
    </row>
    <row r="5" spans="1:14" x14ac:dyDescent="0.3">
      <c r="A5" s="42" t="s">
        <v>2</v>
      </c>
      <c r="B5" s="41"/>
      <c r="C5" s="41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</row>
    <row r="6" spans="1:14" x14ac:dyDescent="0.3">
      <c r="A6" s="43" t="s">
        <v>3</v>
      </c>
      <c r="B6" s="41"/>
      <c r="C6" s="41"/>
      <c r="D6" s="41"/>
      <c r="E6" s="41"/>
      <c r="F6" s="41"/>
      <c r="G6" s="41"/>
      <c r="H6" s="41"/>
      <c r="I6" s="41"/>
      <c r="J6" s="41"/>
      <c r="K6" s="41"/>
      <c r="L6" s="41"/>
      <c r="M6" s="41"/>
      <c r="N6" s="41"/>
    </row>
    <row r="7" spans="1:14" x14ac:dyDescent="0.3">
      <c r="A7" s="43" t="s">
        <v>4</v>
      </c>
      <c r="B7" s="41"/>
      <c r="C7" s="41"/>
      <c r="D7" s="41"/>
      <c r="E7" s="41"/>
      <c r="F7" s="41"/>
      <c r="G7" s="41"/>
      <c r="H7" s="41"/>
      <c r="I7" s="41"/>
      <c r="J7" s="41"/>
      <c r="K7" s="41"/>
      <c r="L7" s="41"/>
      <c r="M7" s="41"/>
      <c r="N7" s="41"/>
    </row>
    <row r="8" spans="1:14" x14ac:dyDescent="0.3">
      <c r="A8" s="44" t="s">
        <v>5</v>
      </c>
      <c r="B8" s="41"/>
      <c r="C8" s="41"/>
      <c r="D8" s="41"/>
      <c r="E8" s="41"/>
      <c r="F8" s="41"/>
      <c r="G8" s="41"/>
      <c r="H8" s="41"/>
      <c r="I8" s="41"/>
      <c r="J8" s="41"/>
      <c r="K8" s="41"/>
      <c r="L8" s="41"/>
      <c r="M8" s="41"/>
      <c r="N8" s="41"/>
    </row>
    <row r="10" spans="1:14" x14ac:dyDescent="0.3">
      <c r="A10" s="45" t="s">
        <v>6</v>
      </c>
    </row>
    <row r="11" spans="1:14" x14ac:dyDescent="0.3">
      <c r="A11" s="46" t="s">
        <v>7</v>
      </c>
    </row>
  </sheetData>
  <mergeCells count="1">
    <mergeCell ref="A1:N1"/>
  </mergeCells>
  <hyperlinks>
    <hyperlink ref="A8" r:id="rId1" xr:uid="{0CB840CB-29DE-47FA-843A-567CB029C28B}"/>
  </hyperlinks>
  <pageMargins left="0.7" right="0.7" top="0.75" bottom="0.75" header="0.3" footer="0.3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186399-5851-4052-899C-D95646150F02}">
  <dimension ref="B1:E54"/>
  <sheetViews>
    <sheetView workbookViewId="0">
      <selection activeCell="L34" sqref="L34"/>
    </sheetView>
  </sheetViews>
  <sheetFormatPr defaultColWidth="9.109375" defaultRowHeight="14.4" x14ac:dyDescent="0.3"/>
  <cols>
    <col min="1" max="1" width="9.109375" style="4"/>
    <col min="2" max="2" width="2.6640625" style="4" customWidth="1"/>
    <col min="3" max="3" width="4.5546875" style="4" customWidth="1"/>
    <col min="4" max="4" width="67.6640625" style="4" customWidth="1"/>
    <col min="5" max="5" width="20.6640625" style="4" customWidth="1"/>
    <col min="6" max="16384" width="9.109375" style="4"/>
  </cols>
  <sheetData>
    <row r="1" spans="2:5" s="2" customFormat="1" ht="18" x14ac:dyDescent="0.35">
      <c r="B1" s="29" t="s">
        <v>8</v>
      </c>
      <c r="C1" s="1"/>
      <c r="D1" s="1"/>
    </row>
    <row r="2" spans="2:5" x14ac:dyDescent="0.3">
      <c r="C2" s="3"/>
      <c r="D2" s="3"/>
      <c r="E2" s="5"/>
    </row>
    <row r="3" spans="2:5" x14ac:dyDescent="0.3">
      <c r="C3" s="60" t="s">
        <v>9</v>
      </c>
      <c r="D3" s="60"/>
      <c r="E3" s="10"/>
    </row>
    <row r="4" spans="2:5" s="47" customFormat="1" x14ac:dyDescent="0.3">
      <c r="C4" s="58"/>
      <c r="D4" s="58"/>
      <c r="E4" s="59">
        <v>2027</v>
      </c>
    </row>
    <row r="5" spans="2:5" s="6" customFormat="1" x14ac:dyDescent="0.3">
      <c r="C5" s="62" t="s">
        <v>10</v>
      </c>
      <c r="D5" s="62"/>
      <c r="E5" s="13">
        <f>SUM(E7:E8,E16,E19:E20)</f>
        <v>0</v>
      </c>
    </row>
    <row r="6" spans="2:5" x14ac:dyDescent="0.3">
      <c r="C6" s="14"/>
      <c r="D6" s="11"/>
      <c r="E6" s="15"/>
    </row>
    <row r="7" spans="2:5" s="3" customFormat="1" x14ac:dyDescent="0.3">
      <c r="C7" s="14" t="s">
        <v>11</v>
      </c>
      <c r="D7" s="11"/>
      <c r="E7" s="16"/>
    </row>
    <row r="8" spans="2:5" s="3" customFormat="1" x14ac:dyDescent="0.3">
      <c r="C8" s="14" t="s">
        <v>12</v>
      </c>
      <c r="D8" s="11"/>
      <c r="E8" s="17">
        <f>SUM(E9:E15)</f>
        <v>0</v>
      </c>
    </row>
    <row r="9" spans="2:5" x14ac:dyDescent="0.3">
      <c r="C9" s="18"/>
      <c r="D9" s="9" t="s">
        <v>13</v>
      </c>
      <c r="E9" s="19"/>
    </row>
    <row r="10" spans="2:5" x14ac:dyDescent="0.3">
      <c r="C10" s="18"/>
      <c r="D10" s="9" t="s">
        <v>14</v>
      </c>
      <c r="E10" s="19"/>
    </row>
    <row r="11" spans="2:5" x14ac:dyDescent="0.3">
      <c r="C11" s="18"/>
      <c r="D11" s="9" t="s">
        <v>15</v>
      </c>
      <c r="E11" s="19"/>
    </row>
    <row r="12" spans="2:5" x14ac:dyDescent="0.3">
      <c r="C12" s="18"/>
      <c r="D12" s="9" t="s">
        <v>16</v>
      </c>
      <c r="E12" s="19"/>
    </row>
    <row r="13" spans="2:5" x14ac:dyDescent="0.3">
      <c r="C13" s="18"/>
      <c r="D13" s="9" t="s">
        <v>17</v>
      </c>
      <c r="E13" s="19"/>
    </row>
    <row r="14" spans="2:5" x14ac:dyDescent="0.3">
      <c r="C14" s="18"/>
      <c r="D14" s="9" t="s">
        <v>18</v>
      </c>
      <c r="E14" s="19"/>
    </row>
    <row r="15" spans="2:5" x14ac:dyDescent="0.3">
      <c r="C15" s="18"/>
      <c r="D15" s="9" t="s">
        <v>19</v>
      </c>
      <c r="E15" s="19"/>
    </row>
    <row r="16" spans="2:5" s="3" customFormat="1" x14ac:dyDescent="0.3">
      <c r="C16" s="14" t="s">
        <v>20</v>
      </c>
      <c r="D16" s="11"/>
      <c r="E16" s="17">
        <f>SUM(E17:E18)</f>
        <v>0</v>
      </c>
    </row>
    <row r="17" spans="3:5" x14ac:dyDescent="0.3">
      <c r="C17" s="18"/>
      <c r="D17" s="9" t="s">
        <v>21</v>
      </c>
      <c r="E17" s="19"/>
    </row>
    <row r="18" spans="3:5" x14ac:dyDescent="0.3">
      <c r="C18" s="18"/>
      <c r="D18" s="9" t="s">
        <v>22</v>
      </c>
      <c r="E18" s="19"/>
    </row>
    <row r="19" spans="3:5" s="3" customFormat="1" x14ac:dyDescent="0.3">
      <c r="C19" s="14" t="s">
        <v>23</v>
      </c>
      <c r="D19" s="11"/>
      <c r="E19" s="16"/>
    </row>
    <row r="20" spans="3:5" s="3" customFormat="1" x14ac:dyDescent="0.3">
      <c r="C20" s="14" t="s">
        <v>24</v>
      </c>
      <c r="D20" s="11"/>
      <c r="E20" s="16"/>
    </row>
    <row r="21" spans="3:5" s="3" customFormat="1" x14ac:dyDescent="0.3">
      <c r="C21" s="14" t="s">
        <v>25</v>
      </c>
      <c r="D21" s="11"/>
      <c r="E21" s="16"/>
    </row>
    <row r="22" spans="3:5" x14ac:dyDescent="0.3">
      <c r="C22" s="18"/>
      <c r="D22" s="9"/>
      <c r="E22" s="20"/>
    </row>
    <row r="23" spans="3:5" x14ac:dyDescent="0.3">
      <c r="C23" s="63" t="s">
        <v>26</v>
      </c>
      <c r="D23" s="64"/>
      <c r="E23" s="13">
        <f>E25+E34+E38</f>
        <v>0</v>
      </c>
    </row>
    <row r="24" spans="3:5" x14ac:dyDescent="0.3">
      <c r="C24" s="14"/>
      <c r="D24" s="11"/>
      <c r="E24" s="16"/>
    </row>
    <row r="25" spans="3:5" x14ac:dyDescent="0.3">
      <c r="C25" s="14" t="s">
        <v>27</v>
      </c>
      <c r="D25" s="11"/>
      <c r="E25" s="17">
        <f>SUM(E26:E30)</f>
        <v>0</v>
      </c>
    </row>
    <row r="26" spans="3:5" x14ac:dyDescent="0.3">
      <c r="C26" s="14"/>
      <c r="D26" s="54" t="s">
        <v>28</v>
      </c>
      <c r="E26" s="17"/>
    </row>
    <row r="27" spans="3:5" x14ac:dyDescent="0.3">
      <c r="C27" s="14"/>
      <c r="D27" s="54" t="s">
        <v>29</v>
      </c>
      <c r="E27" s="17"/>
    </row>
    <row r="28" spans="3:5" x14ac:dyDescent="0.3">
      <c r="C28" s="14"/>
      <c r="D28" s="54" t="s">
        <v>30</v>
      </c>
      <c r="E28" s="17"/>
    </row>
    <row r="29" spans="3:5" x14ac:dyDescent="0.3">
      <c r="C29" s="14"/>
      <c r="D29" s="54" t="s">
        <v>31</v>
      </c>
      <c r="E29" s="17"/>
    </row>
    <row r="30" spans="3:5" x14ac:dyDescent="0.3">
      <c r="C30" s="14"/>
      <c r="D30" s="9" t="s">
        <v>32</v>
      </c>
      <c r="E30" s="17"/>
    </row>
    <row r="31" spans="3:5" x14ac:dyDescent="0.3">
      <c r="C31" s="14"/>
      <c r="D31" s="54" t="s">
        <v>33</v>
      </c>
      <c r="E31" s="17"/>
    </row>
    <row r="32" spans="3:5" x14ac:dyDescent="0.3">
      <c r="C32" s="14"/>
      <c r="D32" s="54" t="s">
        <v>34</v>
      </c>
      <c r="E32" s="17"/>
    </row>
    <row r="33" spans="3:5" x14ac:dyDescent="0.3">
      <c r="C33" s="14"/>
      <c r="D33" s="11"/>
      <c r="E33" s="16"/>
    </row>
    <row r="34" spans="3:5" x14ac:dyDescent="0.3">
      <c r="C34" s="14" t="s">
        <v>35</v>
      </c>
      <c r="D34" s="11"/>
      <c r="E34" s="17">
        <f>E35+E36</f>
        <v>0</v>
      </c>
    </row>
    <row r="35" spans="3:5" x14ac:dyDescent="0.3">
      <c r="C35" s="14"/>
      <c r="D35" s="9" t="s">
        <v>36</v>
      </c>
      <c r="E35" s="17"/>
    </row>
    <row r="36" spans="3:5" x14ac:dyDescent="0.3">
      <c r="C36" s="14"/>
      <c r="D36" s="9" t="s">
        <v>37</v>
      </c>
      <c r="E36" s="17"/>
    </row>
    <row r="37" spans="3:5" x14ac:dyDescent="0.3">
      <c r="C37" s="14"/>
      <c r="D37" s="9"/>
      <c r="E37" s="17"/>
    </row>
    <row r="38" spans="3:5" s="3" customFormat="1" x14ac:dyDescent="0.3">
      <c r="C38" s="14" t="s">
        <v>38</v>
      </c>
      <c r="D38" s="11"/>
      <c r="E38" s="17">
        <f>E39+E40</f>
        <v>0</v>
      </c>
    </row>
    <row r="39" spans="3:5" s="3" customFormat="1" x14ac:dyDescent="0.3">
      <c r="C39" s="14"/>
      <c r="D39" s="9" t="s">
        <v>36</v>
      </c>
      <c r="E39" s="16"/>
    </row>
    <row r="40" spans="3:5" s="3" customFormat="1" x14ac:dyDescent="0.3">
      <c r="C40" s="14"/>
      <c r="D40" s="9" t="s">
        <v>37</v>
      </c>
      <c r="E40" s="16"/>
    </row>
    <row r="41" spans="3:5" s="3" customFormat="1" x14ac:dyDescent="0.3">
      <c r="C41" s="14"/>
      <c r="D41" s="9"/>
      <c r="E41" s="16"/>
    </row>
    <row r="42" spans="3:5" s="3" customFormat="1" x14ac:dyDescent="0.3">
      <c r="C42" s="14" t="s">
        <v>39</v>
      </c>
      <c r="D42" s="11"/>
      <c r="E42" s="16"/>
    </row>
    <row r="43" spans="3:5" x14ac:dyDescent="0.3">
      <c r="C43" s="21"/>
      <c r="D43" s="22"/>
      <c r="E43" s="19"/>
    </row>
    <row r="44" spans="3:5" s="3" customFormat="1" x14ac:dyDescent="0.3">
      <c r="C44" s="63" t="s">
        <v>40</v>
      </c>
      <c r="D44" s="64"/>
      <c r="E44" s="13">
        <f>E5-E23</f>
        <v>0</v>
      </c>
    </row>
    <row r="45" spans="3:5" s="7" customFormat="1" x14ac:dyDescent="0.3">
      <c r="C45" s="23"/>
      <c r="D45" s="23"/>
      <c r="E45" s="24"/>
    </row>
    <row r="46" spans="3:5" s="7" customFormat="1" ht="55.95" customHeight="1" x14ac:dyDescent="0.3">
      <c r="C46" s="25"/>
      <c r="D46" s="25"/>
      <c r="E46" s="53"/>
    </row>
    <row r="47" spans="3:5" ht="89.4" customHeight="1" x14ac:dyDescent="0.3">
      <c r="C47" s="25"/>
      <c r="D47" s="25"/>
      <c r="E47" s="53"/>
    </row>
    <row r="48" spans="3:5" ht="73.95" customHeight="1" x14ac:dyDescent="0.3">
      <c r="C48" s="25"/>
      <c r="D48" s="25"/>
      <c r="E48" s="53"/>
    </row>
    <row r="49" spans="3:5" ht="61.2" customHeight="1" x14ac:dyDescent="0.3">
      <c r="C49" s="25"/>
      <c r="D49" s="25"/>
      <c r="E49" s="53"/>
    </row>
    <row r="50" spans="3:5" s="8" customFormat="1" ht="30" customHeight="1" x14ac:dyDescent="0.3">
      <c r="C50" s="25"/>
      <c r="D50" s="25"/>
      <c r="E50" s="26"/>
    </row>
    <row r="51" spans="3:5" s="8" customFormat="1" x14ac:dyDescent="0.3">
      <c r="C51" s="25"/>
      <c r="D51" s="25"/>
      <c r="E51" s="26"/>
    </row>
    <row r="52" spans="3:5" x14ac:dyDescent="0.3">
      <c r="C52" s="9"/>
      <c r="D52" s="9"/>
      <c r="E52" s="27"/>
    </row>
    <row r="53" spans="3:5" x14ac:dyDescent="0.3">
      <c r="C53" s="9"/>
      <c r="D53" s="9"/>
      <c r="E53" s="27"/>
    </row>
    <row r="54" spans="3:5" customFormat="1" x14ac:dyDescent="0.3">
      <c r="C54" s="28"/>
      <c r="D54" s="28"/>
      <c r="E54" s="28"/>
    </row>
  </sheetData>
  <mergeCells count="3">
    <mergeCell ref="C5:D5"/>
    <mergeCell ref="C23:D23"/>
    <mergeCell ref="C44:D4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B1:I54"/>
  <sheetViews>
    <sheetView zoomScaleNormal="100" workbookViewId="0">
      <pane ySplit="4" topLeftCell="A106" activePane="bottomLeft" state="frozen"/>
      <selection pane="bottomLeft" activeCell="D41" sqref="D41"/>
    </sheetView>
  </sheetViews>
  <sheetFormatPr defaultColWidth="9.109375" defaultRowHeight="14.4" x14ac:dyDescent="0.3"/>
  <cols>
    <col min="1" max="1" width="9.109375" style="4" customWidth="1"/>
    <col min="2" max="2" width="2.6640625" style="4" customWidth="1"/>
    <col min="3" max="3" width="4.5546875" style="4" customWidth="1"/>
    <col min="4" max="4" width="67.109375" style="4" customWidth="1"/>
    <col min="5" max="9" width="20.6640625" style="4" customWidth="1"/>
    <col min="10" max="16384" width="9.109375" style="4"/>
  </cols>
  <sheetData>
    <row r="1" spans="2:9" s="2" customFormat="1" ht="18" x14ac:dyDescent="0.35">
      <c r="B1" s="29" t="s">
        <v>41</v>
      </c>
      <c r="C1" s="1"/>
      <c r="D1" s="1"/>
    </row>
    <row r="2" spans="2:9" x14ac:dyDescent="0.3">
      <c r="C2" s="3"/>
      <c r="D2" s="3"/>
      <c r="E2" s="5"/>
    </row>
    <row r="3" spans="2:9" x14ac:dyDescent="0.3">
      <c r="C3" s="60" t="s">
        <v>9</v>
      </c>
      <c r="D3" s="60"/>
      <c r="E3" s="10"/>
    </row>
    <row r="4" spans="2:9" s="47" customFormat="1" x14ac:dyDescent="0.3">
      <c r="C4" s="48"/>
      <c r="D4" s="49"/>
      <c r="E4" s="50">
        <v>2027</v>
      </c>
      <c r="F4" s="51">
        <v>2028</v>
      </c>
      <c r="G4" s="50">
        <v>2029</v>
      </c>
      <c r="H4" s="51">
        <v>2030</v>
      </c>
      <c r="I4" s="52">
        <v>2031</v>
      </c>
    </row>
    <row r="5" spans="2:9" s="6" customFormat="1" x14ac:dyDescent="0.3">
      <c r="C5" s="63" t="s">
        <v>10</v>
      </c>
      <c r="D5" s="64"/>
      <c r="E5" s="13">
        <f>SUM(E7:E8,E16,E19:E20)</f>
        <v>0</v>
      </c>
      <c r="F5" s="13">
        <f t="shared" ref="F5:I5" si="0">SUM(F7:F8,F16,F19:F20)</f>
        <v>0</v>
      </c>
      <c r="G5" s="13">
        <f t="shared" si="0"/>
        <v>0</v>
      </c>
      <c r="H5" s="13">
        <f t="shared" si="0"/>
        <v>0</v>
      </c>
      <c r="I5" s="13">
        <f t="shared" si="0"/>
        <v>0</v>
      </c>
    </row>
    <row r="6" spans="2:9" x14ac:dyDescent="0.3">
      <c r="C6" s="14"/>
      <c r="D6" s="11"/>
      <c r="E6" s="15"/>
      <c r="F6" s="15"/>
      <c r="G6" s="15"/>
      <c r="H6" s="15"/>
      <c r="I6" s="15"/>
    </row>
    <row r="7" spans="2:9" s="3" customFormat="1" x14ac:dyDescent="0.3">
      <c r="C7" s="14" t="s">
        <v>11</v>
      </c>
      <c r="D7" s="11"/>
      <c r="E7" s="16"/>
      <c r="F7" s="16"/>
      <c r="G7" s="16"/>
      <c r="H7" s="16"/>
      <c r="I7" s="16"/>
    </row>
    <row r="8" spans="2:9" s="3" customFormat="1" x14ac:dyDescent="0.3">
      <c r="C8" s="14" t="s">
        <v>12</v>
      </c>
      <c r="D8" s="11"/>
      <c r="E8" s="17">
        <f>SUM(E9:E15)</f>
        <v>0</v>
      </c>
      <c r="F8" s="17">
        <f t="shared" ref="F8:I8" si="1">SUM(F9:F15)</f>
        <v>0</v>
      </c>
      <c r="G8" s="17">
        <f t="shared" si="1"/>
        <v>0</v>
      </c>
      <c r="H8" s="17">
        <f t="shared" si="1"/>
        <v>0</v>
      </c>
      <c r="I8" s="17">
        <f t="shared" si="1"/>
        <v>0</v>
      </c>
    </row>
    <row r="9" spans="2:9" x14ac:dyDescent="0.3">
      <c r="C9" s="18"/>
      <c r="D9" s="9" t="s">
        <v>13</v>
      </c>
      <c r="E9" s="19"/>
      <c r="F9" s="19"/>
      <c r="G9" s="19"/>
      <c r="H9" s="19"/>
      <c r="I9" s="19"/>
    </row>
    <row r="10" spans="2:9" x14ac:dyDescent="0.3">
      <c r="C10" s="18"/>
      <c r="D10" s="9" t="s">
        <v>14</v>
      </c>
      <c r="E10" s="19"/>
      <c r="F10" s="19"/>
      <c r="G10" s="19"/>
      <c r="H10" s="19"/>
      <c r="I10" s="19"/>
    </row>
    <row r="11" spans="2:9" x14ac:dyDescent="0.3">
      <c r="C11" s="18"/>
      <c r="D11" s="9" t="s">
        <v>15</v>
      </c>
      <c r="E11" s="19"/>
      <c r="F11" s="19"/>
      <c r="G11" s="19"/>
      <c r="H11" s="19"/>
      <c r="I11" s="19"/>
    </row>
    <row r="12" spans="2:9" x14ac:dyDescent="0.3">
      <c r="C12" s="18"/>
      <c r="D12" s="9" t="s">
        <v>16</v>
      </c>
      <c r="E12" s="19"/>
      <c r="F12" s="19"/>
      <c r="G12" s="19"/>
      <c r="H12" s="19"/>
      <c r="I12" s="19"/>
    </row>
    <row r="13" spans="2:9" x14ac:dyDescent="0.3">
      <c r="C13" s="18"/>
      <c r="D13" s="9" t="s">
        <v>17</v>
      </c>
      <c r="E13" s="19"/>
      <c r="F13" s="19"/>
      <c r="G13" s="19"/>
      <c r="H13" s="19"/>
      <c r="I13" s="19"/>
    </row>
    <row r="14" spans="2:9" x14ac:dyDescent="0.3">
      <c r="C14" s="18"/>
      <c r="D14" s="9" t="s">
        <v>18</v>
      </c>
      <c r="E14" s="19"/>
      <c r="F14" s="19"/>
      <c r="G14" s="19"/>
      <c r="H14" s="19"/>
      <c r="I14" s="19"/>
    </row>
    <row r="15" spans="2:9" x14ac:dyDescent="0.3">
      <c r="C15" s="18"/>
      <c r="D15" s="9" t="s">
        <v>19</v>
      </c>
      <c r="E15" s="19"/>
      <c r="F15" s="19"/>
      <c r="G15" s="19"/>
      <c r="H15" s="19"/>
      <c r="I15" s="19"/>
    </row>
    <row r="16" spans="2:9" s="3" customFormat="1" x14ac:dyDescent="0.3">
      <c r="C16" s="14" t="s">
        <v>20</v>
      </c>
      <c r="D16" s="11"/>
      <c r="E16" s="17">
        <f>SUM(E17:E18)</f>
        <v>0</v>
      </c>
      <c r="F16" s="17">
        <f t="shared" ref="F16:I16" si="2">SUM(F17:F18)</f>
        <v>0</v>
      </c>
      <c r="G16" s="17">
        <f t="shared" si="2"/>
        <v>0</v>
      </c>
      <c r="H16" s="17">
        <f t="shared" si="2"/>
        <v>0</v>
      </c>
      <c r="I16" s="17">
        <f t="shared" si="2"/>
        <v>0</v>
      </c>
    </row>
    <row r="17" spans="3:9" x14ac:dyDescent="0.3">
      <c r="C17" s="18"/>
      <c r="D17" s="9" t="s">
        <v>21</v>
      </c>
      <c r="E17" s="19"/>
      <c r="F17" s="19"/>
      <c r="G17" s="19"/>
      <c r="H17" s="19"/>
      <c r="I17" s="19"/>
    </row>
    <row r="18" spans="3:9" x14ac:dyDescent="0.3">
      <c r="C18" s="18"/>
      <c r="D18" s="9" t="s">
        <v>22</v>
      </c>
      <c r="E18" s="19"/>
      <c r="F18" s="19"/>
      <c r="G18" s="19"/>
      <c r="H18" s="19"/>
      <c r="I18" s="19"/>
    </row>
    <row r="19" spans="3:9" s="3" customFormat="1" x14ac:dyDescent="0.3">
      <c r="C19" s="14" t="s">
        <v>23</v>
      </c>
      <c r="D19" s="11"/>
      <c r="E19" s="16"/>
      <c r="F19" s="16"/>
      <c r="G19" s="16"/>
      <c r="H19" s="16"/>
      <c r="I19" s="16"/>
    </row>
    <row r="20" spans="3:9" s="3" customFormat="1" x14ac:dyDescent="0.3">
      <c r="C20" s="14" t="s">
        <v>24</v>
      </c>
      <c r="D20" s="11"/>
      <c r="E20" s="16"/>
      <c r="F20" s="16"/>
      <c r="G20" s="16"/>
      <c r="H20" s="16"/>
      <c r="I20" s="16"/>
    </row>
    <row r="21" spans="3:9" s="3" customFormat="1" x14ac:dyDescent="0.3">
      <c r="C21" s="14" t="s">
        <v>25</v>
      </c>
      <c r="D21" s="11"/>
      <c r="E21" s="16"/>
      <c r="F21" s="16"/>
      <c r="G21" s="16"/>
      <c r="H21" s="16"/>
      <c r="I21" s="16"/>
    </row>
    <row r="22" spans="3:9" x14ac:dyDescent="0.3">
      <c r="C22" s="18"/>
      <c r="D22" s="9"/>
      <c r="E22" s="20"/>
      <c r="F22" s="20"/>
      <c r="G22" s="20"/>
      <c r="H22" s="20"/>
      <c r="I22" s="20"/>
    </row>
    <row r="23" spans="3:9" x14ac:dyDescent="0.3">
      <c r="C23" s="63" t="s">
        <v>26</v>
      </c>
      <c r="D23" s="64"/>
      <c r="E23" s="13">
        <f>E25+E34+E38</f>
        <v>0</v>
      </c>
      <c r="F23" s="13">
        <f>F25+F34+F38</f>
        <v>0</v>
      </c>
      <c r="G23" s="13">
        <f>G25+G34+G38</f>
        <v>0</v>
      </c>
      <c r="H23" s="13">
        <f>H25+H34+H38</f>
        <v>0</v>
      </c>
      <c r="I23" s="13">
        <f>I25+I34+I38</f>
        <v>0</v>
      </c>
    </row>
    <row r="24" spans="3:9" x14ac:dyDescent="0.3">
      <c r="C24" s="14"/>
      <c r="D24" s="11"/>
      <c r="E24" s="16"/>
      <c r="F24" s="16"/>
      <c r="G24" s="16"/>
      <c r="H24" s="16"/>
      <c r="I24" s="16"/>
    </row>
    <row r="25" spans="3:9" x14ac:dyDescent="0.3">
      <c r="C25" s="14" t="s">
        <v>27</v>
      </c>
      <c r="D25" s="11"/>
      <c r="E25" s="17">
        <f>SUM(E26:E30)</f>
        <v>0</v>
      </c>
      <c r="F25" s="17">
        <f>SUM(F26:F30)</f>
        <v>0</v>
      </c>
      <c r="G25" s="17">
        <f>SUM(G26:G30)</f>
        <v>0</v>
      </c>
      <c r="H25" s="17">
        <f>SUM(H26:H30)</f>
        <v>0</v>
      </c>
      <c r="I25" s="17">
        <f>SUM(I26:I30)</f>
        <v>0</v>
      </c>
    </row>
    <row r="26" spans="3:9" x14ac:dyDescent="0.3">
      <c r="C26" s="14"/>
      <c r="D26" s="54" t="s">
        <v>28</v>
      </c>
      <c r="E26" s="17"/>
      <c r="F26" s="17"/>
      <c r="G26" s="17"/>
      <c r="H26" s="17"/>
      <c r="I26" s="17"/>
    </row>
    <row r="27" spans="3:9" x14ac:dyDescent="0.3">
      <c r="C27" s="14"/>
      <c r="D27" s="54" t="s">
        <v>29</v>
      </c>
      <c r="E27" s="17"/>
      <c r="F27" s="17"/>
      <c r="G27" s="17"/>
      <c r="H27" s="17"/>
      <c r="I27" s="17"/>
    </row>
    <row r="28" spans="3:9" x14ac:dyDescent="0.3">
      <c r="C28" s="14"/>
      <c r="D28" s="54" t="s">
        <v>30</v>
      </c>
      <c r="E28" s="17"/>
      <c r="F28" s="17"/>
      <c r="G28" s="17"/>
      <c r="H28" s="17"/>
      <c r="I28" s="17"/>
    </row>
    <row r="29" spans="3:9" x14ac:dyDescent="0.3">
      <c r="C29" s="14"/>
      <c r="D29" s="54" t="s">
        <v>31</v>
      </c>
      <c r="E29" s="17"/>
      <c r="F29" s="17"/>
      <c r="G29" s="17"/>
      <c r="H29" s="17"/>
      <c r="I29" s="17"/>
    </row>
    <row r="30" spans="3:9" x14ac:dyDescent="0.3">
      <c r="C30" s="14"/>
      <c r="D30" s="9" t="s">
        <v>32</v>
      </c>
      <c r="E30" s="17"/>
      <c r="F30" s="17"/>
      <c r="G30" s="17"/>
      <c r="H30" s="17"/>
      <c r="I30" s="17"/>
    </row>
    <row r="31" spans="3:9" x14ac:dyDescent="0.3">
      <c r="C31" s="14"/>
      <c r="D31" s="54" t="s">
        <v>33</v>
      </c>
      <c r="E31" s="17"/>
      <c r="F31" s="17"/>
      <c r="G31" s="17"/>
      <c r="H31" s="17"/>
      <c r="I31" s="17"/>
    </row>
    <row r="32" spans="3:9" x14ac:dyDescent="0.3">
      <c r="C32" s="14"/>
      <c r="D32" s="54" t="s">
        <v>34</v>
      </c>
      <c r="E32" s="17"/>
      <c r="F32" s="17"/>
      <c r="G32" s="17"/>
      <c r="H32" s="17"/>
      <c r="I32" s="17"/>
    </row>
    <row r="33" spans="3:9" x14ac:dyDescent="0.3">
      <c r="C33" s="14"/>
      <c r="D33" s="11"/>
      <c r="E33" s="16"/>
      <c r="F33" s="16"/>
      <c r="G33" s="16"/>
      <c r="H33" s="16"/>
      <c r="I33" s="16"/>
    </row>
    <row r="34" spans="3:9" x14ac:dyDescent="0.3">
      <c r="C34" s="14" t="s">
        <v>35</v>
      </c>
      <c r="D34" s="11"/>
      <c r="E34" s="17">
        <f>E35+E36</f>
        <v>0</v>
      </c>
      <c r="F34" s="17">
        <f t="shared" ref="F34:I34" si="3">F35+F36</f>
        <v>0</v>
      </c>
      <c r="G34" s="17">
        <f t="shared" si="3"/>
        <v>0</v>
      </c>
      <c r="H34" s="17">
        <f t="shared" si="3"/>
        <v>0</v>
      </c>
      <c r="I34" s="17">
        <f t="shared" si="3"/>
        <v>0</v>
      </c>
    </row>
    <row r="35" spans="3:9" x14ac:dyDescent="0.3">
      <c r="C35" s="14"/>
      <c r="D35" s="9" t="s">
        <v>36</v>
      </c>
      <c r="E35" s="17"/>
      <c r="F35" s="17"/>
      <c r="G35" s="17"/>
      <c r="H35" s="17"/>
      <c r="I35" s="17"/>
    </row>
    <row r="36" spans="3:9" x14ac:dyDescent="0.3">
      <c r="C36" s="14"/>
      <c r="D36" s="9" t="s">
        <v>42</v>
      </c>
      <c r="E36" s="17"/>
      <c r="F36" s="17"/>
      <c r="G36" s="17"/>
      <c r="H36" s="17"/>
      <c r="I36" s="17"/>
    </row>
    <row r="37" spans="3:9" x14ac:dyDescent="0.3">
      <c r="C37" s="14"/>
      <c r="D37" s="9"/>
      <c r="E37" s="17"/>
      <c r="F37" s="17"/>
      <c r="G37" s="17"/>
      <c r="H37" s="17"/>
      <c r="I37" s="17"/>
    </row>
    <row r="38" spans="3:9" s="3" customFormat="1" x14ac:dyDescent="0.3">
      <c r="C38" s="14" t="s">
        <v>43</v>
      </c>
      <c r="D38" s="11"/>
      <c r="E38" s="17">
        <f>E39+E40</f>
        <v>0</v>
      </c>
      <c r="F38" s="17">
        <f t="shared" ref="F38:I38" si="4">F39+F40</f>
        <v>0</v>
      </c>
      <c r="G38" s="17">
        <f t="shared" si="4"/>
        <v>0</v>
      </c>
      <c r="H38" s="17">
        <f t="shared" si="4"/>
        <v>0</v>
      </c>
      <c r="I38" s="17">
        <f t="shared" si="4"/>
        <v>0</v>
      </c>
    </row>
    <row r="39" spans="3:9" s="3" customFormat="1" x14ac:dyDescent="0.3">
      <c r="C39" s="14"/>
      <c r="D39" s="9" t="s">
        <v>36</v>
      </c>
      <c r="E39" s="16"/>
      <c r="F39" s="16"/>
      <c r="G39" s="16"/>
      <c r="H39" s="16"/>
      <c r="I39" s="16"/>
    </row>
    <row r="40" spans="3:9" s="3" customFormat="1" x14ac:dyDescent="0.3">
      <c r="C40" s="14"/>
      <c r="D40" s="9" t="s">
        <v>42</v>
      </c>
      <c r="E40" s="16"/>
      <c r="F40" s="16"/>
      <c r="G40" s="16"/>
      <c r="H40" s="16"/>
      <c r="I40" s="16"/>
    </row>
    <row r="41" spans="3:9" s="3" customFormat="1" x14ac:dyDescent="0.3">
      <c r="C41" s="14"/>
      <c r="D41" s="9"/>
      <c r="E41" s="16"/>
      <c r="F41" s="16"/>
      <c r="G41" s="16"/>
      <c r="H41" s="16"/>
      <c r="I41" s="16"/>
    </row>
    <row r="42" spans="3:9" s="3" customFormat="1" x14ac:dyDescent="0.3">
      <c r="C42" s="14" t="s">
        <v>39</v>
      </c>
      <c r="D42" s="11"/>
      <c r="E42" s="16"/>
      <c r="F42" s="16"/>
      <c r="G42" s="16"/>
      <c r="H42" s="16"/>
      <c r="I42" s="16"/>
    </row>
    <row r="43" spans="3:9" x14ac:dyDescent="0.3">
      <c r="C43" s="21"/>
      <c r="D43" s="22"/>
      <c r="E43" s="19"/>
      <c r="F43" s="19"/>
      <c r="G43" s="19"/>
      <c r="H43" s="19"/>
      <c r="I43" s="19"/>
    </row>
    <row r="44" spans="3:9" s="3" customFormat="1" x14ac:dyDescent="0.3">
      <c r="C44" s="63" t="s">
        <v>40</v>
      </c>
      <c r="D44" s="64"/>
      <c r="E44" s="13">
        <f>E5-E23</f>
        <v>0</v>
      </c>
      <c r="F44" s="13">
        <f t="shared" ref="F44:I44" si="5">F5-F23</f>
        <v>0</v>
      </c>
      <c r="G44" s="13">
        <f t="shared" si="5"/>
        <v>0</v>
      </c>
      <c r="H44" s="13">
        <f t="shared" si="5"/>
        <v>0</v>
      </c>
      <c r="I44" s="13">
        <f t="shared" si="5"/>
        <v>0</v>
      </c>
    </row>
    <row r="45" spans="3:9" s="7" customFormat="1" x14ac:dyDescent="0.3">
      <c r="C45" s="23"/>
      <c r="D45" s="23"/>
      <c r="E45" s="24"/>
    </row>
    <row r="46" spans="3:9" s="7" customFormat="1" ht="55.95" customHeight="1" x14ac:dyDescent="0.3">
      <c r="C46" s="25"/>
      <c r="D46" s="25"/>
      <c r="E46" s="53"/>
    </row>
    <row r="47" spans="3:9" ht="89.4" customHeight="1" x14ac:dyDescent="0.3">
      <c r="C47" s="25"/>
      <c r="D47" s="25"/>
      <c r="E47" s="53"/>
    </row>
    <row r="48" spans="3:9" ht="73.95" customHeight="1" x14ac:dyDescent="0.3">
      <c r="C48" s="25"/>
      <c r="D48" s="25"/>
      <c r="E48" s="53"/>
    </row>
    <row r="49" spans="3:5" ht="61.2" customHeight="1" x14ac:dyDescent="0.3">
      <c r="C49" s="25"/>
      <c r="D49" s="25"/>
      <c r="E49" s="53"/>
    </row>
    <row r="50" spans="3:5" s="8" customFormat="1" ht="30" customHeight="1" x14ac:dyDescent="0.3">
      <c r="C50" s="25"/>
      <c r="D50" s="25"/>
      <c r="E50" s="26"/>
    </row>
    <row r="51" spans="3:5" s="8" customFormat="1" x14ac:dyDescent="0.3">
      <c r="C51" s="25"/>
      <c r="D51" s="25"/>
      <c r="E51" s="26"/>
    </row>
    <row r="52" spans="3:5" x14ac:dyDescent="0.3">
      <c r="C52" s="9"/>
      <c r="D52" s="9"/>
      <c r="E52" s="27"/>
    </row>
    <row r="53" spans="3:5" x14ac:dyDescent="0.3">
      <c r="C53" s="9"/>
      <c r="D53" s="9"/>
      <c r="E53" s="27"/>
    </row>
    <row r="54" spans="3:5" customFormat="1" x14ac:dyDescent="0.3">
      <c r="C54" s="28"/>
      <c r="D54" s="28"/>
      <c r="E54" s="28"/>
    </row>
  </sheetData>
  <mergeCells count="3">
    <mergeCell ref="C44:D44"/>
    <mergeCell ref="C23:D23"/>
    <mergeCell ref="C5:D5"/>
  </mergeCells>
  <pageMargins left="0.70866141732283472" right="0.70866141732283472" top="0.74803149606299213" bottom="0.74803149606299213" header="0.31496062992125984" footer="0.31496062992125984"/>
  <pageSetup paperSize="9" fitToHeight="0" orientation="landscape" r:id="rId1"/>
  <headerFooter>
    <oddFooter>Pagina &amp;P van &amp;N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5DB57E-BD10-4A44-BF0C-7A236CE0F0BF}">
  <dimension ref="B1:D3"/>
  <sheetViews>
    <sheetView workbookViewId="0">
      <selection activeCell="B3" sqref="B3"/>
    </sheetView>
  </sheetViews>
  <sheetFormatPr defaultColWidth="9.109375" defaultRowHeight="14.4" x14ac:dyDescent="0.3"/>
  <sheetData>
    <row r="1" spans="2:4" s="2" customFormat="1" ht="18" x14ac:dyDescent="0.35">
      <c r="B1" s="29" t="s">
        <v>44</v>
      </c>
      <c r="C1" s="1"/>
      <c r="D1" s="1"/>
    </row>
    <row r="3" spans="2:4" x14ac:dyDescent="0.3">
      <c r="B3" t="s">
        <v>45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F60CDB-3845-4009-BCF2-1D7F0F19D9AA}">
  <dimension ref="B1:H23"/>
  <sheetViews>
    <sheetView workbookViewId="0">
      <selection activeCell="F4" sqref="F4"/>
    </sheetView>
  </sheetViews>
  <sheetFormatPr defaultColWidth="9.109375" defaultRowHeight="14.4" x14ac:dyDescent="0.3"/>
  <cols>
    <col min="2" max="2" width="36.6640625" customWidth="1"/>
    <col min="3" max="3" width="16.33203125" customWidth="1"/>
    <col min="4" max="4" width="28.33203125" customWidth="1"/>
    <col min="5" max="5" width="18.88671875" customWidth="1"/>
    <col min="6" max="6" width="24" bestFit="1" customWidth="1"/>
    <col min="7" max="7" width="19" bestFit="1" customWidth="1"/>
    <col min="8" max="8" width="23.109375" customWidth="1"/>
  </cols>
  <sheetData>
    <row r="1" spans="2:8" s="2" customFormat="1" ht="18" x14ac:dyDescent="0.35">
      <c r="B1" s="29" t="s">
        <v>36</v>
      </c>
      <c r="C1" s="29"/>
      <c r="E1" s="1"/>
      <c r="F1" s="1"/>
    </row>
    <row r="3" spans="2:8" s="55" customFormat="1" ht="31.2" customHeight="1" x14ac:dyDescent="0.3">
      <c r="B3" s="56" t="s">
        <v>46</v>
      </c>
      <c r="C3" s="56" t="s">
        <v>47</v>
      </c>
      <c r="D3" s="57" t="s">
        <v>48</v>
      </c>
      <c r="E3" s="56" t="s">
        <v>49</v>
      </c>
      <c r="F3" s="56" t="s">
        <v>50</v>
      </c>
      <c r="G3" s="56" t="s">
        <v>51</v>
      </c>
      <c r="H3" s="56" t="s">
        <v>52</v>
      </c>
    </row>
    <row r="4" spans="2:8" x14ac:dyDescent="0.3">
      <c r="B4" s="30"/>
      <c r="C4" s="30"/>
      <c r="D4" s="34"/>
      <c r="E4" s="31"/>
      <c r="F4" s="31"/>
      <c r="G4" s="32">
        <f>E4+F4</f>
        <v>0</v>
      </c>
      <c r="H4" s="32"/>
    </row>
    <row r="5" spans="2:8" x14ac:dyDescent="0.3">
      <c r="B5" s="30"/>
      <c r="C5" s="30"/>
      <c r="D5" s="34"/>
      <c r="E5" s="31"/>
      <c r="F5" s="31"/>
      <c r="G5" s="32">
        <f t="shared" ref="G5:G21" si="0">E5+F5</f>
        <v>0</v>
      </c>
      <c r="H5" s="32"/>
    </row>
    <row r="6" spans="2:8" x14ac:dyDescent="0.3">
      <c r="B6" s="30"/>
      <c r="C6" s="30"/>
      <c r="D6" s="34"/>
      <c r="E6" s="31"/>
      <c r="F6" s="31"/>
      <c r="G6" s="32">
        <f t="shared" si="0"/>
        <v>0</v>
      </c>
      <c r="H6" s="32"/>
    </row>
    <row r="7" spans="2:8" x14ac:dyDescent="0.3">
      <c r="B7" s="33"/>
      <c r="C7" s="33"/>
      <c r="D7" s="34"/>
      <c r="E7" s="19"/>
      <c r="F7" s="31"/>
      <c r="G7" s="32">
        <f t="shared" si="0"/>
        <v>0</v>
      </c>
      <c r="H7" s="32"/>
    </row>
    <row r="8" spans="2:8" x14ac:dyDescent="0.3">
      <c r="B8" s="33"/>
      <c r="C8" s="33"/>
      <c r="D8" s="34"/>
      <c r="E8" s="19"/>
      <c r="F8" s="31"/>
      <c r="G8" s="32">
        <f t="shared" si="0"/>
        <v>0</v>
      </c>
      <c r="H8" s="32"/>
    </row>
    <row r="9" spans="2:8" x14ac:dyDescent="0.3">
      <c r="B9" s="33"/>
      <c r="C9" s="33"/>
      <c r="D9" s="34"/>
      <c r="E9" s="19"/>
      <c r="F9" s="31"/>
      <c r="G9" s="32">
        <f t="shared" si="0"/>
        <v>0</v>
      </c>
      <c r="H9" s="32"/>
    </row>
    <row r="10" spans="2:8" x14ac:dyDescent="0.3">
      <c r="B10" s="33"/>
      <c r="C10" s="33"/>
      <c r="D10" s="34"/>
      <c r="E10" s="19"/>
      <c r="F10" s="31"/>
      <c r="G10" s="32">
        <f t="shared" si="0"/>
        <v>0</v>
      </c>
      <c r="H10" s="32"/>
    </row>
    <row r="11" spans="2:8" x14ac:dyDescent="0.3">
      <c r="B11" s="33"/>
      <c r="C11" s="33"/>
      <c r="D11" s="34"/>
      <c r="E11" s="19"/>
      <c r="F11" s="31"/>
      <c r="G11" s="32">
        <f t="shared" si="0"/>
        <v>0</v>
      </c>
      <c r="H11" s="32"/>
    </row>
    <row r="12" spans="2:8" x14ac:dyDescent="0.3">
      <c r="B12" s="33"/>
      <c r="C12" s="33"/>
      <c r="D12" s="34"/>
      <c r="E12" s="19"/>
      <c r="F12" s="31"/>
      <c r="G12" s="32">
        <f t="shared" si="0"/>
        <v>0</v>
      </c>
      <c r="H12" s="32"/>
    </row>
    <row r="13" spans="2:8" x14ac:dyDescent="0.3">
      <c r="B13" s="33"/>
      <c r="C13" s="33"/>
      <c r="D13" s="34"/>
      <c r="E13" s="19"/>
      <c r="F13" s="31"/>
      <c r="G13" s="32">
        <f t="shared" si="0"/>
        <v>0</v>
      </c>
      <c r="H13" s="32"/>
    </row>
    <row r="14" spans="2:8" x14ac:dyDescent="0.3">
      <c r="B14" s="33"/>
      <c r="C14" s="33"/>
      <c r="D14" s="34"/>
      <c r="E14" s="19"/>
      <c r="F14" s="31"/>
      <c r="G14" s="32">
        <f t="shared" si="0"/>
        <v>0</v>
      </c>
      <c r="H14" s="32"/>
    </row>
    <row r="15" spans="2:8" x14ac:dyDescent="0.3">
      <c r="B15" s="33"/>
      <c r="C15" s="33"/>
      <c r="D15" s="34"/>
      <c r="E15" s="19"/>
      <c r="F15" s="31"/>
      <c r="G15" s="32">
        <f t="shared" si="0"/>
        <v>0</v>
      </c>
      <c r="H15" s="32"/>
    </row>
    <row r="16" spans="2:8" x14ac:dyDescent="0.3">
      <c r="B16" s="33"/>
      <c r="C16" s="33"/>
      <c r="D16" s="34"/>
      <c r="E16" s="19"/>
      <c r="F16" s="31"/>
      <c r="G16" s="32">
        <f t="shared" si="0"/>
        <v>0</v>
      </c>
      <c r="H16" s="32"/>
    </row>
    <row r="17" spans="2:8" x14ac:dyDescent="0.3">
      <c r="B17" s="33"/>
      <c r="C17" s="33"/>
      <c r="D17" s="34"/>
      <c r="E17" s="19"/>
      <c r="F17" s="31"/>
      <c r="G17" s="32">
        <f t="shared" si="0"/>
        <v>0</v>
      </c>
      <c r="H17" s="32"/>
    </row>
    <row r="18" spans="2:8" x14ac:dyDescent="0.3">
      <c r="B18" s="33"/>
      <c r="C18" s="33"/>
      <c r="D18" s="34"/>
      <c r="E18" s="19"/>
      <c r="F18" s="31"/>
      <c r="G18" s="32">
        <f t="shared" si="0"/>
        <v>0</v>
      </c>
      <c r="H18" s="32"/>
    </row>
    <row r="19" spans="2:8" x14ac:dyDescent="0.3">
      <c r="B19" s="33"/>
      <c r="C19" s="33"/>
      <c r="D19" s="34"/>
      <c r="E19" s="19"/>
      <c r="F19" s="31"/>
      <c r="G19" s="32">
        <f t="shared" si="0"/>
        <v>0</v>
      </c>
      <c r="H19" s="32"/>
    </row>
    <row r="20" spans="2:8" x14ac:dyDescent="0.3">
      <c r="B20" s="33"/>
      <c r="C20" s="33"/>
      <c r="D20" s="34"/>
      <c r="E20" s="19"/>
      <c r="F20" s="19"/>
      <c r="G20" s="32">
        <f t="shared" si="0"/>
        <v>0</v>
      </c>
      <c r="H20" s="32"/>
    </row>
    <row r="21" spans="2:8" x14ac:dyDescent="0.3">
      <c r="B21" s="33"/>
      <c r="C21" s="33"/>
      <c r="D21" s="34"/>
      <c r="E21" s="19"/>
      <c r="F21" s="19"/>
      <c r="G21" s="32">
        <f t="shared" si="0"/>
        <v>0</v>
      </c>
      <c r="H21" s="32"/>
    </row>
    <row r="22" spans="2:8" x14ac:dyDescent="0.3">
      <c r="B22" s="30"/>
      <c r="C22" s="30"/>
      <c r="D22" s="34"/>
      <c r="E22" s="31"/>
      <c r="F22" s="19"/>
      <c r="G22" s="32">
        <f>F22</f>
        <v>0</v>
      </c>
      <c r="H22" s="32"/>
    </row>
    <row r="23" spans="2:8" x14ac:dyDescent="0.3">
      <c r="B23" s="35"/>
      <c r="C23" s="12"/>
      <c r="D23" s="37">
        <f>SUM(D4:D22)</f>
        <v>0</v>
      </c>
      <c r="E23" s="36">
        <f>SUM(E4:E21)</f>
        <v>0</v>
      </c>
      <c r="F23" s="36">
        <f>SUM(F4:F21)</f>
        <v>0</v>
      </c>
      <c r="G23" s="36">
        <f>SUM(G4:G22)</f>
        <v>0</v>
      </c>
      <c r="H23" s="36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8643D3-E0EF-4AE7-BEAF-2F7641530787}">
  <dimension ref="B1:E3"/>
  <sheetViews>
    <sheetView workbookViewId="0">
      <selection activeCell="E10" sqref="E10"/>
    </sheetView>
  </sheetViews>
  <sheetFormatPr defaultRowHeight="14.4" x14ac:dyDescent="0.3"/>
  <sheetData>
    <row r="1" spans="2:5" s="2" customFormat="1" ht="18" x14ac:dyDescent="0.35">
      <c r="B1" s="29" t="s">
        <v>42</v>
      </c>
      <c r="C1" s="29"/>
      <c r="D1" s="1"/>
      <c r="E1" s="1"/>
    </row>
    <row r="3" spans="2:5" x14ac:dyDescent="0.3">
      <c r="B3" t="s">
        <v>53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g3014de8249d42afad66165e3d2261e7 xmlns="9a9ec0f0-7796-43d0-ac1f-4c8c46ee0bd1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Procedures</TermName>
          <TermId xmlns="http://schemas.microsoft.com/office/infopath/2007/PartnerControls">ab1b985a-cd6b-4f5a-9c38-8441dabce992</TermId>
        </TermInfo>
      </Terms>
    </g3014de8249d42afad66165e3d2261e7>
    <IconOverlay xmlns="http://schemas.microsoft.com/sharepoint/v4" xsi:nil="true"/>
    <i2d81646cf3b4af085db4e59f76b2271 xmlns="9a9ec0f0-7796-43d0-ac1f-4c8c46ee0bd1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Algemene preventie</TermName>
          <TermId xmlns="http://schemas.microsoft.com/office/infopath/2007/PartnerControls">3e2e676b-b7dc-4894-9ba9-2f5da8e98162</TermId>
        </TermInfo>
      </Terms>
    </i2d81646cf3b4af085db4e59f76b2271>
    <APREV_x0020_Actief xmlns="f84df657-13e5-4ac6-a109-a74a11d2d2fe">true</APREV_x0020_Actief>
    <Procedures_Type xmlns="f84df657-13e5-4ac6-a109-a74a11d2d2fe">Oproepen 2025</Procedures_Type>
    <Jaar xmlns="f84df657-13e5-4ac6-a109-a74a11d2d2fe">2025</Jaar>
    <TaxCatchAll xmlns="9a9ec0f0-7796-43d0-ac1f-4c8c46ee0bd1">
      <Value>35</Value>
      <Value>1</Value>
    </TaxCatchAll>
    <Archief xmlns="f84df657-13e5-4ac6-a109-a74a11d2d2f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APREV_procedures" ma:contentTypeID="0x010100E5B23CBEC15EF443818A347F7744E7580015B0F32BA035BA4599DF233D02BC33880300421B401BFFC8354AA78A664438382034" ma:contentTypeVersion="18" ma:contentTypeDescription="" ma:contentTypeScope="" ma:versionID="2f602f6eb234b1dd0fb20bc6e8abb090">
  <xsd:schema xmlns:xsd="http://www.w3.org/2001/XMLSchema" xmlns:xs="http://www.w3.org/2001/XMLSchema" xmlns:p="http://schemas.microsoft.com/office/2006/metadata/properties" xmlns:ns2="9a9ec0f0-7796-43d0-ac1f-4c8c46ee0bd1" xmlns:ns3="f84df657-13e5-4ac6-a109-a74a11d2d2fe" xmlns:ns4="6aa95592-74f9-4486-9d34-7650f39c7d2a" xmlns:ns5="http://schemas.microsoft.com/sharepoint/v4" targetNamespace="http://schemas.microsoft.com/office/2006/metadata/properties" ma:root="true" ma:fieldsID="c728b0c5be9c4267b2d5d3641d5beb1b" ns2:_="" ns3:_="" ns4:_="" ns5:_="">
    <xsd:import namespace="9a9ec0f0-7796-43d0-ac1f-4c8c46ee0bd1"/>
    <xsd:import namespace="f84df657-13e5-4ac6-a109-a74a11d2d2fe"/>
    <xsd:import namespace="6aa95592-74f9-4486-9d34-7650f39c7d2a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3:Procedures_Type"/>
                <xsd:element ref="ns3:Jaar" minOccurs="0"/>
                <xsd:element ref="ns2:i2d81646cf3b4af085db4e59f76b2271" minOccurs="0"/>
                <xsd:element ref="ns2:TaxCatchAll" minOccurs="0"/>
                <xsd:element ref="ns2:TaxCatchAllLabel" minOccurs="0"/>
                <xsd:element ref="ns2:g3014de8249d42afad66165e3d2261e7" minOccurs="0"/>
                <xsd:element ref="ns4:MediaServiceMetadata" minOccurs="0"/>
                <xsd:element ref="ns4:MediaServiceFastMetadata" minOccurs="0"/>
                <xsd:element ref="ns5:IconOverlay" minOccurs="0"/>
                <xsd:element ref="ns3:APREV_x0020_Actief" minOccurs="0"/>
                <xsd:element ref="ns3:SharedWithUsers" minOccurs="0"/>
                <xsd:element ref="ns3:SharedWithDetails" minOccurs="0"/>
                <xsd:element ref="ns3:Archief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ec0f0-7796-43d0-ac1f-4c8c46ee0bd1" elementFormDefault="qualified">
    <xsd:import namespace="http://schemas.microsoft.com/office/2006/documentManagement/types"/>
    <xsd:import namespace="http://schemas.microsoft.com/office/infopath/2007/PartnerControls"/>
    <xsd:element name="i2d81646cf3b4af085db4e59f76b2271" ma:index="8" nillable="true" ma:taxonomy="true" ma:internalName="i2d81646cf3b4af085db4e59f76b2271" ma:taxonomyFieldName="ZG_x0020_Thema" ma:displayName="ZG Thema" ma:readOnly="false" ma:default="1;#Algemene preventie|3e2e676b-b7dc-4894-9ba9-2f5da8e98162" ma:fieldId="{22d81646-cf3b-4af0-85db-4e59f76b2271}" ma:sspId="49ca8161-7180-459b-a0ef-1a71cf6ffea5" ma:termSetId="7fe39be1-420a-4760-9a61-3e6b46397d5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902af3c3-7d43-48c5-89d9-0d1fca778696}" ma:internalName="TaxCatchAll" ma:showField="CatchAllData" ma:web="f84df657-13e5-4ac6-a109-a74a11d2d2f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902af3c3-7d43-48c5-89d9-0d1fca778696}" ma:internalName="TaxCatchAllLabel" ma:readOnly="true" ma:showField="CatchAllDataLabel" ma:web="f84df657-13e5-4ac6-a109-a74a11d2d2f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g3014de8249d42afad66165e3d2261e7" ma:index="12" nillable="true" ma:taxonomy="true" ma:internalName="g3014de8249d42afad66165e3d2261e7" ma:taxonomyFieldName="ZG_x0020_Subthema" ma:displayName="ZG Subthema" ma:default="16;#Voeding en beweging|f57200d8-1646-41a0-8f77-634275c42746" ma:fieldId="{03014de8-249d-42af-ad66-165e3d2261e7}" ma:taxonomyMulti="true" ma:sspId="49ca8161-7180-459b-a0ef-1a71cf6ffea5" ma:termSetId="d7c685f0-dcff-44f7-afae-a3a295cca2e8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4df657-13e5-4ac6-a109-a74a11d2d2fe" elementFormDefault="qualified">
    <xsd:import namespace="http://schemas.microsoft.com/office/2006/documentManagement/types"/>
    <xsd:import namespace="http://schemas.microsoft.com/office/infopath/2007/PartnerControls"/>
    <xsd:element name="Procedures_Type" ma:index="4" ma:displayName="Aard Proc" ma:format="Dropdown" ma:internalName="Procedures_Type">
      <xsd:simpleType>
        <xsd:union memberTypes="dms:Text">
          <xsd:simpleType>
            <xsd:restriction base="dms:Choice">
              <xsd:enumeration value="Algemeen"/>
              <xsd:enumeration value="CIRRO"/>
              <xsd:enumeration value="Financiering"/>
              <xsd:enumeration value="Gezondheidsconferentie"/>
              <xsd:enumeration value="Methodiekontwikkeling"/>
              <xsd:enumeration value="Oproepen 2024"/>
              <xsd:enumeration value="Oproepen 2025"/>
              <xsd:enumeration value="Orka kabinet"/>
              <xsd:enumeration value="Outlook"/>
              <xsd:enumeration value="Ploeg en rapportage"/>
              <xsd:enumeration value="PO-OT"/>
              <xsd:enumeration value="Samenwerking PO"/>
              <xsd:enumeration value="SharePoint"/>
              <xsd:enumeration value="Verlengen BHO 2026"/>
              <xsd:enumeration value="Werkgroepen"/>
              <xsd:enumeration value="Wetgeving in voege en voorbereiding"/>
            </xsd:restriction>
          </xsd:simpleType>
        </xsd:union>
      </xsd:simpleType>
    </xsd:element>
    <xsd:element name="Jaar" ma:index="5" nillable="true" ma:displayName="Jaar" ma:default="2025" ma:internalName="Jaar">
      <xsd:simpleType>
        <xsd:restriction base="dms:Text">
          <xsd:maxLength value="4"/>
        </xsd:restriction>
      </xsd:simpleType>
    </xsd:element>
    <xsd:element name="APREV_x0020_Actief" ma:index="19" nillable="true" ma:displayName="APREV Actief" ma:default="1" ma:internalName="APREV_x0020_Actief">
      <xsd:simpleType>
        <xsd:restriction base="dms:Boolean"/>
      </xsd:simpleType>
    </xsd:element>
    <xsd:element name="SharedWithUsers" ma:index="20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Archief" ma:index="22" nillable="true" ma:displayName="Archief" ma:format="Dropdown" ma:internalName="Archief">
      <xsd:simpleType>
        <xsd:restriction base="dms:Choice">
          <xsd:enumeration value="Archief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a95592-74f9-4486-9d34-7650f39c7d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Inhouds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49ca8161-7180-459b-a0ef-1a71cf6ffea5" ContentTypeId="0x010100E5B23CBEC15EF443818A347F7744E758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9531BD-32A5-429D-87C4-2A4663CEF31E}">
  <ds:schemaRefs>
    <ds:schemaRef ds:uri="http://schemas.microsoft.com/office/2006/metadata/properties"/>
    <ds:schemaRef ds:uri="http://schemas.microsoft.com/office/infopath/2007/PartnerControls"/>
    <ds:schemaRef ds:uri="9a9ec0f0-7796-43d0-ac1f-4c8c46ee0bd1"/>
    <ds:schemaRef ds:uri="http://schemas.microsoft.com/sharepoint/v4"/>
    <ds:schemaRef ds:uri="f84df657-13e5-4ac6-a109-a74a11d2d2fe"/>
  </ds:schemaRefs>
</ds:datastoreItem>
</file>

<file path=customXml/itemProps2.xml><?xml version="1.0" encoding="utf-8"?>
<ds:datastoreItem xmlns:ds="http://schemas.openxmlformats.org/officeDocument/2006/customXml" ds:itemID="{9F008904-C630-43F7-B951-EED751B3ED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9ec0f0-7796-43d0-ac1f-4c8c46ee0bd1"/>
    <ds:schemaRef ds:uri="f84df657-13e5-4ac6-a109-a74a11d2d2fe"/>
    <ds:schemaRef ds:uri="6aa95592-74f9-4486-9d34-7650f39c7d2a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14949E6-A9D0-4F69-9A1B-D9CB1FD0EF2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12F260F5-4D6B-448E-823C-D6225E7F267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0c0338a6-9561-4ee8-b8d6-4e89cbd520a0}" enabled="0" method="" siteId="{0c0338a6-9561-4ee8-b8d6-4e89cbd520a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6</vt:i4>
      </vt:variant>
      <vt:variant>
        <vt:lpstr>Benoemde bereiken</vt:lpstr>
      </vt:variant>
      <vt:variant>
        <vt:i4>1</vt:i4>
      </vt:variant>
    </vt:vector>
  </HeadingPairs>
  <TitlesOfParts>
    <vt:vector size="7" baseType="lpstr">
      <vt:lpstr>Info</vt:lpstr>
      <vt:lpstr>begroting 1e werkingsjaar</vt:lpstr>
      <vt:lpstr>meerjarenbegroting</vt:lpstr>
      <vt:lpstr>reserve</vt:lpstr>
      <vt:lpstr>personeel</vt:lpstr>
      <vt:lpstr>werking</vt:lpstr>
      <vt:lpstr>meerjarenbegroting!Afdrukbereik</vt:lpstr>
    </vt:vector>
  </TitlesOfParts>
  <Manager/>
  <Company>Vlaamse Overheid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luytenpi</dc:creator>
  <cp:keywords/>
  <dc:description/>
  <cp:lastModifiedBy>De Schryver Marian</cp:lastModifiedBy>
  <cp:revision/>
  <dcterms:created xsi:type="dcterms:W3CDTF">2011-10-20T09:17:36Z</dcterms:created>
  <dcterms:modified xsi:type="dcterms:W3CDTF">2025-12-16T11:27:55Z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0x010100E5B23CBEC15EF443818A347F7744E7580015B0F32BA035BA4599DF233D02BC33880300421B401BFFC8354AA78A664438382034</vt:lpwstr>
  </property>
  <property fmtid="{D5CDD505-2E9C-101B-9397-08002B2CF9AE}" pid="3" name="ZG Subthema">
    <vt:lpwstr>35;#Procedures|ab1b985a-cd6b-4f5a-9c38-8441dabce992</vt:lpwstr>
  </property>
  <property fmtid="{D5CDD505-2E9C-101B-9397-08002B2CF9AE}" pid="4" name="ZG Thema">
    <vt:lpwstr>1;#Algemene preventie|3e2e676b-b7dc-4894-9ba9-2f5da8e98162</vt:lpwstr>
  </property>
  <property fmtid="{D5CDD505-2E9C-101B-9397-08002B2CF9AE}" pid="5" name="ZG_x0020_Subthema">
    <vt:lpwstr>35;#Procedures|ab1b985a-cd6b-4f5a-9c38-8441dabce992</vt:lpwstr>
  </property>
  <property fmtid="{D5CDD505-2E9C-101B-9397-08002B2CF9AE}" pid="6" name="ZG_x0020_Thema">
    <vt:lpwstr>1;#Algemene preventie|3e2e676b-b7dc-4894-9ba9-2f5da8e98162</vt:lpwstr>
  </property>
</Properties>
</file>