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462" r:id="rId6"/>
    <p:sldId id="498" r:id="rId7"/>
    <p:sldId id="486" r:id="rId8"/>
    <p:sldId id="397" r:id="rId9"/>
    <p:sldId id="281" r:id="rId10"/>
    <p:sldId id="459" r:id="rId11"/>
    <p:sldId id="460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D47301-BF15-F41C-C40D-D3D9FA177423}" name="Lauwers Leen" initials="LL" userId="S::leen.lauwers@vlaanderen.be::b07259d2-56e0-4213-9c51-0ac00f7e1cb2" providerId="AD"/>
  <p188:author id="{FFA9A2C8-3F53-9D0D-2152-DA38D77D94CF}" name="Devadder Phebe" initials="DP" userId="S::phebe.devadder@vlaanderen.be::e067ce41-2ca1-43f3-afcf-6267d7dfa7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6E4"/>
    <a:srgbClr val="717171"/>
    <a:srgbClr val="0F4C81"/>
    <a:srgbClr val="384F81"/>
    <a:srgbClr val="373736"/>
    <a:srgbClr val="657F00"/>
    <a:srgbClr val="8BAE00"/>
    <a:srgbClr val="912D2D"/>
    <a:srgbClr val="6464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C366A-C03D-AD72-9329-B92ACE10A3DF}" v="4" dt="2026-01-06T12:54:04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6-1-2026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6/01/2026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956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8844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354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3971836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 b="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7749CDD0-7D77-4D23-9A27-F361E39BA472}" type="datetime1">
              <a:rPr lang="nl-BE" smtClean="0"/>
              <a:pPr/>
              <a:t>6/01/2026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 userDrawn="1"/>
        </p:nvGrpSpPr>
        <p:grpSpPr>
          <a:xfrm>
            <a:off x="288001" y="252000"/>
            <a:ext cx="6033506" cy="6265475"/>
            <a:chOff x="288001" y="252000"/>
            <a:chExt cx="6033506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52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1" y="252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804BA3EF-1EB8-3C1E-4ABD-BCCE957F6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2215375" y="252000"/>
            <a:ext cx="6640625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55934B5F-A704-38A9-8752-B9FD251A13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0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2" name="Afbeelding 1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CDA5A76-C962-6B21-816B-119694470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885027"/>
            <a:ext cx="7416000" cy="1346396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2000" b="1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320619" y="5306531"/>
            <a:ext cx="4391381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96000" y="1915297"/>
            <a:ext cx="7416000" cy="1865871"/>
          </a:xfrm>
        </p:spPr>
        <p:txBody>
          <a:bodyPr anchor="t" anchorCtr="0"/>
          <a:lstStyle>
            <a:lvl1pPr>
              <a:lnSpc>
                <a:spcPts val="5400"/>
              </a:lnSpc>
              <a:defRPr sz="54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6/01/2026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14375" y="0"/>
            <a:ext cx="8820000" cy="6012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9B42E7EB-9A17-4924-B872-9C111592C7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6/01/2026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3200" y="-26377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96792" y="3498715"/>
            <a:ext cx="8856000" cy="3359285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6282000"/>
            <a:ext cx="1828800" cy="18288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6/01/2026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3" name="Afbeelding 2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7363EEA-FA23-FBED-0136-82C1FEB18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6/01/2026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6/01/2026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373736"/>
                </a:solidFill>
                <a:latin typeface="+mj-lt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90000"/>
              </a:lnSpc>
              <a:buSzPct val="85000"/>
              <a:defRPr>
                <a:latin typeface="+mj-lt"/>
              </a:defRPr>
            </a:lvl3pPr>
            <a:lvl4pPr>
              <a:lnSpc>
                <a:spcPct val="90000"/>
              </a:lnSpc>
              <a:defRPr>
                <a:latin typeface="+mj-lt"/>
              </a:defRPr>
            </a:lvl4pPr>
            <a:lvl5pPr>
              <a:lnSpc>
                <a:spcPct val="90000"/>
              </a:lnSpc>
              <a:defRPr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6/01/2026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309220" y="0"/>
            <a:ext cx="8847137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7" name="Titel 4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Ondertitel 5"/>
          <p:cNvSpPr>
            <a:spLocks noGrp="1"/>
          </p:cNvSpPr>
          <p:nvPr>
            <p:ph type="subTitle" idx="4294967295"/>
          </p:nvPr>
        </p:nvSpPr>
        <p:spPr>
          <a:xfrm>
            <a:off x="5176691" y="4191642"/>
            <a:ext cx="3408509" cy="1731171"/>
          </a:xfrm>
        </p:spPr>
        <p:txBody>
          <a:bodyPr/>
          <a:lstStyle/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3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248079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248079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24807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5977"/>
            <a:ext cx="1828800" cy="157824"/>
          </a:xfrm>
          <a:prstGeom prst="rect">
            <a:avLst/>
          </a:prstGeom>
        </p:spPr>
      </p:pic>
      <p:pic>
        <p:nvPicPr>
          <p:cNvPr id="10" name="Afbeelding 9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76EE1044-D218-5F18-BA22-6673D9FB15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73" r:id="rId3"/>
    <p:sldLayoutId id="2147483672" r:id="rId4"/>
    <p:sldLayoutId id="2147483678" r:id="rId5"/>
    <p:sldLayoutId id="2147483650" r:id="rId6"/>
    <p:sldLayoutId id="2147483652" r:id="rId7"/>
    <p:sldLayoutId id="2147483655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4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03395" y="6339600"/>
            <a:ext cx="947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21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200" b="1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200" b="0" kern="1200" spc="0" baseline="0">
          <a:solidFill>
            <a:srgbClr val="9B9B9B"/>
          </a:solidFill>
          <a:latin typeface="+mn-lt"/>
          <a:ea typeface="+mn-ea"/>
          <a:cs typeface="Arial" panose="020B060402020202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7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Welke info is opgenomen?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BE28EC-0A79-9FC7-E9A8-4D5DD7E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398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641B4-ACDA-7A41-3D34-118BD2DE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93" y="98673"/>
            <a:ext cx="8540885" cy="583689"/>
          </a:xfrm>
        </p:spPr>
        <p:txBody>
          <a:bodyPr/>
          <a:lstStyle/>
          <a:p>
            <a:pPr algn="ctr"/>
            <a:r>
              <a:rPr lang="nl-BE"/>
              <a:t>Welke info is opgenomen?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90008-D656-F4F9-CE9F-2F8D9BD2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94" y="752637"/>
            <a:ext cx="4133806" cy="1116000"/>
          </a:xfrm>
        </p:spPr>
        <p:txBody>
          <a:bodyPr/>
          <a:lstStyle/>
          <a:p>
            <a:pPr>
              <a:buNone/>
            </a:pPr>
            <a:r>
              <a:rPr lang="nl-NL" sz="1800" b="0"/>
              <a:t>1. Erkende zorgvoorzieningen door het beleidsdomein Welzijn, Volksgezondheid en Gezin (bv. woonzorgcentra, </a:t>
            </a:r>
            <a:r>
              <a:rPr lang="nl-NL" sz="1800" b="0" err="1"/>
              <a:t>CAW’s</a:t>
            </a:r>
            <a:r>
              <a:rPr lang="nl-NL" sz="1800" b="0"/>
              <a:t>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3F5FCD1-4FCB-43C9-340F-196EEA4E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83" y="1859574"/>
            <a:ext cx="5299791" cy="30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3B6EAEA-A2F9-8C02-FB5B-055DC715471C}"/>
              </a:ext>
            </a:extLst>
          </p:cNvPr>
          <p:cNvSpPr txBox="1">
            <a:spLocks/>
          </p:cNvSpPr>
          <p:nvPr/>
        </p:nvSpPr>
        <p:spPr>
          <a:xfrm>
            <a:off x="438194" y="1671221"/>
            <a:ext cx="4133806" cy="909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2. Erkende gezondheidszorgberoepen die werken in de eerste lijn (bv. huisartsen, apothekers enz.)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7FAD010-90CC-63FD-0E43-BC61ABE6E88B}"/>
              </a:ext>
            </a:extLst>
          </p:cNvPr>
          <p:cNvSpPr txBox="1">
            <a:spLocks/>
          </p:cNvSpPr>
          <p:nvPr/>
        </p:nvSpPr>
        <p:spPr>
          <a:xfrm>
            <a:off x="5357148" y="714807"/>
            <a:ext cx="3786852" cy="1112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3. Niet-erkend zorgaanbod dat thematisch aansluit bij welzijn, volksgezondheid en gezin (bv. zelfhulpgroepen, </a:t>
            </a:r>
            <a:r>
              <a:rPr lang="nl-NL" sz="1800" b="0" err="1"/>
              <a:t>tabakologen</a:t>
            </a:r>
            <a:r>
              <a:rPr lang="nl-NL" sz="1800" b="0"/>
              <a:t> enz.)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91E1C09-B397-7B14-3CF1-9E141E648C1D}"/>
              </a:ext>
            </a:extLst>
          </p:cNvPr>
          <p:cNvSpPr txBox="1">
            <a:spLocks/>
          </p:cNvSpPr>
          <p:nvPr/>
        </p:nvSpPr>
        <p:spPr>
          <a:xfrm>
            <a:off x="438194" y="4870056"/>
            <a:ext cx="3641613" cy="909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4. Erkend door een ander beleidsdomein (bv. maatwerkbedrijven, integratiecentra)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8F86216-B529-979E-C357-A9FBEC3DA94F}"/>
              </a:ext>
            </a:extLst>
          </p:cNvPr>
          <p:cNvSpPr txBox="1"/>
          <p:nvPr/>
        </p:nvSpPr>
        <p:spPr>
          <a:xfrm>
            <a:off x="5255136" y="4855557"/>
            <a:ext cx="38110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5. Restcategorie (bv. gegevens van overheden, zoals jeugddienst gemeente, Vlaamse Gemeenschapscommissie, hoofdzetel VDAB enz.)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A548978C-F0DA-8A39-C355-C743120A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86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D58D1-B923-0837-D991-18244A9E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25B98D-AB6D-7975-F5E1-D7CEA116A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999" y="1517715"/>
            <a:ext cx="7676507" cy="4458879"/>
          </a:xfr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nl-BE" sz="2200" b="1" i="0" u="none" strike="noStrike" kern="1200" cap="none" spc="0" normalizeH="0" baseline="0" noProof="0" dirty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Rubriekenlijst</a:t>
            </a:r>
          </a:p>
          <a:p>
            <a:pPr marL="575945" marR="0" lvl="1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nl-B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inhoudstafel van de databank</a:t>
            </a:r>
            <a:endParaRPr lang="nl-BE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863600" marR="0" lvl="2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4"/>
              </a:buBlip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Welzijnsorganisaties/zorgvoorzieningen</a:t>
            </a:r>
            <a:endParaRPr lang="nl-BE" sz="20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151890" lvl="3" indent="-287655">
              <a:buSzPct val="85000"/>
              <a:buBlip>
                <a:blip r:embed="rId4"/>
              </a:buBlip>
              <a:defRPr/>
            </a:pPr>
            <a:r>
              <a:rPr lang="nl-BE" dirty="0">
                <a:solidFill>
                  <a:srgbClr val="373636"/>
                </a:solidFill>
                <a:latin typeface="Calibri"/>
                <a:cs typeface="Calibri"/>
              </a:rPr>
              <a:t>Sociale huizen, woonzorgcentra, kinderopvanginitiatieven…</a:t>
            </a:r>
            <a:endParaRPr lang="nl-BE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863600" marR="0" lvl="2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4"/>
              </a:buBlip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Gezondheidszorgberoepen</a:t>
            </a:r>
            <a:endParaRPr lang="nl-BE" sz="20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151890" lvl="3" indent="-287655">
              <a:buSzPct val="85000"/>
              <a:buBlip>
                <a:blip r:embed="rId4"/>
              </a:buBlip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Apotheken, huisartsen, kinesitherapeuten, logopedisten…</a:t>
            </a:r>
            <a:endParaRPr lang="nl-BE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575945" marR="0" lvl="2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None/>
              <a:tabLst/>
              <a:defRPr/>
            </a:pPr>
            <a:endParaRPr lang="nl-BE" sz="20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Calibri"/>
            </a:endParaRPr>
          </a:p>
          <a:p>
            <a:pPr marL="0" marR="0" lvl="0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Fiche is gekoppeld:</a:t>
            </a:r>
            <a:endParaRPr lang="nl-NL" sz="2200" b="1" i="0" u="none" strike="noStrike" kern="1200" cap="none" spc="0" normalizeH="0" baseline="0" noProof="0" dirty="0">
              <a:ln>
                <a:noFill/>
              </a:ln>
              <a:solidFill>
                <a:srgbClr val="373736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575945" marR="0" lvl="1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aan één of meerdere rubrieken</a:t>
            </a:r>
            <a:endParaRPr lang="nl-NL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575945" lvl="1" indent="-287655">
              <a:defRPr/>
            </a:pPr>
            <a:r>
              <a:rPr lang="nl-NL" dirty="0">
                <a:solidFill>
                  <a:prstClr val="white">
                    <a:lumMod val="50000"/>
                  </a:prstClr>
                </a:solidFill>
                <a:cs typeface="Calibri"/>
              </a:rPr>
              <a:t>een zo precies mogelijke </a:t>
            </a:r>
            <a:r>
              <a:rPr lang="nl-NL" dirty="0" err="1">
                <a:solidFill>
                  <a:prstClr val="white">
                    <a:lumMod val="50000"/>
                  </a:prstClr>
                </a:solidFill>
                <a:cs typeface="Calibri"/>
              </a:rPr>
              <a:t>subrubriek</a:t>
            </a:r>
            <a:endParaRPr lang="nl-NL" dirty="0">
              <a:solidFill>
                <a:prstClr val="white">
                  <a:lumMod val="50000"/>
                </a:prstClr>
              </a:solidFill>
              <a:ea typeface="Calibri"/>
              <a:cs typeface="Calibri"/>
            </a:endParaRPr>
          </a:p>
          <a:p>
            <a:pPr marL="28829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  <a:tabLst/>
              <a:defRPr/>
            </a:pPr>
            <a:br>
              <a:rPr lang="nl-NL" dirty="0">
                <a:latin typeface="Calibri"/>
              </a:rPr>
            </a:br>
            <a:endParaRPr lang="nl-NL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indent="-287655">
              <a:defRPr/>
            </a:pPr>
            <a:r>
              <a:rPr lang="nl-NL" dirty="0">
                <a:latin typeface="Calibri"/>
                <a:cs typeface="Calibri"/>
              </a:rPr>
              <a:t>Afspraken rond manier van opnemen &gt; </a:t>
            </a:r>
            <a:r>
              <a:rPr lang="nl-NL" dirty="0" err="1">
                <a:latin typeface="Calibri"/>
                <a:cs typeface="Calibri"/>
              </a:rPr>
              <a:t>datagovernance</a:t>
            </a:r>
            <a:endParaRPr lang="nl-NL" dirty="0">
              <a:latin typeface="Calibri"/>
              <a:ea typeface="Calibri"/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9BBC88-EBAF-2A82-F8C1-1C24D3EF4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741" y="4425685"/>
            <a:ext cx="2337930" cy="7967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33A7A1-2E14-0ECA-AAB5-38ADB90DE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559" y="3429000"/>
            <a:ext cx="3570948" cy="823147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20AFD8-F518-5066-F1CE-FEA3EA5E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78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577B444-15FB-14EF-EE88-BCA1D92A9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4" y="1195581"/>
            <a:ext cx="7860636" cy="4906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B6143A-8874-69A5-3767-E496AB53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378818F-7963-B67E-7DC7-EC4FA62C98FB}"/>
              </a:ext>
            </a:extLst>
          </p:cNvPr>
          <p:cNvSpPr/>
          <p:nvPr/>
        </p:nvSpPr>
        <p:spPr>
          <a:xfrm>
            <a:off x="751891" y="3515812"/>
            <a:ext cx="1787703" cy="6883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9C0565-71E6-3314-EB77-BF19A93F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54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6143A-8874-69A5-3767-E496AB53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DFD502-B0F8-BB5B-87CB-D576E503D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9"/>
          <a:stretch/>
        </p:blipFill>
        <p:spPr>
          <a:xfrm>
            <a:off x="485025" y="1307458"/>
            <a:ext cx="4198984" cy="388653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4131DE-6ABA-6F51-C8F1-8E70163E0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0" y="1314000"/>
            <a:ext cx="4580017" cy="432091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D190A53-9FB8-5ECB-1258-24568D7394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334"/>
          <a:stretch>
            <a:fillRect/>
          </a:stretch>
        </p:blipFill>
        <p:spPr>
          <a:xfrm>
            <a:off x="2400508" y="2775256"/>
            <a:ext cx="4198984" cy="31437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F8F7FE-6283-B24B-2704-29391259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281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D7BCF-9750-99C6-88BA-0B392CAB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Rubrieken/Trefwoorden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94D7B8-2E05-E9B2-67C1-5F42F8A8FC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Opbouw van de hoofdrubrieken (1-18):</a:t>
            </a:r>
          </a:p>
          <a:p>
            <a:pPr lvl="1"/>
            <a:r>
              <a:rPr lang="nl-BE"/>
              <a:t>Telefonische hulpverlening/crisis/online hulpverlening</a:t>
            </a:r>
          </a:p>
          <a:p>
            <a:pPr lvl="1"/>
            <a:r>
              <a:rPr lang="nl-BE"/>
              <a:t>Ambulante hulpverlening</a:t>
            </a:r>
          </a:p>
          <a:p>
            <a:pPr lvl="1"/>
            <a:r>
              <a:rPr lang="nl-BE"/>
              <a:t>Residentiële hulpverlening</a:t>
            </a:r>
          </a:p>
          <a:p>
            <a:pPr lvl="1"/>
            <a:r>
              <a:rPr lang="nl-BE"/>
              <a:t>Specifieke voorzieningen</a:t>
            </a:r>
          </a:p>
          <a:p>
            <a:pPr lvl="1"/>
            <a:r>
              <a:rPr lang="nl-BE"/>
              <a:t>Zelfhulp</a:t>
            </a:r>
          </a:p>
          <a:p>
            <a:pPr lvl="1"/>
            <a:r>
              <a:rPr lang="nl-BE"/>
              <a:t>Overleg, koepels, federaties</a:t>
            </a:r>
            <a:br>
              <a:rPr lang="nl-BE"/>
            </a:br>
            <a:endParaRPr lang="nl-BE"/>
          </a:p>
          <a:p>
            <a:r>
              <a:rPr lang="nl-BE"/>
              <a:t>Standaard een aantal trefwoorden per (sub)rubriek</a:t>
            </a:r>
          </a:p>
          <a:p>
            <a:pPr marL="288000" lvl="1" indent="0">
              <a:buNone/>
            </a:pPr>
            <a:endParaRPr lang="nl-BE"/>
          </a:p>
          <a:p>
            <a:r>
              <a:rPr lang="nl-BE"/>
              <a:t>Regelmatige controle en update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AD0E51-AADC-0D1E-48FD-1D5466CC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23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BBE73-48BB-EA5E-4799-7B1492D2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Wat vind je er niet in?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CDD7F8-F2F2-03E3-41C7-8B63611894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Wat wel en niet opgenomen wordt in de Sociale Kaart is in evolutie</a:t>
            </a:r>
          </a:p>
          <a:p>
            <a:pPr marL="918900" lvl="1" indent="-342900">
              <a:buFont typeface="Wingdings" panose="05000000000000000000" pitchFamily="2" charset="2"/>
              <a:buChar char="Ø"/>
            </a:pPr>
            <a:r>
              <a:rPr lang="nl-BE" b="1"/>
              <a:t>de ideale Sociale Kaart bestaat niet en is nooit “af”</a:t>
            </a:r>
          </a:p>
          <a:p>
            <a:pPr lvl="1"/>
            <a:r>
              <a:rPr lang="nl-BE"/>
              <a:t>Scheidingsconsulenten, kindercoaches, burn-outcoaches, …</a:t>
            </a:r>
          </a:p>
          <a:p>
            <a:pPr lvl="1"/>
            <a:r>
              <a:rPr lang="nl-BE"/>
              <a:t>Advocaten, notarissen, gerechtsdeurwaarders</a:t>
            </a:r>
          </a:p>
          <a:p>
            <a:pPr lvl="1"/>
            <a:r>
              <a:rPr lang="nl-BE"/>
              <a:t>Sportverenigingen, tenzij duidelijke link met</a:t>
            </a:r>
            <a:br>
              <a:rPr lang="nl-BE"/>
            </a:br>
            <a:r>
              <a:rPr lang="nl-BE"/>
              <a:t>personen met een handicap</a:t>
            </a:r>
          </a:p>
          <a:p>
            <a:pPr lvl="1"/>
            <a:r>
              <a:rPr lang="nl-BE"/>
              <a:t>Traiteurdiensten</a:t>
            </a:r>
          </a:p>
          <a:p>
            <a:pPr lvl="1"/>
            <a:r>
              <a:rPr lang="nl-BE"/>
              <a:t>Commerciële poetsdiensten</a:t>
            </a:r>
          </a:p>
          <a:p>
            <a:pPr lvl="1"/>
            <a:r>
              <a:rPr lang="nl-BE"/>
              <a:t>…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3B4F52-13F2-EAC7-765E-35668C72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3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e_De Sociale Kaart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20FA5C6-36D2-4AD2-B13D-2FFFE40E62D8}"/>
    </a:ext>
  </a:extLst>
</a:theme>
</file>

<file path=ppt/theme/theme2.xml><?xml version="1.0" encoding="utf-8"?>
<a:theme xmlns:a="http://schemas.openxmlformats.org/drawingml/2006/main" name="Sociale kaart_aanpassing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7094D2C-9432-4013-931A-0896DE85D45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90ACE8ADDD4FAE3A9ABF09DC512E" ma:contentTypeVersion="19" ma:contentTypeDescription="Een nieuw document maken." ma:contentTypeScope="" ma:versionID="a1d209a3ca9d05d3afbd38350f8edc89">
  <xsd:schema xmlns:xsd="http://www.w3.org/2001/XMLSchema" xmlns:xs="http://www.w3.org/2001/XMLSchema" xmlns:p="http://schemas.microsoft.com/office/2006/metadata/properties" xmlns:ns2="04aa7712-e657-4542-8a60-41d56582ec84" xmlns:ns3="8962c94e-82ee-4bf5-ba06-66eb93334c9b" xmlns:ns4="9a9ec0f0-7796-43d0-ac1f-4c8c46ee0bd1" targetNamespace="http://schemas.microsoft.com/office/2006/metadata/properties" ma:root="true" ma:fieldsID="9db33ec9b3c2501f2e293341068b87ad" ns2:_="" ns3:_="" ns4:_="">
    <xsd:import namespace="04aa7712-e657-4542-8a60-41d56582ec84"/>
    <xsd:import namespace="8962c94e-82ee-4bf5-ba06-66eb93334c9b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Blo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a7712-e657-4542-8a60-41d56582e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Blok" ma:index="26" nillable="true" ma:displayName="Blok" ma:format="Dropdown" ma:internalName="Blok">
      <xsd:simpleType>
        <xsd:union memberTypes="dms:Text">
          <xsd:simpleType>
            <xsd:restriction base="dms:Choice">
              <xsd:enumeration value="Teamoverleg"/>
              <xsd:enumeration value="Interne organisatie"/>
              <xsd:enumeration value="planning en rapportering"/>
              <xsd:enumeration value="Kwaliteitshandboek en datagovernance SK"/>
              <xsd:enumeration value="Ontsluitingskader en draaiboek SK"/>
              <xsd:enumeration value="Scope en beoordelingen"/>
              <xsd:enumeration value="Afspraken fichebeheerders"/>
              <xsd:enumeration value="kwaliteitshandboek en datagovernance RV"/>
              <xsd:enumeration value="Communicatieplan en -acties"/>
              <xsd:enumeration value="Communicatiemateriaal"/>
              <xsd:enumeration value="Vormigen"/>
              <xsd:enumeration value="Partners en samenwerkingen"/>
              <xsd:enumeration value="Kwaliteitsactie"/>
              <xsd:enumeration value="Actualisatiecampagne"/>
              <xsd:enumeration value="Datahygiëne en onderhoud"/>
              <xsd:enumeration value="Monitoring gegevenskwaliteit"/>
              <xsd:enumeration value="CoBRHA-acties"/>
              <xsd:enumeration value="IT-ontwikkeling SK"/>
              <xsd:enumeration value="IT-ontwikkeling RV"/>
              <xsd:enumeration value="Beleid en financiën"/>
              <xsd:enumeration value="Achtergrondinfo"/>
              <xsd:enumeration value="Tijdelijke werkdocumente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2c94e-82ee-4bf5-ba06-66eb93334c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f5bd88d-0170-43dc-b48f-ba592e265f11}" ma:internalName="TaxCatchAll" ma:showField="CatchAllData" ma:web="75e81734-efe7-4f9e-b6ba-196a27e8d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aa7712-e657-4542-8a60-41d56582ec84">
      <Terms xmlns="http://schemas.microsoft.com/office/infopath/2007/PartnerControls"/>
    </lcf76f155ced4ddcb4097134ff3c332f>
    <TaxCatchAll xmlns="9a9ec0f0-7796-43d0-ac1f-4c8c46ee0bd1" xsi:nil="true"/>
    <Blok xmlns="04aa7712-e657-4542-8a60-41d56582ec84" xsi:nil="true"/>
  </documentManagement>
</p:properties>
</file>

<file path=customXml/itemProps1.xml><?xml version="1.0" encoding="utf-8"?>
<ds:datastoreItem xmlns:ds="http://schemas.openxmlformats.org/officeDocument/2006/customXml" ds:itemID="{88EBA11B-56C8-46F6-B2B4-7FB01BE679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8DFC04-4B73-4CA9-8026-932F7CD79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a7712-e657-4542-8a60-41d56582ec84"/>
    <ds:schemaRef ds:uri="8962c94e-82ee-4bf5-ba06-66eb93334c9b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42417C-1B2B-43E3-9850-BD5AC0818BBB}">
  <ds:schemaRefs>
    <ds:schemaRef ds:uri="http://purl.org/dc/terms/"/>
    <ds:schemaRef ds:uri="8962c94e-82ee-4bf5-ba06-66eb93334c9b"/>
    <ds:schemaRef ds:uri="http://purl.org/dc/dcmitype/"/>
    <ds:schemaRef ds:uri="http://schemas.microsoft.com/office/2006/documentManagement/types"/>
    <ds:schemaRef ds:uri="http://purl.org/dc/elements/1.1/"/>
    <ds:schemaRef ds:uri="04aa7712-e657-4542-8a60-41d56582ec84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9a9ec0f0-7796-43d0-ac1f-4c8c46ee0bd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DeSocialeKaart_presentatie_2023</Template>
  <TotalTime>1</TotalTime>
  <Words>284</Words>
  <Application>Microsoft Office PowerPoint</Application>
  <PresentationFormat>On-screen Show (4:3)</PresentationFormat>
  <Paragraphs>52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Presentatie_De Sociale Kaart</vt:lpstr>
      <vt:lpstr>Sociale kaart_aanpassing</vt:lpstr>
      <vt:lpstr>Welke info is opgenomen? </vt:lpstr>
      <vt:lpstr>Welke info is opgenomen?</vt:lpstr>
      <vt:lpstr>Welke info is opgenomen?</vt:lpstr>
      <vt:lpstr>Welke info is opgenomen?</vt:lpstr>
      <vt:lpstr>Welke info is opgenomen?</vt:lpstr>
      <vt:lpstr>Rubrieken/Trefwoorden</vt:lpstr>
      <vt:lpstr>Wat vind je er niet in?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Devadder Phebe</dc:creator>
  <cp:lastModifiedBy>Devadder Phebe</cp:lastModifiedBy>
  <cp:revision>21</cp:revision>
  <dcterms:created xsi:type="dcterms:W3CDTF">2023-10-09T13:52:27Z</dcterms:created>
  <dcterms:modified xsi:type="dcterms:W3CDTF">2026-01-06T13:08:24Z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0x010100015890ACE8ADDD4FAE3A9ABF09DC512E</vt:lpwstr>
  </property>
  <property fmtid="{D5CDD505-2E9C-101B-9397-08002B2CF9AE}" pid="3" name="_dlc_DocIdItemGuid">
    <vt:lpwstr>6c56238d-094d-4d13-9a3a-efec8f44194c</vt:lpwstr>
  </property>
  <property fmtid="{D5CDD505-2E9C-101B-9397-08002B2CF9AE}" pid="4" name="MediaServiceImageTags">
    <vt:lpwstr/>
  </property>
</Properties>
</file>