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3" r:id="rId1"/>
  </p:sldMasterIdLst>
  <p:sldIdLst>
    <p:sldId id="256" r:id="rId2"/>
    <p:sldId id="258" r:id="rId3"/>
    <p:sldId id="259" r:id="rId4"/>
    <p:sldId id="260" r:id="rId5"/>
    <p:sldId id="261" r:id="rId6"/>
    <p:sldId id="263" r:id="rId7"/>
    <p:sldId id="265" r:id="rId8"/>
    <p:sldId id="262" r:id="rId9"/>
    <p:sldId id="266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5"/>
    <p:restoredTop sz="94672"/>
  </p:normalViewPr>
  <p:slideViewPr>
    <p:cSldViewPr>
      <p:cViewPr varScale="1">
        <p:scale>
          <a:sx n="153" d="100"/>
          <a:sy n="153" d="100"/>
        </p:scale>
        <p:origin x="576" y="14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076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839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658709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895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367418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2297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140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087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04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880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504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994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766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907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76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10/15/2023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646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618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  <p:sldLayoutId id="2147483845" r:id="rId12"/>
    <p:sldLayoutId id="2147483846" r:id="rId13"/>
    <p:sldLayoutId id="2147483847" r:id="rId14"/>
    <p:sldLayoutId id="2147483848" r:id="rId15"/>
    <p:sldLayoutId id="2147483849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9A%D0%B2%D0%B0%D1%80%D1%86%D0%B8%D1%82" TargetMode="External"/><Relationship Id="rId2" Type="http://schemas.openxmlformats.org/officeDocument/2006/relationships/hyperlink" Target="https://uk.wikipedia.org/wiki/%D0%93%D1%80%D0%B0%D0%BD%D1%96%D1%82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uk.wikipedia.org/wiki/%D0%A1%D0%BC%D0%B0%D0%BB%D1%8C%D1%82%D0%B0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uk.wikipedia.org/wiki/%D0%93%D1%80%D0%B0%D1%84%D1%96%D1%82%D1%96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1424" y="2276872"/>
            <a:ext cx="8305800" cy="1857388"/>
          </a:xfrm>
        </p:spPr>
        <p:txBody>
          <a:bodyPr/>
          <a:lstStyle/>
          <a:p>
            <a:br>
              <a:rPr lang="uk-UA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anose="03090702030407020403" pitchFamily="66" charset="0"/>
              </a:rPr>
            </a:br>
            <a:br>
              <a:rPr lang="uk-UA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anose="03090702030407020403" pitchFamily="66" charset="0"/>
              </a:rPr>
            </a:br>
            <a:br>
              <a:rPr lang="uk-UA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anose="03090702030407020403" pitchFamily="66" charset="0"/>
              </a:rPr>
            </a:br>
            <a:r>
              <a:rPr lang="uk-UA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anose="03090702030407020403" pitchFamily="66" charset="0"/>
              </a:rPr>
              <a:t>СОФІЯ  КИЇВСЬКА</a:t>
            </a:r>
            <a:endParaRPr lang="ru-RU" sz="9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tral" panose="03090702030407020403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anose="03090702030407020403" pitchFamily="66" charset="0"/>
              </a:rPr>
              <a:t>Софійський  собор</a:t>
            </a:r>
            <a:br>
              <a:rPr lang="uk-UA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anose="03090702030407020403" pitchFamily="66" charset="0"/>
              </a:rPr>
            </a:br>
            <a:r>
              <a:rPr lang="uk-UA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anose="03090702030407020403" pitchFamily="66" charset="0"/>
              </a:rPr>
              <a:t>(м. Київ)</a:t>
            </a:r>
            <a:endParaRPr lang="ru-RU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tral" panose="03090702030407020403" pitchFamily="66" charset="0"/>
            </a:endParaRPr>
          </a:p>
        </p:txBody>
      </p:sp>
      <p:pic>
        <p:nvPicPr>
          <p:cNvPr id="1026" name="Picture 2" descr="G:\уроки\7 худ-к\ІІ четв. Киев Русь\sofi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800687" y="2160588"/>
            <a:ext cx="8350663" cy="38814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Софійський  собор</a:t>
            </a:r>
            <a:br>
              <a:rPr lang="uk-UA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uk-UA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(м. Київ)</a:t>
            </a:r>
            <a:endParaRPr lang="ru-RU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>
          <a:xfrm>
            <a:off x="1981200" y="1714488"/>
            <a:ext cx="4686304" cy="4381512"/>
          </a:xfrm>
        </p:spPr>
        <p:txBody>
          <a:bodyPr>
            <a:normAutofit fontScale="92500"/>
          </a:bodyPr>
          <a:lstStyle/>
          <a:p>
            <a:r>
              <a:rPr lang="ru-RU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Визначна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пам'ятка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історії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та </a:t>
            </a:r>
            <a:r>
              <a:rPr lang="ru-RU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архітектури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 </a:t>
            </a:r>
            <a:r>
              <a:rPr lang="ru-RU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України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, </a:t>
            </a:r>
            <a:r>
              <a:rPr lang="ru-RU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розташована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на </a:t>
            </a:r>
            <a:r>
              <a:rPr lang="ru-RU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Софійській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площі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 м. </a:t>
            </a:r>
            <a:r>
              <a:rPr lang="ru-RU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Києва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.</a:t>
            </a:r>
          </a:p>
          <a:p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Збудований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 1037 року </a:t>
            </a:r>
            <a:r>
              <a:rPr lang="ru-RU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київським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 князем Ярославом Мудрим.</a:t>
            </a:r>
          </a:p>
          <a:p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Названий на честь </a:t>
            </a:r>
            <a:r>
              <a:rPr lang="ru-RU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Софії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.</a:t>
            </a:r>
            <a:r>
              <a:rPr lang="ru-RU" sz="2800" dirty="0">
                <a:solidFill>
                  <a:schemeClr val="tx1"/>
                </a:solidFill>
                <a:latin typeface="Georgia" panose="02040502050405020303" pitchFamily="18" charset="0"/>
              </a:rPr>
              <a:t>  </a:t>
            </a:r>
          </a:p>
          <a:p>
            <a:endParaRPr lang="ru-RU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pic>
        <p:nvPicPr>
          <p:cNvPr id="2050" name="Picture 2" descr="C:\Users\Пользователь\Desktop\0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050536" y="2157832"/>
            <a:ext cx="2679719" cy="3271433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95400" y="188640"/>
            <a:ext cx="8596668" cy="1320800"/>
          </a:xfrm>
        </p:spPr>
        <p:txBody>
          <a:bodyPr/>
          <a:lstStyle/>
          <a:p>
            <a:pPr algn="ctr"/>
            <a:r>
              <a:rPr lang="uk-UA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Софійський  собор</a:t>
            </a:r>
            <a:br>
              <a:rPr lang="uk-UA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uk-UA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(м. Київ)</a:t>
            </a:r>
            <a:endParaRPr lang="ru-RU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981200" y="1357298"/>
            <a:ext cx="8229600" cy="5000660"/>
          </a:xfrm>
        </p:spPr>
        <p:txBody>
          <a:bodyPr>
            <a:normAutofit fontScale="85000" lnSpcReduction="20000"/>
          </a:bodyPr>
          <a:lstStyle/>
          <a:p>
            <a:r>
              <a:rPr lang="ru-RU" sz="3200" dirty="0" err="1">
                <a:solidFill>
                  <a:schemeClr val="tx1"/>
                </a:solidFill>
                <a:latin typeface="Georgia" panose="02040502050405020303" pitchFamily="18" charset="0"/>
              </a:rPr>
              <a:t>Київський</a:t>
            </a:r>
            <a:r>
              <a:rPr lang="ru-RU" sz="3200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Georgia" panose="02040502050405020303" pitchFamily="18" charset="0"/>
              </a:rPr>
              <a:t>Софійський</a:t>
            </a:r>
            <a:r>
              <a:rPr lang="ru-RU" sz="3200" dirty="0">
                <a:solidFill>
                  <a:schemeClr val="tx1"/>
                </a:solidFill>
                <a:latin typeface="Georgia" panose="02040502050405020303" pitchFamily="18" charset="0"/>
              </a:rPr>
              <a:t> собор </a:t>
            </a:r>
            <a:r>
              <a:rPr lang="ru-RU" sz="3200" dirty="0" err="1">
                <a:solidFill>
                  <a:schemeClr val="tx1"/>
                </a:solidFill>
                <a:latin typeface="Georgia" panose="02040502050405020303" pitchFamily="18" charset="0"/>
              </a:rPr>
              <a:t>був</a:t>
            </a:r>
            <a:r>
              <a:rPr lang="ru-RU" sz="3200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Georgia" panose="02040502050405020303" pitchFamily="18" charset="0"/>
              </a:rPr>
              <a:t>однією</a:t>
            </a:r>
            <a:r>
              <a:rPr lang="ru-RU" sz="3200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Georgia" panose="02040502050405020303" pitchFamily="18" charset="0"/>
              </a:rPr>
              <a:t>з</a:t>
            </a:r>
            <a:r>
              <a:rPr lang="ru-RU" sz="3200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Georgia" panose="02040502050405020303" pitchFamily="18" charset="0"/>
              </a:rPr>
              <a:t>найбільших</a:t>
            </a:r>
            <a:r>
              <a:rPr lang="ru-RU" sz="3200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Georgia" panose="02040502050405020303" pitchFamily="18" charset="0"/>
              </a:rPr>
              <a:t>будівель</a:t>
            </a:r>
            <a:r>
              <a:rPr lang="ru-RU" sz="3200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Georgia" panose="02040502050405020303" pitchFamily="18" charset="0"/>
              </a:rPr>
              <a:t>свого</a:t>
            </a:r>
            <a:r>
              <a:rPr lang="ru-RU" sz="3200" dirty="0">
                <a:solidFill>
                  <a:schemeClr val="tx1"/>
                </a:solidFill>
                <a:latin typeface="Georgia" panose="02040502050405020303" pitchFamily="18" charset="0"/>
              </a:rPr>
              <a:t> часу:</a:t>
            </a:r>
          </a:p>
          <a:p>
            <a:pPr>
              <a:buFont typeface="Arial" pitchFamily="34" charset="0"/>
              <a:buChar char="•"/>
            </a:pPr>
            <a:r>
              <a:rPr lang="ru-RU" sz="32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ширина собору — 54,6 м, </a:t>
            </a:r>
          </a:p>
          <a:p>
            <a:pPr>
              <a:buFont typeface="Arial" pitchFamily="34" charset="0"/>
              <a:buChar char="•"/>
            </a:pPr>
            <a:r>
              <a:rPr lang="ru-RU" sz="32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довжина</a:t>
            </a:r>
            <a:r>
              <a:rPr lang="ru-RU" sz="32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 — 41,7 м, </a:t>
            </a:r>
          </a:p>
          <a:p>
            <a:pPr>
              <a:buFont typeface="Arial" pitchFamily="34" charset="0"/>
              <a:buChar char="•"/>
            </a:pPr>
            <a:r>
              <a:rPr lang="ru-RU" sz="32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висота</a:t>
            </a:r>
            <a:r>
              <a:rPr lang="ru-RU" sz="32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до </a:t>
            </a:r>
            <a:r>
              <a:rPr lang="ru-RU" sz="32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зеніту</a:t>
            </a:r>
            <a:r>
              <a:rPr lang="ru-RU" sz="32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центрального куполу — 28,6 м. </a:t>
            </a:r>
          </a:p>
          <a:p>
            <a:r>
              <a:rPr lang="ru-RU" sz="3200" dirty="0">
                <a:solidFill>
                  <a:schemeClr val="tx1"/>
                </a:solidFill>
                <a:latin typeface="Georgia" panose="02040502050405020303" pitchFamily="18" charset="0"/>
              </a:rPr>
              <a:t>Собор </a:t>
            </a:r>
            <a:r>
              <a:rPr lang="ru-RU" sz="3200" dirty="0" err="1">
                <a:solidFill>
                  <a:schemeClr val="tx1"/>
                </a:solidFill>
                <a:latin typeface="Georgia" panose="02040502050405020303" pitchFamily="18" charset="0"/>
              </a:rPr>
              <a:t>має</a:t>
            </a:r>
            <a:r>
              <a:rPr lang="ru-RU" sz="3200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ru-RU" sz="3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5 </a:t>
            </a:r>
            <a:r>
              <a:rPr lang="ru-RU" sz="32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нефів</a:t>
            </a:r>
            <a:r>
              <a:rPr lang="ru-RU" sz="3200" dirty="0">
                <a:solidFill>
                  <a:schemeClr val="tx1"/>
                </a:solidFill>
                <a:latin typeface="Georgia" panose="02040502050405020303" pitchFamily="18" charset="0"/>
              </a:rPr>
              <a:t>, </a:t>
            </a:r>
            <a:r>
              <a:rPr lang="ru-RU" sz="3200" dirty="0" err="1">
                <a:solidFill>
                  <a:schemeClr val="tx1"/>
                </a:solidFill>
                <a:latin typeface="Georgia" panose="02040502050405020303" pitchFamily="18" charset="0"/>
              </a:rPr>
              <a:t>завершених</a:t>
            </a:r>
            <a:r>
              <a:rPr lang="ru-RU" sz="3200" dirty="0">
                <a:solidFill>
                  <a:schemeClr val="tx1"/>
                </a:solidFill>
                <a:latin typeface="Georgia" panose="02040502050405020303" pitchFamily="18" charset="0"/>
              </a:rPr>
              <a:t> на </a:t>
            </a:r>
            <a:r>
              <a:rPr lang="ru-RU" sz="3200" dirty="0" err="1">
                <a:solidFill>
                  <a:schemeClr val="tx1"/>
                </a:solidFill>
                <a:latin typeface="Georgia" panose="02040502050405020303" pitchFamily="18" charset="0"/>
              </a:rPr>
              <a:t>сході</a:t>
            </a:r>
            <a:r>
              <a:rPr lang="ru-RU" sz="3200" dirty="0">
                <a:solidFill>
                  <a:schemeClr val="tx1"/>
                </a:solidFill>
                <a:latin typeface="Georgia" panose="02040502050405020303" pitchFamily="18" charset="0"/>
              </a:rPr>
              <a:t> апсидами. </a:t>
            </a:r>
          </a:p>
          <a:p>
            <a:r>
              <a:rPr lang="ru-RU" sz="3200" dirty="0" err="1">
                <a:solidFill>
                  <a:schemeClr val="tx1"/>
                </a:solidFill>
                <a:latin typeface="Georgia" panose="02040502050405020303" pitchFamily="18" charset="0"/>
              </a:rPr>
              <a:t>Увінчаний</a:t>
            </a:r>
            <a:r>
              <a:rPr lang="ru-RU" sz="3200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ru-RU" sz="3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13 куполами </a:t>
            </a:r>
            <a:r>
              <a:rPr lang="ru-RU" i="1" dirty="0">
                <a:solidFill>
                  <a:schemeClr val="tx1"/>
                </a:solidFill>
                <a:latin typeface="Georgia" panose="02040502050405020303" pitchFamily="18" charset="0"/>
              </a:rPr>
              <a:t>(банями), </a:t>
            </a:r>
            <a:r>
              <a:rPr lang="ru-RU" sz="3200" dirty="0" err="1">
                <a:solidFill>
                  <a:schemeClr val="tx1"/>
                </a:solidFill>
                <a:latin typeface="Georgia" panose="02040502050405020303" pitchFamily="18" charset="0"/>
              </a:rPr>
              <a:t>покритими</a:t>
            </a:r>
            <a:r>
              <a:rPr lang="ru-RU" sz="3200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Georgia" panose="02040502050405020303" pitchFamily="18" charset="0"/>
              </a:rPr>
              <a:t>свинцевими</a:t>
            </a:r>
            <a:r>
              <a:rPr lang="ru-RU" sz="3200" dirty="0">
                <a:solidFill>
                  <a:schemeClr val="tx1"/>
                </a:solidFill>
                <a:latin typeface="Georgia" panose="02040502050405020303" pitchFamily="18" charset="0"/>
              </a:rPr>
              <a:t> листами.</a:t>
            </a:r>
          </a:p>
          <a:p>
            <a:r>
              <a:rPr lang="ru-RU" sz="2800" dirty="0" err="1">
                <a:solidFill>
                  <a:schemeClr val="tx1"/>
                </a:solidFill>
                <a:latin typeface="Georgia" panose="02040502050405020303" pitchFamily="18" charset="0"/>
              </a:rPr>
              <a:t>Стіни</a:t>
            </a:r>
            <a:r>
              <a:rPr lang="ru-RU" sz="2800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Georgia" panose="02040502050405020303" pitchFamily="18" charset="0"/>
              </a:rPr>
              <a:t>викладені</a:t>
            </a:r>
            <a:r>
              <a:rPr lang="ru-RU" sz="2800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Georgia" panose="02040502050405020303" pitchFamily="18" charset="0"/>
              </a:rPr>
              <a:t>з</a:t>
            </a:r>
            <a:r>
              <a:rPr lang="ru-RU" sz="2800" dirty="0">
                <a:solidFill>
                  <a:schemeClr val="tx1"/>
                </a:solidFill>
                <a:latin typeface="Georgia" panose="02040502050405020303" pitchFamily="18" charset="0"/>
              </a:rPr>
              <a:t> великих </a:t>
            </a:r>
            <a:r>
              <a:rPr lang="ru-RU" sz="2800" dirty="0" err="1">
                <a:solidFill>
                  <a:schemeClr val="tx1"/>
                </a:solidFill>
                <a:latin typeface="Georgia" panose="02040502050405020303" pitchFamily="18" charset="0"/>
              </a:rPr>
              <a:t>природних</a:t>
            </a:r>
            <a:r>
              <a:rPr lang="ru-RU" sz="2800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Georgia" panose="02040502050405020303" pitchFamily="18" charset="0"/>
              </a:rPr>
              <a:t>каменів</a:t>
            </a:r>
            <a:r>
              <a:rPr lang="ru-RU" sz="2800" dirty="0">
                <a:solidFill>
                  <a:schemeClr val="tx1"/>
                </a:solidFill>
                <a:latin typeface="Georgia" panose="02040502050405020303" pitchFamily="18" charset="0"/>
              </a:rPr>
              <a:t> — </a:t>
            </a:r>
            <a:r>
              <a:rPr lang="ru-RU" sz="2800" dirty="0" err="1">
                <a:solidFill>
                  <a:schemeClr val="tx1"/>
                </a:solidFill>
                <a:latin typeface="Georgia" panose="02040502050405020303" pitchFamily="18" charset="0"/>
                <a:hlinkClick r:id="rId2" tooltip="Граніт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граніту</a:t>
            </a:r>
            <a:r>
              <a:rPr lang="ru-RU" sz="2800" dirty="0">
                <a:solidFill>
                  <a:schemeClr val="tx1"/>
                </a:solidFill>
                <a:latin typeface="Georgia" panose="02040502050405020303" pitchFamily="18" charset="0"/>
              </a:rPr>
              <a:t> </a:t>
            </a:r>
            <a:r>
              <a:rPr lang="ru-RU" sz="2800" dirty="0" err="1">
                <a:solidFill>
                  <a:schemeClr val="tx1"/>
                </a:solidFill>
                <a:latin typeface="Georgia" panose="02040502050405020303" pitchFamily="18" charset="0"/>
              </a:rPr>
              <a:t>й</a:t>
            </a:r>
            <a:r>
              <a:rPr lang="ru-RU" sz="2800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Georgia" panose="02040502050405020303" pitchFamily="18" charset="0"/>
              </a:rPr>
              <a:t>рожевого</a:t>
            </a:r>
            <a:r>
              <a:rPr lang="ru-RU" sz="2800" dirty="0">
                <a:solidFill>
                  <a:schemeClr val="tx1"/>
                </a:solidFill>
                <a:latin typeface="Georgia" panose="02040502050405020303" pitchFamily="18" charset="0"/>
              </a:rPr>
              <a:t> </a:t>
            </a:r>
            <a:r>
              <a:rPr lang="ru-RU" sz="2800" dirty="0">
                <a:solidFill>
                  <a:schemeClr val="tx1"/>
                </a:solidFill>
                <a:latin typeface="Georgia" panose="02040502050405020303" pitchFamily="18" charset="0"/>
                <a:hlinkClick r:id="rId3" tooltip="Кварцит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кварциту</a:t>
            </a:r>
            <a:endParaRPr lang="uk-UA" sz="32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Софійський  собор</a:t>
            </a:r>
            <a:br>
              <a:rPr lang="uk-UA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uk-UA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(м. Київ)</a:t>
            </a:r>
            <a:endParaRPr lang="ru-RU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pic>
        <p:nvPicPr>
          <p:cNvPr id="4099" name="Picture 3" descr="C:\Users\Пользователь\Desktop\Arhangel_Sophi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95473" y="1857364"/>
            <a:ext cx="3339335" cy="38576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5381620" y="1524000"/>
            <a:ext cx="4850516" cy="4572000"/>
          </a:xfrm>
        </p:spPr>
        <p:txBody>
          <a:bodyPr>
            <a:normAutofit fontScale="92500" lnSpcReduction="10000"/>
          </a:bodyPr>
          <a:lstStyle/>
          <a:p>
            <a:r>
              <a:rPr lang="ru-RU" sz="3200" dirty="0" err="1">
                <a:solidFill>
                  <a:schemeClr val="tx1"/>
                </a:solidFill>
                <a:latin typeface="Georgia" panose="02040502050405020303" pitchFamily="18" charset="0"/>
              </a:rPr>
              <a:t>Збереглися</a:t>
            </a:r>
            <a:r>
              <a:rPr lang="ru-RU" sz="3200" dirty="0">
                <a:solidFill>
                  <a:schemeClr val="tx1"/>
                </a:solidFill>
                <a:latin typeface="Georgia" panose="02040502050405020303" pitchFamily="18" charset="0"/>
              </a:rPr>
              <a:t> 260 кв. </a:t>
            </a:r>
            <a:r>
              <a:rPr lang="ru-RU" sz="3200" dirty="0" err="1">
                <a:solidFill>
                  <a:schemeClr val="tx1"/>
                </a:solidFill>
                <a:latin typeface="Georgia" panose="02040502050405020303" pitchFamily="18" charset="0"/>
              </a:rPr>
              <a:t>метрів</a:t>
            </a:r>
            <a:r>
              <a:rPr lang="ru-RU" sz="3200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мозаїк</a:t>
            </a:r>
            <a:r>
              <a:rPr lang="ru-RU" sz="3200" dirty="0">
                <a:solidFill>
                  <a:schemeClr val="tx1"/>
                </a:solidFill>
                <a:latin typeface="Georgia" panose="02040502050405020303" pitchFamily="18" charset="0"/>
              </a:rPr>
              <a:t> та 3 </a:t>
            </a:r>
            <a:r>
              <a:rPr lang="ru-RU" sz="3200" dirty="0" err="1">
                <a:solidFill>
                  <a:schemeClr val="tx1"/>
                </a:solidFill>
                <a:latin typeface="Georgia" panose="02040502050405020303" pitchFamily="18" charset="0"/>
              </a:rPr>
              <a:t>тисячі</a:t>
            </a:r>
            <a:r>
              <a:rPr lang="ru-RU" sz="3200" dirty="0">
                <a:solidFill>
                  <a:schemeClr val="tx1"/>
                </a:solidFill>
                <a:latin typeface="Georgia" panose="02040502050405020303" pitchFamily="18" charset="0"/>
              </a:rPr>
              <a:t> кв. </a:t>
            </a:r>
            <a:r>
              <a:rPr lang="ru-RU" sz="3200" dirty="0" err="1">
                <a:solidFill>
                  <a:schemeClr val="tx1"/>
                </a:solidFill>
                <a:latin typeface="Georgia" panose="02040502050405020303" pitchFamily="18" charset="0"/>
              </a:rPr>
              <a:t>метрів</a:t>
            </a:r>
            <a:r>
              <a:rPr lang="ru-RU" sz="3200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ru-RU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фресок</a:t>
            </a:r>
            <a:r>
              <a:rPr lang="ru-RU" sz="3200" dirty="0">
                <a:solidFill>
                  <a:schemeClr val="tx1"/>
                </a:solidFill>
                <a:latin typeface="Georgia" panose="02040502050405020303" pitchFamily="18" charset="0"/>
              </a:rPr>
              <a:t> ХІ ст. </a:t>
            </a:r>
          </a:p>
          <a:p>
            <a:r>
              <a:rPr lang="ru-RU" sz="3200" dirty="0" err="1">
                <a:solidFill>
                  <a:schemeClr val="tx1"/>
                </a:solidFill>
                <a:latin typeface="Georgia" panose="02040502050405020303" pitchFamily="18" charset="0"/>
              </a:rPr>
              <a:t>Біля</a:t>
            </a:r>
            <a:r>
              <a:rPr lang="ru-RU" sz="3200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Georgia" panose="02040502050405020303" pitchFamily="18" charset="0"/>
              </a:rPr>
              <a:t>кожної</a:t>
            </a:r>
            <a:r>
              <a:rPr lang="ru-RU" sz="3200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Georgia" panose="02040502050405020303" pitchFamily="18" charset="0"/>
              </a:rPr>
              <a:t>мозаїчної</a:t>
            </a:r>
            <a:r>
              <a:rPr lang="ru-RU" sz="3200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Georgia" panose="02040502050405020303" pitchFamily="18" charset="0"/>
              </a:rPr>
              <a:t>композиції</a:t>
            </a:r>
            <a:r>
              <a:rPr lang="ru-RU" sz="3200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Georgia" panose="02040502050405020303" pitchFamily="18" charset="0"/>
              </a:rPr>
              <a:t>є</a:t>
            </a:r>
            <a:r>
              <a:rPr lang="ru-RU" sz="3200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Georgia" panose="02040502050405020303" pitchFamily="18" charset="0"/>
              </a:rPr>
              <a:t>написи</a:t>
            </a:r>
            <a:r>
              <a:rPr lang="ru-RU" sz="3200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Georgia" panose="02040502050405020303" pitchFamily="18" charset="0"/>
              </a:rPr>
              <a:t>грецькою</a:t>
            </a:r>
            <a:r>
              <a:rPr lang="ru-RU" sz="3200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Georgia" panose="02040502050405020303" pitchFamily="18" charset="0"/>
              </a:rPr>
              <a:t>мовою</a:t>
            </a:r>
            <a:r>
              <a:rPr lang="ru-RU" sz="3200" dirty="0">
                <a:solidFill>
                  <a:schemeClr val="tx1"/>
                </a:solidFill>
                <a:latin typeface="Georgia" panose="02040502050405020303" pitchFamily="18" charset="0"/>
              </a:rPr>
              <a:t>, </a:t>
            </a:r>
            <a:r>
              <a:rPr lang="ru-RU" sz="3200" dirty="0" err="1">
                <a:solidFill>
                  <a:schemeClr val="tx1"/>
                </a:solidFill>
                <a:latin typeface="Georgia" panose="02040502050405020303" pitchFamily="18" charset="0"/>
              </a:rPr>
              <a:t>що</a:t>
            </a:r>
            <a:r>
              <a:rPr lang="ru-RU" sz="3200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Georgia" panose="02040502050405020303" pitchFamily="18" charset="0"/>
              </a:rPr>
              <a:t>пояснюють</a:t>
            </a:r>
            <a:r>
              <a:rPr lang="ru-RU" sz="3200" dirty="0">
                <a:solidFill>
                  <a:schemeClr val="tx1"/>
                </a:solidFill>
                <a:latin typeface="Georgia" panose="02040502050405020303" pitchFamily="18" charset="0"/>
              </a:rPr>
              <a:t> сюжет. </a:t>
            </a:r>
            <a:r>
              <a:rPr lang="ru-RU" sz="3200" dirty="0" err="1">
                <a:solidFill>
                  <a:schemeClr val="tx1"/>
                </a:solidFill>
                <a:latin typeface="Georgia" panose="02040502050405020303" pitchFamily="18" charset="0"/>
              </a:rPr>
              <a:t>Імена</a:t>
            </a:r>
            <a:r>
              <a:rPr lang="ru-RU" sz="3200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Georgia" panose="02040502050405020303" pitchFamily="18" charset="0"/>
              </a:rPr>
              <a:t>мозаїстів</a:t>
            </a:r>
            <a:r>
              <a:rPr lang="ru-RU" sz="3200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Georgia" panose="02040502050405020303" pitchFamily="18" charset="0"/>
              </a:rPr>
              <a:t>невідомі</a:t>
            </a:r>
            <a:r>
              <a:rPr lang="ru-RU" sz="3200" dirty="0">
                <a:solidFill>
                  <a:schemeClr val="tx1"/>
                </a:solidFill>
                <a:latin typeface="Georgia" panose="02040502050405020303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Софійський  собор</a:t>
            </a:r>
            <a:br>
              <a:rPr lang="uk-UA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uk-UA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(МОЗАЇКА)</a:t>
            </a:r>
            <a:endParaRPr lang="ru-RU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738282" y="1571612"/>
            <a:ext cx="5786478" cy="4714908"/>
          </a:xfrm>
        </p:spPr>
        <p:txBody>
          <a:bodyPr>
            <a:normAutofit/>
          </a:bodyPr>
          <a:lstStyle/>
          <a:p>
            <a:r>
              <a:rPr lang="ru-RU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Усі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мозаїки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собору </a:t>
            </a:r>
            <a:r>
              <a:rPr lang="ru-RU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виконані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на </a:t>
            </a:r>
            <a:r>
              <a:rPr lang="ru-RU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сяйному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золотому </a:t>
            </a:r>
            <a:r>
              <a:rPr lang="ru-RU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фоні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. </a:t>
            </a:r>
            <a:r>
              <a:rPr lang="ru-RU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Кожний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колір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має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багато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відтінків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: синій-21, зелений-34, червоно-рожевий-19, золотий-25. </a:t>
            </a:r>
            <a:r>
              <a:rPr lang="ru-RU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Всього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палітра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мозаїк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собору </a:t>
            </a:r>
            <a:r>
              <a:rPr lang="ru-RU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налічує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177 </a:t>
            </a:r>
            <a:r>
              <a:rPr lang="ru-RU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відтінків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кольорів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. </a:t>
            </a:r>
          </a:p>
          <a:p>
            <a:r>
              <a:rPr lang="ru-RU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hlinkClick r:id="rId2" tooltip="Смальт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Смальта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 </a:t>
            </a:r>
            <a:r>
              <a:rPr lang="ru-RU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виготовлена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зі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скла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забарвленого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в </a:t>
            </a:r>
            <a:r>
              <a:rPr lang="ru-RU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різні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кольори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додаванням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солей </a:t>
            </a:r>
            <a:r>
              <a:rPr lang="ru-RU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і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окисів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металів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. </a:t>
            </a:r>
            <a:r>
              <a:rPr lang="ru-RU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Крім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смальти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використано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кубики </a:t>
            </a:r>
            <a:r>
              <a:rPr lang="ru-RU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з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природного </a:t>
            </a:r>
            <a:r>
              <a:rPr lang="ru-RU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каміння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.</a:t>
            </a:r>
          </a:p>
        </p:txBody>
      </p:sp>
      <p:pic>
        <p:nvPicPr>
          <p:cNvPr id="5122" name="Picture 2" descr="C:\Users\Пользователь\Desktop\Oranta-Kyiv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596199" y="1857364"/>
            <a:ext cx="2289811" cy="35004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8310579" y="5572140"/>
            <a:ext cx="1087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ОРАНТА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23392" y="2502"/>
            <a:ext cx="8596668" cy="1320800"/>
          </a:xfrm>
        </p:spPr>
        <p:txBody>
          <a:bodyPr/>
          <a:lstStyle/>
          <a:p>
            <a:pPr algn="ctr"/>
            <a:r>
              <a:rPr lang="uk-UA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Софійський  собор</a:t>
            </a:r>
            <a:br>
              <a:rPr lang="uk-UA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uk-UA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(ФРЕСКИ)</a:t>
            </a:r>
            <a:endParaRPr lang="ru-RU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981200" y="4786322"/>
            <a:ext cx="8115328" cy="1571636"/>
          </a:xfrm>
        </p:spPr>
        <p:txBody>
          <a:bodyPr>
            <a:noAutofit/>
          </a:bodyPr>
          <a:lstStyle/>
          <a:p>
            <a:r>
              <a:rPr lang="ru-RU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Значне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місце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в </a:t>
            </a:r>
            <a:r>
              <a:rPr lang="ru-RU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розписах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собору </a:t>
            </a:r>
            <a:r>
              <a:rPr lang="ru-RU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займають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орнаменти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: вони </a:t>
            </a:r>
            <a:r>
              <a:rPr lang="ru-RU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обрамовують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віконні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та </a:t>
            </a:r>
            <a:r>
              <a:rPr lang="ru-RU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дверні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прорізи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підкреслюють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арки </a:t>
            </a:r>
            <a:r>
              <a:rPr lang="ru-RU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і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склепіння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збігають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стовпами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проходять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понад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підлогою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.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3381991" y="1428736"/>
            <a:ext cx="5072098" cy="3357586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Фрески собору </a:t>
            </a:r>
            <a:r>
              <a:rPr lang="ru-RU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зроблені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мінеральною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фарбою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на </a:t>
            </a:r>
            <a:r>
              <a:rPr lang="ru-RU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вологому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тиньку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(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штукатурці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). 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 </a:t>
            </a:r>
            <a:r>
              <a:rPr lang="ru-RU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Колірна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гама </a:t>
            </a:r>
            <a:r>
              <a:rPr lang="ru-RU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древніх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фресок </a:t>
            </a:r>
            <a:r>
              <a:rPr lang="ru-RU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створювалася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на </a:t>
            </a:r>
            <a:r>
              <a:rPr lang="ru-RU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поєднанні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темно-червоних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жовтих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оливкових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білих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тонів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та </a:t>
            </a:r>
            <a:r>
              <a:rPr lang="ru-RU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блакитного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тла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.</a:t>
            </a:r>
          </a:p>
        </p:txBody>
      </p:sp>
      <p:pic>
        <p:nvPicPr>
          <p:cNvPr id="6146" name="Picture 2" descr="C:\Users\Пользователь\Desktop\St._Natalia_-_Google_Art_Projec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360" y="1124744"/>
            <a:ext cx="2286016" cy="32877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Софійський  собор</a:t>
            </a:r>
            <a:br>
              <a:rPr lang="uk-UA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uk-UA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(ГРАФІТІ)</a:t>
            </a:r>
            <a:endParaRPr lang="ru-RU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166910" y="1857364"/>
            <a:ext cx="4357718" cy="4357718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На </a:t>
            </a:r>
            <a:r>
              <a:rPr lang="ru-RU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стінах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храму </a:t>
            </a:r>
            <a:r>
              <a:rPr lang="ru-RU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досі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залишилися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написи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та </a:t>
            </a:r>
            <a:r>
              <a:rPr lang="ru-RU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малюнки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, </a:t>
            </a:r>
            <a:r>
              <a:rPr lang="ru-RU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зроблені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священниками та </a:t>
            </a:r>
            <a:r>
              <a:rPr lang="ru-RU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відвідувачами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собору. </a:t>
            </a:r>
            <a:r>
              <a:rPr lang="ru-RU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Це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—</a:t>
            </a:r>
            <a:r>
              <a:rPr lang="ru-RU" sz="2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 </a:t>
            </a:r>
            <a:r>
              <a:rPr lang="ru-RU" sz="28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hlinkClick r:id="rId2" tooltip="Графіті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графіті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. На </a:t>
            </a:r>
            <a:r>
              <a:rPr lang="ru-RU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сьогодні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виявлено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понад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7000 </a:t>
            </a:r>
            <a:r>
              <a:rPr lang="ru-RU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графіті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XI — початку XVIII ст.</a:t>
            </a:r>
          </a:p>
        </p:txBody>
      </p:sp>
      <p:pic>
        <p:nvPicPr>
          <p:cNvPr id="7170" name="Picture 2" descr="C:\Users\Пользователь\Desktop\Grafiti_Sophiy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738943" y="1785927"/>
            <a:ext cx="2809993" cy="4071966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27448" y="45311"/>
            <a:ext cx="8596668" cy="1320800"/>
          </a:xfrm>
        </p:spPr>
        <p:txBody>
          <a:bodyPr/>
          <a:lstStyle/>
          <a:p>
            <a:pPr algn="ctr"/>
            <a:r>
              <a:rPr lang="uk-UA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Софійський  собор</a:t>
            </a:r>
            <a:br>
              <a:rPr lang="uk-UA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uk-UA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(ІКОНОСТАС)</a:t>
            </a:r>
            <a:endParaRPr lang="ru-RU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pic>
        <p:nvPicPr>
          <p:cNvPr id="9218" name="Picture 2" descr="C:\Users\Пользователь\Desktop\dfdfdf-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99656" y="1340768"/>
            <a:ext cx="5214974" cy="31194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1127448" y="4659976"/>
            <a:ext cx="8279540" cy="1714512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Перший </a:t>
            </a:r>
            <a:r>
              <a:rPr lang="ru-RU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іконостас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був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виготовлений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та </a:t>
            </a:r>
            <a:r>
              <a:rPr lang="ru-RU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встановлений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під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час </a:t>
            </a:r>
            <a:r>
              <a:rPr lang="ru-RU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перебудови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Собору Митрополитом Петром Могилою у 1637—1638 </a:t>
            </a:r>
            <a:r>
              <a:rPr lang="ru-RU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рр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.</a:t>
            </a:r>
          </a:p>
          <a:p>
            <a:pPr algn="ctr"/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Врата простояли в </a:t>
            </a:r>
            <a:r>
              <a:rPr lang="ru-RU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Соборі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184 роки.</a:t>
            </a:r>
          </a:p>
          <a:p>
            <a:pPr algn="ctr"/>
            <a:endParaRPr lang="ru-RU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220</TotalTime>
  <Words>354</Words>
  <Application>Microsoft Office PowerPoint</Application>
  <PresentationFormat>Широкоэкранный</PresentationFormat>
  <Paragraphs>29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Georgia</vt:lpstr>
      <vt:lpstr>Mistral</vt:lpstr>
      <vt:lpstr>Trebuchet MS</vt:lpstr>
      <vt:lpstr>Wingdings 3</vt:lpstr>
      <vt:lpstr>Аспект</vt:lpstr>
      <vt:lpstr>   СОФІЯ  КИЇВСЬКА</vt:lpstr>
      <vt:lpstr>Софійський  собор (м. Київ)</vt:lpstr>
      <vt:lpstr>Софійський  собор (м. Київ)</vt:lpstr>
      <vt:lpstr>Софійський  собор (м. Київ)</vt:lpstr>
      <vt:lpstr>Софійський  собор (м. Київ)</vt:lpstr>
      <vt:lpstr>Софійський  собор (МОЗАЇКА)</vt:lpstr>
      <vt:lpstr>Софійський  собор (ФРЕСКИ)</vt:lpstr>
      <vt:lpstr>Софійський  собор (ГРАФІТІ)</vt:lpstr>
      <vt:lpstr>Софійський  собор (ІКОНОСТАС)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АРХІТЕКТУРА СОФІЯ  КИЇВСЬКА</dc:title>
  <dc:creator>Пользователь</dc:creator>
  <cp:lastModifiedBy>РОСС</cp:lastModifiedBy>
  <cp:revision>24</cp:revision>
  <dcterms:created xsi:type="dcterms:W3CDTF">2020-11-19T16:22:31Z</dcterms:created>
  <dcterms:modified xsi:type="dcterms:W3CDTF">2023-10-15T08:02:44Z</dcterms:modified>
</cp:coreProperties>
</file>