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Nunito Semi Bold"/>
      <p:regular r:id="rId15"/>
    </p:embeddedFont>
    <p:embeddedFont>
      <p:font typeface="Nunito Semi Bold"/>
      <p:regular r:id="rId16"/>
    </p:embeddedFont>
    <p:embeddedFont>
      <p:font typeface="Nunito Semi Bold"/>
      <p:regular r:id="rId17"/>
    </p:embeddedFont>
    <p:embeddedFont>
      <p:font typeface="Nunito Semi Bold"/>
      <p:regular r:id="rId18"/>
    </p:embeddedFont>
    <p:embeddedFont>
      <p:font typeface="PT Sans"/>
      <p:regular r:id="rId19"/>
    </p:embeddedFont>
    <p:embeddedFont>
      <p:font typeface="PT Sans"/>
      <p:regular r:id="rId20"/>
    </p:embeddedFont>
    <p:embeddedFont>
      <p:font typeface="PT Sans"/>
      <p:regular r:id="rId21"/>
    </p:embeddedFont>
    <p:embeddedFont>
      <p:font typeface="PT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04104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Розвиток Особистості: Самореалізація, Цінності та Громадянська Позиція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875127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 цій презентації ми розглянемо ключові аспекти розвитку особистості: самореалізацію, життєві цінності та громадянську позицію. Ці складові формують фундамент для повноцінного життя та відповідального громадянства.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5676424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Обговоримо види здібностей, ієрархію цінностей, а також приклади активного громадянського опору як прояву соціальної відповідальності.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33964"/>
            <a:ext cx="641735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Поняття Самореалізації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296954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615559" y="2379226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Визначення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2874764"/>
            <a:ext cx="2806898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Самореалізація — усвідомлення та розкриття власного потенціалу через діяльність, що приносить задоволення і розвиток.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721662" y="2296954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99497" y="2379226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Значення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99497" y="2874764"/>
            <a:ext cx="2806898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Вона сприяє внутрішній гармонії, підвищенню самооцінки і формує стійкість до життєвих викликів.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65165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615559" y="57339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Шляхи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6229469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Самореалізація відбувається через творчість, професійне зростання, мандри та соціальну активність.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789622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Види Здібностей Особистості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327350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Інтелектуальні здібності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Пов'язані з аналітичним мисленням, логікою, пам'яттю, здатністю до навчання і вирішення складних завдань.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Творчі здібності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Виявляються у здатності до створення нового, нестандартного мислення, художніх та інноваційних процесах.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Практичні здібності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Управлінські, комунікативні та організаційні навички, необхідні для реалізації ідей на практиці.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256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Життєві Цінності: Ієрархія та Роль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092648"/>
            <a:ext cx="3614618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8629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Базові цінності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86299" y="3850362"/>
            <a:ext cx="30902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Життєво необхідні: здоров’я, безпека, сім’я, дружба.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092648"/>
            <a:ext cx="3614618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40233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Соціальні цінності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40233" y="3850362"/>
            <a:ext cx="309026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Свобода, справедливість, повага, відповідальність перед суспільством.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500926"/>
            <a:ext cx="7468553" cy="1402913"/>
          </a:xfrm>
          <a:prstGeom prst="roundRect">
            <a:avLst>
              <a:gd name="adj" fmla="val 2559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6299" y="576310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Духовні цінності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86299" y="6258639"/>
            <a:ext cx="69442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Мораль, саморозвиток, внутрішня гармонія, сенс життя.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67859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Формування Громадянської Позиції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931545" y="2668310"/>
            <a:ext cx="375761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Свідомість прав і обов’язків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63848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Усвідомлення своїх конституційних прав та обов’язків перед державою та суспільством.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3516" y="318396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266831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Активна участь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163848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Участь у громадському житті: волонтерство, вибори, громадські ініціативи.</a:t>
            </a:r>
            <a:endParaRPr lang="en-US" sz="18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34388" y="35697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3063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Відповідальність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801916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Прийняття відповідальних рішень, що впливають на громаду і країну.</a:t>
            </a:r>
            <a:endParaRPr lang="en-US" sz="18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48625" y="578060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0"/>
          <p:cNvSpPr/>
          <p:nvPr/>
        </p:nvSpPr>
        <p:spPr>
          <a:xfrm>
            <a:off x="837724" y="5130403"/>
            <a:ext cx="385143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Повага до демократичних цінностей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837724" y="5977890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Толерантність, діалог, захист прав людини.</a:t>
            </a:r>
            <a:endParaRPr lang="en-US" sz="185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7753" y="5394841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325" y="574238"/>
            <a:ext cx="7682151" cy="1228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Приклади Громадянського Опору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325" y="2115741"/>
            <a:ext cx="1044178" cy="12530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74756" y="2324576"/>
            <a:ext cx="2457093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Масові мирні акції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574756" y="2757011"/>
            <a:ext cx="6324719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Колективний вираз незгоди через демонстрації та мітинги.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325" y="3368754"/>
            <a:ext cx="1044178" cy="1518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74756" y="3577590"/>
            <a:ext cx="2843927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Громадянська непокора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574756" y="4010025"/>
            <a:ext cx="6324719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Свідоме порушення законів або наказів, які вважаються несправедливими.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325" y="4887039"/>
            <a:ext cx="1044178" cy="12530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74756" y="5095875"/>
            <a:ext cx="2616994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Інформаційні кампанії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574756" y="5528310"/>
            <a:ext cx="6324719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Поширення знань для мобілізації суспільної підтримки.</a:t>
            </a:r>
            <a:endParaRPr lang="en-US" sz="16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325" y="6140053"/>
            <a:ext cx="1044178" cy="1518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74756" y="6348889"/>
            <a:ext cx="3130272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Підтримка жертв репресій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574756" y="6781324"/>
            <a:ext cx="6324719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Забезпечення допомоги та солідарності з постраждалими активістами.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0760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Взаємозв’язок Самореалізації та Громадянської Позиції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813929"/>
            <a:ext cx="30936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Особистісне зростання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40519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Самореалізація розвиває впевненість і цінності, які стають основою громадянської активності.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813929"/>
            <a:ext cx="371510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Соціальна відповідальність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40519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Розвинені здібності спонукають до участі у побудові кращого суспільства.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655826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Громадянська позиція — це не тільки зовнішня діяльність, а й відображення глибокої внутрішньої гармонії і ціннісної орієнтації.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5670" y="651629"/>
            <a:ext cx="7485459" cy="13937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Ключові Висновки та Наступні Кроки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15670" y="2400776"/>
            <a:ext cx="3624263" cy="2147530"/>
          </a:xfrm>
          <a:prstGeom prst="roundRect">
            <a:avLst>
              <a:gd name="adj" fmla="val 16552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5465" y="2660571"/>
            <a:ext cx="278784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Самореалізація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75465" y="3151227"/>
            <a:ext cx="3104674" cy="1137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Процес розкриття потенціалу забезпечує життєву цінність і стабільність.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6867" y="2400776"/>
            <a:ext cx="3624263" cy="2147530"/>
          </a:xfrm>
          <a:prstGeom prst="roundRect">
            <a:avLst>
              <a:gd name="adj" fmla="val 16552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36662" y="2660571"/>
            <a:ext cx="278784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Цінності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36662" y="3151227"/>
            <a:ext cx="3104674" cy="1137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Вони формують моральний компас і напрямок особистого розвитку.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15670" y="4785241"/>
            <a:ext cx="7485459" cy="1389340"/>
          </a:xfrm>
          <a:prstGeom prst="roundRect">
            <a:avLst>
              <a:gd name="adj" fmla="val 2558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5465" y="5045035"/>
            <a:ext cx="2976324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Громадянська позиція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575465" y="5535692"/>
            <a:ext cx="696587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Виявляється через активну участь і відповідальність у суспільстві.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315670" y="6441162"/>
            <a:ext cx="7485459" cy="1137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Наступні кроки: вивчати приклади активного громадянства, розвивати власні здібності та свідомо формувати ієрархію цінностей для особистісного і суспільного прогресу.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2025-05-28T06:02:10Z</dcterms:created>
  <dcterms:modified xsi:type="dcterms:W3CDTF">2025-05-28T06:02:10Z</dcterms:modified>
</cp:coreProperties>
</file>