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7.jpg" ContentType="image/jpg"/>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 id="2147483674" r:id="rId5"/>
    <p:sldMasterId id="2147483660" r:id="rId6"/>
  </p:sldMasterIdLst>
  <p:notesMasterIdLst>
    <p:notesMasterId r:id="rId23"/>
  </p:notesMasterIdLst>
  <p:sldIdLst>
    <p:sldId id="297" r:id="rId7"/>
    <p:sldId id="289" r:id="rId8"/>
    <p:sldId id="290" r:id="rId9"/>
    <p:sldId id="291" r:id="rId10"/>
    <p:sldId id="276" r:id="rId11"/>
    <p:sldId id="294" r:id="rId12"/>
    <p:sldId id="278" r:id="rId13"/>
    <p:sldId id="295" r:id="rId14"/>
    <p:sldId id="292" r:id="rId15"/>
    <p:sldId id="296" r:id="rId16"/>
    <p:sldId id="270" r:id="rId17"/>
    <p:sldId id="283" r:id="rId18"/>
    <p:sldId id="284" r:id="rId19"/>
    <p:sldId id="285" r:id="rId20"/>
    <p:sldId id="286" r:id="rId21"/>
    <p:sldId id="257" r:id="rId22"/>
  </p:sldIdLst>
  <p:sldSz cx="13716000" cy="7772400"/>
  <p:notesSz cx="137160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Kirsch" initials="MK" lastIdx="1" clrIdx="0">
    <p:extLst>
      <p:ext uri="{19B8F6BF-5375-455C-9EA6-DF929625EA0E}">
        <p15:presenceInfo xmlns:p15="http://schemas.microsoft.com/office/powerpoint/2012/main" userId="S::mkirsch@pai.org::78b53b2e-b85b-4d85-840e-64037c3b63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AF26"/>
    <a:srgbClr val="FFB607"/>
    <a:srgbClr val="00A6C4"/>
    <a:srgbClr val="7E77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6546C-E977-4BC1-A759-C66A93E2A6D9}" v="15" dt="2022-04-28T12:10:26.683"/>
    <p1510:client id="{B4D88A40-1FE1-4D32-B47A-41B922FAE88A}" v="54" dt="2022-04-28T11:57:14.9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37" autoAdjust="0"/>
    <p:restoredTop sz="85294" autoAdjust="0"/>
  </p:normalViewPr>
  <p:slideViewPr>
    <p:cSldViewPr>
      <p:cViewPr varScale="1">
        <p:scale>
          <a:sx n="51" d="100"/>
          <a:sy n="51" d="100"/>
        </p:scale>
        <p:origin x="216" y="9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EE981-2801-411B-808C-698342CD78E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0D83089-2986-46BC-8903-B897D046E552}">
      <dgm:prSet custT="1"/>
      <dgm:spPr>
        <a:solidFill>
          <a:srgbClr val="FFB607"/>
        </a:solidFill>
      </dgm:spPr>
      <dgm:t>
        <a:bodyPr/>
        <a:lstStyle/>
        <a:p>
          <a:r>
            <a:rPr lang="en-US" sz="2200" b="1" dirty="0">
              <a:solidFill>
                <a:schemeClr val="tx1"/>
              </a:solidFill>
              <a:latin typeface="Merriweather"/>
            </a:rPr>
            <a:t>Commitment. </a:t>
          </a:r>
          <a:r>
            <a:rPr lang="en-US" sz="2200" dirty="0">
              <a:latin typeface="Merriweather"/>
            </a:rPr>
            <a:t>Mobilize global, regional and national political will, funding and additional resources to guarantee universal access to SRHR.</a:t>
          </a:r>
        </a:p>
      </dgm:t>
    </dgm:pt>
    <dgm:pt modelId="{78D45A5C-3084-4EA5-A2CF-98BACA3A17C2}" type="parTrans" cxnId="{8EAD0708-FF0D-4115-AEB1-63ACE9A1D1E2}">
      <dgm:prSet/>
      <dgm:spPr/>
      <dgm:t>
        <a:bodyPr/>
        <a:lstStyle/>
        <a:p>
          <a:endParaRPr lang="en-US"/>
        </a:p>
      </dgm:t>
    </dgm:pt>
    <dgm:pt modelId="{A7BCFA4E-029A-4F2D-81CD-05F5324CD107}" type="sibTrans" cxnId="{8EAD0708-FF0D-4115-AEB1-63ACE9A1D1E2}">
      <dgm:prSet/>
      <dgm:spPr/>
      <dgm:t>
        <a:bodyPr/>
        <a:lstStyle/>
        <a:p>
          <a:endParaRPr lang="en-US"/>
        </a:p>
      </dgm:t>
    </dgm:pt>
    <dgm:pt modelId="{D75F7074-64BC-4CB6-8024-B5A049E9AAE4}">
      <dgm:prSet custT="1"/>
      <dgm:spPr>
        <a:solidFill>
          <a:srgbClr val="00A6C4"/>
        </a:solidFill>
      </dgm:spPr>
      <dgm:t>
        <a:bodyPr/>
        <a:lstStyle/>
        <a:p>
          <a:r>
            <a:rPr lang="en-US" sz="2200" b="1" dirty="0">
              <a:solidFill>
                <a:schemeClr val="tx1"/>
              </a:solidFill>
              <a:latin typeface="Merriweather"/>
            </a:rPr>
            <a:t>Access</a:t>
          </a:r>
          <a:r>
            <a:rPr lang="en-US" sz="2200" dirty="0">
              <a:solidFill>
                <a:schemeClr val="tx1"/>
              </a:solidFill>
              <a:latin typeface="Merriweather"/>
            </a:rPr>
            <a:t>. </a:t>
          </a:r>
          <a:r>
            <a:rPr lang="en-US" sz="2200" dirty="0">
              <a:latin typeface="Merriweather"/>
            </a:rPr>
            <a:t>Advocate for increased equitable access to quality sexual and reproductive health (SRH) care through universal health coverage, primary health care and other diverse channels. </a:t>
          </a:r>
        </a:p>
      </dgm:t>
    </dgm:pt>
    <dgm:pt modelId="{3649D678-9776-46B4-867B-BF2DAE445848}" type="parTrans" cxnId="{3FAB055C-3E0E-4E09-8011-2F9B9EDE97C5}">
      <dgm:prSet/>
      <dgm:spPr/>
      <dgm:t>
        <a:bodyPr/>
        <a:lstStyle/>
        <a:p>
          <a:endParaRPr lang="en-US"/>
        </a:p>
      </dgm:t>
    </dgm:pt>
    <dgm:pt modelId="{1FE63C9C-FB76-4AE3-B25B-A7F4161FD930}" type="sibTrans" cxnId="{3FAB055C-3E0E-4E09-8011-2F9B9EDE97C5}">
      <dgm:prSet/>
      <dgm:spPr/>
      <dgm:t>
        <a:bodyPr/>
        <a:lstStyle/>
        <a:p>
          <a:endParaRPr lang="en-US"/>
        </a:p>
      </dgm:t>
    </dgm:pt>
    <dgm:pt modelId="{ADEE6556-E0B6-413E-AF70-0C3A6C7BC63E}">
      <dgm:prSet custT="1"/>
      <dgm:spPr/>
      <dgm:t>
        <a:bodyPr/>
        <a:lstStyle/>
        <a:p>
          <a:r>
            <a:rPr lang="en-US" sz="2200" b="1" dirty="0">
              <a:solidFill>
                <a:schemeClr val="tx1"/>
              </a:solidFill>
              <a:latin typeface="Merriweather"/>
            </a:rPr>
            <a:t>Movement</a:t>
          </a:r>
          <a:r>
            <a:rPr lang="en-US" sz="2200" dirty="0">
              <a:solidFill>
                <a:schemeClr val="tx1"/>
              </a:solidFill>
              <a:latin typeface="Merriweather"/>
            </a:rPr>
            <a:t>. </a:t>
          </a:r>
          <a:r>
            <a:rPr lang="en-US" sz="2200" dirty="0">
              <a:latin typeface="Merriweather"/>
            </a:rPr>
            <a:t>Elevate a diversity of voices, evidence and insights to accelerate the global SRHR movement.</a:t>
          </a:r>
        </a:p>
      </dgm:t>
    </dgm:pt>
    <dgm:pt modelId="{A56DF951-58D7-4B59-9531-084DDE27C0EF}" type="parTrans" cxnId="{D46839D1-AE7F-4160-AC45-A673F1AA9030}">
      <dgm:prSet/>
      <dgm:spPr/>
      <dgm:t>
        <a:bodyPr/>
        <a:lstStyle/>
        <a:p>
          <a:endParaRPr lang="en-US"/>
        </a:p>
      </dgm:t>
    </dgm:pt>
    <dgm:pt modelId="{E93B28AA-AF4E-41FD-8385-C018018DF408}" type="sibTrans" cxnId="{D46839D1-AE7F-4160-AC45-A673F1AA9030}">
      <dgm:prSet/>
      <dgm:spPr/>
      <dgm:t>
        <a:bodyPr/>
        <a:lstStyle/>
        <a:p>
          <a:endParaRPr lang="en-US"/>
        </a:p>
      </dgm:t>
    </dgm:pt>
    <dgm:pt modelId="{BD3ED359-F679-4F9F-9B9B-C7150B3A36A0}" type="pres">
      <dgm:prSet presAssocID="{4E0EE981-2801-411B-808C-698342CD78EF}" presName="linear" presStyleCnt="0">
        <dgm:presLayoutVars>
          <dgm:animLvl val="lvl"/>
          <dgm:resizeHandles val="exact"/>
        </dgm:presLayoutVars>
      </dgm:prSet>
      <dgm:spPr/>
    </dgm:pt>
    <dgm:pt modelId="{DE17AAC4-2A51-4E02-8D42-9A7A1518A390}" type="pres">
      <dgm:prSet presAssocID="{C0D83089-2986-46BC-8903-B897D046E552}" presName="parentText" presStyleLbl="node1" presStyleIdx="0" presStyleCnt="3" custScaleY="103205">
        <dgm:presLayoutVars>
          <dgm:chMax val="0"/>
          <dgm:bulletEnabled val="1"/>
        </dgm:presLayoutVars>
      </dgm:prSet>
      <dgm:spPr/>
    </dgm:pt>
    <dgm:pt modelId="{E553CF0B-1446-42FC-9D24-D0C4302B0EAB}" type="pres">
      <dgm:prSet presAssocID="{A7BCFA4E-029A-4F2D-81CD-05F5324CD107}" presName="spacer" presStyleCnt="0"/>
      <dgm:spPr/>
    </dgm:pt>
    <dgm:pt modelId="{16DEC3FF-DC34-4298-8884-3213043E011D}" type="pres">
      <dgm:prSet presAssocID="{D75F7074-64BC-4CB6-8024-B5A049E9AAE4}" presName="parentText" presStyleLbl="node1" presStyleIdx="1" presStyleCnt="3" custScaleY="104918">
        <dgm:presLayoutVars>
          <dgm:chMax val="0"/>
          <dgm:bulletEnabled val="1"/>
        </dgm:presLayoutVars>
      </dgm:prSet>
      <dgm:spPr/>
    </dgm:pt>
    <dgm:pt modelId="{A78E61C2-8A3F-4362-940C-AA66F230AEEB}" type="pres">
      <dgm:prSet presAssocID="{1FE63C9C-FB76-4AE3-B25B-A7F4161FD930}" presName="spacer" presStyleCnt="0"/>
      <dgm:spPr/>
    </dgm:pt>
    <dgm:pt modelId="{B55034DC-B42B-4AF5-A7B1-DDEBDAB15BF5}" type="pres">
      <dgm:prSet presAssocID="{ADEE6556-E0B6-413E-AF70-0C3A6C7BC63E}" presName="parentText" presStyleLbl="node1" presStyleIdx="2" presStyleCnt="3">
        <dgm:presLayoutVars>
          <dgm:chMax val="0"/>
          <dgm:bulletEnabled val="1"/>
        </dgm:presLayoutVars>
      </dgm:prSet>
      <dgm:spPr/>
    </dgm:pt>
  </dgm:ptLst>
  <dgm:cxnLst>
    <dgm:cxn modelId="{8EAD0708-FF0D-4115-AEB1-63ACE9A1D1E2}" srcId="{4E0EE981-2801-411B-808C-698342CD78EF}" destId="{C0D83089-2986-46BC-8903-B897D046E552}" srcOrd="0" destOrd="0" parTransId="{78D45A5C-3084-4EA5-A2CF-98BACA3A17C2}" sibTransId="{A7BCFA4E-029A-4F2D-81CD-05F5324CD107}"/>
    <dgm:cxn modelId="{52F74917-190B-47B1-9642-67F5B8E47E6A}" type="presOf" srcId="{ADEE6556-E0B6-413E-AF70-0C3A6C7BC63E}" destId="{B55034DC-B42B-4AF5-A7B1-DDEBDAB15BF5}" srcOrd="0" destOrd="0" presId="urn:microsoft.com/office/officeart/2005/8/layout/vList2"/>
    <dgm:cxn modelId="{0B4BC430-8884-426E-B72A-2CDA5AA709BB}" type="presOf" srcId="{4E0EE981-2801-411B-808C-698342CD78EF}" destId="{BD3ED359-F679-4F9F-9B9B-C7150B3A36A0}" srcOrd="0" destOrd="0" presId="urn:microsoft.com/office/officeart/2005/8/layout/vList2"/>
    <dgm:cxn modelId="{3FAB055C-3E0E-4E09-8011-2F9B9EDE97C5}" srcId="{4E0EE981-2801-411B-808C-698342CD78EF}" destId="{D75F7074-64BC-4CB6-8024-B5A049E9AAE4}" srcOrd="1" destOrd="0" parTransId="{3649D678-9776-46B4-867B-BF2DAE445848}" sibTransId="{1FE63C9C-FB76-4AE3-B25B-A7F4161FD930}"/>
    <dgm:cxn modelId="{5FBD468D-C826-4ADE-8CDF-C5A2E81B03FD}" type="presOf" srcId="{C0D83089-2986-46BC-8903-B897D046E552}" destId="{DE17AAC4-2A51-4E02-8D42-9A7A1518A390}" srcOrd="0" destOrd="0" presId="urn:microsoft.com/office/officeart/2005/8/layout/vList2"/>
    <dgm:cxn modelId="{D46839D1-AE7F-4160-AC45-A673F1AA9030}" srcId="{4E0EE981-2801-411B-808C-698342CD78EF}" destId="{ADEE6556-E0B6-413E-AF70-0C3A6C7BC63E}" srcOrd="2" destOrd="0" parTransId="{A56DF951-58D7-4B59-9531-084DDE27C0EF}" sibTransId="{E93B28AA-AF4E-41FD-8385-C018018DF408}"/>
    <dgm:cxn modelId="{94F5ECEC-575D-4CCB-8AC9-8EBD51A392B6}" type="presOf" srcId="{D75F7074-64BC-4CB6-8024-B5A049E9AAE4}" destId="{16DEC3FF-DC34-4298-8884-3213043E011D}" srcOrd="0" destOrd="0" presId="urn:microsoft.com/office/officeart/2005/8/layout/vList2"/>
    <dgm:cxn modelId="{1D556FA2-3002-4509-9FF0-098053FF493C}" type="presParOf" srcId="{BD3ED359-F679-4F9F-9B9B-C7150B3A36A0}" destId="{DE17AAC4-2A51-4E02-8D42-9A7A1518A390}" srcOrd="0" destOrd="0" presId="urn:microsoft.com/office/officeart/2005/8/layout/vList2"/>
    <dgm:cxn modelId="{B4B51089-A8F0-475B-92DA-5BCBD5E5C2D9}" type="presParOf" srcId="{BD3ED359-F679-4F9F-9B9B-C7150B3A36A0}" destId="{E553CF0B-1446-42FC-9D24-D0C4302B0EAB}" srcOrd="1" destOrd="0" presId="urn:microsoft.com/office/officeart/2005/8/layout/vList2"/>
    <dgm:cxn modelId="{B4D46D95-B75B-468F-8C61-7700591AC63E}" type="presParOf" srcId="{BD3ED359-F679-4F9F-9B9B-C7150B3A36A0}" destId="{16DEC3FF-DC34-4298-8884-3213043E011D}" srcOrd="2" destOrd="0" presId="urn:microsoft.com/office/officeart/2005/8/layout/vList2"/>
    <dgm:cxn modelId="{4CB49DFB-D246-4762-ABC4-40186EAFC05E}" type="presParOf" srcId="{BD3ED359-F679-4F9F-9B9B-C7150B3A36A0}" destId="{A78E61C2-8A3F-4362-940C-AA66F230AEEB}" srcOrd="3" destOrd="0" presId="urn:microsoft.com/office/officeart/2005/8/layout/vList2"/>
    <dgm:cxn modelId="{3CCD3746-31AE-4CF5-B403-DD7424D32E6D}" type="presParOf" srcId="{BD3ED359-F679-4F9F-9B9B-C7150B3A36A0}" destId="{B55034DC-B42B-4AF5-A7B1-DDEBDAB15B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7AAC4-2A51-4E02-8D42-9A7A1518A390}">
      <dsp:nvSpPr>
        <dsp:cNvPr id="0" name=""/>
        <dsp:cNvSpPr/>
      </dsp:nvSpPr>
      <dsp:spPr>
        <a:xfrm>
          <a:off x="0" y="203697"/>
          <a:ext cx="12403662" cy="1295042"/>
        </a:xfrm>
        <a:prstGeom prst="roundRect">
          <a:avLst/>
        </a:prstGeom>
        <a:solidFill>
          <a:srgbClr val="FFB6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Merriweather"/>
            </a:rPr>
            <a:t>Commitment. </a:t>
          </a:r>
          <a:r>
            <a:rPr lang="en-US" sz="2200" kern="1200" dirty="0">
              <a:latin typeface="Merriweather"/>
            </a:rPr>
            <a:t>Mobilize global, regional and national political will, funding and additional resources to guarantee universal access to SRHR.</a:t>
          </a:r>
        </a:p>
      </dsp:txBody>
      <dsp:txXfrm>
        <a:off x="63219" y="266916"/>
        <a:ext cx="12277224" cy="1168604"/>
      </dsp:txXfrm>
    </dsp:sp>
    <dsp:sp modelId="{16DEC3FF-DC34-4298-8884-3213043E011D}">
      <dsp:nvSpPr>
        <dsp:cNvPr id="0" name=""/>
        <dsp:cNvSpPr/>
      </dsp:nvSpPr>
      <dsp:spPr>
        <a:xfrm>
          <a:off x="0" y="1685939"/>
          <a:ext cx="12403662" cy="1316537"/>
        </a:xfrm>
        <a:prstGeom prst="roundRect">
          <a:avLst/>
        </a:prstGeom>
        <a:solidFill>
          <a:srgbClr val="00A6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Merriweather"/>
            </a:rPr>
            <a:t>Access</a:t>
          </a:r>
          <a:r>
            <a:rPr lang="en-US" sz="2200" kern="1200" dirty="0">
              <a:solidFill>
                <a:schemeClr val="tx1"/>
              </a:solidFill>
              <a:latin typeface="Merriweather"/>
            </a:rPr>
            <a:t>. </a:t>
          </a:r>
          <a:r>
            <a:rPr lang="en-US" sz="2200" kern="1200" dirty="0">
              <a:latin typeface="Merriweather"/>
            </a:rPr>
            <a:t>Advocate for increased equitable access to quality sexual and reproductive health (SRH) care through universal health coverage, primary health care and other diverse channels. </a:t>
          </a:r>
        </a:p>
      </dsp:txBody>
      <dsp:txXfrm>
        <a:off x="64268" y="1750207"/>
        <a:ext cx="12275126" cy="1188001"/>
      </dsp:txXfrm>
    </dsp:sp>
    <dsp:sp modelId="{B55034DC-B42B-4AF5-A7B1-DDEBDAB15BF5}">
      <dsp:nvSpPr>
        <dsp:cNvPr id="0" name=""/>
        <dsp:cNvSpPr/>
      </dsp:nvSpPr>
      <dsp:spPr>
        <a:xfrm>
          <a:off x="0" y="3189677"/>
          <a:ext cx="12403662" cy="12548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latin typeface="Merriweather"/>
            </a:rPr>
            <a:t>Movement</a:t>
          </a:r>
          <a:r>
            <a:rPr lang="en-US" sz="2200" kern="1200" dirty="0">
              <a:solidFill>
                <a:schemeClr val="tx1"/>
              </a:solidFill>
              <a:latin typeface="Merriweather"/>
            </a:rPr>
            <a:t>. </a:t>
          </a:r>
          <a:r>
            <a:rPr lang="en-US" sz="2200" kern="1200" dirty="0">
              <a:latin typeface="Merriweather"/>
            </a:rPr>
            <a:t>Elevate a diversity of voices, evidence and insights to accelerate the global SRHR movement.</a:t>
          </a:r>
        </a:p>
      </dsp:txBody>
      <dsp:txXfrm>
        <a:off x="61256" y="3250933"/>
        <a:ext cx="12281150" cy="11323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943600"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769225" y="0"/>
            <a:ext cx="5943600" cy="388938"/>
          </a:xfrm>
          <a:prstGeom prst="rect">
            <a:avLst/>
          </a:prstGeom>
        </p:spPr>
        <p:txBody>
          <a:bodyPr vert="horz" lIns="91440" tIns="45720" rIns="91440" bIns="45720" rtlCol="0"/>
          <a:lstStyle>
            <a:lvl1pPr algn="r">
              <a:defRPr sz="1200"/>
            </a:lvl1pPr>
          </a:lstStyle>
          <a:p>
            <a:fld id="{2E91C863-2B5D-428B-A03D-9FCDA4429428}" type="datetimeFigureOut">
              <a:rPr lang="en-US" smtClean="0"/>
              <a:t>5/18/22</a:t>
            </a:fld>
            <a:endParaRPr lang="en-US"/>
          </a:p>
        </p:txBody>
      </p:sp>
      <p:sp>
        <p:nvSpPr>
          <p:cNvPr id="4" name="Slide Image Placeholder 3"/>
          <p:cNvSpPr>
            <a:spLocks noGrp="1" noRot="1" noChangeAspect="1"/>
          </p:cNvSpPr>
          <p:nvPr>
            <p:ph type="sldImg" idx="2"/>
          </p:nvPr>
        </p:nvSpPr>
        <p:spPr>
          <a:xfrm>
            <a:off x="4543425" y="971550"/>
            <a:ext cx="462915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71600" y="3740150"/>
            <a:ext cx="1097280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5943600"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769225" y="7383463"/>
            <a:ext cx="5943600" cy="388937"/>
          </a:xfrm>
          <a:prstGeom prst="rect">
            <a:avLst/>
          </a:prstGeom>
        </p:spPr>
        <p:txBody>
          <a:bodyPr vert="horz" lIns="91440" tIns="45720" rIns="91440" bIns="45720" rtlCol="0" anchor="b"/>
          <a:lstStyle>
            <a:lvl1pPr algn="r">
              <a:defRPr sz="1200"/>
            </a:lvl1pPr>
          </a:lstStyle>
          <a:p>
            <a:fld id="{E2B8D3BD-FAA5-4A47-8F34-595022B141CE}" type="slidenum">
              <a:rPr lang="en-US" smtClean="0"/>
              <a:t>‹#›</a:t>
            </a:fld>
            <a:endParaRPr lang="en-US"/>
          </a:p>
        </p:txBody>
      </p:sp>
    </p:spTree>
    <p:extLst>
      <p:ext uri="{BB962C8B-B14F-4D97-AF65-F5344CB8AC3E}">
        <p14:creationId xmlns:p14="http://schemas.microsoft.com/office/powerpoint/2010/main" val="257392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5</a:t>
            </a:fld>
            <a:endParaRPr lang="en-US"/>
          </a:p>
        </p:txBody>
      </p:sp>
    </p:spTree>
    <p:extLst>
      <p:ext uri="{BB962C8B-B14F-4D97-AF65-F5344CB8AC3E}">
        <p14:creationId xmlns:p14="http://schemas.microsoft.com/office/powerpoint/2010/main" val="26022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7</a:t>
            </a:fld>
            <a:endParaRPr lang="en-US"/>
          </a:p>
        </p:txBody>
      </p:sp>
    </p:spTree>
    <p:extLst>
      <p:ext uri="{BB962C8B-B14F-4D97-AF65-F5344CB8AC3E}">
        <p14:creationId xmlns:p14="http://schemas.microsoft.com/office/powerpoint/2010/main" val="348956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15</a:t>
            </a:fld>
            <a:endParaRPr lang="en-US"/>
          </a:p>
        </p:txBody>
      </p:sp>
    </p:spTree>
    <p:extLst>
      <p:ext uri="{BB962C8B-B14F-4D97-AF65-F5344CB8AC3E}">
        <p14:creationId xmlns:p14="http://schemas.microsoft.com/office/powerpoint/2010/main" val="126253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2409444"/>
            <a:ext cx="11658600" cy="1632204"/>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hasCustomPrompt="1"/>
          </p:nvPr>
        </p:nvSpPr>
        <p:spPr>
          <a:xfrm>
            <a:off x="2057400" y="4352544"/>
            <a:ext cx="9601200" cy="553998"/>
          </a:xfrm>
          <a:prstGeom prst="rect">
            <a:avLst/>
          </a:prstGeom>
        </p:spPr>
        <p:txBody>
          <a:bodyPr wrap="square" lIns="0" tIns="0" rIns="0" bIns="0">
            <a:spAutoFit/>
          </a:bodyPr>
          <a:lstStyle>
            <a:lvl1pPr>
              <a:defRPr sz="3600" i="1">
                <a:solidFill>
                  <a:srgbClr val="7E7774"/>
                </a:solidFill>
                <a:latin typeface="Merriweather" panose="00000500000000000000" pitchFamily="50" charset="0"/>
              </a:defRPr>
            </a:lvl1pPr>
          </a:lstStyle>
          <a:p>
            <a:r>
              <a:rPr lang="en-US" dirty="0" err="1">
                <a:latin typeface="Merriweather" panose="00000500000000000000" pitchFamily="50" charset="0"/>
              </a:rPr>
              <a:t>sdfa</a:t>
            </a:r>
            <a:endParaRPr dirty="0"/>
          </a:p>
        </p:txBody>
      </p:sp>
      <p:sp>
        <p:nvSpPr>
          <p:cNvPr id="4" name="Holder 4"/>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6" name="Holder 6"/>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970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6AD0-6875-4694-89CD-6C6420C1EBAE}"/>
              </a:ext>
            </a:extLst>
          </p:cNvPr>
          <p:cNvSpPr>
            <a:spLocks noGrp="1"/>
          </p:cNvSpPr>
          <p:nvPr>
            <p:ph type="title"/>
          </p:nvPr>
        </p:nvSpPr>
        <p:spPr>
          <a:xfrm>
            <a:off x="944563" y="414338"/>
            <a:ext cx="11830050" cy="1501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5FDEE5-5F49-4A45-9958-2632FFD07DDF}"/>
              </a:ext>
            </a:extLst>
          </p:cNvPr>
          <p:cNvSpPr>
            <a:spLocks noGrp="1"/>
          </p:cNvSpPr>
          <p:nvPr>
            <p:ph type="body" idx="1"/>
          </p:nvPr>
        </p:nvSpPr>
        <p:spPr>
          <a:xfrm>
            <a:off x="944563" y="1905000"/>
            <a:ext cx="5802312"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3BF3E-7E8D-40FF-948D-F3D7E3BFA66B}"/>
              </a:ext>
            </a:extLst>
          </p:cNvPr>
          <p:cNvSpPr>
            <a:spLocks noGrp="1"/>
          </p:cNvSpPr>
          <p:nvPr>
            <p:ph sz="half" idx="2"/>
          </p:nvPr>
        </p:nvSpPr>
        <p:spPr>
          <a:xfrm>
            <a:off x="944563" y="2838450"/>
            <a:ext cx="5802312"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DCF2A-7470-47E5-B5C9-32894EF56C38}"/>
              </a:ext>
            </a:extLst>
          </p:cNvPr>
          <p:cNvSpPr>
            <a:spLocks noGrp="1"/>
          </p:cNvSpPr>
          <p:nvPr>
            <p:ph type="body" sz="quarter" idx="3"/>
          </p:nvPr>
        </p:nvSpPr>
        <p:spPr>
          <a:xfrm>
            <a:off x="6943725" y="1905000"/>
            <a:ext cx="58308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449B2-B638-4C84-982F-90D2A60519A1}"/>
              </a:ext>
            </a:extLst>
          </p:cNvPr>
          <p:cNvSpPr>
            <a:spLocks noGrp="1"/>
          </p:cNvSpPr>
          <p:nvPr>
            <p:ph sz="quarter" idx="4"/>
          </p:nvPr>
        </p:nvSpPr>
        <p:spPr>
          <a:xfrm>
            <a:off x="6943725" y="2838450"/>
            <a:ext cx="58308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1C586-C995-4969-9106-C81E8ABDF81C}"/>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8" name="Footer Placeholder 7">
            <a:extLst>
              <a:ext uri="{FF2B5EF4-FFF2-40B4-BE49-F238E27FC236}">
                <a16:creationId xmlns:a16="http://schemas.microsoft.com/office/drawing/2014/main" id="{B285529B-6F46-44C7-AB3F-EB1C00E61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94DA5-0194-4000-9876-DF1B3034B40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67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2315-40FF-48FA-B20A-86F439E7AF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3CAAB-80DE-462F-B94E-185CA4581302}"/>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4" name="Footer Placeholder 3">
            <a:extLst>
              <a:ext uri="{FF2B5EF4-FFF2-40B4-BE49-F238E27FC236}">
                <a16:creationId xmlns:a16="http://schemas.microsoft.com/office/drawing/2014/main" id="{99D92D81-CDC1-4CA6-B720-D922C34FD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01302-6BDE-4C9F-BA63-47D4C40FF25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689723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7DC66-6791-4B65-89DC-50920255760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3" name="Footer Placeholder 2">
            <a:extLst>
              <a:ext uri="{FF2B5EF4-FFF2-40B4-BE49-F238E27FC236}">
                <a16:creationId xmlns:a16="http://schemas.microsoft.com/office/drawing/2014/main" id="{B4F1E018-80C8-4368-B543-BDCD2FC411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A7333A-05A5-4FA8-92D6-B3E4B66C0145}"/>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226866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DEBD-B2EB-4D66-A976-B82AF57CCE8E}"/>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8DCED-31A3-43DA-A294-EB360EABE2F6}"/>
              </a:ext>
            </a:extLst>
          </p:cNvPr>
          <p:cNvSpPr>
            <a:spLocks noGrp="1"/>
          </p:cNvSpPr>
          <p:nvPr>
            <p:ph idx="1"/>
          </p:nvPr>
        </p:nvSpPr>
        <p:spPr>
          <a:xfrm>
            <a:off x="5830888" y="1119188"/>
            <a:ext cx="6943725"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6551D-F0F7-4AAD-885A-EADFBA63181C}"/>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D3C0F-2F10-4036-BC64-A3CE732B2200}"/>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BED05763-3881-4ED0-A3C1-B047FDA3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D8303-11CB-453C-8A2F-95B3F3009788}"/>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4459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E182-74BA-4F7F-B41D-85A85B5984F8}"/>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6F90A-D676-4AB9-B8C1-5153BD06DA12}"/>
              </a:ext>
            </a:extLst>
          </p:cNvPr>
          <p:cNvSpPr>
            <a:spLocks noGrp="1"/>
          </p:cNvSpPr>
          <p:nvPr>
            <p:ph type="pic" idx="1"/>
          </p:nvPr>
        </p:nvSpPr>
        <p:spPr>
          <a:xfrm>
            <a:off x="5830888" y="1119188"/>
            <a:ext cx="6943725"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A31AD9-B58E-4B4D-A241-2117D6BE85F8}"/>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1113D-9420-4AD7-8741-A60B86C202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B6EA878-8B4D-4766-997D-878790271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DC4F5-B3A0-4DDE-92C7-AFF2802182C9}"/>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2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2718-7767-4492-8B07-AD830F9F59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8280D-BE50-4707-BBBA-16FCE7259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63FF5-B864-4B5F-A1FC-5548FF756A9D}"/>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9204334A-B7BE-4CD9-90EC-19EB527EA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16BB0-2449-4F0C-B408-733BF441D70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700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33302-C296-4AEC-AE62-F28A059CE917}"/>
              </a:ext>
            </a:extLst>
          </p:cNvPr>
          <p:cNvSpPr>
            <a:spLocks noGrp="1"/>
          </p:cNvSpPr>
          <p:nvPr>
            <p:ph type="title" orient="vert"/>
          </p:nvPr>
        </p:nvSpPr>
        <p:spPr>
          <a:xfrm>
            <a:off x="9815513" y="414338"/>
            <a:ext cx="2957512" cy="6586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2AE4ED-81F5-40EA-A7B7-1CFEF681F682}"/>
              </a:ext>
            </a:extLst>
          </p:cNvPr>
          <p:cNvSpPr>
            <a:spLocks noGrp="1"/>
          </p:cNvSpPr>
          <p:nvPr>
            <p:ph type="body" orient="vert" idx="1"/>
          </p:nvPr>
        </p:nvSpPr>
        <p:spPr>
          <a:xfrm>
            <a:off x="942975" y="414338"/>
            <a:ext cx="8720138"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22E7D-FDA6-4053-91C7-C387D806089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FDE60AA2-48A9-4C1E-A609-33F27E413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D894B-50EE-4813-966B-45922D1F671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8123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272011"/>
            <a:ext cx="1165860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00943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29065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1937705"/>
            <a:ext cx="1183005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935832" y="5201393"/>
            <a:ext cx="1183005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35170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body" idx="1"/>
          </p:nvPr>
        </p:nvSpPr>
        <p:spPr>
          <a:xfrm>
            <a:off x="3028315" y="2661635"/>
            <a:ext cx="8163559" cy="2540000"/>
          </a:xfrm>
          <a:prstGeom prst="rect">
            <a:avLst/>
          </a:prstGeom>
        </p:spPr>
        <p:txBody>
          <a:bodyPr lIns="0" tIns="0" rIns="0" bIns="0"/>
          <a:lstStyle>
            <a:lvl1pPr>
              <a:defRPr sz="2600" b="0" i="0">
                <a:solidFill>
                  <a:srgbClr val="7E7774"/>
                </a:solidFill>
                <a:latin typeface="Merriweather"/>
                <a:cs typeface="Merriweather"/>
              </a:defRPr>
            </a:lvl1pPr>
          </a:lstStyle>
          <a:p>
            <a:endParaRPr dirty="0"/>
          </a:p>
        </p:txBody>
      </p:sp>
    </p:spTree>
    <p:extLst>
      <p:ext uri="{BB962C8B-B14F-4D97-AF65-F5344CB8AC3E}">
        <p14:creationId xmlns:p14="http://schemas.microsoft.com/office/powerpoint/2010/main" val="897363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659634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413810"/>
            <a:ext cx="1183005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763" y="1905318"/>
            <a:ext cx="580251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44763"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3726" y="1905318"/>
            <a:ext cx="5831087"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943726"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9A6146-B769-43EF-A1C1-D077073B343F}" type="datetimeFigureOut">
              <a:rPr lang="en-US" smtClean="0"/>
              <a:t>5/18/22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372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9A6146-B769-43EF-A1C1-D077073B343F}" type="datetimeFigureOut">
              <a:rPr lang="en-US" smtClean="0"/>
              <a:t>5/18/22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19349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A6146-B769-43EF-A1C1-D077073B343F}" type="datetimeFigureOut">
              <a:rPr lang="en-US" smtClean="0"/>
              <a:t>5/18/22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3920857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831087" y="1119083"/>
            <a:ext cx="694372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1820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831087" y="1119083"/>
            <a:ext cx="694372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269285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266033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413808"/>
            <a:ext cx="295751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6"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9273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sz="half" idx="2" hasCustomPrompt="1"/>
          </p:nvPr>
        </p:nvSpPr>
        <p:spPr>
          <a:xfrm>
            <a:off x="6694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4" name="Holder 4"/>
          <p:cNvSpPr>
            <a:spLocks noGrp="1"/>
          </p:cNvSpPr>
          <p:nvPr>
            <p:ph sz="half" idx="3" hasCustomPrompt="1"/>
          </p:nvPr>
        </p:nvSpPr>
        <p:spPr>
          <a:xfrm>
            <a:off x="70800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5" name="Holder 5"/>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7" name="Holder 7"/>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117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5" name="Holder 5"/>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558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6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A5B0-A63A-40A2-8B70-6995728EE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21528-6441-499E-8E85-8012426CE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E6CE9-C349-423C-8147-DEDC4C9FA066}"/>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D1291A76-1D24-4A50-A308-F3EEE12CC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36C4-6A97-4F38-AC6D-7C33628C6B4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46475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53CA-93F8-45C1-8619-9BF343962153}"/>
              </a:ext>
            </a:extLst>
          </p:cNvPr>
          <p:cNvSpPr>
            <a:spLocks noGrp="1"/>
          </p:cNvSpPr>
          <p:nvPr>
            <p:ph type="title"/>
          </p:nvPr>
        </p:nvSpPr>
        <p:spPr>
          <a:xfrm>
            <a:off x="936625" y="1938338"/>
            <a:ext cx="11830050" cy="3232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9D534-1A34-46AA-8605-0B2E2AFE16BF}"/>
              </a:ext>
            </a:extLst>
          </p:cNvPr>
          <p:cNvSpPr>
            <a:spLocks noGrp="1"/>
          </p:cNvSpPr>
          <p:nvPr>
            <p:ph type="body" idx="1"/>
          </p:nvPr>
        </p:nvSpPr>
        <p:spPr>
          <a:xfrm>
            <a:off x="936625" y="5200650"/>
            <a:ext cx="11830050"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881ED-A32A-413E-9079-7E36AD982F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BB99F23A-ECA9-4EE9-8EF2-E778C00CF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A70-0AD8-4815-901E-7532788585C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2178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6E2A-6BFA-49B0-B8CF-D4D9C5AE8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EA9C1-4D71-429F-9CDE-7590579A22D5}"/>
              </a:ext>
            </a:extLst>
          </p:cNvPr>
          <p:cNvSpPr>
            <a:spLocks noGrp="1"/>
          </p:cNvSpPr>
          <p:nvPr>
            <p:ph sz="half" idx="1"/>
          </p:nvPr>
        </p:nvSpPr>
        <p:spPr>
          <a:xfrm>
            <a:off x="942975"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42DD1-46F9-4191-8179-889411E524BC}"/>
              </a:ext>
            </a:extLst>
          </p:cNvPr>
          <p:cNvSpPr>
            <a:spLocks noGrp="1"/>
          </p:cNvSpPr>
          <p:nvPr>
            <p:ph sz="half" idx="2"/>
          </p:nvPr>
        </p:nvSpPr>
        <p:spPr>
          <a:xfrm>
            <a:off x="6934200"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95AC5-6977-479D-BE2D-F9406432A909}"/>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9AC5712-FF4B-41DB-82D9-D0557AC03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2005B-D6EC-4BB9-AD11-2148BAE3D2B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5941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28315" y="1197352"/>
            <a:ext cx="7659369" cy="1346200"/>
          </a:xfrm>
          <a:prstGeom prst="rect">
            <a:avLst/>
          </a:prstGeom>
        </p:spPr>
        <p:txBody>
          <a:bodyPr wrap="square" lIns="0" tIns="0" rIns="0" bIns="0">
            <a:spAutoFit/>
          </a:bodyPr>
          <a:lstStyle>
            <a:lvl1pPr>
              <a:defRPr sz="4500" b="0" i="0">
                <a:solidFill>
                  <a:srgbClr val="7E7774"/>
                </a:solidFill>
                <a:latin typeface="Merriweather"/>
                <a:cs typeface="Merriweather"/>
              </a:defRPr>
            </a:lvl1pPr>
          </a:lstStyle>
          <a:p>
            <a:endParaRPr dirty="0"/>
          </a:p>
        </p:txBody>
      </p:sp>
      <p:sp>
        <p:nvSpPr>
          <p:cNvPr id="7" name="object 6">
            <a:extLst>
              <a:ext uri="{FF2B5EF4-FFF2-40B4-BE49-F238E27FC236}">
                <a16:creationId xmlns:a16="http://schemas.microsoft.com/office/drawing/2014/main" id="{EA41E62D-5D49-45CA-9198-F3BD030D02FE}"/>
              </a:ext>
            </a:extLst>
          </p:cNvPr>
          <p:cNvSpPr/>
          <p:nvPr userDrawn="1"/>
        </p:nvSpPr>
        <p:spPr>
          <a:xfrm>
            <a:off x="0" y="6553200"/>
            <a:ext cx="13716000" cy="1219200"/>
          </a:xfrm>
          <a:custGeom>
            <a:avLst/>
            <a:gdLst/>
            <a:ahLst/>
            <a:cxnLst/>
            <a:rect l="l" t="t" r="r" b="b"/>
            <a:pathLst>
              <a:path w="13716000" h="1219200">
                <a:moveTo>
                  <a:pt x="0" y="1219200"/>
                </a:moveTo>
                <a:lnTo>
                  <a:pt x="13716000" y="1219200"/>
                </a:lnTo>
                <a:lnTo>
                  <a:pt x="13716000" y="0"/>
                </a:lnTo>
                <a:lnTo>
                  <a:pt x="0" y="0"/>
                </a:lnTo>
                <a:lnTo>
                  <a:pt x="0" y="1219200"/>
                </a:lnTo>
                <a:close/>
              </a:path>
            </a:pathLst>
          </a:custGeom>
          <a:solidFill>
            <a:srgbClr val="FCAF25"/>
          </a:solidFill>
        </p:spPr>
        <p:txBody>
          <a:bodyPr wrap="square" lIns="0" tIns="0" rIns="0" bIns="0" rtlCol="0"/>
          <a:lstStyle/>
          <a:p>
            <a:endParaRPr/>
          </a:p>
        </p:txBody>
      </p:sp>
      <p:sp>
        <p:nvSpPr>
          <p:cNvPr id="8" name="object 7">
            <a:extLst>
              <a:ext uri="{FF2B5EF4-FFF2-40B4-BE49-F238E27FC236}">
                <a16:creationId xmlns:a16="http://schemas.microsoft.com/office/drawing/2014/main" id="{8D94966D-6EBF-459D-A20B-1EF9DBE80816}"/>
              </a:ext>
            </a:extLst>
          </p:cNvPr>
          <p:cNvSpPr/>
          <p:nvPr userDrawn="1"/>
        </p:nvSpPr>
        <p:spPr>
          <a:xfrm>
            <a:off x="762000" y="6705600"/>
            <a:ext cx="1104900" cy="914400"/>
          </a:xfrm>
          <a:prstGeom prst="rect">
            <a:avLst/>
          </a:prstGeom>
          <a:blipFill>
            <a:blip r:embed="rId7"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BD2D5FDC-5FBF-4A78-BF05-0A14B4C360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29200" y="6954036"/>
            <a:ext cx="11530835" cy="417528"/>
          </a:xfrm>
          <a:prstGeom prst="rect">
            <a:avLst/>
          </a:prstGeom>
        </p:spPr>
      </p:pic>
    </p:spTree>
    <p:extLst>
      <p:ext uri="{BB962C8B-B14F-4D97-AF65-F5344CB8AC3E}">
        <p14:creationId xmlns:p14="http://schemas.microsoft.com/office/powerpoint/2010/main" val="37971023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FC6C8-7745-4C81-82B2-8038D4029716}"/>
              </a:ext>
            </a:extLst>
          </p:cNvPr>
          <p:cNvSpPr>
            <a:spLocks noGrp="1"/>
          </p:cNvSpPr>
          <p:nvPr>
            <p:ph type="title"/>
          </p:nvPr>
        </p:nvSpPr>
        <p:spPr>
          <a:xfrm>
            <a:off x="942975" y="414338"/>
            <a:ext cx="118300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3F6D9-6305-4E77-A33B-16D1110C155E}"/>
              </a:ext>
            </a:extLst>
          </p:cNvPr>
          <p:cNvSpPr>
            <a:spLocks noGrp="1"/>
          </p:cNvSpPr>
          <p:nvPr>
            <p:ph type="body" idx="1"/>
          </p:nvPr>
        </p:nvSpPr>
        <p:spPr>
          <a:xfrm>
            <a:off x="942975" y="2068513"/>
            <a:ext cx="118300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B4C07-965B-42DB-AA5F-375C95CB827E}"/>
              </a:ext>
            </a:extLst>
          </p:cNvPr>
          <p:cNvSpPr>
            <a:spLocks noGrp="1"/>
          </p:cNvSpPr>
          <p:nvPr>
            <p:ph type="dt" sz="half" idx="2"/>
          </p:nvPr>
        </p:nvSpPr>
        <p:spPr>
          <a:xfrm>
            <a:off x="942975" y="7204075"/>
            <a:ext cx="3086100"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386A7218-8A30-464A-AA0E-6DDC2ED2882B}"/>
              </a:ext>
            </a:extLst>
          </p:cNvPr>
          <p:cNvSpPr>
            <a:spLocks noGrp="1"/>
          </p:cNvSpPr>
          <p:nvPr>
            <p:ph type="ftr" sz="quarter" idx="3"/>
          </p:nvPr>
        </p:nvSpPr>
        <p:spPr>
          <a:xfrm>
            <a:off x="4543425" y="7204075"/>
            <a:ext cx="46291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B6BDE-1A7B-4AFC-BE5C-37B79B92F09B}"/>
              </a:ext>
            </a:extLst>
          </p:cNvPr>
          <p:cNvSpPr>
            <a:spLocks noGrp="1"/>
          </p:cNvSpPr>
          <p:nvPr>
            <p:ph type="sldNum" sz="quarter" idx="4"/>
          </p:nvPr>
        </p:nvSpPr>
        <p:spPr>
          <a:xfrm>
            <a:off x="9686925" y="7204075"/>
            <a:ext cx="3086100"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8ECDDC0-9624-4362-849D-6C913086A82C}" type="slidenum">
              <a:rPr lang="en-US" smtClean="0"/>
              <a:t>‹#›</a:t>
            </a:fld>
            <a:endParaRPr lang="en-US"/>
          </a:p>
        </p:txBody>
      </p:sp>
    </p:spTree>
    <p:extLst>
      <p:ext uri="{BB962C8B-B14F-4D97-AF65-F5344CB8AC3E}">
        <p14:creationId xmlns:p14="http://schemas.microsoft.com/office/powerpoint/2010/main" val="15137162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13810"/>
            <a:ext cx="1183005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2975" y="7203865"/>
            <a:ext cx="308610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B89A6146-B769-43EF-A1C1-D077073B343F}" type="datetimeFigureOut">
              <a:rPr lang="en-US" smtClean="0"/>
              <a:t>5/18/22</a:t>
            </a:fld>
            <a:endParaRPr lang="en-US"/>
          </a:p>
        </p:txBody>
      </p:sp>
      <p:sp>
        <p:nvSpPr>
          <p:cNvPr id="5" name="Footer Placeholder 4"/>
          <p:cNvSpPr>
            <a:spLocks noGrp="1"/>
          </p:cNvSpPr>
          <p:nvPr>
            <p:ph type="ftr" sz="quarter" idx="3"/>
          </p:nvPr>
        </p:nvSpPr>
        <p:spPr>
          <a:xfrm>
            <a:off x="4543425" y="7203865"/>
            <a:ext cx="462915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7203865"/>
            <a:ext cx="308610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72720C89-37DE-47E7-9D35-DC315C9E9C6D}" type="slidenum">
              <a:rPr lang="en-US" smtClean="0"/>
              <a:t>‹#›</a:t>
            </a:fld>
            <a:endParaRPr lang="en-US"/>
          </a:p>
        </p:txBody>
      </p:sp>
    </p:spTree>
    <p:extLst>
      <p:ext uri="{BB962C8B-B14F-4D97-AF65-F5344CB8AC3E}">
        <p14:creationId xmlns:p14="http://schemas.microsoft.com/office/powerpoint/2010/main" val="418049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jpe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1DFD19-269E-42BD-805F-F6EA8B64D83F}"/>
              </a:ext>
            </a:extLst>
          </p:cNvPr>
          <p:cNvSpPr/>
          <p:nvPr/>
        </p:nvSpPr>
        <p:spPr>
          <a:xfrm>
            <a:off x="11264593" y="0"/>
            <a:ext cx="2451407" cy="2209800"/>
          </a:xfrm>
          <a:prstGeom prst="rect">
            <a:avLst/>
          </a:prstGeom>
          <a:solidFill>
            <a:srgbClr val="FCA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7">
            <a:extLst>
              <a:ext uri="{FF2B5EF4-FFF2-40B4-BE49-F238E27FC236}">
                <a16:creationId xmlns:a16="http://schemas.microsoft.com/office/drawing/2014/main" id="{74B2D386-95F7-404E-A9A1-0C0D6F68FBB3}"/>
              </a:ext>
            </a:extLst>
          </p:cNvPr>
          <p:cNvSpPr/>
          <p:nvPr/>
        </p:nvSpPr>
        <p:spPr>
          <a:xfrm>
            <a:off x="11963400" y="304800"/>
            <a:ext cx="1469174" cy="121586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811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19-2450-46E0-90F5-88BE984773D8}"/>
              </a:ext>
            </a:extLst>
          </p:cNvPr>
          <p:cNvSpPr>
            <a:spLocks noGrp="1"/>
          </p:cNvSpPr>
          <p:nvPr>
            <p:ph type="title"/>
          </p:nvPr>
        </p:nvSpPr>
        <p:spPr>
          <a:xfrm>
            <a:off x="669471" y="762000"/>
            <a:ext cx="10018214" cy="2512844"/>
          </a:xfrm>
        </p:spPr>
        <p:txBody>
          <a:bodyPr/>
          <a:lstStyle/>
          <a:p>
            <a:r>
              <a:rPr lang="en-US" dirty="0"/>
              <a:t>And, to sustain our voice and a vibrant civic space, we also must:</a:t>
            </a:r>
          </a:p>
        </p:txBody>
      </p:sp>
      <p:sp>
        <p:nvSpPr>
          <p:cNvPr id="3" name="Content Placeholder 2">
            <a:extLst>
              <a:ext uri="{FF2B5EF4-FFF2-40B4-BE49-F238E27FC236}">
                <a16:creationId xmlns:a16="http://schemas.microsoft.com/office/drawing/2014/main" id="{F1CDF318-9B75-464F-B714-DF5255B42515}"/>
              </a:ext>
            </a:extLst>
          </p:cNvPr>
          <p:cNvSpPr>
            <a:spLocks noGrp="1"/>
          </p:cNvSpPr>
          <p:nvPr>
            <p:ph sz="half" idx="2"/>
          </p:nvPr>
        </p:nvSpPr>
        <p:spPr>
          <a:xfrm>
            <a:off x="669470" y="2438400"/>
            <a:ext cx="9693729" cy="4801314"/>
          </a:xfrm>
        </p:spPr>
        <p:txBody>
          <a:bodyPr/>
          <a:lstStyle/>
          <a:p>
            <a:pPr marL="342900" indent="-342900">
              <a:buFont typeface="Arial" panose="020B0604020202020204" pitchFamily="34" charset="0"/>
              <a:buChar char="•"/>
            </a:pPr>
            <a:r>
              <a:rPr lang="en-US" dirty="0"/>
              <a:t>Ensure our identity and intentions are clear</a:t>
            </a:r>
          </a:p>
          <a:p>
            <a:pPr marL="342900" indent="-342900">
              <a:buFont typeface="Arial" panose="020B0604020202020204" pitchFamily="34" charset="0"/>
              <a:buChar char="•"/>
            </a:pPr>
            <a:r>
              <a:rPr lang="en-US" dirty="0"/>
              <a:t>Demonstrate the centrality of SRHR in achieving global development goals</a:t>
            </a:r>
          </a:p>
          <a:p>
            <a:pPr marL="342900" indent="-342900">
              <a:buFont typeface="Arial" panose="020B0604020202020204" pitchFamily="34" charset="0"/>
              <a:buChar char="•"/>
            </a:pPr>
            <a:r>
              <a:rPr lang="en-US" dirty="0"/>
              <a:t>Measure and amplify the impact of advocacy and achievements</a:t>
            </a:r>
          </a:p>
          <a:p>
            <a:pPr marL="342900" indent="-342900">
              <a:buFont typeface="Arial" panose="020B0604020202020204" pitchFamily="34" charset="0"/>
              <a:buChar char="•"/>
            </a:pPr>
            <a:r>
              <a:rPr lang="en-US" dirty="0"/>
              <a:t>Mission aligned, multiyear funding for PAI and funded partners’ advocacy </a:t>
            </a:r>
          </a:p>
          <a:p>
            <a:pPr marL="342900" indent="-342900">
              <a:buFont typeface="Arial" panose="020B0604020202020204" pitchFamily="34" charset="0"/>
              <a:buChar char="•"/>
            </a:pPr>
            <a:r>
              <a:rPr lang="en-US" dirty="0"/>
              <a:t>Flexible and unrestricted investment in both PAI and funded partner institutional capacity development and advocacy agendas</a:t>
            </a:r>
          </a:p>
          <a:p>
            <a:pPr marL="342900" indent="-342900">
              <a:buFont typeface="Arial" panose="020B0604020202020204" pitchFamily="34" charset="0"/>
              <a:buChar char="•"/>
            </a:pPr>
            <a:r>
              <a:rPr lang="en-US" dirty="0"/>
              <a:t>Creation of spaces for shared learning and peer-to-peer exchange among and beyond PAI’s network of peer CSOs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7" name="Content Placeholder 6" descr="A road with trees on the side&#10;&#10;Description automatically generated with medium confidence">
            <a:extLst>
              <a:ext uri="{FF2B5EF4-FFF2-40B4-BE49-F238E27FC236}">
                <a16:creationId xmlns:a16="http://schemas.microsoft.com/office/drawing/2014/main" id="{A9948C3A-2B24-4BDD-86B0-B7C0F86F7E4E}"/>
              </a:ext>
            </a:extLst>
          </p:cNvPr>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10687685" y="2438399"/>
            <a:ext cx="2358844" cy="3505201"/>
          </a:xfrm>
          <a:prstGeom prst="rect">
            <a:avLst/>
          </a:prstGeom>
        </p:spPr>
      </p:pic>
    </p:spTree>
    <p:extLst>
      <p:ext uri="{BB962C8B-B14F-4D97-AF65-F5344CB8AC3E}">
        <p14:creationId xmlns:p14="http://schemas.microsoft.com/office/powerpoint/2010/main" val="424878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8315" y="2209800"/>
            <a:ext cx="9854692" cy="718145"/>
          </a:xfrm>
          <a:prstGeom prst="rect">
            <a:avLst/>
          </a:prstGeom>
        </p:spPr>
        <p:txBody>
          <a:bodyPr vert="horz" wrap="square" lIns="0" tIns="76200" rIns="0" bIns="0" rtlCol="0">
            <a:spAutoFit/>
          </a:bodyPr>
          <a:lstStyle/>
          <a:p>
            <a:pPr marL="4286250" marR="5080">
              <a:lnSpc>
                <a:spcPts val="5000"/>
              </a:lnSpc>
              <a:spcBef>
                <a:spcPts val="600"/>
              </a:spcBef>
            </a:pPr>
            <a:r>
              <a:rPr lang="en-US" spc="-60" dirty="0"/>
              <a:t>Acknowledgments</a:t>
            </a:r>
            <a:endParaRPr spc="-90" dirty="0"/>
          </a:p>
        </p:txBody>
      </p:sp>
      <p:sp>
        <p:nvSpPr>
          <p:cNvPr id="6" name="object 6"/>
          <p:cNvSpPr/>
          <p:nvPr/>
        </p:nvSpPr>
        <p:spPr>
          <a:xfrm>
            <a:off x="0" y="0"/>
            <a:ext cx="6858000" cy="7772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E52447A5-7AAC-4886-BED6-4331028B0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93D-8B1A-4FEB-84B0-5B104A6E6467}"/>
              </a:ext>
            </a:extLst>
          </p:cNvPr>
          <p:cNvSpPr>
            <a:spLocks noGrp="1"/>
          </p:cNvSpPr>
          <p:nvPr>
            <p:ph type="title" idx="4294967295"/>
          </p:nvPr>
        </p:nvSpPr>
        <p:spPr>
          <a:xfrm>
            <a:off x="912921" y="844726"/>
            <a:ext cx="9960822" cy="638502"/>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n-US" sz="4500" dirty="0">
                <a:solidFill>
                  <a:srgbClr val="7E7774"/>
                </a:solidFill>
                <a:latin typeface="Merriweather"/>
                <a:ea typeface="+mj-ea"/>
              </a:rPr>
              <a:t>PAI Board of Directors </a:t>
            </a:r>
          </a:p>
        </p:txBody>
      </p:sp>
      <p:pic>
        <p:nvPicPr>
          <p:cNvPr id="10" name="Picture 9">
            <a:extLst>
              <a:ext uri="{FF2B5EF4-FFF2-40B4-BE49-F238E27FC236}">
                <a16:creationId xmlns:a16="http://schemas.microsoft.com/office/drawing/2014/main" id="{90062353-7130-427E-B9F6-AF2A6D4EA0AC}"/>
              </a:ext>
            </a:extLst>
          </p:cNvPr>
          <p:cNvPicPr>
            <a:picLocks noChangeAspect="1"/>
          </p:cNvPicPr>
          <p:nvPr/>
        </p:nvPicPr>
        <p:blipFill>
          <a:blip r:embed="rId2"/>
          <a:stretch>
            <a:fillRect/>
          </a:stretch>
        </p:blipFill>
        <p:spPr>
          <a:xfrm>
            <a:off x="882441" y="1902779"/>
            <a:ext cx="3341973" cy="2156992"/>
          </a:xfrm>
          <a:prstGeom prst="rect">
            <a:avLst/>
          </a:prstGeom>
        </p:spPr>
      </p:pic>
      <p:pic>
        <p:nvPicPr>
          <p:cNvPr id="12" name="Picture 11">
            <a:extLst>
              <a:ext uri="{FF2B5EF4-FFF2-40B4-BE49-F238E27FC236}">
                <a16:creationId xmlns:a16="http://schemas.microsoft.com/office/drawing/2014/main" id="{06CD8EFF-DF04-4BC1-8EA3-C738D0C4AED9}"/>
              </a:ext>
            </a:extLst>
          </p:cNvPr>
          <p:cNvPicPr>
            <a:picLocks noChangeAspect="1"/>
          </p:cNvPicPr>
          <p:nvPr/>
        </p:nvPicPr>
        <p:blipFill>
          <a:blip r:embed="rId3"/>
          <a:stretch>
            <a:fillRect/>
          </a:stretch>
        </p:blipFill>
        <p:spPr>
          <a:xfrm>
            <a:off x="4306484" y="1902779"/>
            <a:ext cx="5103033" cy="2186231"/>
          </a:xfrm>
          <a:prstGeom prst="rect">
            <a:avLst/>
          </a:prstGeom>
        </p:spPr>
      </p:pic>
      <p:pic>
        <p:nvPicPr>
          <p:cNvPr id="16" name="Picture 15">
            <a:extLst>
              <a:ext uri="{FF2B5EF4-FFF2-40B4-BE49-F238E27FC236}">
                <a16:creationId xmlns:a16="http://schemas.microsoft.com/office/drawing/2014/main" id="{D97B0A75-C6B6-4315-96A5-AAF23493F7B2}"/>
              </a:ext>
            </a:extLst>
          </p:cNvPr>
          <p:cNvPicPr>
            <a:picLocks noChangeAspect="1"/>
          </p:cNvPicPr>
          <p:nvPr/>
        </p:nvPicPr>
        <p:blipFill>
          <a:blip r:embed="rId4"/>
          <a:stretch>
            <a:fillRect/>
          </a:stretch>
        </p:blipFill>
        <p:spPr>
          <a:xfrm>
            <a:off x="9465724" y="1902779"/>
            <a:ext cx="3367835" cy="1997588"/>
          </a:xfrm>
          <a:prstGeom prst="rect">
            <a:avLst/>
          </a:prstGeom>
        </p:spPr>
      </p:pic>
      <p:pic>
        <p:nvPicPr>
          <p:cNvPr id="18" name="Picture 17">
            <a:extLst>
              <a:ext uri="{FF2B5EF4-FFF2-40B4-BE49-F238E27FC236}">
                <a16:creationId xmlns:a16="http://schemas.microsoft.com/office/drawing/2014/main" id="{ADA9A159-96D2-4951-AA10-8AF257E37DE5}"/>
              </a:ext>
            </a:extLst>
          </p:cNvPr>
          <p:cNvPicPr>
            <a:picLocks noChangeAspect="1"/>
          </p:cNvPicPr>
          <p:nvPr/>
        </p:nvPicPr>
        <p:blipFill>
          <a:blip r:embed="rId5"/>
          <a:stretch>
            <a:fillRect/>
          </a:stretch>
        </p:blipFill>
        <p:spPr>
          <a:xfrm>
            <a:off x="2559929" y="4394059"/>
            <a:ext cx="1664485" cy="2010787"/>
          </a:xfrm>
          <a:prstGeom prst="rect">
            <a:avLst/>
          </a:prstGeom>
        </p:spPr>
      </p:pic>
      <p:pic>
        <p:nvPicPr>
          <p:cNvPr id="20" name="Picture 19">
            <a:extLst>
              <a:ext uri="{FF2B5EF4-FFF2-40B4-BE49-F238E27FC236}">
                <a16:creationId xmlns:a16="http://schemas.microsoft.com/office/drawing/2014/main" id="{527505CC-18BF-4533-99FA-1B8F982E207D}"/>
              </a:ext>
            </a:extLst>
          </p:cNvPr>
          <p:cNvPicPr>
            <a:picLocks noChangeAspect="1"/>
          </p:cNvPicPr>
          <p:nvPr/>
        </p:nvPicPr>
        <p:blipFill>
          <a:blip r:embed="rId6"/>
          <a:stretch>
            <a:fillRect/>
          </a:stretch>
        </p:blipFill>
        <p:spPr>
          <a:xfrm>
            <a:off x="4310084" y="4394059"/>
            <a:ext cx="5095833" cy="2010787"/>
          </a:xfrm>
          <a:prstGeom prst="rect">
            <a:avLst/>
          </a:prstGeom>
        </p:spPr>
      </p:pic>
      <p:pic>
        <p:nvPicPr>
          <p:cNvPr id="22" name="Picture 21">
            <a:extLst>
              <a:ext uri="{FF2B5EF4-FFF2-40B4-BE49-F238E27FC236}">
                <a16:creationId xmlns:a16="http://schemas.microsoft.com/office/drawing/2014/main" id="{F9CEDD92-237E-4C0D-BA42-DA92E1F96C1D}"/>
              </a:ext>
            </a:extLst>
          </p:cNvPr>
          <p:cNvPicPr>
            <a:picLocks noChangeAspect="1"/>
          </p:cNvPicPr>
          <p:nvPr/>
        </p:nvPicPr>
        <p:blipFill>
          <a:blip r:embed="rId7"/>
          <a:stretch>
            <a:fillRect/>
          </a:stretch>
        </p:blipFill>
        <p:spPr>
          <a:xfrm>
            <a:off x="9476347" y="4343400"/>
            <a:ext cx="1568810" cy="1961012"/>
          </a:xfrm>
          <a:prstGeom prst="rect">
            <a:avLst/>
          </a:prstGeom>
        </p:spPr>
      </p:pic>
    </p:spTree>
    <p:extLst>
      <p:ext uri="{BB962C8B-B14F-4D97-AF65-F5344CB8AC3E}">
        <p14:creationId xmlns:p14="http://schemas.microsoft.com/office/powerpoint/2010/main" val="367786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BE1E-7544-4904-9114-69F3A6F70DF3}"/>
              </a:ext>
            </a:extLst>
          </p:cNvPr>
          <p:cNvSpPr>
            <a:spLocks noGrp="1"/>
          </p:cNvSpPr>
          <p:nvPr>
            <p:ph type="title" idx="4294967295"/>
          </p:nvPr>
        </p:nvSpPr>
        <p:spPr>
          <a:xfrm>
            <a:off x="412933" y="854221"/>
            <a:ext cx="12420601" cy="609600"/>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n-US" sz="4500" dirty="0">
                <a:solidFill>
                  <a:srgbClr val="7E7774"/>
                </a:solidFill>
                <a:latin typeface="Merriweather"/>
                <a:ea typeface="+mj-ea"/>
              </a:rPr>
              <a:t>PAI Department Leadership</a:t>
            </a:r>
          </a:p>
        </p:txBody>
      </p:sp>
      <p:pic>
        <p:nvPicPr>
          <p:cNvPr id="6" name="Picture 5">
            <a:extLst>
              <a:ext uri="{FF2B5EF4-FFF2-40B4-BE49-F238E27FC236}">
                <a16:creationId xmlns:a16="http://schemas.microsoft.com/office/drawing/2014/main" id="{0D0C5734-36F9-4ED8-9252-975C0A74E3C6}"/>
              </a:ext>
            </a:extLst>
          </p:cNvPr>
          <p:cNvPicPr>
            <a:picLocks noChangeAspect="1"/>
          </p:cNvPicPr>
          <p:nvPr/>
        </p:nvPicPr>
        <p:blipFill>
          <a:blip r:embed="rId2"/>
          <a:stretch>
            <a:fillRect/>
          </a:stretch>
        </p:blipFill>
        <p:spPr>
          <a:xfrm>
            <a:off x="2941999" y="1869662"/>
            <a:ext cx="2737942" cy="3941922"/>
          </a:xfrm>
          <a:prstGeom prst="rect">
            <a:avLst/>
          </a:prstGeom>
        </p:spPr>
      </p:pic>
      <p:pic>
        <p:nvPicPr>
          <p:cNvPr id="8" name="Picture 7">
            <a:extLst>
              <a:ext uri="{FF2B5EF4-FFF2-40B4-BE49-F238E27FC236}">
                <a16:creationId xmlns:a16="http://schemas.microsoft.com/office/drawing/2014/main" id="{C8D5C849-D750-4FF2-AC7F-CBA988A9281A}"/>
              </a:ext>
            </a:extLst>
          </p:cNvPr>
          <p:cNvPicPr>
            <a:picLocks noChangeAspect="1"/>
          </p:cNvPicPr>
          <p:nvPr/>
        </p:nvPicPr>
        <p:blipFill>
          <a:blip r:embed="rId3"/>
          <a:stretch>
            <a:fillRect/>
          </a:stretch>
        </p:blipFill>
        <p:spPr>
          <a:xfrm>
            <a:off x="5536710" y="1898718"/>
            <a:ext cx="2642580" cy="3565673"/>
          </a:xfrm>
          <a:prstGeom prst="rect">
            <a:avLst/>
          </a:prstGeom>
        </p:spPr>
      </p:pic>
      <p:pic>
        <p:nvPicPr>
          <p:cNvPr id="10" name="Picture 9">
            <a:extLst>
              <a:ext uri="{FF2B5EF4-FFF2-40B4-BE49-F238E27FC236}">
                <a16:creationId xmlns:a16="http://schemas.microsoft.com/office/drawing/2014/main" id="{5467CEBC-A6B1-4923-A2AF-A78CAF6264EF}"/>
              </a:ext>
            </a:extLst>
          </p:cNvPr>
          <p:cNvPicPr>
            <a:picLocks noChangeAspect="1"/>
          </p:cNvPicPr>
          <p:nvPr/>
        </p:nvPicPr>
        <p:blipFill>
          <a:blip r:embed="rId4"/>
          <a:stretch>
            <a:fillRect/>
          </a:stretch>
        </p:blipFill>
        <p:spPr>
          <a:xfrm>
            <a:off x="474744" y="1905000"/>
            <a:ext cx="2573256" cy="3565673"/>
          </a:xfrm>
          <a:prstGeom prst="rect">
            <a:avLst/>
          </a:prstGeom>
        </p:spPr>
      </p:pic>
      <p:pic>
        <p:nvPicPr>
          <p:cNvPr id="12" name="Picture 11">
            <a:extLst>
              <a:ext uri="{FF2B5EF4-FFF2-40B4-BE49-F238E27FC236}">
                <a16:creationId xmlns:a16="http://schemas.microsoft.com/office/drawing/2014/main" id="{2E351CE1-40CE-4DBC-9489-37110C050898}"/>
              </a:ext>
            </a:extLst>
          </p:cNvPr>
          <p:cNvPicPr>
            <a:picLocks noChangeAspect="1"/>
          </p:cNvPicPr>
          <p:nvPr/>
        </p:nvPicPr>
        <p:blipFill>
          <a:blip r:embed="rId5"/>
          <a:stretch>
            <a:fillRect/>
          </a:stretch>
        </p:blipFill>
        <p:spPr>
          <a:xfrm>
            <a:off x="8168651" y="1933577"/>
            <a:ext cx="2642580" cy="3905246"/>
          </a:xfrm>
          <a:prstGeom prst="rect">
            <a:avLst/>
          </a:prstGeom>
        </p:spPr>
      </p:pic>
      <p:sp>
        <p:nvSpPr>
          <p:cNvPr id="13" name="TextBox 12">
            <a:extLst>
              <a:ext uri="{FF2B5EF4-FFF2-40B4-BE49-F238E27FC236}">
                <a16:creationId xmlns:a16="http://schemas.microsoft.com/office/drawing/2014/main" id="{2A923A3F-D12C-4B5F-98C2-D129EBE3AD04}"/>
              </a:ext>
            </a:extLst>
          </p:cNvPr>
          <p:cNvSpPr txBox="1"/>
          <p:nvPr/>
        </p:nvSpPr>
        <p:spPr>
          <a:xfrm>
            <a:off x="10869740" y="4748699"/>
            <a:ext cx="2793644" cy="727122"/>
          </a:xfrm>
          <a:prstGeom prst="rect">
            <a:avLst/>
          </a:prstGeom>
          <a:noFill/>
        </p:spPr>
        <p:txBody>
          <a:bodyPr wrap="square" rtlCol="0">
            <a:sp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n-US" sz="1350" b="1" dirty="0"/>
              <a:t>Christina Wegs</a:t>
            </a:r>
          </a:p>
          <a:p>
            <a:r>
              <a:rPr lang="en-US" sz="1350" dirty="0"/>
              <a:t>Incoming Vice President of Global Programs and Advocacy </a:t>
            </a:r>
          </a:p>
        </p:txBody>
      </p:sp>
      <p:pic>
        <p:nvPicPr>
          <p:cNvPr id="1028" name="Picture 4" descr="Christina Wegs bio | Champions4Choice">
            <a:extLst>
              <a:ext uri="{FF2B5EF4-FFF2-40B4-BE49-F238E27FC236}">
                <a16:creationId xmlns:a16="http://schemas.microsoft.com/office/drawing/2014/main" id="{C245AC0F-A765-410B-980E-3BCED8134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001" y="1974457"/>
            <a:ext cx="2143764" cy="24777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660B509-5B8D-4D5A-8DB1-FAE4ADE04F0A}"/>
              </a:ext>
            </a:extLst>
          </p:cNvPr>
          <p:cNvPicPr>
            <a:picLocks noChangeAspect="1"/>
          </p:cNvPicPr>
          <p:nvPr/>
        </p:nvPicPr>
        <p:blipFill>
          <a:blip r:embed="rId7"/>
          <a:stretch>
            <a:fillRect/>
          </a:stretch>
        </p:blipFill>
        <p:spPr>
          <a:xfrm>
            <a:off x="10903149" y="4559064"/>
            <a:ext cx="653653" cy="171450"/>
          </a:xfrm>
          <a:prstGeom prst="rect">
            <a:avLst/>
          </a:prstGeom>
        </p:spPr>
      </p:pic>
    </p:spTree>
    <p:extLst>
      <p:ext uri="{BB962C8B-B14F-4D97-AF65-F5344CB8AC3E}">
        <p14:creationId xmlns:p14="http://schemas.microsoft.com/office/powerpoint/2010/main" val="199529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9B06-8747-4107-A11A-0531CD4189A9}"/>
              </a:ext>
            </a:extLst>
          </p:cNvPr>
          <p:cNvSpPr>
            <a:spLocks noGrp="1"/>
          </p:cNvSpPr>
          <p:nvPr>
            <p:ph type="title" idx="4294967295"/>
          </p:nvPr>
        </p:nvSpPr>
        <p:spPr>
          <a:xfrm>
            <a:off x="381000" y="512660"/>
            <a:ext cx="3080172" cy="1143000"/>
          </a:xfrm>
        </p:spPr>
        <p:txBody>
          <a:bodyPr>
            <a:norm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n-US" sz="4500" dirty="0">
                <a:solidFill>
                  <a:srgbClr val="7E7774"/>
                </a:solidFill>
                <a:latin typeface="Merriweather"/>
                <a:ea typeface="+mj-ea"/>
              </a:rPr>
              <a:t>PAI Staff</a:t>
            </a:r>
          </a:p>
        </p:txBody>
      </p:sp>
      <p:pic>
        <p:nvPicPr>
          <p:cNvPr id="6" name="Picture 5">
            <a:extLst>
              <a:ext uri="{FF2B5EF4-FFF2-40B4-BE49-F238E27FC236}">
                <a16:creationId xmlns:a16="http://schemas.microsoft.com/office/drawing/2014/main" id="{B3F66546-91E4-4932-8FE6-0875DBC77816}"/>
              </a:ext>
            </a:extLst>
          </p:cNvPr>
          <p:cNvPicPr>
            <a:picLocks noChangeAspect="1"/>
          </p:cNvPicPr>
          <p:nvPr/>
        </p:nvPicPr>
        <p:blipFill>
          <a:blip r:embed="rId2"/>
          <a:stretch>
            <a:fillRect/>
          </a:stretch>
        </p:blipFill>
        <p:spPr>
          <a:xfrm>
            <a:off x="278996" y="1739856"/>
            <a:ext cx="4177496" cy="3779639"/>
          </a:xfrm>
          <a:prstGeom prst="rect">
            <a:avLst/>
          </a:prstGeom>
        </p:spPr>
      </p:pic>
      <p:pic>
        <p:nvPicPr>
          <p:cNvPr id="10" name="Picture 9">
            <a:extLst>
              <a:ext uri="{FF2B5EF4-FFF2-40B4-BE49-F238E27FC236}">
                <a16:creationId xmlns:a16="http://schemas.microsoft.com/office/drawing/2014/main" id="{76EE04E7-F1B3-4AD1-BC35-8D977F587E31}"/>
              </a:ext>
            </a:extLst>
          </p:cNvPr>
          <p:cNvPicPr>
            <a:picLocks noChangeAspect="1"/>
          </p:cNvPicPr>
          <p:nvPr/>
        </p:nvPicPr>
        <p:blipFill>
          <a:blip r:embed="rId3"/>
          <a:stretch>
            <a:fillRect/>
          </a:stretch>
        </p:blipFill>
        <p:spPr>
          <a:xfrm>
            <a:off x="4337803" y="1787099"/>
            <a:ext cx="1290164" cy="1915295"/>
          </a:xfrm>
          <a:prstGeom prst="rect">
            <a:avLst/>
          </a:prstGeom>
        </p:spPr>
      </p:pic>
      <p:pic>
        <p:nvPicPr>
          <p:cNvPr id="12" name="Picture 11">
            <a:extLst>
              <a:ext uri="{FF2B5EF4-FFF2-40B4-BE49-F238E27FC236}">
                <a16:creationId xmlns:a16="http://schemas.microsoft.com/office/drawing/2014/main" id="{68AA4818-2548-4B65-B3BF-1986B7DA2482}"/>
              </a:ext>
            </a:extLst>
          </p:cNvPr>
          <p:cNvPicPr>
            <a:picLocks noChangeAspect="1"/>
          </p:cNvPicPr>
          <p:nvPr/>
        </p:nvPicPr>
        <p:blipFill>
          <a:blip r:embed="rId4"/>
          <a:stretch>
            <a:fillRect/>
          </a:stretch>
        </p:blipFill>
        <p:spPr>
          <a:xfrm>
            <a:off x="4313622" y="3636220"/>
            <a:ext cx="1253491" cy="1732641"/>
          </a:xfrm>
          <a:prstGeom prst="rect">
            <a:avLst/>
          </a:prstGeom>
        </p:spPr>
      </p:pic>
      <p:pic>
        <p:nvPicPr>
          <p:cNvPr id="14" name="Picture 13">
            <a:extLst>
              <a:ext uri="{FF2B5EF4-FFF2-40B4-BE49-F238E27FC236}">
                <a16:creationId xmlns:a16="http://schemas.microsoft.com/office/drawing/2014/main" id="{8077684D-E65D-44E2-8583-E266C4573BC5}"/>
              </a:ext>
            </a:extLst>
          </p:cNvPr>
          <p:cNvPicPr>
            <a:picLocks noChangeAspect="1"/>
          </p:cNvPicPr>
          <p:nvPr/>
        </p:nvPicPr>
        <p:blipFill>
          <a:blip r:embed="rId5"/>
          <a:stretch>
            <a:fillRect/>
          </a:stretch>
        </p:blipFill>
        <p:spPr>
          <a:xfrm>
            <a:off x="5652147" y="1807817"/>
            <a:ext cx="4014176" cy="1731354"/>
          </a:xfrm>
          <a:prstGeom prst="rect">
            <a:avLst/>
          </a:prstGeom>
        </p:spPr>
      </p:pic>
      <p:pic>
        <p:nvPicPr>
          <p:cNvPr id="18" name="Picture 17">
            <a:extLst>
              <a:ext uri="{FF2B5EF4-FFF2-40B4-BE49-F238E27FC236}">
                <a16:creationId xmlns:a16="http://schemas.microsoft.com/office/drawing/2014/main" id="{8E31C916-3AAF-44CE-902F-75A5EF481508}"/>
              </a:ext>
            </a:extLst>
          </p:cNvPr>
          <p:cNvPicPr>
            <a:picLocks noChangeAspect="1"/>
          </p:cNvPicPr>
          <p:nvPr/>
        </p:nvPicPr>
        <p:blipFill>
          <a:blip r:embed="rId6"/>
          <a:stretch>
            <a:fillRect/>
          </a:stretch>
        </p:blipFill>
        <p:spPr>
          <a:xfrm>
            <a:off x="5627967" y="3629674"/>
            <a:ext cx="1216221" cy="1600513"/>
          </a:xfrm>
          <a:prstGeom prst="rect">
            <a:avLst/>
          </a:prstGeom>
        </p:spPr>
      </p:pic>
      <p:pic>
        <p:nvPicPr>
          <p:cNvPr id="22" name="Picture 21">
            <a:extLst>
              <a:ext uri="{FF2B5EF4-FFF2-40B4-BE49-F238E27FC236}">
                <a16:creationId xmlns:a16="http://schemas.microsoft.com/office/drawing/2014/main" id="{2DCD1A18-F723-4F15-98B0-737AF3BEF906}"/>
              </a:ext>
            </a:extLst>
          </p:cNvPr>
          <p:cNvPicPr>
            <a:picLocks noChangeAspect="1"/>
          </p:cNvPicPr>
          <p:nvPr/>
        </p:nvPicPr>
        <p:blipFill>
          <a:blip r:embed="rId7"/>
          <a:stretch>
            <a:fillRect/>
          </a:stretch>
        </p:blipFill>
        <p:spPr>
          <a:xfrm>
            <a:off x="9577725" y="1798948"/>
            <a:ext cx="2535607" cy="1726909"/>
          </a:xfrm>
          <a:prstGeom prst="rect">
            <a:avLst/>
          </a:prstGeom>
        </p:spPr>
      </p:pic>
      <p:grpSp>
        <p:nvGrpSpPr>
          <p:cNvPr id="27" name="Group 26">
            <a:extLst>
              <a:ext uri="{FF2B5EF4-FFF2-40B4-BE49-F238E27FC236}">
                <a16:creationId xmlns:a16="http://schemas.microsoft.com/office/drawing/2014/main" id="{51C2A9FE-E4DE-49EA-AF87-58DD98EAFA6C}"/>
              </a:ext>
            </a:extLst>
          </p:cNvPr>
          <p:cNvGrpSpPr/>
          <p:nvPr/>
        </p:nvGrpSpPr>
        <p:grpSpPr>
          <a:xfrm>
            <a:off x="12479945" y="5758696"/>
            <a:ext cx="1216216" cy="989744"/>
            <a:chOff x="147781" y="3405901"/>
            <a:chExt cx="1081081" cy="879772"/>
          </a:xfrm>
        </p:grpSpPr>
        <p:pic>
          <p:nvPicPr>
            <p:cNvPr id="20" name="Picture 19">
              <a:extLst>
                <a:ext uri="{FF2B5EF4-FFF2-40B4-BE49-F238E27FC236}">
                  <a16:creationId xmlns:a16="http://schemas.microsoft.com/office/drawing/2014/main" id="{BF51CE11-9871-4185-B95E-8DDB83ED5EAF}"/>
                </a:ext>
              </a:extLst>
            </p:cNvPr>
            <p:cNvPicPr>
              <a:picLocks noChangeAspect="1"/>
            </p:cNvPicPr>
            <p:nvPr/>
          </p:nvPicPr>
          <p:blipFill>
            <a:blip r:embed="rId8"/>
            <a:stretch>
              <a:fillRect/>
            </a:stretch>
          </p:blipFill>
          <p:spPr>
            <a:xfrm>
              <a:off x="147781" y="3405901"/>
              <a:ext cx="923637" cy="362549"/>
            </a:xfrm>
            <a:prstGeom prst="rect">
              <a:avLst/>
            </a:prstGeom>
          </p:spPr>
        </p:pic>
        <p:pic>
          <p:nvPicPr>
            <p:cNvPr id="24" name="Picture 23">
              <a:extLst>
                <a:ext uri="{FF2B5EF4-FFF2-40B4-BE49-F238E27FC236}">
                  <a16:creationId xmlns:a16="http://schemas.microsoft.com/office/drawing/2014/main" id="{15C1DEFF-4804-4FE0-BAD4-CC8540406E76}"/>
                </a:ext>
              </a:extLst>
            </p:cNvPr>
            <p:cNvPicPr>
              <a:picLocks noChangeAspect="1"/>
            </p:cNvPicPr>
            <p:nvPr/>
          </p:nvPicPr>
          <p:blipFill>
            <a:blip r:embed="rId9"/>
            <a:stretch>
              <a:fillRect/>
            </a:stretch>
          </p:blipFill>
          <p:spPr>
            <a:xfrm>
              <a:off x="147782" y="3768450"/>
              <a:ext cx="1081080" cy="517223"/>
            </a:xfrm>
            <a:prstGeom prst="rect">
              <a:avLst/>
            </a:prstGeom>
          </p:spPr>
        </p:pic>
      </p:grpSp>
      <p:pic>
        <p:nvPicPr>
          <p:cNvPr id="26" name="Picture 25">
            <a:extLst>
              <a:ext uri="{FF2B5EF4-FFF2-40B4-BE49-F238E27FC236}">
                <a16:creationId xmlns:a16="http://schemas.microsoft.com/office/drawing/2014/main" id="{6BC874DC-1CE1-471A-9891-4EB13CD695C8}"/>
              </a:ext>
            </a:extLst>
          </p:cNvPr>
          <p:cNvPicPr>
            <a:picLocks noChangeAspect="1"/>
          </p:cNvPicPr>
          <p:nvPr/>
        </p:nvPicPr>
        <p:blipFill>
          <a:blip r:embed="rId10"/>
          <a:stretch>
            <a:fillRect/>
          </a:stretch>
        </p:blipFill>
        <p:spPr>
          <a:xfrm>
            <a:off x="6843436" y="3555238"/>
            <a:ext cx="4148927" cy="1807715"/>
          </a:xfrm>
          <a:prstGeom prst="rect">
            <a:avLst/>
          </a:prstGeom>
        </p:spPr>
      </p:pic>
      <p:pic>
        <p:nvPicPr>
          <p:cNvPr id="29" name="Picture 28">
            <a:extLst>
              <a:ext uri="{FF2B5EF4-FFF2-40B4-BE49-F238E27FC236}">
                <a16:creationId xmlns:a16="http://schemas.microsoft.com/office/drawing/2014/main" id="{9A6F10F3-5DC6-4749-8995-6391B9025913}"/>
              </a:ext>
            </a:extLst>
          </p:cNvPr>
          <p:cNvPicPr>
            <a:picLocks noChangeAspect="1"/>
          </p:cNvPicPr>
          <p:nvPr/>
        </p:nvPicPr>
        <p:blipFill>
          <a:blip r:embed="rId11"/>
          <a:stretch>
            <a:fillRect/>
          </a:stretch>
        </p:blipFill>
        <p:spPr>
          <a:xfrm>
            <a:off x="12115858" y="1770748"/>
            <a:ext cx="1284427" cy="1688867"/>
          </a:xfrm>
          <a:prstGeom prst="rect">
            <a:avLst/>
          </a:prstGeom>
        </p:spPr>
      </p:pic>
      <p:pic>
        <p:nvPicPr>
          <p:cNvPr id="31" name="Picture 30">
            <a:extLst>
              <a:ext uri="{FF2B5EF4-FFF2-40B4-BE49-F238E27FC236}">
                <a16:creationId xmlns:a16="http://schemas.microsoft.com/office/drawing/2014/main" id="{B6561A66-C937-44C8-A1F2-6180CBF25357}"/>
              </a:ext>
            </a:extLst>
          </p:cNvPr>
          <p:cNvPicPr>
            <a:picLocks noChangeAspect="1"/>
          </p:cNvPicPr>
          <p:nvPr/>
        </p:nvPicPr>
        <p:blipFill>
          <a:blip r:embed="rId12"/>
          <a:stretch>
            <a:fillRect/>
          </a:stretch>
        </p:blipFill>
        <p:spPr>
          <a:xfrm>
            <a:off x="275878" y="5519494"/>
            <a:ext cx="2804294" cy="2003729"/>
          </a:xfrm>
          <a:prstGeom prst="rect">
            <a:avLst/>
          </a:prstGeom>
        </p:spPr>
      </p:pic>
      <p:pic>
        <p:nvPicPr>
          <p:cNvPr id="33" name="Picture 32">
            <a:extLst>
              <a:ext uri="{FF2B5EF4-FFF2-40B4-BE49-F238E27FC236}">
                <a16:creationId xmlns:a16="http://schemas.microsoft.com/office/drawing/2014/main" id="{79CC3722-0770-4B38-9FF9-A1041DF1C667}"/>
              </a:ext>
            </a:extLst>
          </p:cNvPr>
          <p:cNvPicPr>
            <a:picLocks noChangeAspect="1"/>
          </p:cNvPicPr>
          <p:nvPr/>
        </p:nvPicPr>
        <p:blipFill>
          <a:blip r:embed="rId13"/>
          <a:stretch>
            <a:fillRect/>
          </a:stretch>
        </p:blipFill>
        <p:spPr>
          <a:xfrm>
            <a:off x="3103805" y="5501192"/>
            <a:ext cx="4148927" cy="1789028"/>
          </a:xfrm>
          <a:prstGeom prst="rect">
            <a:avLst/>
          </a:prstGeom>
        </p:spPr>
      </p:pic>
      <p:pic>
        <p:nvPicPr>
          <p:cNvPr id="35" name="Picture 34">
            <a:extLst>
              <a:ext uri="{FF2B5EF4-FFF2-40B4-BE49-F238E27FC236}">
                <a16:creationId xmlns:a16="http://schemas.microsoft.com/office/drawing/2014/main" id="{39959252-E61F-4888-9941-C35732C2D605}"/>
              </a:ext>
            </a:extLst>
          </p:cNvPr>
          <p:cNvPicPr>
            <a:picLocks noChangeAspect="1"/>
          </p:cNvPicPr>
          <p:nvPr/>
        </p:nvPicPr>
        <p:blipFill>
          <a:blip r:embed="rId14"/>
          <a:stretch>
            <a:fillRect/>
          </a:stretch>
        </p:blipFill>
        <p:spPr>
          <a:xfrm>
            <a:off x="10920347" y="3573684"/>
            <a:ext cx="2516658" cy="1712494"/>
          </a:xfrm>
          <a:prstGeom prst="rect">
            <a:avLst/>
          </a:prstGeom>
        </p:spPr>
      </p:pic>
      <p:pic>
        <p:nvPicPr>
          <p:cNvPr id="37" name="Picture 36">
            <a:extLst>
              <a:ext uri="{FF2B5EF4-FFF2-40B4-BE49-F238E27FC236}">
                <a16:creationId xmlns:a16="http://schemas.microsoft.com/office/drawing/2014/main" id="{FB1B641E-E5B6-4293-A537-FDD20AF0DAF2}"/>
              </a:ext>
            </a:extLst>
          </p:cNvPr>
          <p:cNvPicPr>
            <a:picLocks noChangeAspect="1"/>
          </p:cNvPicPr>
          <p:nvPr/>
        </p:nvPicPr>
        <p:blipFill>
          <a:blip r:embed="rId15"/>
          <a:stretch>
            <a:fillRect/>
          </a:stretch>
        </p:blipFill>
        <p:spPr>
          <a:xfrm>
            <a:off x="7252731" y="5501192"/>
            <a:ext cx="2606072" cy="1771615"/>
          </a:xfrm>
          <a:prstGeom prst="rect">
            <a:avLst/>
          </a:prstGeom>
        </p:spPr>
      </p:pic>
      <p:pic>
        <p:nvPicPr>
          <p:cNvPr id="39" name="Picture 38">
            <a:extLst>
              <a:ext uri="{FF2B5EF4-FFF2-40B4-BE49-F238E27FC236}">
                <a16:creationId xmlns:a16="http://schemas.microsoft.com/office/drawing/2014/main" id="{9471219A-512C-477B-8B15-871D1B168244}"/>
              </a:ext>
            </a:extLst>
          </p:cNvPr>
          <p:cNvPicPr>
            <a:picLocks noChangeAspect="1"/>
          </p:cNvPicPr>
          <p:nvPr/>
        </p:nvPicPr>
        <p:blipFill>
          <a:blip r:embed="rId16"/>
          <a:stretch>
            <a:fillRect/>
          </a:stretch>
        </p:blipFill>
        <p:spPr>
          <a:xfrm>
            <a:off x="9873873" y="5465806"/>
            <a:ext cx="1329725" cy="1653696"/>
          </a:xfrm>
          <a:prstGeom prst="rect">
            <a:avLst/>
          </a:prstGeom>
        </p:spPr>
      </p:pic>
      <p:pic>
        <p:nvPicPr>
          <p:cNvPr id="41" name="Picture 40">
            <a:extLst>
              <a:ext uri="{FF2B5EF4-FFF2-40B4-BE49-F238E27FC236}">
                <a16:creationId xmlns:a16="http://schemas.microsoft.com/office/drawing/2014/main" id="{AB3D300F-23AE-4320-BB39-0AD431021436}"/>
              </a:ext>
            </a:extLst>
          </p:cNvPr>
          <p:cNvPicPr>
            <a:picLocks noChangeAspect="1"/>
          </p:cNvPicPr>
          <p:nvPr/>
        </p:nvPicPr>
        <p:blipFill>
          <a:blip r:embed="rId17"/>
          <a:stretch>
            <a:fillRect/>
          </a:stretch>
        </p:blipFill>
        <p:spPr>
          <a:xfrm>
            <a:off x="11203599" y="5465807"/>
            <a:ext cx="1228699" cy="1653695"/>
          </a:xfrm>
          <a:prstGeom prst="rect">
            <a:avLst/>
          </a:prstGeom>
        </p:spPr>
      </p:pic>
    </p:spTree>
    <p:extLst>
      <p:ext uri="{BB962C8B-B14F-4D97-AF65-F5344CB8AC3E}">
        <p14:creationId xmlns:p14="http://schemas.microsoft.com/office/powerpoint/2010/main" val="2902783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B409-F947-4400-B9CD-538187C22308}"/>
              </a:ext>
            </a:extLst>
          </p:cNvPr>
          <p:cNvSpPr>
            <a:spLocks noGrp="1"/>
          </p:cNvSpPr>
          <p:nvPr>
            <p:ph type="title" idx="4294967295"/>
          </p:nvPr>
        </p:nvSpPr>
        <p:spPr>
          <a:xfrm>
            <a:off x="761796" y="611128"/>
            <a:ext cx="13027152" cy="1150938"/>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n-US" sz="4500" dirty="0">
                <a:solidFill>
                  <a:srgbClr val="7E7774"/>
                </a:solidFill>
                <a:latin typeface="Merriweather"/>
                <a:ea typeface="+mj-ea"/>
              </a:rPr>
              <a:t>Peers, Partners, Friends</a:t>
            </a:r>
          </a:p>
        </p:txBody>
      </p:sp>
      <p:sp>
        <p:nvSpPr>
          <p:cNvPr id="4" name="Slide Number Placeholder 3">
            <a:extLst>
              <a:ext uri="{FF2B5EF4-FFF2-40B4-BE49-F238E27FC236}">
                <a16:creationId xmlns:a16="http://schemas.microsoft.com/office/drawing/2014/main" id="{1F4E9607-14FF-46B6-A077-6EDA73065672}"/>
              </a:ext>
            </a:extLst>
          </p:cNvPr>
          <p:cNvSpPr>
            <a:spLocks noGrp="1"/>
          </p:cNvSpPr>
          <p:nvPr>
            <p:ph type="sldNum" sz="quarter" idx="4294967295"/>
          </p:nvPr>
        </p:nvSpPr>
        <p:spPr>
          <a:xfrm>
            <a:off x="11630025" y="10891838"/>
            <a:ext cx="2085975" cy="225425"/>
          </a:xfrm>
        </p:spPr>
        <p:txBody>
          <a:bodyPr>
            <a:normAutofit fontScale="40000" lnSpcReduction="20000"/>
          </a:bodyPr>
          <a:lstStyle>
            <a:defPPr>
              <a:defRPr lang="en-US"/>
            </a:defPPr>
            <a:lvl1pPr marL="0" algn="l" defTabSz="1160373" rtl="0" eaLnBrk="1" latinLnBrk="0" hangingPunct="1">
              <a:defRPr sz="2284" kern="1200">
                <a:solidFill>
                  <a:schemeClr val="tx1"/>
                </a:solidFill>
                <a:latin typeface="+mn-lt"/>
                <a:ea typeface="+mn-ea"/>
                <a:cs typeface="+mn-cs"/>
              </a:defRPr>
            </a:lvl1pPr>
            <a:lvl2pPr marL="580187" algn="l" defTabSz="1160373" rtl="0" eaLnBrk="1" latinLnBrk="0" hangingPunct="1">
              <a:defRPr sz="2284" kern="1200">
                <a:solidFill>
                  <a:schemeClr val="tx1"/>
                </a:solidFill>
                <a:latin typeface="+mn-lt"/>
                <a:ea typeface="+mn-ea"/>
                <a:cs typeface="+mn-cs"/>
              </a:defRPr>
            </a:lvl2pPr>
            <a:lvl3pPr marL="1160373" algn="l" defTabSz="1160373" rtl="0" eaLnBrk="1" latinLnBrk="0" hangingPunct="1">
              <a:defRPr sz="2284" kern="1200">
                <a:solidFill>
                  <a:schemeClr val="tx1"/>
                </a:solidFill>
                <a:latin typeface="+mn-lt"/>
                <a:ea typeface="+mn-ea"/>
                <a:cs typeface="+mn-cs"/>
              </a:defRPr>
            </a:lvl3pPr>
            <a:lvl4pPr marL="1740561" algn="l" defTabSz="1160373" rtl="0" eaLnBrk="1" latinLnBrk="0" hangingPunct="1">
              <a:defRPr sz="2284" kern="1200">
                <a:solidFill>
                  <a:schemeClr val="tx1"/>
                </a:solidFill>
                <a:latin typeface="+mn-lt"/>
                <a:ea typeface="+mn-ea"/>
                <a:cs typeface="+mn-cs"/>
              </a:defRPr>
            </a:lvl4pPr>
            <a:lvl5pPr marL="2320747" algn="l" defTabSz="1160373" rtl="0" eaLnBrk="1" latinLnBrk="0" hangingPunct="1">
              <a:defRPr sz="2284" kern="1200">
                <a:solidFill>
                  <a:schemeClr val="tx1"/>
                </a:solidFill>
                <a:latin typeface="+mn-lt"/>
                <a:ea typeface="+mn-ea"/>
                <a:cs typeface="+mn-cs"/>
              </a:defRPr>
            </a:lvl5pPr>
            <a:lvl6pPr marL="2900934" algn="l" defTabSz="1160373" rtl="0" eaLnBrk="1" latinLnBrk="0" hangingPunct="1">
              <a:defRPr sz="2284" kern="1200">
                <a:solidFill>
                  <a:schemeClr val="tx1"/>
                </a:solidFill>
                <a:latin typeface="+mn-lt"/>
                <a:ea typeface="+mn-ea"/>
                <a:cs typeface="+mn-cs"/>
              </a:defRPr>
            </a:lvl6pPr>
            <a:lvl7pPr marL="3481121" algn="l" defTabSz="1160373" rtl="0" eaLnBrk="1" latinLnBrk="0" hangingPunct="1">
              <a:defRPr sz="2284" kern="1200">
                <a:solidFill>
                  <a:schemeClr val="tx1"/>
                </a:solidFill>
                <a:latin typeface="+mn-lt"/>
                <a:ea typeface="+mn-ea"/>
                <a:cs typeface="+mn-cs"/>
              </a:defRPr>
            </a:lvl7pPr>
            <a:lvl8pPr marL="4061307" algn="l" defTabSz="1160373" rtl="0" eaLnBrk="1" latinLnBrk="0" hangingPunct="1">
              <a:defRPr sz="2284" kern="1200">
                <a:solidFill>
                  <a:schemeClr val="tx1"/>
                </a:solidFill>
                <a:latin typeface="+mn-lt"/>
                <a:ea typeface="+mn-ea"/>
                <a:cs typeface="+mn-cs"/>
              </a:defRPr>
            </a:lvl8pPr>
            <a:lvl9pPr marL="4641495" algn="l" defTabSz="1160373" rtl="0" eaLnBrk="1" latinLnBrk="0" hangingPunct="1">
              <a:defRPr sz="2284" kern="1200">
                <a:solidFill>
                  <a:schemeClr val="tx1"/>
                </a:solidFill>
                <a:latin typeface="+mn-lt"/>
                <a:ea typeface="+mn-ea"/>
                <a:cs typeface="+mn-cs"/>
              </a:defRPr>
            </a:lvl9pPr>
          </a:lstStyle>
          <a:p>
            <a:pPr>
              <a:spcAft>
                <a:spcPts val="675"/>
              </a:spcAft>
            </a:pPr>
            <a:fld id="{79EF6C32-71F0-49C5-8181-DC2314EDB7EB}" type="slidenum">
              <a:rPr lang="en-US" smtClean="0"/>
              <a:pPr>
                <a:spcAft>
                  <a:spcPts val="675"/>
                </a:spcAft>
              </a:pPr>
              <a:t>15</a:t>
            </a:fld>
            <a:endParaRPr lang="en-US"/>
          </a:p>
        </p:txBody>
      </p:sp>
      <p:pic>
        <p:nvPicPr>
          <p:cNvPr id="13" name="Picture 8" descr="Population Reference Bureau Data Center | Brooklyn Public Library">
            <a:extLst>
              <a:ext uri="{FF2B5EF4-FFF2-40B4-BE49-F238E27FC236}">
                <a16:creationId xmlns:a16="http://schemas.microsoft.com/office/drawing/2014/main" id="{C8A1301A-50EB-4B5D-A86D-AD2ECECE4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42" y="2608091"/>
            <a:ext cx="2041947" cy="2049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nited Nations Foundation">
            <a:extLst>
              <a:ext uri="{FF2B5EF4-FFF2-40B4-BE49-F238E27FC236}">
                <a16:creationId xmlns:a16="http://schemas.microsoft.com/office/drawing/2014/main" id="{059E69B8-0ACA-4CC9-90B8-E5AE9AC66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465" y="1828800"/>
            <a:ext cx="3157527" cy="13403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bis Reproductive Health | Bold, rigorous research + Principled partnerships">
            <a:extLst>
              <a:ext uri="{FF2B5EF4-FFF2-40B4-BE49-F238E27FC236}">
                <a16:creationId xmlns:a16="http://schemas.microsoft.com/office/drawing/2014/main" id="{4E2DC497-563A-4310-ADDA-0827533D3F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5162" y="5466123"/>
            <a:ext cx="2146458" cy="1126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Population Services International - Wikipedia">
            <a:extLst>
              <a:ext uri="{FF2B5EF4-FFF2-40B4-BE49-F238E27FC236}">
                <a16:creationId xmlns:a16="http://schemas.microsoft.com/office/drawing/2014/main" id="{B96F7C2E-FD67-4690-855D-537BB99630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56" y="5940792"/>
            <a:ext cx="970926" cy="9078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7F38BD9-0B09-43FD-A648-7BA904D4C868}"/>
              </a:ext>
            </a:extLst>
          </p:cNvPr>
          <p:cNvPicPr>
            <a:picLocks noChangeAspect="1"/>
          </p:cNvPicPr>
          <p:nvPr/>
        </p:nvPicPr>
        <p:blipFill>
          <a:blip r:embed="rId7"/>
          <a:stretch>
            <a:fillRect/>
          </a:stretch>
        </p:blipFill>
        <p:spPr>
          <a:xfrm>
            <a:off x="2694241" y="3408302"/>
            <a:ext cx="2795486" cy="531142"/>
          </a:xfrm>
          <a:prstGeom prst="rect">
            <a:avLst/>
          </a:prstGeom>
        </p:spPr>
      </p:pic>
      <p:pic>
        <p:nvPicPr>
          <p:cNvPr id="19" name="Picture 18">
            <a:extLst>
              <a:ext uri="{FF2B5EF4-FFF2-40B4-BE49-F238E27FC236}">
                <a16:creationId xmlns:a16="http://schemas.microsoft.com/office/drawing/2014/main" id="{E953FABC-CAFE-434A-97E8-17F0B22F270F}"/>
              </a:ext>
            </a:extLst>
          </p:cNvPr>
          <p:cNvPicPr>
            <a:picLocks noChangeAspect="1"/>
          </p:cNvPicPr>
          <p:nvPr/>
        </p:nvPicPr>
        <p:blipFill>
          <a:blip r:embed="rId8"/>
          <a:stretch>
            <a:fillRect/>
          </a:stretch>
        </p:blipFill>
        <p:spPr>
          <a:xfrm>
            <a:off x="3064469" y="4241665"/>
            <a:ext cx="2535523" cy="610970"/>
          </a:xfrm>
          <a:prstGeom prst="rect">
            <a:avLst/>
          </a:prstGeom>
        </p:spPr>
      </p:pic>
      <p:pic>
        <p:nvPicPr>
          <p:cNvPr id="20" name="Picture 19">
            <a:extLst>
              <a:ext uri="{FF2B5EF4-FFF2-40B4-BE49-F238E27FC236}">
                <a16:creationId xmlns:a16="http://schemas.microsoft.com/office/drawing/2014/main" id="{9DC036CD-4DDA-4D05-A01E-0F96F36EFDD4}"/>
              </a:ext>
            </a:extLst>
          </p:cNvPr>
          <p:cNvPicPr>
            <a:picLocks noChangeAspect="1"/>
          </p:cNvPicPr>
          <p:nvPr/>
        </p:nvPicPr>
        <p:blipFill>
          <a:blip r:embed="rId9"/>
          <a:stretch>
            <a:fillRect/>
          </a:stretch>
        </p:blipFill>
        <p:spPr>
          <a:xfrm>
            <a:off x="3864536" y="5160639"/>
            <a:ext cx="1781991" cy="610968"/>
          </a:xfrm>
          <a:prstGeom prst="rect">
            <a:avLst/>
          </a:prstGeom>
        </p:spPr>
      </p:pic>
      <p:pic>
        <p:nvPicPr>
          <p:cNvPr id="21" name="Picture 20">
            <a:extLst>
              <a:ext uri="{FF2B5EF4-FFF2-40B4-BE49-F238E27FC236}">
                <a16:creationId xmlns:a16="http://schemas.microsoft.com/office/drawing/2014/main" id="{0A85B6BF-682E-4E11-84F5-1523223BDA42}"/>
              </a:ext>
            </a:extLst>
          </p:cNvPr>
          <p:cNvPicPr>
            <a:picLocks noChangeAspect="1"/>
          </p:cNvPicPr>
          <p:nvPr/>
        </p:nvPicPr>
        <p:blipFill>
          <a:blip r:embed="rId10"/>
          <a:stretch>
            <a:fillRect/>
          </a:stretch>
        </p:blipFill>
        <p:spPr>
          <a:xfrm>
            <a:off x="3864536" y="5966947"/>
            <a:ext cx="2221032" cy="973261"/>
          </a:xfrm>
          <a:prstGeom prst="rect">
            <a:avLst/>
          </a:prstGeom>
        </p:spPr>
      </p:pic>
      <p:pic>
        <p:nvPicPr>
          <p:cNvPr id="22" name="Picture 21">
            <a:extLst>
              <a:ext uri="{FF2B5EF4-FFF2-40B4-BE49-F238E27FC236}">
                <a16:creationId xmlns:a16="http://schemas.microsoft.com/office/drawing/2014/main" id="{4F21AAB5-5F7B-434B-8B25-0F640A117343}"/>
              </a:ext>
            </a:extLst>
          </p:cNvPr>
          <p:cNvPicPr>
            <a:picLocks noChangeAspect="1"/>
          </p:cNvPicPr>
          <p:nvPr/>
        </p:nvPicPr>
        <p:blipFill>
          <a:blip r:embed="rId11"/>
          <a:stretch>
            <a:fillRect/>
          </a:stretch>
        </p:blipFill>
        <p:spPr>
          <a:xfrm>
            <a:off x="5724314" y="2224105"/>
            <a:ext cx="2678906" cy="685800"/>
          </a:xfrm>
          <a:prstGeom prst="rect">
            <a:avLst/>
          </a:prstGeom>
        </p:spPr>
      </p:pic>
      <p:pic>
        <p:nvPicPr>
          <p:cNvPr id="23" name="Picture 22">
            <a:extLst>
              <a:ext uri="{FF2B5EF4-FFF2-40B4-BE49-F238E27FC236}">
                <a16:creationId xmlns:a16="http://schemas.microsoft.com/office/drawing/2014/main" id="{57A5B599-8FD0-4740-BFC2-38D5059D8955}"/>
              </a:ext>
            </a:extLst>
          </p:cNvPr>
          <p:cNvPicPr>
            <a:picLocks noChangeAspect="1"/>
          </p:cNvPicPr>
          <p:nvPr/>
        </p:nvPicPr>
        <p:blipFill>
          <a:blip r:embed="rId12"/>
          <a:stretch>
            <a:fillRect/>
          </a:stretch>
        </p:blipFill>
        <p:spPr>
          <a:xfrm>
            <a:off x="5814788" y="3260364"/>
            <a:ext cx="2133704" cy="632033"/>
          </a:xfrm>
          <a:prstGeom prst="rect">
            <a:avLst/>
          </a:prstGeom>
        </p:spPr>
      </p:pic>
      <p:pic>
        <p:nvPicPr>
          <p:cNvPr id="24" name="Picture 23">
            <a:extLst>
              <a:ext uri="{FF2B5EF4-FFF2-40B4-BE49-F238E27FC236}">
                <a16:creationId xmlns:a16="http://schemas.microsoft.com/office/drawing/2014/main" id="{04E8C534-BA9B-4CC0-84AC-6868B20929E4}"/>
              </a:ext>
            </a:extLst>
          </p:cNvPr>
          <p:cNvPicPr>
            <a:picLocks noChangeAspect="1"/>
          </p:cNvPicPr>
          <p:nvPr/>
        </p:nvPicPr>
        <p:blipFill>
          <a:blip r:embed="rId13"/>
          <a:stretch>
            <a:fillRect/>
          </a:stretch>
        </p:blipFill>
        <p:spPr>
          <a:xfrm>
            <a:off x="7972110" y="6718366"/>
            <a:ext cx="2572108" cy="575845"/>
          </a:xfrm>
          <a:prstGeom prst="rect">
            <a:avLst/>
          </a:prstGeom>
        </p:spPr>
      </p:pic>
      <p:pic>
        <p:nvPicPr>
          <p:cNvPr id="25" name="Picture 24">
            <a:extLst>
              <a:ext uri="{FF2B5EF4-FFF2-40B4-BE49-F238E27FC236}">
                <a16:creationId xmlns:a16="http://schemas.microsoft.com/office/drawing/2014/main" id="{B2D7F487-D43D-40E5-9C79-7FE06F6F6140}"/>
              </a:ext>
            </a:extLst>
          </p:cNvPr>
          <p:cNvPicPr>
            <a:picLocks noChangeAspect="1"/>
          </p:cNvPicPr>
          <p:nvPr/>
        </p:nvPicPr>
        <p:blipFill>
          <a:blip r:embed="rId14"/>
          <a:stretch>
            <a:fillRect/>
          </a:stretch>
        </p:blipFill>
        <p:spPr>
          <a:xfrm>
            <a:off x="5993394" y="5160639"/>
            <a:ext cx="1963062" cy="592336"/>
          </a:xfrm>
          <a:prstGeom prst="rect">
            <a:avLst/>
          </a:prstGeom>
        </p:spPr>
      </p:pic>
      <p:pic>
        <p:nvPicPr>
          <p:cNvPr id="26" name="Picture 25">
            <a:extLst>
              <a:ext uri="{FF2B5EF4-FFF2-40B4-BE49-F238E27FC236}">
                <a16:creationId xmlns:a16="http://schemas.microsoft.com/office/drawing/2014/main" id="{52691571-7095-4894-B166-D10C99D1BF93}"/>
              </a:ext>
            </a:extLst>
          </p:cNvPr>
          <p:cNvPicPr>
            <a:picLocks noChangeAspect="1"/>
          </p:cNvPicPr>
          <p:nvPr/>
        </p:nvPicPr>
        <p:blipFill>
          <a:blip r:embed="rId15"/>
          <a:stretch>
            <a:fillRect/>
          </a:stretch>
        </p:blipFill>
        <p:spPr>
          <a:xfrm>
            <a:off x="6145363" y="5821327"/>
            <a:ext cx="1768078" cy="1307306"/>
          </a:xfrm>
          <a:prstGeom prst="rect">
            <a:avLst/>
          </a:prstGeom>
        </p:spPr>
      </p:pic>
      <p:pic>
        <p:nvPicPr>
          <p:cNvPr id="27" name="Picture 26">
            <a:extLst>
              <a:ext uri="{FF2B5EF4-FFF2-40B4-BE49-F238E27FC236}">
                <a16:creationId xmlns:a16="http://schemas.microsoft.com/office/drawing/2014/main" id="{95CF0FB0-F6A3-41F3-B57B-DA2DB201B775}"/>
              </a:ext>
            </a:extLst>
          </p:cNvPr>
          <p:cNvPicPr>
            <a:picLocks noChangeAspect="1"/>
          </p:cNvPicPr>
          <p:nvPr/>
        </p:nvPicPr>
        <p:blipFill>
          <a:blip r:embed="rId16"/>
          <a:stretch>
            <a:fillRect/>
          </a:stretch>
        </p:blipFill>
        <p:spPr>
          <a:xfrm>
            <a:off x="5646527" y="4040205"/>
            <a:ext cx="2325583" cy="957593"/>
          </a:xfrm>
          <a:prstGeom prst="rect">
            <a:avLst/>
          </a:prstGeom>
        </p:spPr>
      </p:pic>
      <p:pic>
        <p:nvPicPr>
          <p:cNvPr id="28" name="Picture 27">
            <a:extLst>
              <a:ext uri="{FF2B5EF4-FFF2-40B4-BE49-F238E27FC236}">
                <a16:creationId xmlns:a16="http://schemas.microsoft.com/office/drawing/2014/main" id="{20E75131-E004-4FF5-9A9C-9E5FF6972531}"/>
              </a:ext>
            </a:extLst>
          </p:cNvPr>
          <p:cNvPicPr>
            <a:picLocks noChangeAspect="1"/>
          </p:cNvPicPr>
          <p:nvPr/>
        </p:nvPicPr>
        <p:blipFill>
          <a:blip r:embed="rId17"/>
          <a:stretch>
            <a:fillRect/>
          </a:stretch>
        </p:blipFill>
        <p:spPr>
          <a:xfrm>
            <a:off x="8557569" y="2186984"/>
            <a:ext cx="2025253" cy="632222"/>
          </a:xfrm>
          <a:prstGeom prst="rect">
            <a:avLst/>
          </a:prstGeom>
        </p:spPr>
      </p:pic>
      <p:pic>
        <p:nvPicPr>
          <p:cNvPr id="29" name="Picture 28">
            <a:extLst>
              <a:ext uri="{FF2B5EF4-FFF2-40B4-BE49-F238E27FC236}">
                <a16:creationId xmlns:a16="http://schemas.microsoft.com/office/drawing/2014/main" id="{73A0175B-4A11-43A2-B880-70F2446DEE41}"/>
              </a:ext>
            </a:extLst>
          </p:cNvPr>
          <p:cNvPicPr>
            <a:picLocks noChangeAspect="1"/>
          </p:cNvPicPr>
          <p:nvPr/>
        </p:nvPicPr>
        <p:blipFill>
          <a:blip r:embed="rId18"/>
          <a:stretch>
            <a:fillRect/>
          </a:stretch>
        </p:blipFill>
        <p:spPr>
          <a:xfrm>
            <a:off x="8376743" y="3408303"/>
            <a:ext cx="2206079" cy="436367"/>
          </a:xfrm>
          <a:prstGeom prst="rect">
            <a:avLst/>
          </a:prstGeom>
        </p:spPr>
      </p:pic>
      <p:pic>
        <p:nvPicPr>
          <p:cNvPr id="30" name="Picture 29">
            <a:extLst>
              <a:ext uri="{FF2B5EF4-FFF2-40B4-BE49-F238E27FC236}">
                <a16:creationId xmlns:a16="http://schemas.microsoft.com/office/drawing/2014/main" id="{31E525DA-23D2-4D5A-B0A1-088DDC9FA8E3}"/>
              </a:ext>
            </a:extLst>
          </p:cNvPr>
          <p:cNvPicPr>
            <a:picLocks noChangeAspect="1"/>
          </p:cNvPicPr>
          <p:nvPr/>
        </p:nvPicPr>
        <p:blipFill>
          <a:blip r:embed="rId19"/>
          <a:stretch>
            <a:fillRect/>
          </a:stretch>
        </p:blipFill>
        <p:spPr>
          <a:xfrm>
            <a:off x="10011804" y="4935610"/>
            <a:ext cx="1693069" cy="450056"/>
          </a:xfrm>
          <a:prstGeom prst="rect">
            <a:avLst/>
          </a:prstGeom>
        </p:spPr>
      </p:pic>
      <p:pic>
        <p:nvPicPr>
          <p:cNvPr id="31" name="Picture 30">
            <a:extLst>
              <a:ext uri="{FF2B5EF4-FFF2-40B4-BE49-F238E27FC236}">
                <a16:creationId xmlns:a16="http://schemas.microsoft.com/office/drawing/2014/main" id="{376B3B8B-B564-4B19-8F35-B46174A234A2}"/>
              </a:ext>
            </a:extLst>
          </p:cNvPr>
          <p:cNvPicPr>
            <a:picLocks noChangeAspect="1"/>
          </p:cNvPicPr>
          <p:nvPr/>
        </p:nvPicPr>
        <p:blipFill>
          <a:blip r:embed="rId20"/>
          <a:stretch>
            <a:fillRect/>
          </a:stretch>
        </p:blipFill>
        <p:spPr>
          <a:xfrm>
            <a:off x="8059823" y="5752975"/>
            <a:ext cx="1962856" cy="832251"/>
          </a:xfrm>
          <a:prstGeom prst="rect">
            <a:avLst/>
          </a:prstGeom>
        </p:spPr>
      </p:pic>
      <p:pic>
        <p:nvPicPr>
          <p:cNvPr id="32" name="Picture 31">
            <a:extLst>
              <a:ext uri="{FF2B5EF4-FFF2-40B4-BE49-F238E27FC236}">
                <a16:creationId xmlns:a16="http://schemas.microsoft.com/office/drawing/2014/main" id="{85765E68-386E-4E7C-89BA-5AF184C7EE10}"/>
              </a:ext>
            </a:extLst>
          </p:cNvPr>
          <p:cNvPicPr>
            <a:picLocks noChangeAspect="1"/>
          </p:cNvPicPr>
          <p:nvPr/>
        </p:nvPicPr>
        <p:blipFill>
          <a:blip r:embed="rId21"/>
          <a:stretch>
            <a:fillRect/>
          </a:stretch>
        </p:blipFill>
        <p:spPr>
          <a:xfrm>
            <a:off x="949061" y="2164332"/>
            <a:ext cx="1146572" cy="782241"/>
          </a:xfrm>
          <a:prstGeom prst="rect">
            <a:avLst/>
          </a:prstGeom>
        </p:spPr>
      </p:pic>
      <p:pic>
        <p:nvPicPr>
          <p:cNvPr id="33" name="Picture 32">
            <a:extLst>
              <a:ext uri="{FF2B5EF4-FFF2-40B4-BE49-F238E27FC236}">
                <a16:creationId xmlns:a16="http://schemas.microsoft.com/office/drawing/2014/main" id="{0630B440-1C24-43AF-8FD4-3F9A8F6216B1}"/>
              </a:ext>
            </a:extLst>
          </p:cNvPr>
          <p:cNvPicPr>
            <a:picLocks noChangeAspect="1"/>
          </p:cNvPicPr>
          <p:nvPr/>
        </p:nvPicPr>
        <p:blipFill>
          <a:blip r:embed="rId22"/>
          <a:stretch>
            <a:fillRect/>
          </a:stretch>
        </p:blipFill>
        <p:spPr>
          <a:xfrm>
            <a:off x="10837711" y="3431529"/>
            <a:ext cx="1982391" cy="567928"/>
          </a:xfrm>
          <a:prstGeom prst="rect">
            <a:avLst/>
          </a:prstGeom>
        </p:spPr>
      </p:pic>
      <p:pic>
        <p:nvPicPr>
          <p:cNvPr id="34" name="Picture 33">
            <a:extLst>
              <a:ext uri="{FF2B5EF4-FFF2-40B4-BE49-F238E27FC236}">
                <a16:creationId xmlns:a16="http://schemas.microsoft.com/office/drawing/2014/main" id="{BA06D6E4-788B-4292-883A-6D7D27927536}"/>
              </a:ext>
            </a:extLst>
          </p:cNvPr>
          <p:cNvPicPr>
            <a:picLocks noChangeAspect="1"/>
          </p:cNvPicPr>
          <p:nvPr/>
        </p:nvPicPr>
        <p:blipFill>
          <a:blip r:embed="rId23"/>
          <a:stretch>
            <a:fillRect/>
          </a:stretch>
        </p:blipFill>
        <p:spPr>
          <a:xfrm>
            <a:off x="9916177" y="4312375"/>
            <a:ext cx="2961623" cy="397290"/>
          </a:xfrm>
          <a:prstGeom prst="rect">
            <a:avLst/>
          </a:prstGeom>
        </p:spPr>
      </p:pic>
      <p:pic>
        <p:nvPicPr>
          <p:cNvPr id="35" name="Picture 34">
            <a:extLst>
              <a:ext uri="{FF2B5EF4-FFF2-40B4-BE49-F238E27FC236}">
                <a16:creationId xmlns:a16="http://schemas.microsoft.com/office/drawing/2014/main" id="{FC854DD2-8613-4533-A8DE-0248FA945573}"/>
              </a:ext>
            </a:extLst>
          </p:cNvPr>
          <p:cNvPicPr>
            <a:picLocks noChangeAspect="1"/>
          </p:cNvPicPr>
          <p:nvPr/>
        </p:nvPicPr>
        <p:blipFill>
          <a:blip r:embed="rId24"/>
          <a:stretch>
            <a:fillRect/>
          </a:stretch>
        </p:blipFill>
        <p:spPr>
          <a:xfrm>
            <a:off x="10916181" y="2067553"/>
            <a:ext cx="1825452" cy="1129759"/>
          </a:xfrm>
          <a:prstGeom prst="rect">
            <a:avLst/>
          </a:prstGeom>
        </p:spPr>
      </p:pic>
      <p:pic>
        <p:nvPicPr>
          <p:cNvPr id="3" name="Picture 2" descr="Centre for Reproductive Health and Education Zambia | The Motion Tracker">
            <a:extLst>
              <a:ext uri="{FF2B5EF4-FFF2-40B4-BE49-F238E27FC236}">
                <a16:creationId xmlns:a16="http://schemas.microsoft.com/office/drawing/2014/main" id="{34F75415-E86E-4B49-A558-848ECF4916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10704" y="4035884"/>
            <a:ext cx="1546853" cy="1459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met Kenya - Home | Facebook">
            <a:extLst>
              <a:ext uri="{FF2B5EF4-FFF2-40B4-BE49-F238E27FC236}">
                <a16:creationId xmlns:a16="http://schemas.microsoft.com/office/drawing/2014/main" id="{56DFF88F-0641-4391-B054-33128E490D9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43596" y="4994047"/>
            <a:ext cx="1528930" cy="15289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uttmacher Institute logo">
            <a:extLst>
              <a:ext uri="{FF2B5EF4-FFF2-40B4-BE49-F238E27FC236}">
                <a16:creationId xmlns:a16="http://schemas.microsoft.com/office/drawing/2014/main" id="{DFC9F400-91E4-48E1-8A93-9F1A0F7CFCD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796" y="4389527"/>
            <a:ext cx="1245780" cy="124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7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1981200"/>
            <a:ext cx="9448800" cy="783933"/>
          </a:xfrm>
          <a:prstGeom prst="rect">
            <a:avLst/>
          </a:prstGeom>
        </p:spPr>
        <p:txBody>
          <a:bodyPr vert="horz" wrap="square" lIns="0" tIns="76200" rIns="0" bIns="0" rtlCol="0">
            <a:spAutoFit/>
          </a:bodyPr>
          <a:lstStyle/>
          <a:p>
            <a:pPr marL="4286250" marR="5080">
              <a:lnSpc>
                <a:spcPts val="5000"/>
              </a:lnSpc>
              <a:spcBef>
                <a:spcPts val="600"/>
              </a:spcBef>
            </a:pPr>
            <a:r>
              <a:rPr lang="en-US" sz="7200" spc="-60" dirty="0"/>
              <a:t>Thank you</a:t>
            </a:r>
            <a:endParaRPr sz="7200" spc="-90" dirty="0"/>
          </a:p>
        </p:txBody>
      </p:sp>
      <p:sp>
        <p:nvSpPr>
          <p:cNvPr id="4" name="object 4"/>
          <p:cNvSpPr/>
          <p:nvPr/>
        </p:nvSpPr>
        <p:spPr>
          <a:xfrm>
            <a:off x="6858000" y="2590800"/>
            <a:ext cx="3429000" cy="0"/>
          </a:xfrm>
          <a:custGeom>
            <a:avLst/>
            <a:gdLst/>
            <a:ahLst/>
            <a:cxnLst/>
            <a:rect l="l" t="t" r="r" b="b"/>
            <a:pathLst>
              <a:path w="3429000">
                <a:moveTo>
                  <a:pt x="0" y="0"/>
                </a:moveTo>
                <a:lnTo>
                  <a:pt x="3429000" y="0"/>
                </a:lnTo>
              </a:path>
            </a:pathLst>
          </a:custGeom>
          <a:ln w="762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601211" y="3087623"/>
            <a:ext cx="4823968" cy="46847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190500" y="192126"/>
            <a:ext cx="5248512" cy="75802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79BC4440-4302-497C-9D7E-6759D35F53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CB55-5484-4A9B-AC5D-61D6D3B1FF3C}"/>
              </a:ext>
            </a:extLst>
          </p:cNvPr>
          <p:cNvSpPr>
            <a:spLocks noGrp="1"/>
          </p:cNvSpPr>
          <p:nvPr>
            <p:ph type="title"/>
          </p:nvPr>
        </p:nvSpPr>
        <p:spPr>
          <a:xfrm>
            <a:off x="1066800" y="914400"/>
            <a:ext cx="11277597" cy="1384995"/>
          </a:xfrm>
        </p:spPr>
        <p:txBody>
          <a:bodyPr/>
          <a:lstStyle/>
          <a:p>
            <a:r>
              <a:rPr lang="en-US" b="1" dirty="0"/>
              <a:t>Insights from PAI’s Funded Partners</a:t>
            </a:r>
            <a:endParaRPr lang="en-US" dirty="0"/>
          </a:p>
        </p:txBody>
      </p:sp>
      <p:sp>
        <p:nvSpPr>
          <p:cNvPr id="3" name="Text Placeholder 2">
            <a:extLst>
              <a:ext uri="{FF2B5EF4-FFF2-40B4-BE49-F238E27FC236}">
                <a16:creationId xmlns:a16="http://schemas.microsoft.com/office/drawing/2014/main" id="{0FA12161-8F9A-408B-B332-782D648774D9}"/>
              </a:ext>
            </a:extLst>
          </p:cNvPr>
          <p:cNvSpPr>
            <a:spLocks noGrp="1"/>
          </p:cNvSpPr>
          <p:nvPr>
            <p:ph type="body" idx="1"/>
          </p:nvPr>
        </p:nvSpPr>
        <p:spPr>
          <a:xfrm>
            <a:off x="1371602" y="2003048"/>
            <a:ext cx="11582398" cy="2540000"/>
          </a:xfrm>
        </p:spPr>
        <p:txBody>
          <a:bodyPr/>
          <a:lstStyle/>
          <a:p>
            <a:pPr marL="0" indent="0">
              <a:spcAft>
                <a:spcPts val="300"/>
              </a:spcAft>
              <a:buNone/>
            </a:pPr>
            <a:r>
              <a:rPr lang="en-US" sz="2800" b="1" dirty="0">
                <a:solidFill>
                  <a:srgbClr val="00A6C4"/>
                </a:solidFill>
              </a:rPr>
              <a:t>We lead with the following questions:</a:t>
            </a:r>
          </a:p>
          <a:p>
            <a:pPr marL="0" indent="0">
              <a:spcAft>
                <a:spcPts val="300"/>
              </a:spcAft>
              <a:buNone/>
            </a:pPr>
            <a:r>
              <a:rPr lang="en-US" sz="2800" dirty="0">
                <a:solidFill>
                  <a:srgbClr val="00A6C4"/>
                </a:solidFill>
              </a:rPr>
              <a:t>What do you need?</a:t>
            </a:r>
          </a:p>
          <a:p>
            <a:pPr marL="0" indent="0">
              <a:spcAft>
                <a:spcPts val="300"/>
              </a:spcAft>
              <a:buNone/>
            </a:pPr>
            <a:r>
              <a:rPr lang="en-US" sz="2800" dirty="0">
                <a:solidFill>
                  <a:srgbClr val="00A6C4"/>
                </a:solidFill>
              </a:rPr>
              <a:t>How can PAI help?</a:t>
            </a:r>
          </a:p>
          <a:p>
            <a:pPr marL="0" indent="0">
              <a:spcAft>
                <a:spcPts val="300"/>
              </a:spcAft>
              <a:buNone/>
            </a:pPr>
            <a:endParaRPr lang="en-US" sz="700" b="1" dirty="0">
              <a:solidFill>
                <a:srgbClr val="00A6C4"/>
              </a:solidFill>
            </a:endParaRPr>
          </a:p>
          <a:p>
            <a:pPr marL="342900" indent="-342900">
              <a:spcAft>
                <a:spcPts val="300"/>
              </a:spcAft>
              <a:buFont typeface="Arial" panose="020B0604020202020204" pitchFamily="34" charset="0"/>
              <a:buChar char="•"/>
            </a:pPr>
            <a:r>
              <a:rPr lang="en-US" sz="1900" dirty="0"/>
              <a:t>Learning from each other – technical and strategic support and peer-to-peer engagement</a:t>
            </a:r>
          </a:p>
          <a:p>
            <a:pPr marL="342900" indent="-342900">
              <a:spcAft>
                <a:spcPts val="300"/>
              </a:spcAft>
              <a:buFont typeface="Arial" panose="020B0604020202020204" pitchFamily="34" charset="0"/>
              <a:buChar char="•"/>
            </a:pPr>
            <a:r>
              <a:rPr lang="en-US" sz="1900" dirty="0"/>
              <a:t>Investment in institutional capacity building</a:t>
            </a:r>
          </a:p>
          <a:p>
            <a:pPr marL="342900" indent="-342900">
              <a:spcAft>
                <a:spcPts val="300"/>
              </a:spcAft>
              <a:buFont typeface="Arial" panose="020B0604020202020204" pitchFamily="34" charset="0"/>
              <a:buChar char="•"/>
            </a:pPr>
            <a:r>
              <a:rPr lang="en-US" sz="1900" dirty="0"/>
              <a:t>Communications and storytelling to elevate and enhance their visibility</a:t>
            </a:r>
          </a:p>
          <a:p>
            <a:pPr marL="342900" indent="-342900">
              <a:spcAft>
                <a:spcPts val="300"/>
              </a:spcAft>
              <a:buFont typeface="Arial" panose="020B0604020202020204" pitchFamily="34" charset="0"/>
              <a:buChar char="•"/>
            </a:pPr>
            <a:r>
              <a:rPr lang="en-US" sz="1900" dirty="0"/>
              <a:t>Access to the global stage</a:t>
            </a:r>
          </a:p>
          <a:p>
            <a:pPr marL="342900" indent="-342900">
              <a:spcAft>
                <a:spcPts val="300"/>
              </a:spcAft>
              <a:buFont typeface="Arial" panose="020B0604020202020204" pitchFamily="34" charset="0"/>
              <a:buChar char="•"/>
            </a:pPr>
            <a:r>
              <a:rPr lang="en-US" sz="1900" dirty="0"/>
              <a:t>Influencing/informing donor investments and global policy to advance sexual and reproductive health and rights (SRHR)</a:t>
            </a:r>
          </a:p>
          <a:p>
            <a:pPr marL="342900" indent="-342900">
              <a:spcAft>
                <a:spcPts val="300"/>
              </a:spcAft>
              <a:buFont typeface="Arial" panose="020B0604020202020204" pitchFamily="34" charset="0"/>
              <a:buChar char="•"/>
            </a:pPr>
            <a:r>
              <a:rPr lang="en-US" sz="1900" dirty="0"/>
              <a:t>Engagement with donors to diversify their own funding and present their work</a:t>
            </a:r>
          </a:p>
          <a:p>
            <a:pPr marL="342900" indent="-342900">
              <a:spcAft>
                <a:spcPts val="300"/>
              </a:spcAft>
              <a:buFont typeface="Arial" panose="020B0604020202020204" pitchFamily="34" charset="0"/>
              <a:buChar char="•"/>
            </a:pPr>
            <a:r>
              <a:rPr lang="en-US" sz="1900" dirty="0"/>
              <a:t>Co-creating new programs and initiatives</a:t>
            </a:r>
          </a:p>
          <a:p>
            <a:pPr marL="342900" indent="-342900">
              <a:spcAft>
                <a:spcPts val="300"/>
              </a:spcAft>
              <a:buFont typeface="Arial" panose="020B0604020202020204" pitchFamily="34" charset="0"/>
              <a:buChar char="•"/>
            </a:pPr>
            <a:r>
              <a:rPr lang="en-US" sz="1900" dirty="0"/>
              <a:t>Multiyear, flexible funding for advocacy and accountability</a:t>
            </a:r>
          </a:p>
          <a:p>
            <a:endParaRPr lang="en-US" sz="2000" dirty="0"/>
          </a:p>
          <a:p>
            <a:endParaRPr lang="en-US" sz="2400" dirty="0"/>
          </a:p>
        </p:txBody>
      </p:sp>
      <p:sp>
        <p:nvSpPr>
          <p:cNvPr id="4" name="object 15">
            <a:extLst>
              <a:ext uri="{FF2B5EF4-FFF2-40B4-BE49-F238E27FC236}">
                <a16:creationId xmlns:a16="http://schemas.microsoft.com/office/drawing/2014/main" id="{54541BE7-79A5-4126-85B9-82D58C9A82BB}"/>
              </a:ext>
            </a:extLst>
          </p:cNvPr>
          <p:cNvSpPr/>
          <p:nvPr/>
        </p:nvSpPr>
        <p:spPr>
          <a:xfrm flipH="1">
            <a:off x="990600" y="2003048"/>
            <a:ext cx="99060" cy="4092952"/>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0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F861A5-B771-42BF-9086-90D40B466229}"/>
              </a:ext>
            </a:extLst>
          </p:cNvPr>
          <p:cNvSpPr/>
          <p:nvPr/>
        </p:nvSpPr>
        <p:spPr>
          <a:xfrm>
            <a:off x="-45719" y="0"/>
            <a:ext cx="5227319" cy="7772400"/>
          </a:xfrm>
          <a:prstGeom prst="rect">
            <a:avLst/>
          </a:prstGeom>
          <a:solidFill>
            <a:srgbClr val="FFB6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1CA1B-82C1-46B1-BFAC-9108433C23E7}"/>
              </a:ext>
            </a:extLst>
          </p:cNvPr>
          <p:cNvSpPr>
            <a:spLocks noGrp="1"/>
          </p:cNvSpPr>
          <p:nvPr>
            <p:ph type="title" idx="4294967295"/>
          </p:nvPr>
        </p:nvSpPr>
        <p:spPr>
          <a:xfrm>
            <a:off x="304800" y="576818"/>
            <a:ext cx="7658100" cy="692150"/>
          </a:xfrm>
        </p:spPr>
        <p:txBody>
          <a:bodyPr>
            <a:normAutofit fontScale="90000"/>
          </a:bodyPr>
          <a:lstStyle/>
          <a:p>
            <a:r>
              <a:rPr lang="en-US" sz="4500" b="1" dirty="0">
                <a:solidFill>
                  <a:schemeClr val="bg1"/>
                </a:solidFill>
                <a:latin typeface="Merriweather"/>
              </a:rPr>
              <a:t>PAI’s Value Add</a:t>
            </a:r>
          </a:p>
        </p:txBody>
      </p:sp>
      <p:sp>
        <p:nvSpPr>
          <p:cNvPr id="3" name="Content Placeholder 2">
            <a:extLst>
              <a:ext uri="{FF2B5EF4-FFF2-40B4-BE49-F238E27FC236}">
                <a16:creationId xmlns:a16="http://schemas.microsoft.com/office/drawing/2014/main" id="{C69C87EC-A4FA-42CA-8E15-5433B6CC040B}"/>
              </a:ext>
            </a:extLst>
          </p:cNvPr>
          <p:cNvSpPr>
            <a:spLocks noGrp="1"/>
          </p:cNvSpPr>
          <p:nvPr>
            <p:ph sz="half" idx="4294967295"/>
          </p:nvPr>
        </p:nvSpPr>
        <p:spPr>
          <a:xfrm>
            <a:off x="304800" y="1600200"/>
            <a:ext cx="4663440" cy="5595382"/>
          </a:xfrm>
        </p:spPr>
        <p:txBody>
          <a:bodyPr>
            <a:normAutofit lnSpcReduction="10000"/>
          </a:bodyPr>
          <a:lstStyle/>
          <a:p>
            <a:pPr marL="0" indent="0">
              <a:buNone/>
            </a:pPr>
            <a:r>
              <a:rPr lang="en-US" dirty="0">
                <a:latin typeface="AvenirNext LT Pro Regular"/>
                <a:cs typeface="Times New Roman" panose="02020603050405020304" pitchFamily="18" charset="0"/>
              </a:rPr>
              <a:t>57 years as a civil society organization (CSO)</a:t>
            </a:r>
            <a:br>
              <a:rPr lang="en-US" dirty="0">
                <a:latin typeface="AvenirNext LT Pro Regular"/>
                <a:cs typeface="Times New Roman" panose="02020603050405020304" pitchFamily="18" charset="0"/>
              </a:rPr>
            </a:br>
            <a:br>
              <a:rPr lang="en-US" dirty="0">
                <a:latin typeface="AvenirNext LT Pro Regular"/>
                <a:cs typeface="Times New Roman" panose="02020603050405020304" pitchFamily="18" charset="0"/>
              </a:rPr>
            </a:br>
            <a:r>
              <a:rPr lang="en-US" dirty="0">
                <a:latin typeface="AvenirNext LT Pro Regular"/>
                <a:cs typeface="Times New Roman" panose="02020603050405020304" pitchFamily="18" charset="0"/>
              </a:rPr>
              <a:t>120 funded partners in 36 countries</a:t>
            </a:r>
            <a:br>
              <a:rPr lang="en-US" dirty="0">
                <a:latin typeface="AvenirNext LT Pro Regular"/>
                <a:cs typeface="Times New Roman" panose="02020603050405020304" pitchFamily="18" charset="0"/>
              </a:rPr>
            </a:br>
            <a:br>
              <a:rPr lang="en-US" dirty="0">
                <a:latin typeface="AvenirNext LT Pro Regular"/>
                <a:cs typeface="Times New Roman" panose="02020603050405020304" pitchFamily="18" charset="0"/>
              </a:rPr>
            </a:br>
            <a:r>
              <a:rPr lang="en-US" dirty="0">
                <a:latin typeface="AvenirNext LT Pro Regular"/>
                <a:cs typeface="Times New Roman" panose="02020603050405020304" pitchFamily="18" charset="0"/>
              </a:rPr>
              <a:t>Advocates to our own government in the United States and global institutions</a:t>
            </a:r>
            <a:br>
              <a:rPr lang="en-US" dirty="0">
                <a:latin typeface="AvenirNext LT Pro Regular"/>
                <a:cs typeface="Times New Roman" panose="02020603050405020304" pitchFamily="18" charset="0"/>
              </a:rPr>
            </a:br>
            <a:br>
              <a:rPr lang="en-US" dirty="0">
                <a:latin typeface="AvenirNext LT Pro Regular"/>
                <a:cs typeface="Times New Roman" panose="02020603050405020304" pitchFamily="18" charset="0"/>
              </a:rPr>
            </a:br>
            <a:r>
              <a:rPr lang="en-US" dirty="0">
                <a:latin typeface="AvenirNext LT Pro Regular"/>
                <a:cs typeface="Times New Roman" panose="02020603050405020304" pitchFamily="18" charset="0"/>
              </a:rPr>
              <a:t>Advocacy informed and fueled by needs and opportunities at local and national levels</a:t>
            </a:r>
            <a:br>
              <a:rPr lang="en-US" dirty="0"/>
            </a:br>
            <a:endParaRPr lang="en-US" dirty="0"/>
          </a:p>
        </p:txBody>
      </p:sp>
      <p:sp>
        <p:nvSpPr>
          <p:cNvPr id="4" name="Content Placeholder 3">
            <a:extLst>
              <a:ext uri="{FF2B5EF4-FFF2-40B4-BE49-F238E27FC236}">
                <a16:creationId xmlns:a16="http://schemas.microsoft.com/office/drawing/2014/main" id="{F686E574-A1C2-4C12-B85C-29C0DE06D948}"/>
              </a:ext>
            </a:extLst>
          </p:cNvPr>
          <p:cNvSpPr>
            <a:spLocks noGrp="1"/>
          </p:cNvSpPr>
          <p:nvPr>
            <p:ph sz="half" idx="4294967295"/>
          </p:nvPr>
        </p:nvSpPr>
        <p:spPr>
          <a:xfrm>
            <a:off x="5791200" y="742950"/>
            <a:ext cx="7315200" cy="6286500"/>
          </a:xfrm>
        </p:spPr>
        <p:txBody>
          <a:bodyPr>
            <a:normAutofit lnSpcReduction="10000"/>
          </a:bodyPr>
          <a:lstStyle/>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Share our strengths and embrace the strengths of others </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Translate and amplify data, research and policies to enable advocacy action</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Convening power of diverse voices and perspectives</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Connect progress for SRHR to progress for other development outcomes</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Positionality and connectivity between global and local</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Network of local, indigenous civil society partners </a:t>
            </a:r>
          </a:p>
          <a:p>
            <a:pPr marL="514350" indent="-514350">
              <a:lnSpc>
                <a:spcPct val="120000"/>
              </a:lnSpc>
              <a:spcBef>
                <a:spcPts val="0"/>
              </a:spcBef>
              <a:spcAft>
                <a:spcPts val="600"/>
              </a:spcAft>
              <a:buFont typeface="+mj-lt"/>
              <a:buAutoNum type="arabicPeriod"/>
            </a:pPr>
            <a:r>
              <a:rPr lang="en-US" sz="2400" dirty="0">
                <a:latin typeface="Avenir Book" panose="02000503020000020003" pitchFamily="2" charset="0"/>
              </a:rPr>
              <a:t>Enabler of coordinated SRHR advocacy at global, regional, national and subnational levels </a:t>
            </a:r>
          </a:p>
        </p:txBody>
      </p:sp>
    </p:spTree>
    <p:extLst>
      <p:ext uri="{BB962C8B-B14F-4D97-AF65-F5344CB8AC3E}">
        <p14:creationId xmlns:p14="http://schemas.microsoft.com/office/powerpoint/2010/main" val="16691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FF6-B97D-4B58-9757-EF7B78CD4E27}"/>
              </a:ext>
            </a:extLst>
          </p:cNvPr>
          <p:cNvSpPr>
            <a:spLocks noGrp="1"/>
          </p:cNvSpPr>
          <p:nvPr>
            <p:ph type="title"/>
          </p:nvPr>
        </p:nvSpPr>
        <p:spPr>
          <a:xfrm>
            <a:off x="669471" y="1215293"/>
            <a:ext cx="5966460" cy="692497"/>
          </a:xfrm>
        </p:spPr>
        <p:txBody>
          <a:bodyPr/>
          <a:lstStyle/>
          <a:p>
            <a:r>
              <a:rPr lang="en-US" dirty="0"/>
              <a:t>Our Vision</a:t>
            </a:r>
          </a:p>
        </p:txBody>
      </p:sp>
      <p:sp>
        <p:nvSpPr>
          <p:cNvPr id="3" name="Content Placeholder 2">
            <a:extLst>
              <a:ext uri="{FF2B5EF4-FFF2-40B4-BE49-F238E27FC236}">
                <a16:creationId xmlns:a16="http://schemas.microsoft.com/office/drawing/2014/main" id="{3D5D1320-4692-4535-BC33-D8604971515D}"/>
              </a:ext>
            </a:extLst>
          </p:cNvPr>
          <p:cNvSpPr>
            <a:spLocks noGrp="1"/>
          </p:cNvSpPr>
          <p:nvPr>
            <p:ph sz="half" idx="2"/>
          </p:nvPr>
        </p:nvSpPr>
        <p:spPr>
          <a:xfrm>
            <a:off x="669471" y="2561493"/>
            <a:ext cx="5966460" cy="3016210"/>
          </a:xfrm>
        </p:spPr>
        <p:txBody>
          <a:bodyPr/>
          <a:lstStyle/>
          <a:p>
            <a:r>
              <a:rPr lang="en-US" sz="2800" dirty="0"/>
              <a:t>A just and equitable world where everyone can fully realize their sexual and reproductive health and rights to contribute to health equity, economic well-being and gender equality.</a:t>
            </a:r>
          </a:p>
          <a:p>
            <a:endParaRPr lang="en-US" sz="2800" dirty="0"/>
          </a:p>
        </p:txBody>
      </p:sp>
      <p:sp>
        <p:nvSpPr>
          <p:cNvPr id="4" name="Content Placeholder 3">
            <a:extLst>
              <a:ext uri="{FF2B5EF4-FFF2-40B4-BE49-F238E27FC236}">
                <a16:creationId xmlns:a16="http://schemas.microsoft.com/office/drawing/2014/main" id="{1CEDE976-6DC1-4198-8922-FB2B558CCF00}"/>
              </a:ext>
            </a:extLst>
          </p:cNvPr>
          <p:cNvSpPr>
            <a:spLocks noGrp="1"/>
          </p:cNvSpPr>
          <p:nvPr>
            <p:ph sz="half" idx="3"/>
          </p:nvPr>
        </p:nvSpPr>
        <p:spPr>
          <a:xfrm>
            <a:off x="7080071" y="2561493"/>
            <a:ext cx="5966460" cy="2092881"/>
          </a:xfrm>
        </p:spPr>
        <p:txBody>
          <a:bodyPr/>
          <a:lstStyle/>
          <a:p>
            <a:r>
              <a:rPr lang="en-US" sz="2800" dirty="0"/>
              <a:t>Advance universal access to sexual and reproductive health and rights through </a:t>
            </a:r>
            <a:r>
              <a:rPr lang="en-US" sz="2800" b="1" dirty="0">
                <a:solidFill>
                  <a:srgbClr val="00A6C4"/>
                </a:solidFill>
              </a:rPr>
              <a:t>advocacy</a:t>
            </a:r>
            <a:r>
              <a:rPr lang="en-US" sz="2800" dirty="0">
                <a:solidFill>
                  <a:srgbClr val="00A6C4"/>
                </a:solidFill>
              </a:rPr>
              <a:t>, </a:t>
            </a:r>
            <a:r>
              <a:rPr lang="en-US" sz="2800" b="1" dirty="0">
                <a:solidFill>
                  <a:srgbClr val="00A6C4"/>
                </a:solidFill>
              </a:rPr>
              <a:t>partnerships</a:t>
            </a:r>
            <a:r>
              <a:rPr lang="en-US" sz="2800" dirty="0">
                <a:solidFill>
                  <a:srgbClr val="00A6C4"/>
                </a:solidFill>
              </a:rPr>
              <a:t> </a:t>
            </a:r>
            <a:r>
              <a:rPr lang="en-US" sz="2800" dirty="0"/>
              <a:t>and </a:t>
            </a:r>
            <a:r>
              <a:rPr lang="en-US" sz="2800" b="1" dirty="0">
                <a:solidFill>
                  <a:srgbClr val="00A6C4"/>
                </a:solidFill>
              </a:rPr>
              <a:t>funding of changemakers</a:t>
            </a:r>
            <a:r>
              <a:rPr lang="en-US" sz="2800" b="1" dirty="0"/>
              <a:t>.</a:t>
            </a:r>
          </a:p>
          <a:p>
            <a:endParaRPr lang="en-US" dirty="0"/>
          </a:p>
        </p:txBody>
      </p:sp>
      <p:sp>
        <p:nvSpPr>
          <p:cNvPr id="5" name="TextBox 4">
            <a:extLst>
              <a:ext uri="{FF2B5EF4-FFF2-40B4-BE49-F238E27FC236}">
                <a16:creationId xmlns:a16="http://schemas.microsoft.com/office/drawing/2014/main" id="{CEE09099-1286-4AF0-8DCC-8FFCC78B9302}"/>
              </a:ext>
            </a:extLst>
          </p:cNvPr>
          <p:cNvSpPr txBox="1"/>
          <p:nvPr/>
        </p:nvSpPr>
        <p:spPr>
          <a:xfrm>
            <a:off x="7080071" y="1219200"/>
            <a:ext cx="5966458" cy="784830"/>
          </a:xfrm>
          <a:prstGeom prst="rect">
            <a:avLst/>
          </a:prstGeom>
          <a:noFill/>
        </p:spPr>
        <p:txBody>
          <a:bodyPr wrap="square" rtlCol="0">
            <a:spAutoFit/>
          </a:bodyPr>
          <a:lstStyle/>
          <a:p>
            <a:r>
              <a:rPr lang="en-US" sz="4500" dirty="0">
                <a:solidFill>
                  <a:srgbClr val="7E7774"/>
                </a:solidFill>
                <a:latin typeface="Merriweather"/>
                <a:ea typeface="+mj-ea"/>
              </a:rPr>
              <a:t>Our Mission</a:t>
            </a:r>
          </a:p>
        </p:txBody>
      </p:sp>
    </p:spTree>
    <p:extLst>
      <p:ext uri="{BB962C8B-B14F-4D97-AF65-F5344CB8AC3E}">
        <p14:creationId xmlns:p14="http://schemas.microsoft.com/office/powerpoint/2010/main" val="58718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5B0-46B3-423E-BE2B-A3BA0919BCE2}"/>
              </a:ext>
            </a:extLst>
          </p:cNvPr>
          <p:cNvSpPr>
            <a:spLocks noGrp="1"/>
          </p:cNvSpPr>
          <p:nvPr>
            <p:ph type="title" idx="4294967295"/>
          </p:nvPr>
        </p:nvSpPr>
        <p:spPr>
          <a:xfrm>
            <a:off x="762000" y="819786"/>
            <a:ext cx="11734800" cy="628014"/>
          </a:xfrm>
        </p:spPr>
        <p:txBody>
          <a:bodyPr>
            <a:normAutofit fontScale="9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nSpc>
                <a:spcPct val="150000"/>
              </a:lnSpc>
            </a:pPr>
            <a:r>
              <a:rPr lang="en-US" sz="4500" dirty="0">
                <a:solidFill>
                  <a:srgbClr val="7E7774"/>
                </a:solidFill>
                <a:latin typeface="Merriweather"/>
                <a:ea typeface="+mj-ea"/>
              </a:rPr>
              <a:t>Vision</a:t>
            </a:r>
            <a:r>
              <a:rPr lang="en-US" sz="3600" b="1" dirty="0">
                <a:latin typeface="Merriweather"/>
                <a:ea typeface="+mj-lt"/>
                <a:cs typeface="+mj-lt"/>
              </a:rPr>
              <a:t> </a:t>
            </a:r>
            <a:r>
              <a:rPr lang="en-US" sz="4500" dirty="0">
                <a:solidFill>
                  <a:srgbClr val="7E7774"/>
                </a:solidFill>
                <a:latin typeface="Merriweather"/>
                <a:ea typeface="+mj-ea"/>
              </a:rPr>
              <a:t>2025 Goals</a:t>
            </a:r>
          </a:p>
          <a:p>
            <a:endParaRPr lang="en-US" dirty="0">
              <a:cs typeface="Calibri Light"/>
            </a:endParaRPr>
          </a:p>
        </p:txBody>
      </p:sp>
      <p:sp>
        <p:nvSpPr>
          <p:cNvPr id="3" name="Content Placeholder 2">
            <a:extLst>
              <a:ext uri="{FF2B5EF4-FFF2-40B4-BE49-F238E27FC236}">
                <a16:creationId xmlns:a16="http://schemas.microsoft.com/office/drawing/2014/main" id="{A18C80B6-EC0E-4C37-86C1-3B9ECD5FE2A0}"/>
              </a:ext>
            </a:extLst>
          </p:cNvPr>
          <p:cNvSpPr>
            <a:spLocks noGrp="1"/>
          </p:cNvSpPr>
          <p:nvPr>
            <p:ph idx="4294967295"/>
          </p:nvPr>
        </p:nvSpPr>
        <p:spPr>
          <a:xfrm>
            <a:off x="762000" y="1697037"/>
            <a:ext cx="12403661" cy="1350963"/>
          </a:xfrm>
        </p:spPr>
        <p:txBody>
          <a:bodyPr vert="horz" lIns="102870" tIns="51435" rIns="102870" bIns="51435" rtlCol="0" anchor="t">
            <a:normAutofit fontScale="925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marL="0" indent="0">
              <a:lnSpc>
                <a:spcPct val="100000"/>
              </a:lnSpc>
              <a:spcBef>
                <a:spcPts val="0"/>
              </a:spcBef>
              <a:spcAft>
                <a:spcPts val="675"/>
              </a:spcAft>
              <a:buNone/>
            </a:pPr>
            <a:r>
              <a:rPr lang="en-US" sz="3200" b="1" dirty="0">
                <a:solidFill>
                  <a:srgbClr val="00A6C4"/>
                </a:solidFill>
                <a:latin typeface="AvenirNext LT Pro Medium" panose="020B0504020202020204" pitchFamily="34" charset="0"/>
                <a:ea typeface="+mn-lt"/>
                <a:cs typeface="+mn-lt"/>
              </a:rPr>
              <a:t>Together with local civil society partners</a:t>
            </a:r>
            <a:r>
              <a:rPr lang="en-US" sz="2800" b="1" dirty="0">
                <a:latin typeface="AvenirNext LT Pro Medium" panose="020B0504020202020204" pitchFamily="34" charset="0"/>
                <a:ea typeface="+mn-lt"/>
                <a:cs typeface="+mn-lt"/>
              </a:rPr>
              <a:t>, PAI aspires to achieve critical goals related to policy, financing, access and accountability by 2025:</a:t>
            </a:r>
            <a:endParaRPr lang="en-US" sz="2800" b="1" dirty="0">
              <a:latin typeface="AvenirNext LT Pro Medium" panose="020B0504020202020204" pitchFamily="34" charset="0"/>
            </a:endParaRPr>
          </a:p>
          <a:p>
            <a:pPr>
              <a:spcBef>
                <a:spcPts val="0"/>
              </a:spcBef>
            </a:pPr>
            <a:endParaRPr lang="en-US" sz="2800" b="1" dirty="0">
              <a:latin typeface="AvenirNext LT Pro Medium" panose="020B0504020202020204" pitchFamily="34" charset="0"/>
              <a:ea typeface="+mn-lt"/>
              <a:cs typeface="+mn-lt"/>
            </a:endParaRPr>
          </a:p>
          <a:p>
            <a:pPr>
              <a:spcBef>
                <a:spcPts val="0"/>
              </a:spcBef>
            </a:pPr>
            <a:endParaRPr lang="en-US" sz="2800" b="1" dirty="0">
              <a:latin typeface="AvenirNext LT Pro Medium" panose="020B0504020202020204" pitchFamily="34" charset="0"/>
              <a:ea typeface="+mn-lt"/>
              <a:cs typeface="+mn-lt"/>
            </a:endParaRPr>
          </a:p>
          <a:p>
            <a:pPr marL="0" indent="0">
              <a:spcBef>
                <a:spcPts val="0"/>
              </a:spcBef>
              <a:buNone/>
            </a:pPr>
            <a:endParaRPr lang="en-US" sz="2800" b="1" dirty="0">
              <a:solidFill>
                <a:srgbClr val="0070C0"/>
              </a:solidFill>
              <a:latin typeface="AvenirNext LT Pro Medium" panose="020B0504020202020204" pitchFamily="34" charset="0"/>
              <a:ea typeface="+mn-lt"/>
              <a:cs typeface="+mn-lt"/>
            </a:endParaRPr>
          </a:p>
          <a:p>
            <a:pPr marL="0" indent="0">
              <a:spcBef>
                <a:spcPts val="0"/>
              </a:spcBef>
              <a:buNone/>
            </a:pPr>
            <a:endParaRPr lang="en-US" sz="2800" b="1" dirty="0">
              <a:solidFill>
                <a:srgbClr val="0070C0"/>
              </a:solidFill>
              <a:latin typeface="AvenirNext LT Pro Medium" panose="020B0504020202020204" pitchFamily="34" charset="0"/>
              <a:ea typeface="+mn-lt"/>
              <a:cs typeface="+mn-lt"/>
            </a:endParaRPr>
          </a:p>
          <a:p>
            <a:pPr marL="0" indent="0">
              <a:spcBef>
                <a:spcPts val="0"/>
              </a:spcBef>
              <a:buNone/>
            </a:pPr>
            <a:endParaRPr lang="en-US" sz="2800" b="1" dirty="0">
              <a:latin typeface="AvenirNext LT Pro Medium" panose="020B0504020202020204" pitchFamily="34" charset="0"/>
              <a:ea typeface="+mn-lt"/>
              <a:cs typeface="+mn-lt"/>
            </a:endParaRPr>
          </a:p>
          <a:p>
            <a:pPr>
              <a:spcBef>
                <a:spcPts val="0"/>
              </a:spcBef>
            </a:pPr>
            <a:endParaRPr lang="en-US" sz="2800" b="1" dirty="0">
              <a:latin typeface="AvenirNext LT Pro Medium" panose="020B0504020202020204" pitchFamily="34" charset="0"/>
              <a:cs typeface="Calibri"/>
            </a:endParaRPr>
          </a:p>
          <a:p>
            <a:endParaRPr lang="en-US" sz="2800" b="1" dirty="0">
              <a:latin typeface="AvenirNext LT Pro Medium" panose="020B0504020202020204" pitchFamily="34" charset="0"/>
              <a:cs typeface="Calibri"/>
            </a:endParaRPr>
          </a:p>
        </p:txBody>
      </p:sp>
      <p:graphicFrame>
        <p:nvGraphicFramePr>
          <p:cNvPr id="5" name="Content Placeholder 2">
            <a:extLst>
              <a:ext uri="{FF2B5EF4-FFF2-40B4-BE49-F238E27FC236}">
                <a16:creationId xmlns:a16="http://schemas.microsoft.com/office/drawing/2014/main" id="{A52F612C-AA02-489F-87F2-094613FC9BB1}"/>
              </a:ext>
            </a:extLst>
          </p:cNvPr>
          <p:cNvGraphicFramePr>
            <a:graphicFrameLocks/>
          </p:cNvGraphicFramePr>
          <p:nvPr>
            <p:extLst>
              <p:ext uri="{D42A27DB-BD31-4B8C-83A1-F6EECF244321}">
                <p14:modId xmlns:p14="http://schemas.microsoft.com/office/powerpoint/2010/main" val="3558310534"/>
              </p:ext>
            </p:extLst>
          </p:nvPr>
        </p:nvGraphicFramePr>
        <p:xfrm>
          <a:off x="762000" y="2743200"/>
          <a:ext cx="12403662"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87F336C-F4AA-4C62-A020-C8D09A96B9D5}"/>
              </a:ext>
            </a:extLst>
          </p:cNvPr>
          <p:cNvGraphicFramePr>
            <a:graphicFrameLocks noGrp="1"/>
          </p:cNvGraphicFramePr>
          <p:nvPr>
            <p:extLst>
              <p:ext uri="{D42A27DB-BD31-4B8C-83A1-F6EECF244321}">
                <p14:modId xmlns:p14="http://schemas.microsoft.com/office/powerpoint/2010/main" val="106867779"/>
              </p:ext>
            </p:extLst>
          </p:nvPr>
        </p:nvGraphicFramePr>
        <p:xfrm>
          <a:off x="3124200" y="1447800"/>
          <a:ext cx="10591800" cy="6221972"/>
        </p:xfrm>
        <a:graphic>
          <a:graphicData uri="http://schemas.openxmlformats.org/drawingml/2006/table">
            <a:tbl>
              <a:tblPr firstRow="1" bandRow="1">
                <a:tableStyleId>{5C22544A-7EE6-4342-B048-85BDC9FD1C3A}</a:tableStyleId>
              </a:tblPr>
              <a:tblGrid>
                <a:gridCol w="2647950">
                  <a:extLst>
                    <a:ext uri="{9D8B030D-6E8A-4147-A177-3AD203B41FA5}">
                      <a16:colId xmlns:a16="http://schemas.microsoft.com/office/drawing/2014/main" val="4247674120"/>
                    </a:ext>
                  </a:extLst>
                </a:gridCol>
                <a:gridCol w="2647950">
                  <a:extLst>
                    <a:ext uri="{9D8B030D-6E8A-4147-A177-3AD203B41FA5}">
                      <a16:colId xmlns:a16="http://schemas.microsoft.com/office/drawing/2014/main" val="2727732474"/>
                    </a:ext>
                  </a:extLst>
                </a:gridCol>
                <a:gridCol w="2647950">
                  <a:extLst>
                    <a:ext uri="{9D8B030D-6E8A-4147-A177-3AD203B41FA5}">
                      <a16:colId xmlns:a16="http://schemas.microsoft.com/office/drawing/2014/main" val="373664855"/>
                    </a:ext>
                  </a:extLst>
                </a:gridCol>
                <a:gridCol w="2647950">
                  <a:extLst>
                    <a:ext uri="{9D8B030D-6E8A-4147-A177-3AD203B41FA5}">
                      <a16:colId xmlns:a16="http://schemas.microsoft.com/office/drawing/2014/main" val="1631709897"/>
                    </a:ext>
                  </a:extLst>
                </a:gridCol>
              </a:tblGrid>
              <a:tr h="488032">
                <a:tc>
                  <a:txBody>
                    <a:bodyPr/>
                    <a:lstStyle/>
                    <a:p>
                      <a:r>
                        <a:rPr lang="en-US" sz="2800" dirty="0">
                          <a:solidFill>
                            <a:schemeClr val="tx1"/>
                          </a:solidFill>
                          <a:latin typeface="AvenirNext LT Pro Regular" panose="020B0504020202020204" pitchFamily="34" charset="0"/>
                        </a:rPr>
                        <a:t>Pillar 1</a:t>
                      </a:r>
                    </a:p>
                    <a:p>
                      <a:endParaRPr lang="en-US" sz="2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solidFill>
                            <a:schemeClr val="tx1"/>
                          </a:solidFill>
                          <a:latin typeface="AvenirNext LT Pro Regular" panose="020B0504020202020204" pitchFamily="34" charset="0"/>
                        </a:rPr>
                        <a:t>Pillar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solidFill>
                            <a:schemeClr val="tx1"/>
                          </a:solidFill>
                          <a:latin typeface="AvenirNext LT Pro Regular" panose="020B0504020202020204" pitchFamily="34" charset="0"/>
                        </a:rPr>
                        <a:t>Pillar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solidFill>
                            <a:schemeClr val="tx1"/>
                          </a:solidFill>
                          <a:latin typeface="AvenirNext LT Pro Regular" panose="020B0504020202020204" pitchFamily="34" charset="0"/>
                        </a:rPr>
                        <a:t>Pillar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841168"/>
                  </a:ext>
                </a:extLst>
              </a:tr>
              <a:tr h="948932">
                <a:tc>
                  <a:txBody>
                    <a:bodyPr/>
                    <a:lstStyle/>
                    <a:p>
                      <a:r>
                        <a:rPr lang="en-US" sz="1800" dirty="0">
                          <a:solidFill>
                            <a:schemeClr val="tx1"/>
                          </a:solidFill>
                          <a:latin typeface="AvenirNext LT Pro Regular" panose="020B0504020202020204" pitchFamily="34" charset="0"/>
                        </a:rPr>
                        <a:t>CULTURE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AvenirNext LT Pro Regular" panose="020B0504020202020204" pitchFamily="34" charset="0"/>
                        </a:rPr>
                        <a:t>EQUITABLE PARTNERSHIPS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venirNext LT Pro Regular" panose="020B0504020202020204" pitchFamily="34" charset="0"/>
                        </a:rPr>
                        <a:t>MAXIMIZE PAI PROGRAM PORTFOLIOS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venirNext LT Pro Regular" panose="020B0504020202020204" pitchFamily="34" charset="0"/>
                        </a:rPr>
                        <a:t>CASE MAKING </a:t>
                      </a:r>
                    </a:p>
                    <a:p>
                      <a:endParaRPr lang="en-US" sz="18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462105"/>
                  </a:ext>
                </a:extLst>
              </a:tr>
              <a:tr h="469356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venirNext LT Pro Regular" panose="020B0504020202020204" pitchFamily="34" charset="0"/>
                        </a:rPr>
                        <a:t>Build an agile, equitable, creative and accountable culture where we thrive and achieve our aspirations.</a:t>
                      </a:r>
                    </a:p>
                    <a:p>
                      <a:endParaRPr lang="en-US"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venirNext LT Pro Regular" panose="020B0504020202020204" pitchFamily="34" charset="0"/>
                        </a:rPr>
                        <a:t>Expand and deepen partnerships to enhance policy, funding and program impact, and foster a partnership journey that prioritizes the mutual sharing of strengths and shifting of power.</a:t>
                      </a:r>
                    </a:p>
                    <a:p>
                      <a:endParaRPr lang="en-US"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600" dirty="0">
                          <a:solidFill>
                            <a:schemeClr val="tx1"/>
                          </a:solidFill>
                          <a:latin typeface="AvenirNext LT Pro Regular" panose="020B0504020202020204" pitchFamily="34" charset="0"/>
                        </a:rPr>
                        <a:t>Leverage PAI assets, expertise and voice to accelerate progress toward universal access to SRHR through the lens of four program portfolios:</a:t>
                      </a:r>
                    </a:p>
                    <a:p>
                      <a:pPr>
                        <a:buFont typeface="Arial" panose="020B0604020202020204" pitchFamily="34" charset="0"/>
                        <a:buAutoNum type="arabicParenBoth"/>
                      </a:pPr>
                      <a:r>
                        <a:rPr lang="en-US" sz="1600" dirty="0">
                          <a:solidFill>
                            <a:schemeClr val="tx1"/>
                          </a:solidFill>
                          <a:latin typeface="AvenirNext LT Pro Regular" panose="020B0504020202020204" pitchFamily="34" charset="0"/>
                        </a:rPr>
                        <a:t> Health financing and systems strengthening (ensuring supply)</a:t>
                      </a:r>
                    </a:p>
                    <a:p>
                      <a:pPr>
                        <a:buFont typeface="Arial" panose="020B0604020202020204" pitchFamily="34" charset="0"/>
                        <a:buAutoNum type="arabicParenBoth"/>
                      </a:pPr>
                      <a:r>
                        <a:rPr lang="en-US" sz="1600" dirty="0">
                          <a:solidFill>
                            <a:schemeClr val="tx1"/>
                          </a:solidFill>
                          <a:latin typeface="AvenirNext LT Pro Regular" panose="020B0504020202020204" pitchFamily="34" charset="0"/>
                        </a:rPr>
                        <a:t> SRH access and equity (driving demand)</a:t>
                      </a:r>
                    </a:p>
                    <a:p>
                      <a:pPr>
                        <a:buFont typeface="Arial" panose="020B0604020202020204" pitchFamily="34" charset="0"/>
                        <a:buAutoNum type="arabicParenBoth"/>
                      </a:pPr>
                      <a:r>
                        <a:rPr lang="en-US" sz="1600" dirty="0">
                          <a:solidFill>
                            <a:schemeClr val="tx1"/>
                          </a:solidFill>
                          <a:latin typeface="AvenirNext LT Pro Regular" panose="020B0504020202020204" pitchFamily="34" charset="0"/>
                        </a:rPr>
                        <a:t> Civic engagement (supporting the CSO ecosystem)</a:t>
                      </a:r>
                    </a:p>
                    <a:p>
                      <a:pPr>
                        <a:buFont typeface="Arial" panose="020B0604020202020204" pitchFamily="34" charset="0"/>
                        <a:buAutoNum type="arabicParenBoth"/>
                      </a:pPr>
                      <a:r>
                        <a:rPr lang="en-US" sz="1600" dirty="0">
                          <a:solidFill>
                            <a:schemeClr val="tx1"/>
                          </a:solidFill>
                          <a:latin typeface="AvenirNext LT Pro Regular" panose="020B0504020202020204" pitchFamily="34" charset="0"/>
                        </a:rPr>
                        <a:t> U.S. and global policy advocacy and accountability (speaking truth to power).</a:t>
                      </a:r>
                    </a:p>
                    <a:p>
                      <a:endParaRPr lang="en-US"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venirNext LT Pro Regular" panose="020B0504020202020204" pitchFamily="34" charset="0"/>
                        </a:rPr>
                        <a:t>Shape and lead a compelling evidence-informed, country-grounded narrative that fuels our mission and the SRHR movement.</a:t>
                      </a:r>
                    </a:p>
                    <a:p>
                      <a:endParaRPr lang="en-US"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06836"/>
                  </a:ext>
                </a:extLst>
              </a:tr>
            </a:tbl>
          </a:graphicData>
        </a:graphic>
      </p:graphicFrame>
      <p:sp>
        <p:nvSpPr>
          <p:cNvPr id="6" name="Title 1">
            <a:extLst>
              <a:ext uri="{FF2B5EF4-FFF2-40B4-BE49-F238E27FC236}">
                <a16:creationId xmlns:a16="http://schemas.microsoft.com/office/drawing/2014/main" id="{BE98D911-5647-4810-9C74-DC43EB9171F9}"/>
              </a:ext>
            </a:extLst>
          </p:cNvPr>
          <p:cNvSpPr txBox="1">
            <a:spLocks/>
          </p:cNvSpPr>
          <p:nvPr/>
        </p:nvSpPr>
        <p:spPr>
          <a:xfrm>
            <a:off x="3124200" y="526703"/>
            <a:ext cx="6296660" cy="692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7E7774"/>
                </a:solidFill>
                <a:latin typeface="Merriweather"/>
              </a:rPr>
              <a:t>Strategic Pillars</a:t>
            </a:r>
          </a:p>
        </p:txBody>
      </p:sp>
      <p:pic>
        <p:nvPicPr>
          <p:cNvPr id="7" name="Picture 6">
            <a:extLst>
              <a:ext uri="{FF2B5EF4-FFF2-40B4-BE49-F238E27FC236}">
                <a16:creationId xmlns:a16="http://schemas.microsoft.com/office/drawing/2014/main" id="{645B4B50-0674-48D9-A565-54175AC93FEB}"/>
              </a:ext>
            </a:extLst>
          </p:cNvPr>
          <p:cNvPicPr>
            <a:picLocks noChangeAspect="1"/>
          </p:cNvPicPr>
          <p:nvPr/>
        </p:nvPicPr>
        <p:blipFill rotWithShape="1">
          <a:blip r:embed="rId2"/>
          <a:srcRect l="17477" r="1691"/>
          <a:stretch/>
        </p:blipFill>
        <p:spPr>
          <a:xfrm>
            <a:off x="1" y="0"/>
            <a:ext cx="2819400" cy="8089900"/>
          </a:xfrm>
          <a:prstGeom prst="rect">
            <a:avLst/>
          </a:prstGeom>
        </p:spPr>
      </p:pic>
    </p:spTree>
    <p:extLst>
      <p:ext uri="{BB962C8B-B14F-4D97-AF65-F5344CB8AC3E}">
        <p14:creationId xmlns:p14="http://schemas.microsoft.com/office/powerpoint/2010/main" val="184289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E51FE7D-2A76-428A-88D0-9FD388265234}"/>
              </a:ext>
            </a:extLst>
          </p:cNvPr>
          <p:cNvGraphicFramePr>
            <a:graphicFrameLocks noGrp="1"/>
          </p:cNvGraphicFramePr>
          <p:nvPr>
            <p:ph idx="4294967295"/>
            <p:extLst>
              <p:ext uri="{D42A27DB-BD31-4B8C-83A1-F6EECF244321}">
                <p14:modId xmlns:p14="http://schemas.microsoft.com/office/powerpoint/2010/main" val="4203883701"/>
              </p:ext>
            </p:extLst>
          </p:nvPr>
        </p:nvGraphicFramePr>
        <p:xfrm>
          <a:off x="0" y="-34925"/>
          <a:ext cx="13715999" cy="7811162"/>
        </p:xfrm>
        <a:graphic>
          <a:graphicData uri="http://schemas.openxmlformats.org/drawingml/2006/table">
            <a:tbl>
              <a:tblPr firstRow="1" bandRow="1">
                <a:tableStyleId>{5C22544A-7EE6-4342-B048-85BDC9FD1C3A}</a:tableStyleId>
              </a:tblPr>
              <a:tblGrid>
                <a:gridCol w="7315200">
                  <a:extLst>
                    <a:ext uri="{9D8B030D-6E8A-4147-A177-3AD203B41FA5}">
                      <a16:colId xmlns:a16="http://schemas.microsoft.com/office/drawing/2014/main" val="2731145574"/>
                    </a:ext>
                  </a:extLst>
                </a:gridCol>
                <a:gridCol w="1780673">
                  <a:extLst>
                    <a:ext uri="{9D8B030D-6E8A-4147-A177-3AD203B41FA5}">
                      <a16:colId xmlns:a16="http://schemas.microsoft.com/office/drawing/2014/main" val="468369086"/>
                    </a:ext>
                  </a:extLst>
                </a:gridCol>
                <a:gridCol w="1646128">
                  <a:extLst>
                    <a:ext uri="{9D8B030D-6E8A-4147-A177-3AD203B41FA5}">
                      <a16:colId xmlns:a16="http://schemas.microsoft.com/office/drawing/2014/main" val="3365990292"/>
                    </a:ext>
                  </a:extLst>
                </a:gridCol>
                <a:gridCol w="1385830">
                  <a:extLst>
                    <a:ext uri="{9D8B030D-6E8A-4147-A177-3AD203B41FA5}">
                      <a16:colId xmlns:a16="http://schemas.microsoft.com/office/drawing/2014/main" val="2501646922"/>
                    </a:ext>
                  </a:extLst>
                </a:gridCol>
                <a:gridCol w="1588168">
                  <a:extLst>
                    <a:ext uri="{9D8B030D-6E8A-4147-A177-3AD203B41FA5}">
                      <a16:colId xmlns:a16="http://schemas.microsoft.com/office/drawing/2014/main" val="1318508171"/>
                    </a:ext>
                  </a:extLst>
                </a:gridCol>
              </a:tblGrid>
              <a:tr h="1154334">
                <a:tc>
                  <a:txBody>
                    <a:bodyPr/>
                    <a:lstStyle/>
                    <a:p>
                      <a:r>
                        <a:rPr lang="en-US" sz="2400" dirty="0">
                          <a:latin typeface="Merriweather"/>
                        </a:rPr>
                        <a:t>Key Performance Indicators (KPIs)</a:t>
                      </a:r>
                    </a:p>
                  </a:txBody>
                  <a:tcPr marL="102870" marR="102870" marT="51435" marB="51435">
                    <a:solidFill>
                      <a:srgbClr val="FFB607"/>
                    </a:solidFill>
                  </a:tcPr>
                </a:tc>
                <a:tc>
                  <a:txBody>
                    <a:bodyPr/>
                    <a:lstStyle/>
                    <a:p>
                      <a:r>
                        <a:rPr lang="en-US" sz="1600" dirty="0">
                          <a:latin typeface="Merriweather"/>
                        </a:rPr>
                        <a:t>Pillar 1:</a:t>
                      </a:r>
                    </a:p>
                    <a:p>
                      <a:r>
                        <a:rPr lang="en-US" sz="1600" dirty="0">
                          <a:latin typeface="Merriweather"/>
                        </a:rPr>
                        <a:t>Equity, Accountability and Culture</a:t>
                      </a:r>
                    </a:p>
                  </a:txBody>
                  <a:tcPr marL="102870" marR="102870" marT="51435" marB="51435">
                    <a:solidFill>
                      <a:srgbClr val="FFB607"/>
                    </a:solidFill>
                  </a:tcPr>
                </a:tc>
                <a:tc>
                  <a:txBody>
                    <a:bodyPr/>
                    <a:lstStyle/>
                    <a:p>
                      <a:r>
                        <a:rPr lang="en-US" sz="1600" dirty="0">
                          <a:latin typeface="Merriweather"/>
                        </a:rPr>
                        <a:t>Pillar 2: </a:t>
                      </a:r>
                    </a:p>
                    <a:p>
                      <a:pPr lvl="0">
                        <a:buNone/>
                      </a:pPr>
                      <a:r>
                        <a:rPr lang="en-US" sz="1600" dirty="0">
                          <a:latin typeface="Merriweather"/>
                        </a:rPr>
                        <a:t>Partnerships</a:t>
                      </a:r>
                    </a:p>
                  </a:txBody>
                  <a:tcPr marL="102870" marR="102870" marT="51435" marB="51435">
                    <a:solidFill>
                      <a:srgbClr val="FFB607"/>
                    </a:solidFill>
                  </a:tcPr>
                </a:tc>
                <a:tc>
                  <a:txBody>
                    <a:bodyPr/>
                    <a:lstStyle/>
                    <a:p>
                      <a:r>
                        <a:rPr lang="en-US" sz="1600" dirty="0">
                          <a:latin typeface="Merriweather"/>
                        </a:rPr>
                        <a:t>Pillar 3: Program Portfolios</a:t>
                      </a:r>
                    </a:p>
                  </a:txBody>
                  <a:tcPr marL="102870" marR="102870" marT="51435" marB="51435">
                    <a:solidFill>
                      <a:srgbClr val="FFB607"/>
                    </a:solidFill>
                  </a:tcPr>
                </a:tc>
                <a:tc>
                  <a:txBody>
                    <a:bodyPr/>
                    <a:lstStyle/>
                    <a:p>
                      <a:r>
                        <a:rPr lang="en-US" sz="1600" dirty="0">
                          <a:latin typeface="Merriweather"/>
                        </a:rPr>
                        <a:t>Pillar 4:</a:t>
                      </a:r>
                    </a:p>
                    <a:p>
                      <a:r>
                        <a:rPr lang="en-US" sz="1600" dirty="0">
                          <a:latin typeface="Merriweather"/>
                        </a:rPr>
                        <a:t>Evidence-Informed Case Making</a:t>
                      </a:r>
                    </a:p>
                  </a:txBody>
                  <a:tcPr marL="102870" marR="102870" marT="51435" marB="51435">
                    <a:solidFill>
                      <a:srgbClr val="FFB607"/>
                    </a:solidFill>
                  </a:tcPr>
                </a:tc>
                <a:extLst>
                  <a:ext uri="{0D108BD9-81ED-4DB2-BD59-A6C34878D82A}">
                    <a16:rowId xmlns:a16="http://schemas.microsoft.com/office/drawing/2014/main" val="2106260717"/>
                  </a:ext>
                </a:extLst>
              </a:tr>
              <a:tr h="1408633">
                <a:tc>
                  <a:txBody>
                    <a:bodyPr/>
                    <a:lstStyle/>
                    <a:p>
                      <a:pPr marL="0" lvl="0" indent="0" algn="l">
                        <a:lnSpc>
                          <a:spcPct val="100000"/>
                        </a:lnSpc>
                        <a:spcBef>
                          <a:spcPts val="0"/>
                        </a:spcBef>
                        <a:spcAft>
                          <a:spcPts val="0"/>
                        </a:spcAft>
                        <a:buNone/>
                      </a:pPr>
                      <a:r>
                        <a:rPr lang="en-US" sz="1600" b="1" i="0" u="none" strike="noStrike" noProof="0" dirty="0">
                          <a:latin typeface="Merriweather"/>
                        </a:rPr>
                        <a:t>KPI 1: </a:t>
                      </a:r>
                      <a:r>
                        <a:rPr lang="en-US" sz="1600" b="0" i="0" u="none" strike="noStrike" noProof="0" dirty="0">
                          <a:latin typeface="Merriweather"/>
                        </a:rPr>
                        <a:t>Support a fully engaged, high-quality workforce through an organizational culture defined by kindness, compassion and respect that attracts, retains and develops a diverse staff. </a:t>
                      </a:r>
                      <a:endParaRPr lang="en-US" sz="1600" b="0" dirty="0">
                        <a:latin typeface="Merriweather"/>
                      </a:endParaRPr>
                    </a:p>
                    <a:p>
                      <a:pPr lvl="0">
                        <a:buNone/>
                      </a:pPr>
                      <a:endParaRPr lang="en-US" sz="1400" dirty="0">
                        <a:latin typeface="Merriweather"/>
                      </a:endParaRPr>
                    </a:p>
                  </a:txBody>
                  <a:tcPr marL="102870" marR="102870" marT="51435" marB="51435">
                    <a:solidFill>
                      <a:schemeClr val="bg1">
                        <a:lumMod val="85000"/>
                      </a:schemeClr>
                    </a:solidFill>
                  </a:tcPr>
                </a:tc>
                <a:tc>
                  <a:txBody>
                    <a:bodyPr/>
                    <a:lstStyle/>
                    <a:p>
                      <a:pPr marL="0" indent="0">
                        <a:buNone/>
                      </a:pPr>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2351249174"/>
                  </a:ext>
                </a:extLst>
              </a:tr>
              <a:tr h="1262553">
                <a:tc>
                  <a:txBody>
                    <a:bodyPr/>
                    <a:lstStyle/>
                    <a:p>
                      <a:pPr marL="0" lvl="0" indent="0">
                        <a:buNone/>
                      </a:pPr>
                      <a:r>
                        <a:rPr lang="en-US" sz="1600" b="1" i="0" u="none" strike="noStrike" noProof="0" dirty="0">
                          <a:latin typeface="Merriweather"/>
                        </a:rPr>
                        <a:t>KPI 2:</a:t>
                      </a:r>
                      <a:r>
                        <a:rPr lang="en-US" sz="1600" b="0" i="0" u="none" strike="noStrike" noProof="0" dirty="0">
                          <a:latin typeface="Merriweather"/>
                        </a:rPr>
                        <a:t> Elevate PAI’s voice and the leadership role of our funded partners by 50% between 2021 and 2025 through media coverage, conferences, stakeholder engagement and policy maker briefings.</a:t>
                      </a:r>
                      <a:endParaRPr lang="en-US" sz="1600" b="0" dirty="0">
                        <a:latin typeface="Merriweather"/>
                      </a:endParaRPr>
                    </a:p>
                  </a:txBody>
                  <a:tcPr marL="102870" marR="102870" marT="51435" marB="51435">
                    <a:solidFill>
                      <a:schemeClr val="bg1">
                        <a:lumMod val="95000"/>
                      </a:schemeClr>
                    </a:solidFill>
                  </a:tcPr>
                </a:tc>
                <a:tc>
                  <a:txBody>
                    <a:bodyPr/>
                    <a:lstStyle/>
                    <a:p>
                      <a:pPr marL="285750" indent="-285750">
                        <a:buFont typeface="Wingdings"/>
                        <a:buChar char="ü"/>
                      </a:pPr>
                      <a:endParaRPr lang="en-US" sz="2000"/>
                    </a:p>
                  </a:txBody>
                  <a:tcPr marL="102870" marR="102870" marT="51435" marB="51435">
                    <a:solidFill>
                      <a:schemeClr val="bg1">
                        <a:lumMod val="95000"/>
                      </a:schemeClr>
                    </a:solidFill>
                  </a:tcPr>
                </a:tc>
                <a:tc>
                  <a:txBody>
                    <a:bodyPr/>
                    <a:lstStyle/>
                    <a:p>
                      <a:endParaRPr lang="en-US" sz="200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742841103"/>
                  </a:ext>
                </a:extLst>
              </a:tr>
              <a:tr h="1173862">
                <a:tc>
                  <a:txBody>
                    <a:bodyPr/>
                    <a:lstStyle/>
                    <a:p>
                      <a:pPr lvl="0">
                        <a:buNone/>
                      </a:pPr>
                      <a:r>
                        <a:rPr lang="en-US" sz="1600" b="1" i="0" u="none" strike="noStrike" noProof="0" dirty="0">
                          <a:latin typeface="Merriweather"/>
                        </a:rPr>
                        <a:t>KPI 3:</a:t>
                      </a:r>
                      <a:r>
                        <a:rPr lang="en-US" sz="1600" b="0" i="0" u="none" strike="noStrike" noProof="0" dirty="0">
                          <a:latin typeface="Merriweather"/>
                        </a:rPr>
                        <a:t> Sustain the influence and impact of SRHR advocacy through ongoing engagement with at least 75% of CSOs that have received funding from PAI between 2021-2025.</a:t>
                      </a:r>
                      <a:endParaRPr lang="en-US" sz="1600" b="0" dirty="0">
                        <a:latin typeface="Merriweather"/>
                      </a:endParaRPr>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extLst>
                  <a:ext uri="{0D108BD9-81ED-4DB2-BD59-A6C34878D82A}">
                    <a16:rowId xmlns:a16="http://schemas.microsoft.com/office/drawing/2014/main" val="3380611875"/>
                  </a:ext>
                </a:extLst>
              </a:tr>
              <a:tr h="1885950">
                <a:tc>
                  <a:txBody>
                    <a:bodyPr/>
                    <a:lstStyle/>
                    <a:p>
                      <a:pPr lvl="0">
                        <a:lnSpc>
                          <a:spcPct val="100000"/>
                        </a:lnSpc>
                        <a:buNone/>
                      </a:pPr>
                      <a:r>
                        <a:rPr lang="en-US" sz="1600" b="1" i="0" u="none" strike="noStrike" noProof="0" dirty="0">
                          <a:latin typeface="Merriweather"/>
                        </a:rPr>
                        <a:t>KPI 4: </a:t>
                      </a:r>
                      <a:r>
                        <a:rPr lang="en-US" sz="1600" b="0" i="0" u="none" strike="noStrike" noProof="0" dirty="0">
                          <a:latin typeface="Merriweather"/>
                        </a:rPr>
                        <a:t>Increase the share of CSO partners receiving advocacy funding and/or strategic and technical support by a minimum of 50% by 2025 from 96 CSOs in 2021 to 144 by 2025: </a:t>
                      </a:r>
                      <a:endParaRPr lang="en-US" sz="1600" dirty="0">
                        <a:latin typeface="Merriweather"/>
                      </a:endParaRPr>
                    </a:p>
                    <a:p>
                      <a:pPr marL="171450" lvl="0" indent="-171450">
                        <a:lnSpc>
                          <a:spcPct val="100000"/>
                        </a:lnSpc>
                        <a:buFont typeface="Arial"/>
                        <a:buChar char="•"/>
                      </a:pPr>
                      <a:r>
                        <a:rPr lang="en-US" sz="1200" b="0" i="0" u="none" strike="noStrike" noProof="0" dirty="0">
                          <a:latin typeface="Merriweather"/>
                        </a:rPr>
                        <a:t>(</a:t>
                      </a:r>
                      <a:r>
                        <a:rPr lang="en-US" sz="1400" b="0" i="0" u="none" strike="noStrike" noProof="0" dirty="0">
                          <a:latin typeface="Merriweather"/>
                        </a:rPr>
                        <a:t>90%) of CSO partners receiving funding are local Indigenous groups.</a:t>
                      </a:r>
                      <a:endParaRPr lang="en-US" sz="1400" i="0" dirty="0">
                        <a:latin typeface="Merriweather"/>
                      </a:endParaRPr>
                    </a:p>
                    <a:p>
                      <a:pPr marL="171450" lvl="0" indent="-171450">
                        <a:lnSpc>
                          <a:spcPct val="100000"/>
                        </a:lnSpc>
                        <a:buFont typeface="Arial"/>
                        <a:buChar char="•"/>
                      </a:pPr>
                      <a:r>
                        <a:rPr lang="en-US" sz="1400" b="0" i="0" u="none" strike="noStrike" noProof="0" dirty="0">
                          <a:latin typeface="Merriweather"/>
                        </a:rPr>
                        <a:t>(50%) of CSO partners receive </a:t>
                      </a:r>
                      <a:r>
                        <a:rPr lang="en-US" sz="1200" b="0" i="0" u="none" strike="noStrike" noProof="0" dirty="0">
                          <a:latin typeface="Merriweather"/>
                        </a:rPr>
                        <a:t>multiyear</a:t>
                      </a:r>
                      <a:r>
                        <a:rPr lang="en-US" sz="1400" b="0" i="0" u="none" strike="noStrike" noProof="0" dirty="0">
                          <a:latin typeface="Merriweather"/>
                        </a:rPr>
                        <a:t> financial and strategic support.</a:t>
                      </a:r>
                      <a:endParaRPr lang="en-US" sz="1400" i="0" dirty="0">
                        <a:latin typeface="Merriweather"/>
                      </a:endParaRPr>
                    </a:p>
                    <a:p>
                      <a:pPr marL="171450" lvl="0" indent="-171450">
                        <a:lnSpc>
                          <a:spcPct val="100000"/>
                        </a:lnSpc>
                        <a:buFont typeface="Arial"/>
                        <a:buChar char="•"/>
                      </a:pPr>
                      <a:r>
                        <a:rPr lang="en-US" sz="1400" b="0" i="0" u="none" strike="noStrike" noProof="0" dirty="0">
                          <a:latin typeface="Merriweather"/>
                        </a:rPr>
                        <a:t>(30%) of CSO partners are youth, women, LGBTQI+ and minority-led organizations.</a:t>
                      </a:r>
                      <a:endParaRPr lang="en-US" sz="1400" i="0" dirty="0">
                        <a:latin typeface="Merriweather"/>
                      </a:endParaRPr>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982083757"/>
                  </a:ext>
                </a:extLst>
              </a:tr>
              <a:tr h="925830">
                <a:tc>
                  <a:txBody>
                    <a:bodyPr/>
                    <a:lstStyle/>
                    <a:p>
                      <a:pPr marL="0" lvl="0" indent="0">
                        <a:lnSpc>
                          <a:spcPct val="100000"/>
                        </a:lnSpc>
                        <a:buNone/>
                      </a:pPr>
                      <a:r>
                        <a:rPr lang="en-US" sz="1600" b="1" i="0" u="none" strike="noStrike" noProof="0" dirty="0">
                          <a:latin typeface="Merriweather"/>
                        </a:rPr>
                        <a:t>KPI 5:</a:t>
                      </a:r>
                      <a:r>
                        <a:rPr lang="en-US" sz="1600" b="0" i="0" u="none" strike="noStrike" noProof="0" dirty="0">
                          <a:latin typeface="Merriweather"/>
                        </a:rPr>
                        <a:t> Achieve annual revenue growth targets to enable expansion and strengthening of USG and global advocacy efforts and CSO funding by 2025.</a:t>
                      </a:r>
                      <a:endParaRPr lang="en-US" sz="1600" b="0" dirty="0">
                        <a:latin typeface="Merriweather"/>
                      </a:endParaRPr>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656208933"/>
                  </a:ext>
                </a:extLst>
              </a:tr>
            </a:tbl>
          </a:graphicData>
        </a:graphic>
      </p:graphicFrame>
      <p:sp>
        <p:nvSpPr>
          <p:cNvPr id="2" name="Star: 5 Points 1">
            <a:extLst>
              <a:ext uri="{FF2B5EF4-FFF2-40B4-BE49-F238E27FC236}">
                <a16:creationId xmlns:a16="http://schemas.microsoft.com/office/drawing/2014/main" id="{0180802B-FA34-4AD0-AE33-68E7414CC7FE}"/>
              </a:ext>
            </a:extLst>
          </p:cNvPr>
          <p:cNvSpPr/>
          <p:nvPr/>
        </p:nvSpPr>
        <p:spPr>
          <a:xfrm>
            <a:off x="7987003" y="283856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6" name="Star: 5 Points 5">
            <a:extLst>
              <a:ext uri="{FF2B5EF4-FFF2-40B4-BE49-F238E27FC236}">
                <a16:creationId xmlns:a16="http://schemas.microsoft.com/office/drawing/2014/main" id="{EDA56224-601B-44CA-815E-693C1BD49886}"/>
              </a:ext>
            </a:extLst>
          </p:cNvPr>
          <p:cNvSpPr/>
          <p:nvPr/>
        </p:nvSpPr>
        <p:spPr>
          <a:xfrm>
            <a:off x="7997503" y="1554269"/>
            <a:ext cx="360420" cy="338888"/>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dirty="0"/>
          </a:p>
        </p:txBody>
      </p:sp>
      <p:sp>
        <p:nvSpPr>
          <p:cNvPr id="7" name="Star: 5 Points 6">
            <a:extLst>
              <a:ext uri="{FF2B5EF4-FFF2-40B4-BE49-F238E27FC236}">
                <a16:creationId xmlns:a16="http://schemas.microsoft.com/office/drawing/2014/main" id="{59519D3D-C7B1-4F97-B3D3-D537007761A7}"/>
              </a:ext>
            </a:extLst>
          </p:cNvPr>
          <p:cNvSpPr/>
          <p:nvPr/>
        </p:nvSpPr>
        <p:spPr>
          <a:xfrm>
            <a:off x="9662125" y="156703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8" name="Star: 5 Points 7">
            <a:extLst>
              <a:ext uri="{FF2B5EF4-FFF2-40B4-BE49-F238E27FC236}">
                <a16:creationId xmlns:a16="http://schemas.microsoft.com/office/drawing/2014/main" id="{6B387DE9-9F91-417D-B418-6AF931CEBBA1}"/>
              </a:ext>
            </a:extLst>
          </p:cNvPr>
          <p:cNvSpPr/>
          <p:nvPr/>
        </p:nvSpPr>
        <p:spPr>
          <a:xfrm>
            <a:off x="11165041" y="1567030"/>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9" name="Star: 5 Points 8">
            <a:extLst>
              <a:ext uri="{FF2B5EF4-FFF2-40B4-BE49-F238E27FC236}">
                <a16:creationId xmlns:a16="http://schemas.microsoft.com/office/drawing/2014/main" id="{F7CD8B5D-B2A9-4D38-9766-46574FDE02D0}"/>
              </a:ext>
            </a:extLst>
          </p:cNvPr>
          <p:cNvSpPr/>
          <p:nvPr/>
        </p:nvSpPr>
        <p:spPr>
          <a:xfrm>
            <a:off x="12667957" y="156703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0" name="Star: 5 Points 9">
            <a:extLst>
              <a:ext uri="{FF2B5EF4-FFF2-40B4-BE49-F238E27FC236}">
                <a16:creationId xmlns:a16="http://schemas.microsoft.com/office/drawing/2014/main" id="{108BCCDD-39E5-4D9E-9412-06DC08F944E2}"/>
              </a:ext>
            </a:extLst>
          </p:cNvPr>
          <p:cNvSpPr/>
          <p:nvPr/>
        </p:nvSpPr>
        <p:spPr>
          <a:xfrm>
            <a:off x="9662125" y="283856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1" name="Star: 5 Points 10">
            <a:extLst>
              <a:ext uri="{FF2B5EF4-FFF2-40B4-BE49-F238E27FC236}">
                <a16:creationId xmlns:a16="http://schemas.microsoft.com/office/drawing/2014/main" id="{CAE940FE-D047-4252-9B70-247D907BD789}"/>
              </a:ext>
            </a:extLst>
          </p:cNvPr>
          <p:cNvSpPr/>
          <p:nvPr/>
        </p:nvSpPr>
        <p:spPr>
          <a:xfrm>
            <a:off x="8003312" y="403968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2" name="Star: 5 Points 11">
            <a:extLst>
              <a:ext uri="{FF2B5EF4-FFF2-40B4-BE49-F238E27FC236}">
                <a16:creationId xmlns:a16="http://schemas.microsoft.com/office/drawing/2014/main" id="{F735E9CD-B8A2-418F-8A45-DE70F3425824}"/>
              </a:ext>
            </a:extLst>
          </p:cNvPr>
          <p:cNvSpPr/>
          <p:nvPr/>
        </p:nvSpPr>
        <p:spPr>
          <a:xfrm>
            <a:off x="9662125" y="4065484"/>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3" name="Star: 5 Points 12">
            <a:extLst>
              <a:ext uri="{FF2B5EF4-FFF2-40B4-BE49-F238E27FC236}">
                <a16:creationId xmlns:a16="http://schemas.microsoft.com/office/drawing/2014/main" id="{5058C174-ADDD-4B6E-A56F-D1FBE5871754}"/>
              </a:ext>
            </a:extLst>
          </p:cNvPr>
          <p:cNvSpPr/>
          <p:nvPr/>
        </p:nvSpPr>
        <p:spPr>
          <a:xfrm>
            <a:off x="11165041" y="404848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4" name="Star: 5 Points 13">
            <a:extLst>
              <a:ext uri="{FF2B5EF4-FFF2-40B4-BE49-F238E27FC236}">
                <a16:creationId xmlns:a16="http://schemas.microsoft.com/office/drawing/2014/main" id="{79B766B2-1F58-4892-B6AF-93D3315A38A0}"/>
              </a:ext>
            </a:extLst>
          </p:cNvPr>
          <p:cNvSpPr/>
          <p:nvPr/>
        </p:nvSpPr>
        <p:spPr>
          <a:xfrm>
            <a:off x="7987003" y="7159503"/>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5" name="Star: 5 Points 14">
            <a:extLst>
              <a:ext uri="{FF2B5EF4-FFF2-40B4-BE49-F238E27FC236}">
                <a16:creationId xmlns:a16="http://schemas.microsoft.com/office/drawing/2014/main" id="{79C093C6-1DC6-4448-A3DD-B44F0F48F3C1}"/>
              </a:ext>
            </a:extLst>
          </p:cNvPr>
          <p:cNvSpPr/>
          <p:nvPr/>
        </p:nvSpPr>
        <p:spPr>
          <a:xfrm>
            <a:off x="9662125" y="5481767"/>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6" name="Star: 5 Points 15">
            <a:extLst>
              <a:ext uri="{FF2B5EF4-FFF2-40B4-BE49-F238E27FC236}">
                <a16:creationId xmlns:a16="http://schemas.microsoft.com/office/drawing/2014/main" id="{E25B4198-C706-4C9A-B7FC-B6ECBA26E09F}"/>
              </a:ext>
            </a:extLst>
          </p:cNvPr>
          <p:cNvSpPr/>
          <p:nvPr/>
        </p:nvSpPr>
        <p:spPr>
          <a:xfrm>
            <a:off x="7987003" y="5481766"/>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7" name="Star: 5 Points 16">
            <a:extLst>
              <a:ext uri="{FF2B5EF4-FFF2-40B4-BE49-F238E27FC236}">
                <a16:creationId xmlns:a16="http://schemas.microsoft.com/office/drawing/2014/main" id="{19E5D02F-5563-4F79-92B0-7DBF8A8E24FA}"/>
              </a:ext>
            </a:extLst>
          </p:cNvPr>
          <p:cNvSpPr/>
          <p:nvPr/>
        </p:nvSpPr>
        <p:spPr>
          <a:xfrm>
            <a:off x="9662125" y="715950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8" name="Star: 5 Points 17">
            <a:extLst>
              <a:ext uri="{FF2B5EF4-FFF2-40B4-BE49-F238E27FC236}">
                <a16:creationId xmlns:a16="http://schemas.microsoft.com/office/drawing/2014/main" id="{DA960A54-B39C-4C4E-80DC-9510E5CA9527}"/>
              </a:ext>
            </a:extLst>
          </p:cNvPr>
          <p:cNvSpPr/>
          <p:nvPr/>
        </p:nvSpPr>
        <p:spPr>
          <a:xfrm>
            <a:off x="11106361" y="715950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9" name="Star: 5 Points 18">
            <a:extLst>
              <a:ext uri="{FF2B5EF4-FFF2-40B4-BE49-F238E27FC236}">
                <a16:creationId xmlns:a16="http://schemas.microsoft.com/office/drawing/2014/main" id="{349104F7-9BB7-4522-B06B-760BA792CFFC}"/>
              </a:ext>
            </a:extLst>
          </p:cNvPr>
          <p:cNvSpPr/>
          <p:nvPr/>
        </p:nvSpPr>
        <p:spPr>
          <a:xfrm>
            <a:off x="12667956" y="715950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0" name="Star: 5 Points 19">
            <a:extLst>
              <a:ext uri="{FF2B5EF4-FFF2-40B4-BE49-F238E27FC236}">
                <a16:creationId xmlns:a16="http://schemas.microsoft.com/office/drawing/2014/main" id="{9248CE67-DB09-4184-B61F-081C499FE677}"/>
              </a:ext>
            </a:extLst>
          </p:cNvPr>
          <p:cNvSpPr/>
          <p:nvPr/>
        </p:nvSpPr>
        <p:spPr>
          <a:xfrm>
            <a:off x="11106361" y="2838559"/>
            <a:ext cx="400671" cy="326129"/>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dirty="0"/>
          </a:p>
        </p:txBody>
      </p:sp>
      <p:sp>
        <p:nvSpPr>
          <p:cNvPr id="21" name="Star: 5 Points 20">
            <a:extLst>
              <a:ext uri="{FF2B5EF4-FFF2-40B4-BE49-F238E27FC236}">
                <a16:creationId xmlns:a16="http://schemas.microsoft.com/office/drawing/2014/main" id="{4A1960C2-5DD6-43B4-A329-7FAC700D82C3}"/>
              </a:ext>
            </a:extLst>
          </p:cNvPr>
          <p:cNvSpPr/>
          <p:nvPr/>
        </p:nvSpPr>
        <p:spPr>
          <a:xfrm>
            <a:off x="12667957" y="283856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Tree>
    <p:extLst>
      <p:ext uri="{BB962C8B-B14F-4D97-AF65-F5344CB8AC3E}">
        <p14:creationId xmlns:p14="http://schemas.microsoft.com/office/powerpoint/2010/main" val="397194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6491-C0A9-42E4-9FCC-772C2EF7D5CC}"/>
              </a:ext>
            </a:extLst>
          </p:cNvPr>
          <p:cNvSpPr>
            <a:spLocks noGrp="1"/>
          </p:cNvSpPr>
          <p:nvPr>
            <p:ph type="title"/>
          </p:nvPr>
        </p:nvSpPr>
        <p:spPr>
          <a:xfrm>
            <a:off x="1066800" y="990600"/>
            <a:ext cx="11620499" cy="677108"/>
          </a:xfrm>
        </p:spPr>
        <p:txBody>
          <a:bodyPr/>
          <a:lstStyle/>
          <a:p>
            <a:r>
              <a:rPr lang="en-US" sz="4400" dirty="0">
                <a:solidFill>
                  <a:srgbClr val="7E7774"/>
                </a:solidFill>
                <a:latin typeface="Merriweather"/>
                <a:ea typeface="+mj-ea"/>
                <a:cs typeface="+mj-cs"/>
              </a:rPr>
              <a:t>Expansion of Civic Space for SRHR Advocacy</a:t>
            </a:r>
            <a:endParaRPr lang="en-US" sz="4400" dirty="0"/>
          </a:p>
        </p:txBody>
      </p:sp>
      <p:sp>
        <p:nvSpPr>
          <p:cNvPr id="3" name="Text Placeholder 2">
            <a:extLst>
              <a:ext uri="{FF2B5EF4-FFF2-40B4-BE49-F238E27FC236}">
                <a16:creationId xmlns:a16="http://schemas.microsoft.com/office/drawing/2014/main" id="{348C8A25-7179-49D2-819A-A11C40F14AA3}"/>
              </a:ext>
            </a:extLst>
          </p:cNvPr>
          <p:cNvSpPr>
            <a:spLocks noGrp="1"/>
          </p:cNvSpPr>
          <p:nvPr>
            <p:ph type="body" idx="1"/>
          </p:nvPr>
        </p:nvSpPr>
        <p:spPr>
          <a:xfrm>
            <a:off x="1276351" y="2663448"/>
            <a:ext cx="11620499" cy="2540000"/>
          </a:xfrm>
        </p:spPr>
        <p:txBody>
          <a:bodyPr/>
          <a:lstStyle/>
          <a:p>
            <a:pPr>
              <a:spcAft>
                <a:spcPts val="1200"/>
              </a:spcAft>
            </a:pPr>
            <a:r>
              <a:rPr lang="en-US" sz="2800" dirty="0"/>
              <a:t>To achieve our mission and global commitments to advance SRHR:</a:t>
            </a:r>
          </a:p>
          <a:p>
            <a:pPr marL="457200" indent="-457200">
              <a:spcAft>
                <a:spcPts val="600"/>
              </a:spcAft>
              <a:buFont typeface="Arial" panose="020B0604020202020204" pitchFamily="34" charset="0"/>
              <a:buChar char="•"/>
            </a:pPr>
            <a:r>
              <a:rPr lang="en-US" dirty="0"/>
              <a:t>Invest in and sustain a vibrant ecosystem of civil society advocates </a:t>
            </a:r>
          </a:p>
          <a:p>
            <a:pPr marL="457200" indent="-457200">
              <a:spcAft>
                <a:spcPts val="600"/>
              </a:spcAft>
              <a:buFont typeface="Arial" panose="020B0604020202020204" pitchFamily="34" charset="0"/>
              <a:buChar char="•"/>
            </a:pPr>
            <a:r>
              <a:rPr lang="en-US" dirty="0"/>
              <a:t>Amplify PAI and peer CSO voices, achievements and calls to action –visibility and demand for SRHR</a:t>
            </a:r>
          </a:p>
          <a:p>
            <a:pPr marL="457200" indent="-457200">
              <a:spcAft>
                <a:spcPts val="600"/>
              </a:spcAft>
              <a:buFont typeface="Arial" panose="020B0604020202020204" pitchFamily="34" charset="0"/>
              <a:buChar char="•"/>
            </a:pPr>
            <a:r>
              <a:rPr lang="en-US" dirty="0"/>
              <a:t>Strengths are shared, power is shifted and new partners are supported</a:t>
            </a:r>
          </a:p>
          <a:p>
            <a:endParaRPr lang="en-US" dirty="0"/>
          </a:p>
          <a:p>
            <a:endParaRPr lang="en-US" dirty="0"/>
          </a:p>
        </p:txBody>
      </p:sp>
      <p:sp>
        <p:nvSpPr>
          <p:cNvPr id="4" name="object 15">
            <a:extLst>
              <a:ext uri="{FF2B5EF4-FFF2-40B4-BE49-F238E27FC236}">
                <a16:creationId xmlns:a16="http://schemas.microsoft.com/office/drawing/2014/main" id="{AFBCB630-EC57-404A-BBE3-1A0F8CA3D5BD}"/>
              </a:ext>
            </a:extLst>
          </p:cNvPr>
          <p:cNvSpPr/>
          <p:nvPr/>
        </p:nvSpPr>
        <p:spPr>
          <a:xfrm>
            <a:off x="1066800" y="2743200"/>
            <a:ext cx="76200" cy="3048000"/>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4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DAC2A23-D7ED-4657-B165-E3E3294F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822"/>
            <a:ext cx="10439400" cy="7829550"/>
          </a:xfrm>
          <a:prstGeom prst="rect">
            <a:avLst/>
          </a:prstGeom>
        </p:spPr>
      </p:pic>
    </p:spTree>
    <p:extLst>
      <p:ext uri="{BB962C8B-B14F-4D97-AF65-F5344CB8AC3E}">
        <p14:creationId xmlns:p14="http://schemas.microsoft.com/office/powerpoint/2010/main" val="36179365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458D2EF183B44BAA73CCEA46C90A0C" ma:contentTypeVersion="2" ma:contentTypeDescription="Create a new document." ma:contentTypeScope="" ma:versionID="d9566c6a47c8f8cfd8b31238658594cb">
  <xsd:schema xmlns:xsd="http://www.w3.org/2001/XMLSchema" xmlns:xs="http://www.w3.org/2001/XMLSchema" xmlns:p="http://schemas.microsoft.com/office/2006/metadata/properties" xmlns:ns1="http://schemas.microsoft.com/sharepoint/v3" xmlns:ns2="bb4ab966-150e-4936-b145-3398b5603982" xmlns:ns3="3f82c91e-7822-47de-9762-92366590b36c" xmlns:ns4="http://schemas.microsoft.com/sharepoint/v3/fields" targetNamespace="http://schemas.microsoft.com/office/2006/metadata/properties" ma:root="true" ma:fieldsID="3c482b85b6dfbf994ccff931c3d4a270" ns1:_="" ns2:_="" ns3:_="" ns4:_="">
    <xsd:import namespace="http://schemas.microsoft.com/sharepoint/v3"/>
    <xsd:import namespace="bb4ab966-150e-4936-b145-3398b5603982"/>
    <xsd:import namespace="3f82c91e-7822-47de-9762-92366590b36c"/>
    <xsd:import namespace="http://schemas.microsoft.com/sharepoint/v3/fields"/>
    <xsd:element name="properties">
      <xsd:complexType>
        <xsd:sequence>
          <xsd:element name="documentManagement">
            <xsd:complexType>
              <xsd:all>
                <xsd:element ref="ns2:Department" minOccurs="0"/>
                <xsd:element ref="ns3:SharedWithUsers" minOccurs="0"/>
                <xsd:element ref="ns1:PublishingContactName" minOccurs="0"/>
                <xsd:element ref="ns1:Birthday" minOccurs="0"/>
                <xsd:element ref="ns1:WorkPhone" minOccurs="0"/>
                <xsd:element ref="ns1:PublishingContactEmail" minOccurs="0"/>
                <xsd:element ref="ns1:_Photo" minOccurs="0"/>
                <xsd:element ref="ns4:_DCDateCreated" minOccurs="0"/>
                <xsd:element ref="ns1:ol_Department" minOccurs="0"/>
                <xsd:element ref="ns1:HomePhone" minOccurs="0"/>
                <xsd:element ref="ns1:CellPhone" minOccurs="0"/>
                <xsd:element ref="ns1:ChildrensNames" minOccurs="0"/>
                <xsd:element ref="ns1:HomeAddressStateOrProvince" minOccurs="0"/>
                <xsd:element ref="ns1:Spouse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10"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Birthday" ma:index="11" nillable="true" ma:displayName="Birthday" ma:description="" ma:format="DateOnly" ma:internalName="Birthday">
      <xsd:simpleType>
        <xsd:restriction base="dms:DateTime"/>
      </xsd:simpleType>
    </xsd:element>
    <xsd:element name="WorkPhone" ma:index="12" nillable="true" ma:displayName="Business Phone" ma:internalName="WorkPhone">
      <xsd:simpleType>
        <xsd:restriction base="dms:Text"/>
      </xsd:simpleType>
    </xsd:element>
    <xsd:element name="PublishingContactEmail" ma:index="13"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_Photo" ma:index="14" nillable="true" ma:displayName="Contact Photo" ma:description="" ma:format="Image" ma:internalName="_Photo">
      <xsd:complexType>
        <xsd:complexContent>
          <xsd:extension base="dms:URL">
            <xsd:sequence>
              <xsd:element name="Url" type="dms:ValidUrl" minOccurs="0" nillable="true"/>
              <xsd:element name="Description" type="xsd:string" nillable="true"/>
            </xsd:sequence>
          </xsd:extension>
        </xsd:complexContent>
      </xsd:complexType>
    </xsd:element>
    <xsd:element name="ol_Department" ma:index="16" nillable="true" ma:displayName="Department" ma:description="" ma:internalName="ol_Department">
      <xsd:simpleType>
        <xsd:restriction base="dms:Text"/>
      </xsd:simpleType>
    </xsd:element>
    <xsd:element name="HomePhone" ma:index="17" nillable="true" ma:displayName="Home Phone" ma:internalName="HomePhone">
      <xsd:simpleType>
        <xsd:restriction base="dms:Text"/>
      </xsd:simpleType>
    </xsd:element>
    <xsd:element name="CellPhone" ma:index="18" nillable="true" ma:displayName="Mobile Number" ma:internalName="CellPhone">
      <xsd:simpleType>
        <xsd:restriction base="dms:Text"/>
      </xsd:simpleType>
    </xsd:element>
    <xsd:element name="ChildrensNames" ma:index="19" nillable="true" ma:displayName="Children's Names" ma:description="" ma:internalName="ChildrensNames">
      <xsd:simpleType>
        <xsd:restriction base="dms:Text"/>
      </xsd:simpleType>
    </xsd:element>
    <xsd:element name="HomeAddressStateOrProvince" ma:index="20" nillable="true" ma:displayName="Home Address State Or Province" ma:description="" ma:internalName="HomeAddressStateOrProvince">
      <xsd:simpleType>
        <xsd:restriction base="dms:Text"/>
      </xsd:simpleType>
    </xsd:element>
    <xsd:element name="SpouseName" ma:index="21" nillable="true" ma:displayName="Spouse/Domestic Partner" ma:description="" ma:internalName="Spouse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4ab966-150e-4936-b145-3398b5603982" elementFormDefault="qualified">
    <xsd:import namespace="http://schemas.microsoft.com/office/2006/documentManagement/types"/>
    <xsd:import namespace="http://schemas.microsoft.com/office/infopath/2007/PartnerControls"/>
    <xsd:element name="Department" ma:index="8" nillable="true" ma:displayName="Department" ma:internalName="Depart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2c91e-7822-47de-9762-92366590b36c"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5" nillable="true" ma:displayName="Date Created" ma:description="The date on which this resource was created" ma:format="DateTime" ma:internalName="_DCDate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partment xmlns="bb4ab966-150e-4936-b145-3398b5603982" xsi:nil="true"/>
    <Birthday xmlns="http://schemas.microsoft.com/sharepoint/v3" xsi:nil="true"/>
    <SpouseName xmlns="http://schemas.microsoft.com/sharepoint/v3" xsi:nil="true"/>
    <PublishingContactEmail xmlns="http://schemas.microsoft.com/sharepoint/v3" xsi:nil="true"/>
    <HomePhone xmlns="http://schemas.microsoft.com/sharepoint/v3" xsi:nil="true"/>
    <CellPhone xmlns="http://schemas.microsoft.com/sharepoint/v3" xsi:nil="true"/>
    <_Photo xmlns="http://schemas.microsoft.com/sharepoint/v3">
      <Url xsi:nil="true"/>
      <Description xsi:nil="true"/>
    </_Photo>
    <ChildrensNames xmlns="http://schemas.microsoft.com/sharepoint/v3" xsi:nil="true"/>
    <HomeAddressStateOrProvince xmlns="http://schemas.microsoft.com/sharepoint/v3" xsi:nil="true"/>
    <PublishingContactName xmlns="http://schemas.microsoft.com/sharepoint/v3" xsi:nil="true"/>
    <ol_Department xmlns="http://schemas.microsoft.com/sharepoint/v3" xsi:nil="true"/>
    <WorkPhone xmlns="http://schemas.microsoft.com/sharepoint/v3" xsi:nil="true"/>
    <_DCDateCreated xmlns="http://schemas.microsoft.com/sharepoint/v3/fields" xsi:nil="true"/>
  </documentManagement>
</p:properties>
</file>

<file path=customXml/itemProps1.xml><?xml version="1.0" encoding="utf-8"?>
<ds:datastoreItem xmlns:ds="http://schemas.openxmlformats.org/officeDocument/2006/customXml" ds:itemID="{A02A0C19-763E-47FE-BF5D-28C0164A6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4ab966-150e-4936-b145-3398b5603982"/>
    <ds:schemaRef ds:uri="3f82c91e-7822-47de-9762-92366590b36c"/>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A4120C-EB13-419D-BEE4-37D60B3D59AE}">
  <ds:schemaRefs>
    <ds:schemaRef ds:uri="http://schemas.microsoft.com/sharepoint/v3/contenttype/forms"/>
  </ds:schemaRefs>
</ds:datastoreItem>
</file>

<file path=customXml/itemProps3.xml><?xml version="1.0" encoding="utf-8"?>
<ds:datastoreItem xmlns:ds="http://schemas.openxmlformats.org/officeDocument/2006/customXml" ds:itemID="{9932319D-DB57-4F5D-AB79-E913D4522D51}">
  <ds:schemaRefs>
    <ds:schemaRef ds:uri="http://schemas.microsoft.com/office/2006/metadata/properties"/>
    <ds:schemaRef ds:uri="http://schemas.microsoft.com/office/infopath/2007/PartnerControls"/>
    <ds:schemaRef ds:uri="bb4ab966-150e-4936-b145-3398b5603982"/>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2159</TotalTime>
  <Words>924</Words>
  <Application>Microsoft Macintosh PowerPoint</Application>
  <PresentationFormat>Custom</PresentationFormat>
  <Paragraphs>95</Paragraphs>
  <Slides>16</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Avenir Book</vt:lpstr>
      <vt:lpstr>AvenirNext LT Pro Medium</vt:lpstr>
      <vt:lpstr>AvenirNext LT Pro Regular</vt:lpstr>
      <vt:lpstr>Calibri</vt:lpstr>
      <vt:lpstr>Calibri Light</vt:lpstr>
      <vt:lpstr>Merriweather</vt:lpstr>
      <vt:lpstr>Wingdings</vt:lpstr>
      <vt:lpstr>1_Office Theme</vt:lpstr>
      <vt:lpstr>Custom Design</vt:lpstr>
      <vt:lpstr>Office Theme</vt:lpstr>
      <vt:lpstr>PowerPoint Presentation</vt:lpstr>
      <vt:lpstr>Insights from PAI’s Funded Partners</vt:lpstr>
      <vt:lpstr>PAI’s Value Add</vt:lpstr>
      <vt:lpstr>Our Vision</vt:lpstr>
      <vt:lpstr>Vision 2025 Goals </vt:lpstr>
      <vt:lpstr>PowerPoint Presentation</vt:lpstr>
      <vt:lpstr>PowerPoint Presentation</vt:lpstr>
      <vt:lpstr>Expansion of Civic Space for SRHR Advocacy</vt:lpstr>
      <vt:lpstr>PowerPoint Presentation</vt:lpstr>
      <vt:lpstr>And, to sustain our voice and a vibrant civic space, we also must:</vt:lpstr>
      <vt:lpstr>Acknowledgments</vt:lpstr>
      <vt:lpstr>PAI Board of Directors </vt:lpstr>
      <vt:lpstr>PAI Department Leadership</vt:lpstr>
      <vt:lpstr>PAI Staff</vt:lpstr>
      <vt:lpstr>Peers, Partners, Friends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1</dc:title>
  <dc:creator>Adrienne Lee</dc:creator>
  <cp:lastModifiedBy>Radel, Meredith</cp:lastModifiedBy>
  <cp:revision>25</cp:revision>
  <dcterms:created xsi:type="dcterms:W3CDTF">2020-06-09T16:55:00Z</dcterms:created>
  <dcterms:modified xsi:type="dcterms:W3CDTF">2022-05-18T17:00:42Z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2020-04-21T00:00:00Z</vt:filetime>
  </property>
  <property fmtid="{D5CDD505-2E9C-101B-9397-08002B2CF9AE}" pid="3" name="Creator">
    <vt:lpwstr>Adobe InDesign CC 13.1 (Macintosh)</vt:lpwstr>
  </property>
  <property fmtid="{D5CDD505-2E9C-101B-9397-08002B2CF9AE}" pid="4" name="LastSaved">
    <vt:filetime>2020-06-09T00:00:00Z</vt:filetime>
  </property>
  <property fmtid="{D5CDD505-2E9C-101B-9397-08002B2CF9AE}" pid="5" name="ContentTypeId">
    <vt:lpwstr>0x010100F0458D2EF183B44BAA73CCEA46C90A0C</vt:lpwstr>
  </property>
</Properties>
</file>