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9" r:id="rId4"/>
    <p:sldMasterId id="2147483674" r:id="rId5"/>
    <p:sldMasterId id="2147483660" r:id="rId6"/>
  </p:sldMasterIdLst>
  <p:notesMasterIdLst>
    <p:notesMasterId r:id="rId23"/>
  </p:notesMasterIdLst>
  <p:sldIdLst>
    <p:sldId id="297" r:id="rId7"/>
    <p:sldId id="289" r:id="rId8"/>
    <p:sldId id="290" r:id="rId9"/>
    <p:sldId id="291" r:id="rId10"/>
    <p:sldId id="276" r:id="rId11"/>
    <p:sldId id="294" r:id="rId12"/>
    <p:sldId id="278" r:id="rId13"/>
    <p:sldId id="295" r:id="rId14"/>
    <p:sldId id="292" r:id="rId15"/>
    <p:sldId id="296" r:id="rId16"/>
    <p:sldId id="270" r:id="rId17"/>
    <p:sldId id="283" r:id="rId18"/>
    <p:sldId id="284" r:id="rId19"/>
    <p:sldId id="285" r:id="rId20"/>
    <p:sldId id="286" r:id="rId21"/>
    <p:sldId id="257" r:id="rId22"/>
  </p:sldIdLst>
  <p:sldSz cx="13716000" cy="7772400"/>
  <p:notesSz cx="137160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eline Kirsch" initials="MK" lastIdx="1" clrIdx="0">
    <p:extLst>
      <p:ext uri="{19B8F6BF-5375-455C-9EA6-DF929625EA0E}">
        <p15:presenceInfo xmlns:p15="http://schemas.microsoft.com/office/powerpoint/2012/main" userId="S::mkirsch@pai.org::78b53b2e-b85b-4d85-840e-64037c3b63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F26"/>
    <a:srgbClr val="FFB607"/>
    <a:srgbClr val="00A6C4"/>
    <a:srgbClr val="7E777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1656" autoAdjust="0"/>
  </p:normalViewPr>
  <p:slideViewPr>
    <p:cSldViewPr>
      <p:cViewPr>
        <p:scale>
          <a:sx n="86" d="100"/>
          <a:sy n="86" d="100"/>
        </p:scale>
        <p:origin x="48" y="1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EE981-2801-411B-808C-698342CD78E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0D83089-2986-46BC-8903-B897D046E552}">
      <dgm:prSet custT="1"/>
      <dgm:spPr>
        <a:solidFill>
          <a:srgbClr val="FFB607"/>
        </a:solidFill>
      </dgm:spPr>
      <dgm:t>
        <a:bodyPr/>
        <a:lstStyle/>
        <a:p>
          <a:r>
            <a:rPr lang="fr-FR" sz="2200" b="1" dirty="0">
              <a:solidFill>
                <a:schemeClr val="tx1"/>
              </a:solidFill>
              <a:latin typeface="Merriweather"/>
            </a:rPr>
            <a:t>Engagement. </a:t>
          </a:r>
          <a:r>
            <a:rPr lang="fr-FR" sz="2200" dirty="0">
              <a:latin typeface="Merriweather"/>
            </a:rPr>
            <a:t>Mobiliser la volonté politique mondiale, régionale et nationale, ainsi que des financements et des ressources supplémentaires pour garantir l'accès universel à la SDSR.</a:t>
          </a:r>
        </a:p>
      </dgm:t>
    </dgm:pt>
    <dgm:pt modelId="{78D45A5C-3084-4EA5-A2CF-98BACA3A17C2}" type="parTrans" cxnId="{8EAD0708-FF0D-4115-AEB1-63ACE9A1D1E2}">
      <dgm:prSet/>
      <dgm:spPr/>
      <dgm:t>
        <a:bodyPr/>
        <a:lstStyle/>
        <a:p>
          <a:endParaRPr lang="en-US"/>
        </a:p>
      </dgm:t>
    </dgm:pt>
    <dgm:pt modelId="{A7BCFA4E-029A-4F2D-81CD-05F5324CD107}" type="sibTrans" cxnId="{8EAD0708-FF0D-4115-AEB1-63ACE9A1D1E2}">
      <dgm:prSet/>
      <dgm:spPr/>
      <dgm:t>
        <a:bodyPr/>
        <a:lstStyle/>
        <a:p>
          <a:endParaRPr lang="en-US"/>
        </a:p>
      </dgm:t>
    </dgm:pt>
    <dgm:pt modelId="{D75F7074-64BC-4CB6-8024-B5A049E9AAE4}">
      <dgm:prSet custT="1"/>
      <dgm:spPr>
        <a:solidFill>
          <a:srgbClr val="00A6C4"/>
        </a:solidFill>
      </dgm:spPr>
      <dgm:t>
        <a:bodyPr/>
        <a:lstStyle/>
        <a:p>
          <a:r>
            <a:rPr lang="fr-FR" sz="2200" b="1" dirty="0">
              <a:solidFill>
                <a:schemeClr val="tx1"/>
              </a:solidFill>
              <a:latin typeface="Merriweather"/>
            </a:rPr>
            <a:t>Accès</a:t>
          </a:r>
          <a:r>
            <a:rPr lang="fr-FR" sz="2200" dirty="0">
              <a:solidFill>
                <a:schemeClr val="tx1"/>
              </a:solidFill>
              <a:latin typeface="Merriweather"/>
            </a:rPr>
            <a:t>. </a:t>
          </a:r>
          <a:r>
            <a:rPr lang="fr-FR" sz="2200" dirty="0">
              <a:latin typeface="Merriweather"/>
            </a:rPr>
            <a:t>Plaider en faveur d'un accès équitable accru à des soins de santé sexuelle et reproductive (SSR) de qualité par le biais de la couverture sanitaire universelle, des soins de santé primaires et d'autres canaux divers. </a:t>
          </a:r>
        </a:p>
      </dgm:t>
    </dgm:pt>
    <dgm:pt modelId="{3649D678-9776-46B4-867B-BF2DAE445848}" type="parTrans" cxnId="{3FAB055C-3E0E-4E09-8011-2F9B9EDE97C5}">
      <dgm:prSet/>
      <dgm:spPr/>
      <dgm:t>
        <a:bodyPr/>
        <a:lstStyle/>
        <a:p>
          <a:endParaRPr lang="en-US"/>
        </a:p>
      </dgm:t>
    </dgm:pt>
    <dgm:pt modelId="{1FE63C9C-FB76-4AE3-B25B-A7F4161FD930}" type="sibTrans" cxnId="{3FAB055C-3E0E-4E09-8011-2F9B9EDE97C5}">
      <dgm:prSet/>
      <dgm:spPr/>
      <dgm:t>
        <a:bodyPr/>
        <a:lstStyle/>
        <a:p>
          <a:endParaRPr lang="en-US"/>
        </a:p>
      </dgm:t>
    </dgm:pt>
    <dgm:pt modelId="{ADEE6556-E0B6-413E-AF70-0C3A6C7BC63E}">
      <dgm:prSet custT="1"/>
      <dgm:spPr/>
      <dgm:t>
        <a:bodyPr/>
        <a:lstStyle/>
        <a:p>
          <a:r>
            <a:rPr lang="fr-FR" sz="2200" b="1" dirty="0">
              <a:solidFill>
                <a:schemeClr val="tx1"/>
              </a:solidFill>
              <a:latin typeface="Merriweather"/>
            </a:rPr>
            <a:t>Mouvement</a:t>
          </a:r>
          <a:r>
            <a:rPr lang="fr-FR" sz="2200" dirty="0">
              <a:solidFill>
                <a:schemeClr val="tx1"/>
              </a:solidFill>
              <a:latin typeface="Merriweather"/>
            </a:rPr>
            <a:t>. </a:t>
          </a:r>
          <a:r>
            <a:rPr lang="fr-FR" sz="2200" dirty="0">
              <a:latin typeface="Merriweather"/>
            </a:rPr>
            <a:t>Mettre en avant une diversité de voix, de données probantes et d'idées pour accélérer le mouvement mondial en faveur de la SDSR.</a:t>
          </a:r>
        </a:p>
      </dgm:t>
    </dgm:pt>
    <dgm:pt modelId="{A56DF951-58D7-4B59-9531-084DDE27C0EF}" type="parTrans" cxnId="{D46839D1-AE7F-4160-AC45-A673F1AA9030}">
      <dgm:prSet/>
      <dgm:spPr/>
      <dgm:t>
        <a:bodyPr/>
        <a:lstStyle/>
        <a:p>
          <a:endParaRPr lang="en-US"/>
        </a:p>
      </dgm:t>
    </dgm:pt>
    <dgm:pt modelId="{E93B28AA-AF4E-41FD-8385-C018018DF408}" type="sibTrans" cxnId="{D46839D1-AE7F-4160-AC45-A673F1AA9030}">
      <dgm:prSet/>
      <dgm:spPr/>
      <dgm:t>
        <a:bodyPr/>
        <a:lstStyle/>
        <a:p>
          <a:endParaRPr lang="en-US"/>
        </a:p>
      </dgm:t>
    </dgm:pt>
    <dgm:pt modelId="{BD3ED359-F679-4F9F-9B9B-C7150B3A36A0}" type="pres">
      <dgm:prSet presAssocID="{4E0EE981-2801-411B-808C-698342CD78EF}" presName="linear" presStyleCnt="0">
        <dgm:presLayoutVars>
          <dgm:animLvl val="lvl"/>
          <dgm:resizeHandles val="exact"/>
        </dgm:presLayoutVars>
      </dgm:prSet>
      <dgm:spPr/>
    </dgm:pt>
    <dgm:pt modelId="{DE17AAC4-2A51-4E02-8D42-9A7A1518A390}" type="pres">
      <dgm:prSet presAssocID="{C0D83089-2986-46BC-8903-B897D046E552}" presName="parentText" presStyleLbl="node1" presStyleIdx="0" presStyleCnt="3" custScaleY="103205">
        <dgm:presLayoutVars>
          <dgm:chMax val="0"/>
          <dgm:bulletEnabled val="1"/>
        </dgm:presLayoutVars>
      </dgm:prSet>
      <dgm:spPr/>
    </dgm:pt>
    <dgm:pt modelId="{E553CF0B-1446-42FC-9D24-D0C4302B0EAB}" type="pres">
      <dgm:prSet presAssocID="{A7BCFA4E-029A-4F2D-81CD-05F5324CD107}" presName="spacer" presStyleCnt="0"/>
      <dgm:spPr/>
    </dgm:pt>
    <dgm:pt modelId="{16DEC3FF-DC34-4298-8884-3213043E011D}" type="pres">
      <dgm:prSet presAssocID="{D75F7074-64BC-4CB6-8024-B5A049E9AAE4}" presName="parentText" presStyleLbl="node1" presStyleIdx="1" presStyleCnt="3" custScaleY="104918">
        <dgm:presLayoutVars>
          <dgm:chMax val="0"/>
          <dgm:bulletEnabled val="1"/>
        </dgm:presLayoutVars>
      </dgm:prSet>
      <dgm:spPr/>
    </dgm:pt>
    <dgm:pt modelId="{A78E61C2-8A3F-4362-940C-AA66F230AEEB}" type="pres">
      <dgm:prSet presAssocID="{1FE63C9C-FB76-4AE3-B25B-A7F4161FD930}" presName="spacer" presStyleCnt="0"/>
      <dgm:spPr/>
    </dgm:pt>
    <dgm:pt modelId="{B55034DC-B42B-4AF5-A7B1-DDEBDAB15BF5}" type="pres">
      <dgm:prSet presAssocID="{ADEE6556-E0B6-413E-AF70-0C3A6C7BC63E}" presName="parentText" presStyleLbl="node1" presStyleIdx="2" presStyleCnt="3">
        <dgm:presLayoutVars>
          <dgm:chMax val="0"/>
          <dgm:bulletEnabled val="1"/>
        </dgm:presLayoutVars>
      </dgm:prSet>
      <dgm:spPr/>
    </dgm:pt>
  </dgm:ptLst>
  <dgm:cxnLst>
    <dgm:cxn modelId="{8EAD0708-FF0D-4115-AEB1-63ACE9A1D1E2}" srcId="{4E0EE981-2801-411B-808C-698342CD78EF}" destId="{C0D83089-2986-46BC-8903-B897D046E552}" srcOrd="0" destOrd="0" parTransId="{78D45A5C-3084-4EA5-A2CF-98BACA3A17C2}" sibTransId="{A7BCFA4E-029A-4F2D-81CD-05F5324CD107}"/>
    <dgm:cxn modelId="{52F74917-190B-47B1-9642-67F5B8E47E6A}" type="presOf" srcId="{ADEE6556-E0B6-413E-AF70-0C3A6C7BC63E}" destId="{B55034DC-B42B-4AF5-A7B1-DDEBDAB15BF5}" srcOrd="0" destOrd="0" presId="urn:microsoft.com/office/officeart/2005/8/layout/vList2"/>
    <dgm:cxn modelId="{0B4BC430-8884-426E-B72A-2CDA5AA709BB}" type="presOf" srcId="{4E0EE981-2801-411B-808C-698342CD78EF}" destId="{BD3ED359-F679-4F9F-9B9B-C7150B3A36A0}" srcOrd="0" destOrd="0" presId="urn:microsoft.com/office/officeart/2005/8/layout/vList2"/>
    <dgm:cxn modelId="{3FAB055C-3E0E-4E09-8011-2F9B9EDE97C5}" srcId="{4E0EE981-2801-411B-808C-698342CD78EF}" destId="{D75F7074-64BC-4CB6-8024-B5A049E9AAE4}" srcOrd="1" destOrd="0" parTransId="{3649D678-9776-46B4-867B-BF2DAE445848}" sibTransId="{1FE63C9C-FB76-4AE3-B25B-A7F4161FD930}"/>
    <dgm:cxn modelId="{5FBD468D-C826-4ADE-8CDF-C5A2E81B03FD}" type="presOf" srcId="{C0D83089-2986-46BC-8903-B897D046E552}" destId="{DE17AAC4-2A51-4E02-8D42-9A7A1518A390}" srcOrd="0" destOrd="0" presId="urn:microsoft.com/office/officeart/2005/8/layout/vList2"/>
    <dgm:cxn modelId="{D46839D1-AE7F-4160-AC45-A673F1AA9030}" srcId="{4E0EE981-2801-411B-808C-698342CD78EF}" destId="{ADEE6556-E0B6-413E-AF70-0C3A6C7BC63E}" srcOrd="2" destOrd="0" parTransId="{A56DF951-58D7-4B59-9531-084DDE27C0EF}" sibTransId="{E93B28AA-AF4E-41FD-8385-C018018DF408}"/>
    <dgm:cxn modelId="{94F5ECEC-575D-4CCB-8AC9-8EBD51A392B6}" type="presOf" srcId="{D75F7074-64BC-4CB6-8024-B5A049E9AAE4}" destId="{16DEC3FF-DC34-4298-8884-3213043E011D}" srcOrd="0" destOrd="0" presId="urn:microsoft.com/office/officeart/2005/8/layout/vList2"/>
    <dgm:cxn modelId="{1D556FA2-3002-4509-9FF0-098053FF493C}" type="presParOf" srcId="{BD3ED359-F679-4F9F-9B9B-C7150B3A36A0}" destId="{DE17AAC4-2A51-4E02-8D42-9A7A1518A390}" srcOrd="0" destOrd="0" presId="urn:microsoft.com/office/officeart/2005/8/layout/vList2"/>
    <dgm:cxn modelId="{B4B51089-A8F0-475B-92DA-5BCBD5E5C2D9}" type="presParOf" srcId="{BD3ED359-F679-4F9F-9B9B-C7150B3A36A0}" destId="{E553CF0B-1446-42FC-9D24-D0C4302B0EAB}" srcOrd="1" destOrd="0" presId="urn:microsoft.com/office/officeart/2005/8/layout/vList2"/>
    <dgm:cxn modelId="{B4D46D95-B75B-468F-8C61-7700591AC63E}" type="presParOf" srcId="{BD3ED359-F679-4F9F-9B9B-C7150B3A36A0}" destId="{16DEC3FF-DC34-4298-8884-3213043E011D}" srcOrd="2" destOrd="0" presId="urn:microsoft.com/office/officeart/2005/8/layout/vList2"/>
    <dgm:cxn modelId="{4CB49DFB-D246-4762-ABC4-40186EAFC05E}" type="presParOf" srcId="{BD3ED359-F679-4F9F-9B9B-C7150B3A36A0}" destId="{A78E61C2-8A3F-4362-940C-AA66F230AEEB}" srcOrd="3" destOrd="0" presId="urn:microsoft.com/office/officeart/2005/8/layout/vList2"/>
    <dgm:cxn modelId="{3CCD3746-31AE-4CF5-B403-DD7424D32E6D}" type="presParOf" srcId="{BD3ED359-F679-4F9F-9B9B-C7150B3A36A0}" destId="{B55034DC-B42B-4AF5-A7B1-DDEBDAB15BF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7AAC4-2A51-4E02-8D42-9A7A1518A390}">
      <dsp:nvSpPr>
        <dsp:cNvPr id="0" name=""/>
        <dsp:cNvSpPr/>
      </dsp:nvSpPr>
      <dsp:spPr>
        <a:xfrm>
          <a:off x="0" y="203697"/>
          <a:ext cx="12403662" cy="1295042"/>
        </a:xfrm>
        <a:prstGeom prst="roundRect">
          <a:avLst/>
        </a:prstGeom>
        <a:solidFill>
          <a:srgbClr val="FFB60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b="1" kern="1200" dirty="0">
              <a:solidFill>
                <a:schemeClr val="tx1"/>
              </a:solidFill>
              <a:latin typeface="Merriweather"/>
            </a:rPr>
            <a:t>Engagement. </a:t>
          </a:r>
          <a:r>
            <a:rPr lang="fr-FR" sz="2200" kern="1200" dirty="0">
              <a:latin typeface="Merriweather"/>
            </a:rPr>
            <a:t>Mobiliser la volonté politique mondiale, régionale et nationale, ainsi que des financements et des ressources supplémentaires pour garantir l'accès universel à la SDSR.</a:t>
          </a:r>
        </a:p>
      </dsp:txBody>
      <dsp:txXfrm>
        <a:off x="63219" y="266916"/>
        <a:ext cx="12277224" cy="1168604"/>
      </dsp:txXfrm>
    </dsp:sp>
    <dsp:sp modelId="{16DEC3FF-DC34-4298-8884-3213043E011D}">
      <dsp:nvSpPr>
        <dsp:cNvPr id="0" name=""/>
        <dsp:cNvSpPr/>
      </dsp:nvSpPr>
      <dsp:spPr>
        <a:xfrm>
          <a:off x="0" y="1685939"/>
          <a:ext cx="12403662" cy="1316537"/>
        </a:xfrm>
        <a:prstGeom prst="roundRect">
          <a:avLst/>
        </a:prstGeom>
        <a:solidFill>
          <a:srgbClr val="00A6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b="1" kern="1200" dirty="0">
              <a:solidFill>
                <a:schemeClr val="tx1"/>
              </a:solidFill>
              <a:latin typeface="Merriweather"/>
            </a:rPr>
            <a:t>Accès</a:t>
          </a:r>
          <a:r>
            <a:rPr lang="fr-FR" sz="2200" kern="1200" dirty="0">
              <a:solidFill>
                <a:schemeClr val="tx1"/>
              </a:solidFill>
              <a:latin typeface="Merriweather"/>
            </a:rPr>
            <a:t>. </a:t>
          </a:r>
          <a:r>
            <a:rPr lang="fr-FR" sz="2200" kern="1200" dirty="0">
              <a:latin typeface="Merriweather"/>
            </a:rPr>
            <a:t>Plaider en faveur d'un accès équitable accru à des soins de santé sexuelle et reproductive (SSR) de qualité par le biais de la couverture sanitaire universelle, des soins de santé primaires et d'autres canaux divers. </a:t>
          </a:r>
        </a:p>
      </dsp:txBody>
      <dsp:txXfrm>
        <a:off x="64268" y="1750207"/>
        <a:ext cx="12275126" cy="1188001"/>
      </dsp:txXfrm>
    </dsp:sp>
    <dsp:sp modelId="{B55034DC-B42B-4AF5-A7B1-DDEBDAB15BF5}">
      <dsp:nvSpPr>
        <dsp:cNvPr id="0" name=""/>
        <dsp:cNvSpPr/>
      </dsp:nvSpPr>
      <dsp:spPr>
        <a:xfrm>
          <a:off x="0" y="3189677"/>
          <a:ext cx="12403662" cy="125482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b="1" kern="1200" dirty="0">
              <a:solidFill>
                <a:schemeClr val="tx1"/>
              </a:solidFill>
              <a:latin typeface="Merriweather"/>
            </a:rPr>
            <a:t>Mouvement</a:t>
          </a:r>
          <a:r>
            <a:rPr lang="fr-FR" sz="2200" kern="1200" dirty="0">
              <a:solidFill>
                <a:schemeClr val="tx1"/>
              </a:solidFill>
              <a:latin typeface="Merriweather"/>
            </a:rPr>
            <a:t>. </a:t>
          </a:r>
          <a:r>
            <a:rPr lang="fr-FR" sz="2200" kern="1200" dirty="0">
              <a:latin typeface="Merriweather"/>
            </a:rPr>
            <a:t>Mettre en avant une diversité de voix, de données probantes et d'idées pour accélérer le mouvement mondial en faveur de la SDSR.</a:t>
          </a:r>
        </a:p>
      </dsp:txBody>
      <dsp:txXfrm>
        <a:off x="61256" y="3250933"/>
        <a:ext cx="12281150" cy="11323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943600"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7769225" y="0"/>
            <a:ext cx="5943600" cy="388938"/>
          </a:xfrm>
          <a:prstGeom prst="rect">
            <a:avLst/>
          </a:prstGeom>
        </p:spPr>
        <p:txBody>
          <a:bodyPr vert="horz" lIns="91440" tIns="45720" rIns="91440" bIns="45720" rtlCol="0"/>
          <a:lstStyle>
            <a:lvl1pPr algn="r">
              <a:defRPr sz="1200"/>
            </a:lvl1pPr>
          </a:lstStyle>
          <a:p>
            <a:fld id="{2E91C863-2B5D-428B-A03D-9FCDA4429428}" type="datetimeFigureOut">
              <a:rPr lang="en-US" smtClean="0"/>
              <a:t>5/18/22</a:t>
            </a:fld>
            <a:endParaRPr lang="fr-FR"/>
          </a:p>
        </p:txBody>
      </p:sp>
      <p:sp>
        <p:nvSpPr>
          <p:cNvPr id="4" name="Slide Image Placeholder 3"/>
          <p:cNvSpPr>
            <a:spLocks noGrp="1" noRot="1" noChangeAspect="1"/>
          </p:cNvSpPr>
          <p:nvPr>
            <p:ph type="sldImg" idx="2"/>
          </p:nvPr>
        </p:nvSpPr>
        <p:spPr>
          <a:xfrm>
            <a:off x="4543425" y="971550"/>
            <a:ext cx="4629150"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71600" y="3740150"/>
            <a:ext cx="1097280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5943600"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7769225" y="7383463"/>
            <a:ext cx="5943600" cy="388937"/>
          </a:xfrm>
          <a:prstGeom prst="rect">
            <a:avLst/>
          </a:prstGeom>
        </p:spPr>
        <p:txBody>
          <a:bodyPr vert="horz" lIns="91440" tIns="45720" rIns="91440" bIns="45720" rtlCol="0" anchor="b"/>
          <a:lstStyle>
            <a:lvl1pPr algn="r">
              <a:defRPr sz="1200"/>
            </a:lvl1pPr>
          </a:lstStyle>
          <a:p>
            <a:fld id="{E2B8D3BD-FAA5-4A47-8F34-595022B141CE}" type="slidenum">
              <a:rPr lang="en-US" smtClean="0"/>
              <a:t>‹#›</a:t>
            </a:fld>
            <a:endParaRPr lang="fr-FR"/>
          </a:p>
        </p:txBody>
      </p:sp>
    </p:spTree>
    <p:extLst>
      <p:ext uri="{BB962C8B-B14F-4D97-AF65-F5344CB8AC3E}">
        <p14:creationId xmlns:p14="http://schemas.microsoft.com/office/powerpoint/2010/main" val="257392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ES" dirty="0"/>
          </a:p>
        </p:txBody>
      </p:sp>
      <p:sp>
        <p:nvSpPr>
          <p:cNvPr id="4" name="Espace réservé du numéro de diapositive 3"/>
          <p:cNvSpPr>
            <a:spLocks noGrp="1"/>
          </p:cNvSpPr>
          <p:nvPr>
            <p:ph type="sldNum" sz="quarter" idx="5"/>
          </p:nvPr>
        </p:nvSpPr>
        <p:spPr/>
        <p:txBody>
          <a:bodyPr/>
          <a:lstStyle/>
          <a:p>
            <a:fld id="{E2B8D3BD-FAA5-4A47-8F34-595022B141CE}" type="slidenum">
              <a:rPr lang="en-US" smtClean="0"/>
              <a:t>1</a:t>
            </a:fld>
            <a:endParaRPr lang="fr-FR"/>
          </a:p>
        </p:txBody>
      </p:sp>
    </p:spTree>
    <p:extLst>
      <p:ext uri="{BB962C8B-B14F-4D97-AF65-F5344CB8AC3E}">
        <p14:creationId xmlns:p14="http://schemas.microsoft.com/office/powerpoint/2010/main" val="372428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43000"/>
            <a:ext cx="54451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75558BF-225C-4BAB-AA5C-C1304C085AE6}" type="slidenum">
              <a:rPr lang="en-US" smtClean="0"/>
              <a:t>5</a:t>
            </a:fld>
            <a:endParaRPr lang="en-US"/>
          </a:p>
        </p:txBody>
      </p:sp>
    </p:spTree>
    <p:extLst>
      <p:ext uri="{BB962C8B-B14F-4D97-AF65-F5344CB8AC3E}">
        <p14:creationId xmlns:p14="http://schemas.microsoft.com/office/powerpoint/2010/main" val="2602218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43000"/>
            <a:ext cx="5445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5558BF-225C-4BAB-AA5C-C1304C085AE6}" type="slidenum">
              <a:rPr lang="en-US" smtClean="0"/>
              <a:t>7</a:t>
            </a:fld>
            <a:endParaRPr lang="en-US"/>
          </a:p>
        </p:txBody>
      </p:sp>
    </p:spTree>
    <p:extLst>
      <p:ext uri="{BB962C8B-B14F-4D97-AF65-F5344CB8AC3E}">
        <p14:creationId xmlns:p14="http://schemas.microsoft.com/office/powerpoint/2010/main" val="3489568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ES" dirty="0"/>
          </a:p>
        </p:txBody>
      </p:sp>
      <p:sp>
        <p:nvSpPr>
          <p:cNvPr id="4" name="Espace réservé du numéro de diapositive 3"/>
          <p:cNvSpPr>
            <a:spLocks noGrp="1"/>
          </p:cNvSpPr>
          <p:nvPr>
            <p:ph type="sldNum" sz="quarter" idx="5"/>
          </p:nvPr>
        </p:nvSpPr>
        <p:spPr/>
        <p:txBody>
          <a:bodyPr/>
          <a:lstStyle/>
          <a:p>
            <a:fld id="{E2B8D3BD-FAA5-4A47-8F34-595022B141CE}" type="slidenum">
              <a:rPr lang="en-US" smtClean="0"/>
              <a:t>9</a:t>
            </a:fld>
            <a:endParaRPr lang="fr-FR"/>
          </a:p>
        </p:txBody>
      </p:sp>
    </p:spTree>
    <p:extLst>
      <p:ext uri="{BB962C8B-B14F-4D97-AF65-F5344CB8AC3E}">
        <p14:creationId xmlns:p14="http://schemas.microsoft.com/office/powerpoint/2010/main" val="1250462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43000"/>
            <a:ext cx="5445125" cy="3086100"/>
          </a:xfrm>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175558BF-225C-4BAB-AA5C-C1304C085AE6}" type="slidenum">
              <a:rPr lang="en-US" smtClean="0"/>
              <a:t>15</a:t>
            </a:fld>
            <a:endParaRPr lang="en-US"/>
          </a:p>
        </p:txBody>
      </p:sp>
    </p:spTree>
    <p:extLst>
      <p:ext uri="{BB962C8B-B14F-4D97-AF65-F5344CB8AC3E}">
        <p14:creationId xmlns:p14="http://schemas.microsoft.com/office/powerpoint/2010/main" val="1262538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28700" y="2409444"/>
            <a:ext cx="11658600" cy="1632204"/>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subTitle" idx="4" hasCustomPrompt="1"/>
          </p:nvPr>
        </p:nvSpPr>
        <p:spPr>
          <a:xfrm>
            <a:off x="2057400" y="4352544"/>
            <a:ext cx="9601200" cy="553998"/>
          </a:xfrm>
          <a:prstGeom prst="rect">
            <a:avLst/>
          </a:prstGeom>
        </p:spPr>
        <p:txBody>
          <a:bodyPr wrap="square" lIns="0" tIns="0" rIns="0" bIns="0">
            <a:spAutoFit/>
          </a:bodyPr>
          <a:lstStyle>
            <a:lvl1pPr>
              <a:defRPr sz="3600" i="1">
                <a:solidFill>
                  <a:srgbClr val="7E7774"/>
                </a:solidFill>
                <a:latin typeface="Merriweather" panose="00000500000000000000" pitchFamily="50" charset="0"/>
              </a:defRPr>
            </a:lvl1pPr>
          </a:lstStyle>
          <a:p>
            <a:r>
              <a:rPr lang="en-US" dirty="0" err="1">
                <a:latin typeface="Merriweather" panose="00000500000000000000" pitchFamily="50" charset="0"/>
              </a:rPr>
              <a:t>sdfa</a:t>
            </a:r>
            <a:endParaRPr dirty="0"/>
          </a:p>
        </p:txBody>
      </p:sp>
      <p:sp>
        <p:nvSpPr>
          <p:cNvPr id="4" name="Holder 4"/>
          <p:cNvSpPr>
            <a:spLocks noGrp="1"/>
          </p:cNvSpPr>
          <p:nvPr>
            <p:ph type="ftr" sz="quarter" idx="5"/>
          </p:nvPr>
        </p:nvSpPr>
        <p:spPr>
          <a:xfrm>
            <a:off x="4663440" y="7228332"/>
            <a:ext cx="4389120" cy="38862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85800" y="7228332"/>
            <a:ext cx="3154680"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5/18/22</a:t>
            </a:fld>
            <a:endParaRPr lang="en-US"/>
          </a:p>
        </p:txBody>
      </p:sp>
      <p:sp>
        <p:nvSpPr>
          <p:cNvPr id="6" name="Holder 6"/>
          <p:cNvSpPr>
            <a:spLocks noGrp="1"/>
          </p:cNvSpPr>
          <p:nvPr>
            <p:ph type="sldNum" sz="quarter" idx="7"/>
          </p:nvPr>
        </p:nvSpPr>
        <p:spPr>
          <a:xfrm>
            <a:off x="9875520" y="7228332"/>
            <a:ext cx="3154680" cy="3886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59700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26AD0-6875-4694-89CD-6C6420C1EBAE}"/>
              </a:ext>
            </a:extLst>
          </p:cNvPr>
          <p:cNvSpPr>
            <a:spLocks noGrp="1"/>
          </p:cNvSpPr>
          <p:nvPr>
            <p:ph type="title"/>
          </p:nvPr>
        </p:nvSpPr>
        <p:spPr>
          <a:xfrm>
            <a:off x="944563" y="414338"/>
            <a:ext cx="11830050" cy="1501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5FDEE5-5F49-4A45-9958-2632FFD07DDF}"/>
              </a:ext>
            </a:extLst>
          </p:cNvPr>
          <p:cNvSpPr>
            <a:spLocks noGrp="1"/>
          </p:cNvSpPr>
          <p:nvPr>
            <p:ph type="body" idx="1"/>
          </p:nvPr>
        </p:nvSpPr>
        <p:spPr>
          <a:xfrm>
            <a:off x="944563" y="1905000"/>
            <a:ext cx="5802312"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3BF3E-7E8D-40FF-948D-F3D7E3BFA66B}"/>
              </a:ext>
            </a:extLst>
          </p:cNvPr>
          <p:cNvSpPr>
            <a:spLocks noGrp="1"/>
          </p:cNvSpPr>
          <p:nvPr>
            <p:ph sz="half" idx="2"/>
          </p:nvPr>
        </p:nvSpPr>
        <p:spPr>
          <a:xfrm>
            <a:off x="944563" y="2838450"/>
            <a:ext cx="5802312"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CDCF2A-7470-47E5-B5C9-32894EF56C38}"/>
              </a:ext>
            </a:extLst>
          </p:cNvPr>
          <p:cNvSpPr>
            <a:spLocks noGrp="1"/>
          </p:cNvSpPr>
          <p:nvPr>
            <p:ph type="body" sz="quarter" idx="3"/>
          </p:nvPr>
        </p:nvSpPr>
        <p:spPr>
          <a:xfrm>
            <a:off x="6943725" y="1905000"/>
            <a:ext cx="5830888"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5449B2-B638-4C84-982F-90D2A60519A1}"/>
              </a:ext>
            </a:extLst>
          </p:cNvPr>
          <p:cNvSpPr>
            <a:spLocks noGrp="1"/>
          </p:cNvSpPr>
          <p:nvPr>
            <p:ph sz="quarter" idx="4"/>
          </p:nvPr>
        </p:nvSpPr>
        <p:spPr>
          <a:xfrm>
            <a:off x="6943725" y="2838450"/>
            <a:ext cx="5830888"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01C586-C995-4969-9106-C81E8ABDF81C}"/>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8" name="Footer Placeholder 7">
            <a:extLst>
              <a:ext uri="{FF2B5EF4-FFF2-40B4-BE49-F238E27FC236}">
                <a16:creationId xmlns:a16="http://schemas.microsoft.com/office/drawing/2014/main" id="{B285529B-6F46-44C7-AB3F-EB1C00E614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94DA5-0194-4000-9876-DF1B3034B404}"/>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806674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2315-40FF-48FA-B20A-86F439E7AF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E3CAAB-80DE-462F-B94E-185CA4581302}"/>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4" name="Footer Placeholder 3">
            <a:extLst>
              <a:ext uri="{FF2B5EF4-FFF2-40B4-BE49-F238E27FC236}">
                <a16:creationId xmlns:a16="http://schemas.microsoft.com/office/drawing/2014/main" id="{99D92D81-CDC1-4CA6-B720-D922C34FD1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401302-6BDE-4C9F-BA63-47D4C40FF251}"/>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1689723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7DC66-6791-4B65-89DC-509202557608}"/>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3" name="Footer Placeholder 2">
            <a:extLst>
              <a:ext uri="{FF2B5EF4-FFF2-40B4-BE49-F238E27FC236}">
                <a16:creationId xmlns:a16="http://schemas.microsoft.com/office/drawing/2014/main" id="{B4F1E018-80C8-4368-B543-BDCD2FC411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A7333A-05A5-4FA8-92D6-B3E4B66C0145}"/>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226866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EDEBD-B2EB-4D66-A976-B82AF57CCE8E}"/>
              </a:ext>
            </a:extLst>
          </p:cNvPr>
          <p:cNvSpPr>
            <a:spLocks noGrp="1"/>
          </p:cNvSpPr>
          <p:nvPr>
            <p:ph type="title"/>
          </p:nvPr>
        </p:nvSpPr>
        <p:spPr>
          <a:xfrm>
            <a:off x="944563" y="517525"/>
            <a:ext cx="4424362" cy="1814513"/>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18DCED-31A3-43DA-A294-EB360EABE2F6}"/>
              </a:ext>
            </a:extLst>
          </p:cNvPr>
          <p:cNvSpPr>
            <a:spLocks noGrp="1"/>
          </p:cNvSpPr>
          <p:nvPr>
            <p:ph idx="1"/>
          </p:nvPr>
        </p:nvSpPr>
        <p:spPr>
          <a:xfrm>
            <a:off x="5830888" y="1119188"/>
            <a:ext cx="6943725" cy="55229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46551D-F0F7-4AAD-885A-EADFBA63181C}"/>
              </a:ext>
            </a:extLst>
          </p:cNvPr>
          <p:cNvSpPr>
            <a:spLocks noGrp="1"/>
          </p:cNvSpPr>
          <p:nvPr>
            <p:ph type="body" sz="half" idx="2"/>
          </p:nvPr>
        </p:nvSpPr>
        <p:spPr>
          <a:xfrm>
            <a:off x="944563" y="2332038"/>
            <a:ext cx="4424362"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D3C0F-2F10-4036-BC64-A3CE732B2200}"/>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6" name="Footer Placeholder 5">
            <a:extLst>
              <a:ext uri="{FF2B5EF4-FFF2-40B4-BE49-F238E27FC236}">
                <a16:creationId xmlns:a16="http://schemas.microsoft.com/office/drawing/2014/main" id="{BED05763-3881-4ED0-A3C1-B047FDA30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D8303-11CB-453C-8A2F-95B3F3009788}"/>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1744595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E182-74BA-4F7F-B41D-85A85B5984F8}"/>
              </a:ext>
            </a:extLst>
          </p:cNvPr>
          <p:cNvSpPr>
            <a:spLocks noGrp="1"/>
          </p:cNvSpPr>
          <p:nvPr>
            <p:ph type="title"/>
          </p:nvPr>
        </p:nvSpPr>
        <p:spPr>
          <a:xfrm>
            <a:off x="944563" y="517525"/>
            <a:ext cx="4424362" cy="181451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6F90A-D676-4AB9-B8C1-5153BD06DA12}"/>
              </a:ext>
            </a:extLst>
          </p:cNvPr>
          <p:cNvSpPr>
            <a:spLocks noGrp="1"/>
          </p:cNvSpPr>
          <p:nvPr>
            <p:ph type="pic" idx="1"/>
          </p:nvPr>
        </p:nvSpPr>
        <p:spPr>
          <a:xfrm>
            <a:off x="5830888" y="1119188"/>
            <a:ext cx="6943725" cy="55229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A31AD9-B58E-4B4D-A241-2117D6BE85F8}"/>
              </a:ext>
            </a:extLst>
          </p:cNvPr>
          <p:cNvSpPr>
            <a:spLocks noGrp="1"/>
          </p:cNvSpPr>
          <p:nvPr>
            <p:ph type="body" sz="half" idx="2"/>
          </p:nvPr>
        </p:nvSpPr>
        <p:spPr>
          <a:xfrm>
            <a:off x="944563" y="2332038"/>
            <a:ext cx="4424362"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1113D-9420-4AD7-8741-A60B86C202BB}"/>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6" name="Footer Placeholder 5">
            <a:extLst>
              <a:ext uri="{FF2B5EF4-FFF2-40B4-BE49-F238E27FC236}">
                <a16:creationId xmlns:a16="http://schemas.microsoft.com/office/drawing/2014/main" id="{7B6EA878-8B4D-4766-997D-878790271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DC4F5-B3A0-4DDE-92C7-AFF2802182C9}"/>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80624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2718-7767-4492-8B07-AD830F9F59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C8280D-BE50-4707-BBBA-16FCE7259C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63FF5-B864-4B5F-A1FC-5548FF756A9D}"/>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9204334A-B7BE-4CD9-90EC-19EB527EA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16BB0-2449-4F0C-B408-733BF441D70A}"/>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25700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333302-C296-4AEC-AE62-F28A059CE917}"/>
              </a:ext>
            </a:extLst>
          </p:cNvPr>
          <p:cNvSpPr>
            <a:spLocks noGrp="1"/>
          </p:cNvSpPr>
          <p:nvPr>
            <p:ph type="title" orient="vert"/>
          </p:nvPr>
        </p:nvSpPr>
        <p:spPr>
          <a:xfrm>
            <a:off x="9815513" y="414338"/>
            <a:ext cx="2957512" cy="65865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2AE4ED-81F5-40EA-A7B7-1CFEF681F682}"/>
              </a:ext>
            </a:extLst>
          </p:cNvPr>
          <p:cNvSpPr>
            <a:spLocks noGrp="1"/>
          </p:cNvSpPr>
          <p:nvPr>
            <p:ph type="body" orient="vert" idx="1"/>
          </p:nvPr>
        </p:nvSpPr>
        <p:spPr>
          <a:xfrm>
            <a:off x="942975" y="414338"/>
            <a:ext cx="8720138" cy="6586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22E7D-FDA6-4053-91C7-C387D8060898}"/>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FDE60AA2-48A9-4C1E-A609-33F27E413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D894B-50EE-4813-966B-45922D1F6711}"/>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258123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1272011"/>
            <a:ext cx="1165860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714500" y="4082310"/>
            <a:ext cx="102870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009437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4290652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832" y="1937705"/>
            <a:ext cx="1183005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935832" y="5201393"/>
            <a:ext cx="1183005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351700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7E7774"/>
                </a:solidFill>
                <a:latin typeface="Merriweather"/>
                <a:cs typeface="Merriweather"/>
              </a:defRPr>
            </a:lvl1pPr>
          </a:lstStyle>
          <a:p>
            <a:endParaRPr dirty="0"/>
          </a:p>
        </p:txBody>
      </p:sp>
      <p:sp>
        <p:nvSpPr>
          <p:cNvPr id="3" name="Holder 3"/>
          <p:cNvSpPr>
            <a:spLocks noGrp="1"/>
          </p:cNvSpPr>
          <p:nvPr>
            <p:ph type="body" idx="1"/>
          </p:nvPr>
        </p:nvSpPr>
        <p:spPr>
          <a:xfrm>
            <a:off x="3028315" y="2661635"/>
            <a:ext cx="8163559" cy="2540000"/>
          </a:xfrm>
          <a:prstGeom prst="rect">
            <a:avLst/>
          </a:prstGeom>
        </p:spPr>
        <p:txBody>
          <a:bodyPr lIns="0" tIns="0" rIns="0" bIns="0"/>
          <a:lstStyle>
            <a:lvl1pPr>
              <a:defRPr sz="2600" b="0" i="0">
                <a:solidFill>
                  <a:srgbClr val="7E7774"/>
                </a:solidFill>
                <a:latin typeface="Merriweather"/>
                <a:cs typeface="Merriweather"/>
              </a:defRPr>
            </a:lvl1pPr>
          </a:lstStyle>
          <a:p>
            <a:endParaRPr dirty="0"/>
          </a:p>
        </p:txBody>
      </p:sp>
    </p:spTree>
    <p:extLst>
      <p:ext uri="{BB962C8B-B14F-4D97-AF65-F5344CB8AC3E}">
        <p14:creationId xmlns:p14="http://schemas.microsoft.com/office/powerpoint/2010/main" val="897363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43725"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9A6146-B769-43EF-A1C1-D077073B343F}" type="datetimeFigureOut">
              <a:rPr lang="en-US" smtClean="0"/>
              <a:t>5/18/22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659634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762" y="413810"/>
            <a:ext cx="1183005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4763" y="1905318"/>
            <a:ext cx="5802510"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944763" y="2839085"/>
            <a:ext cx="580251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943726" y="1905318"/>
            <a:ext cx="5831087"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943726" y="2839085"/>
            <a:ext cx="5831087"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9A6146-B769-43EF-A1C1-D077073B343F}" type="datetimeFigureOut">
              <a:rPr lang="en-US" smtClean="0"/>
              <a:t>5/18/22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703724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9A6146-B769-43EF-A1C1-D077073B343F}" type="datetimeFigureOut">
              <a:rPr lang="en-US" smtClean="0"/>
              <a:t>5/18/22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193497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9A6146-B769-43EF-A1C1-D077073B343F}" type="datetimeFigureOut">
              <a:rPr lang="en-US" smtClean="0"/>
              <a:t>5/18/22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3920857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518160"/>
            <a:ext cx="4423767"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831087" y="1119083"/>
            <a:ext cx="694372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44762" y="2331720"/>
            <a:ext cx="4423767"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B89A6146-B769-43EF-A1C1-D077073B343F}" type="datetimeFigureOut">
              <a:rPr lang="en-US" smtClean="0"/>
              <a:t>5/18/22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701820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518160"/>
            <a:ext cx="4423767"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831087" y="1119083"/>
            <a:ext cx="694372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944762" y="2331720"/>
            <a:ext cx="4423767"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B89A6146-B769-43EF-A1C1-D077073B343F}" type="datetimeFigureOut">
              <a:rPr lang="en-US" smtClean="0"/>
              <a:t>5/18/22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2692850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266033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3" y="413808"/>
            <a:ext cx="295751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6" y="413808"/>
            <a:ext cx="870108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492738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7E7774"/>
                </a:solidFill>
                <a:latin typeface="Merriweather"/>
                <a:cs typeface="Merriweather"/>
              </a:defRPr>
            </a:lvl1pPr>
          </a:lstStyle>
          <a:p>
            <a:endParaRPr dirty="0"/>
          </a:p>
        </p:txBody>
      </p:sp>
      <p:sp>
        <p:nvSpPr>
          <p:cNvPr id="3" name="Holder 3"/>
          <p:cNvSpPr>
            <a:spLocks noGrp="1"/>
          </p:cNvSpPr>
          <p:nvPr>
            <p:ph sz="half" idx="2" hasCustomPrompt="1"/>
          </p:nvPr>
        </p:nvSpPr>
        <p:spPr>
          <a:xfrm>
            <a:off x="669471" y="2561493"/>
            <a:ext cx="5966460" cy="3783087"/>
          </a:xfrm>
          <a:prstGeom prst="rect">
            <a:avLst/>
          </a:prstGeom>
        </p:spPr>
        <p:txBody>
          <a:bodyPr wrap="square" lIns="0" tIns="0" rIns="0" bIns="0">
            <a:spAutoFit/>
          </a:bodyPr>
          <a:lstStyle>
            <a:lvl1pPr>
              <a:defRPr sz="2400">
                <a:latin typeface="AvenirNext LT Pro Regular" panose="020B0504020202020204" pitchFamily="34" charset="0"/>
              </a:defRPr>
            </a:lvl1pPr>
          </a:lstStyle>
          <a:p>
            <a:pPr marL="12700" algn="just">
              <a:lnSpc>
                <a:spcPct val="100000"/>
              </a:lnSpc>
              <a:spcBef>
                <a:spcPts val="820"/>
              </a:spcBef>
            </a:pPr>
            <a:r>
              <a:rPr lang="en-US" sz="2400" spc="-50" dirty="0">
                <a:solidFill>
                  <a:srgbClr val="231F20"/>
                </a:solidFill>
                <a:latin typeface="AvenirNext LT Pro Regular"/>
                <a:cs typeface="AvenirNext LT Pro Regular"/>
              </a:rPr>
              <a:t>This</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would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bulleted</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item</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as</a:t>
            </a:r>
            <a:r>
              <a:rPr lang="en-US" sz="2400" spc="-100"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part</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of</a:t>
            </a:r>
            <a:r>
              <a:rPr lang="en-US" sz="2400" spc="-40"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5"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list</a:t>
            </a:r>
            <a:endParaRPr lang="en-US" sz="2400" dirty="0">
              <a:latin typeface="AvenirNext LT Pro Regular"/>
              <a:cs typeface="AvenirNext LT Pro Regular"/>
            </a:endParaRPr>
          </a:p>
          <a:p>
            <a:pPr marL="12700" marR="5080" algn="just">
              <a:lnSpc>
                <a:spcPct val="125000"/>
              </a:lnSpc>
            </a:pPr>
            <a:r>
              <a:rPr lang="en-US" sz="2400" spc="-45" dirty="0">
                <a:solidFill>
                  <a:srgbClr val="231F20"/>
                </a:solidFill>
                <a:latin typeface="AvenirNext LT Pro Regular"/>
                <a:cs typeface="AvenirNext LT Pro Regular"/>
              </a:rPr>
              <a:t>Nothing</a:t>
            </a:r>
            <a:r>
              <a:rPr lang="en-US" sz="2400" spc="-105"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more</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than</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generic</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text,</a:t>
            </a:r>
            <a:r>
              <a:rPr lang="en-US" sz="2400" spc="-17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could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used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in</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this</a:t>
            </a:r>
            <a:r>
              <a:rPr lang="en-US" sz="2400" spc="-100"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space  </a:t>
            </a:r>
            <a:r>
              <a:rPr lang="en-US" sz="2400" spc="-70" dirty="0">
                <a:solidFill>
                  <a:srgbClr val="231F20"/>
                </a:solidFill>
                <a:latin typeface="AvenirNext LT Pro Regular"/>
                <a:cs typeface="AvenirNext LT Pro Regular"/>
              </a:rPr>
              <a:t>Twenty-four </a:t>
            </a:r>
            <a:r>
              <a:rPr lang="en-US" sz="2400" spc="-40" dirty="0">
                <a:solidFill>
                  <a:srgbClr val="231F20"/>
                </a:solidFill>
                <a:latin typeface="AvenirNext LT Pro Regular"/>
                <a:cs typeface="AvenirNext LT Pro Regular"/>
              </a:rPr>
              <a:t>point </a:t>
            </a:r>
            <a:r>
              <a:rPr lang="en-US" sz="2400" spc="-45" dirty="0" err="1">
                <a:solidFill>
                  <a:srgbClr val="231F20"/>
                </a:solidFill>
                <a:latin typeface="AvenirNext LT Pro Regular"/>
                <a:cs typeface="AvenirNext LT Pro Regular"/>
              </a:rPr>
              <a:t>Avenir</a:t>
            </a:r>
            <a:r>
              <a:rPr lang="en-US" sz="2400" spc="-45" dirty="0">
                <a:solidFill>
                  <a:srgbClr val="231F20"/>
                </a:solidFill>
                <a:latin typeface="AvenirNext LT Pro Regular"/>
                <a:cs typeface="AvenirNext LT Pro Regular"/>
              </a:rPr>
              <a:t> Next </a:t>
            </a:r>
            <a:r>
              <a:rPr lang="en-US" sz="2400" spc="-50" dirty="0">
                <a:solidFill>
                  <a:srgbClr val="231F20"/>
                </a:solidFill>
                <a:latin typeface="AvenirNext LT Pro Regular"/>
                <a:cs typeface="AvenirNext LT Pro Regular"/>
              </a:rPr>
              <a:t>Regular; </a:t>
            </a:r>
            <a:r>
              <a:rPr lang="en-US" sz="2400" spc="-25" dirty="0">
                <a:solidFill>
                  <a:srgbClr val="231F20"/>
                </a:solidFill>
                <a:latin typeface="AvenirNext LT Pro Regular"/>
                <a:cs typeface="AvenirNext LT Pro Regular"/>
              </a:rPr>
              <a:t>on </a:t>
            </a:r>
            <a:r>
              <a:rPr lang="en-US" sz="2400" spc="-45" dirty="0">
                <a:solidFill>
                  <a:srgbClr val="231F20"/>
                </a:solidFill>
                <a:latin typeface="AvenirNext LT Pro Regular"/>
                <a:cs typeface="AvenirNext LT Pro Regular"/>
              </a:rPr>
              <a:t>36-point </a:t>
            </a:r>
            <a:r>
              <a:rPr lang="en-US" sz="2400" spc="-55" dirty="0">
                <a:solidFill>
                  <a:srgbClr val="231F20"/>
                </a:solidFill>
                <a:latin typeface="AvenirNext LT Pro Regular"/>
                <a:cs typeface="AvenirNext LT Pro Regular"/>
              </a:rPr>
              <a:t>leading  </a:t>
            </a:r>
            <a:r>
              <a:rPr lang="en-US" sz="2400" spc="-45" dirty="0">
                <a:solidFill>
                  <a:srgbClr val="231F20"/>
                </a:solidFill>
                <a:latin typeface="AvenirNext LT Pro Regular"/>
                <a:cs typeface="AvenirNext LT Pro Regular"/>
              </a:rPr>
              <a:t>Generic</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text</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could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used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in</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this</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place</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right</a:t>
            </a:r>
            <a:r>
              <a:rPr lang="en-US" sz="2400" spc="-100"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here</a:t>
            </a:r>
            <a:endParaRPr lang="en-US" sz="2400" dirty="0">
              <a:latin typeface="AvenirNext LT Pro Regular"/>
              <a:cs typeface="AvenirNext LT Pro Regular"/>
            </a:endParaRPr>
          </a:p>
          <a:p>
            <a:pPr marL="12700" algn="just">
              <a:lnSpc>
                <a:spcPct val="100000"/>
              </a:lnSpc>
              <a:spcBef>
                <a:spcPts val="720"/>
              </a:spcBef>
            </a:pPr>
            <a:r>
              <a:rPr lang="en-US" sz="2400" spc="-45" dirty="0">
                <a:solidFill>
                  <a:srgbClr val="231F20"/>
                </a:solidFill>
                <a:latin typeface="AvenirNext LT Pro Regular"/>
                <a:cs typeface="AvenirNext LT Pro Regular"/>
              </a:rPr>
              <a:t>Subhead</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level;</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21</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point</a:t>
            </a:r>
            <a:r>
              <a:rPr lang="en-US" sz="2400" spc="-140" dirty="0">
                <a:solidFill>
                  <a:srgbClr val="231F20"/>
                </a:solidFill>
                <a:latin typeface="AvenirNext LT Pro Regular"/>
                <a:cs typeface="AvenirNext LT Pro Regular"/>
              </a:rPr>
              <a:t> </a:t>
            </a:r>
            <a:r>
              <a:rPr lang="en-US" sz="2400" spc="-45" dirty="0" err="1">
                <a:solidFill>
                  <a:srgbClr val="231F20"/>
                </a:solidFill>
                <a:latin typeface="AvenirNext LT Pro Regular"/>
                <a:cs typeface="AvenirNext LT Pro Regular"/>
              </a:rPr>
              <a:t>Avenir</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Next</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Reg.</a:t>
            </a:r>
            <a:r>
              <a:rPr lang="en-US" sz="2400" spc="-17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on</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48</a:t>
            </a:r>
            <a:r>
              <a:rPr lang="en-US" sz="2400" spc="-100" dirty="0">
                <a:solidFill>
                  <a:srgbClr val="231F20"/>
                </a:solidFill>
                <a:latin typeface="AvenirNext LT Pro Regular"/>
                <a:cs typeface="AvenirNext LT Pro Regular"/>
              </a:rPr>
              <a:t> </a:t>
            </a:r>
            <a:r>
              <a:rPr lang="en-US" sz="2400" spc="-55" dirty="0">
                <a:solidFill>
                  <a:srgbClr val="231F20"/>
                </a:solidFill>
                <a:latin typeface="AvenirNext LT Pro Regular"/>
                <a:cs typeface="AvenirNext LT Pro Regular"/>
              </a:rPr>
              <a:t>lead</a:t>
            </a:r>
            <a:endParaRPr lang="en-US" sz="2400" dirty="0">
              <a:latin typeface="AvenirNext LT Pro Regular"/>
              <a:cs typeface="AvenirNext LT Pro Regular"/>
            </a:endParaRPr>
          </a:p>
          <a:p>
            <a:endParaRPr dirty="0"/>
          </a:p>
        </p:txBody>
      </p:sp>
      <p:sp>
        <p:nvSpPr>
          <p:cNvPr id="4" name="Holder 4"/>
          <p:cNvSpPr>
            <a:spLocks noGrp="1"/>
          </p:cNvSpPr>
          <p:nvPr>
            <p:ph sz="half" idx="3" hasCustomPrompt="1"/>
          </p:nvPr>
        </p:nvSpPr>
        <p:spPr>
          <a:xfrm>
            <a:off x="7080071" y="2561493"/>
            <a:ext cx="5966460" cy="3783087"/>
          </a:xfrm>
          <a:prstGeom prst="rect">
            <a:avLst/>
          </a:prstGeom>
        </p:spPr>
        <p:txBody>
          <a:bodyPr wrap="square" lIns="0" tIns="0" rIns="0" bIns="0">
            <a:spAutoFit/>
          </a:bodyPr>
          <a:lstStyle>
            <a:lvl1pPr>
              <a:defRPr sz="2400">
                <a:latin typeface="AvenirNext LT Pro Regular" panose="020B0504020202020204" pitchFamily="34" charset="0"/>
              </a:defRPr>
            </a:lvl1pPr>
          </a:lstStyle>
          <a:p>
            <a:pPr marL="12700" algn="just">
              <a:lnSpc>
                <a:spcPct val="100000"/>
              </a:lnSpc>
              <a:spcBef>
                <a:spcPts val="820"/>
              </a:spcBef>
            </a:pPr>
            <a:r>
              <a:rPr lang="en-US" sz="2400" spc="-50" dirty="0">
                <a:solidFill>
                  <a:srgbClr val="231F20"/>
                </a:solidFill>
                <a:latin typeface="AvenirNext LT Pro Regular"/>
                <a:cs typeface="AvenirNext LT Pro Regular"/>
              </a:rPr>
              <a:t>This</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would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bulleted</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item</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as</a:t>
            </a:r>
            <a:r>
              <a:rPr lang="en-US" sz="2400" spc="-100"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part</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of</a:t>
            </a:r>
            <a:r>
              <a:rPr lang="en-US" sz="2400" spc="-40"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5"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list</a:t>
            </a:r>
            <a:endParaRPr lang="en-US" sz="2400" dirty="0">
              <a:latin typeface="AvenirNext LT Pro Regular"/>
              <a:cs typeface="AvenirNext LT Pro Regular"/>
            </a:endParaRPr>
          </a:p>
          <a:p>
            <a:pPr marL="12700" marR="5080" algn="just">
              <a:lnSpc>
                <a:spcPct val="125000"/>
              </a:lnSpc>
            </a:pPr>
            <a:r>
              <a:rPr lang="en-US" sz="2400" spc="-45" dirty="0">
                <a:solidFill>
                  <a:srgbClr val="231F20"/>
                </a:solidFill>
                <a:latin typeface="AvenirNext LT Pro Regular"/>
                <a:cs typeface="AvenirNext LT Pro Regular"/>
              </a:rPr>
              <a:t>Nothing</a:t>
            </a:r>
            <a:r>
              <a:rPr lang="en-US" sz="2400" spc="-105"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more</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than</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generic</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text,</a:t>
            </a:r>
            <a:r>
              <a:rPr lang="en-US" sz="2400" spc="-17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could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used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in</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this</a:t>
            </a:r>
            <a:r>
              <a:rPr lang="en-US" sz="2400" spc="-100"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space  </a:t>
            </a:r>
            <a:r>
              <a:rPr lang="en-US" sz="2400" spc="-70" dirty="0">
                <a:solidFill>
                  <a:srgbClr val="231F20"/>
                </a:solidFill>
                <a:latin typeface="AvenirNext LT Pro Regular"/>
                <a:cs typeface="AvenirNext LT Pro Regular"/>
              </a:rPr>
              <a:t>Twenty-four </a:t>
            </a:r>
            <a:r>
              <a:rPr lang="en-US" sz="2400" spc="-40" dirty="0">
                <a:solidFill>
                  <a:srgbClr val="231F20"/>
                </a:solidFill>
                <a:latin typeface="AvenirNext LT Pro Regular"/>
                <a:cs typeface="AvenirNext LT Pro Regular"/>
              </a:rPr>
              <a:t>point </a:t>
            </a:r>
            <a:r>
              <a:rPr lang="en-US" sz="2400" spc="-45" dirty="0" err="1">
                <a:solidFill>
                  <a:srgbClr val="231F20"/>
                </a:solidFill>
                <a:latin typeface="AvenirNext LT Pro Regular"/>
                <a:cs typeface="AvenirNext LT Pro Regular"/>
              </a:rPr>
              <a:t>Avenir</a:t>
            </a:r>
            <a:r>
              <a:rPr lang="en-US" sz="2400" spc="-45" dirty="0">
                <a:solidFill>
                  <a:srgbClr val="231F20"/>
                </a:solidFill>
                <a:latin typeface="AvenirNext LT Pro Regular"/>
                <a:cs typeface="AvenirNext LT Pro Regular"/>
              </a:rPr>
              <a:t> Next </a:t>
            </a:r>
            <a:r>
              <a:rPr lang="en-US" sz="2400" spc="-50" dirty="0">
                <a:solidFill>
                  <a:srgbClr val="231F20"/>
                </a:solidFill>
                <a:latin typeface="AvenirNext LT Pro Regular"/>
                <a:cs typeface="AvenirNext LT Pro Regular"/>
              </a:rPr>
              <a:t>Regular; </a:t>
            </a:r>
            <a:r>
              <a:rPr lang="en-US" sz="2400" spc="-25" dirty="0">
                <a:solidFill>
                  <a:srgbClr val="231F20"/>
                </a:solidFill>
                <a:latin typeface="AvenirNext LT Pro Regular"/>
                <a:cs typeface="AvenirNext LT Pro Regular"/>
              </a:rPr>
              <a:t>on </a:t>
            </a:r>
            <a:r>
              <a:rPr lang="en-US" sz="2400" spc="-45" dirty="0">
                <a:solidFill>
                  <a:srgbClr val="231F20"/>
                </a:solidFill>
                <a:latin typeface="AvenirNext LT Pro Regular"/>
                <a:cs typeface="AvenirNext LT Pro Regular"/>
              </a:rPr>
              <a:t>36-point </a:t>
            </a:r>
            <a:r>
              <a:rPr lang="en-US" sz="2400" spc="-55" dirty="0">
                <a:solidFill>
                  <a:srgbClr val="231F20"/>
                </a:solidFill>
                <a:latin typeface="AvenirNext LT Pro Regular"/>
                <a:cs typeface="AvenirNext LT Pro Regular"/>
              </a:rPr>
              <a:t>leading  </a:t>
            </a:r>
            <a:r>
              <a:rPr lang="en-US" sz="2400" spc="-45" dirty="0">
                <a:solidFill>
                  <a:srgbClr val="231F20"/>
                </a:solidFill>
                <a:latin typeface="AvenirNext LT Pro Regular"/>
                <a:cs typeface="AvenirNext LT Pro Regular"/>
              </a:rPr>
              <a:t>Generic</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text</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could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used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in</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this</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place</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right</a:t>
            </a:r>
            <a:r>
              <a:rPr lang="en-US" sz="2400" spc="-100"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here</a:t>
            </a:r>
            <a:endParaRPr lang="en-US" sz="2400" dirty="0">
              <a:latin typeface="AvenirNext LT Pro Regular"/>
              <a:cs typeface="AvenirNext LT Pro Regular"/>
            </a:endParaRPr>
          </a:p>
          <a:p>
            <a:pPr marL="12700" algn="just">
              <a:lnSpc>
                <a:spcPct val="100000"/>
              </a:lnSpc>
              <a:spcBef>
                <a:spcPts val="720"/>
              </a:spcBef>
            </a:pPr>
            <a:r>
              <a:rPr lang="en-US" sz="2400" spc="-45" dirty="0">
                <a:solidFill>
                  <a:srgbClr val="231F20"/>
                </a:solidFill>
                <a:latin typeface="AvenirNext LT Pro Regular"/>
                <a:cs typeface="AvenirNext LT Pro Regular"/>
              </a:rPr>
              <a:t>Subhead</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level;</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21</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point</a:t>
            </a:r>
            <a:r>
              <a:rPr lang="en-US" sz="2400" spc="-140" dirty="0">
                <a:solidFill>
                  <a:srgbClr val="231F20"/>
                </a:solidFill>
                <a:latin typeface="AvenirNext LT Pro Regular"/>
                <a:cs typeface="AvenirNext LT Pro Regular"/>
              </a:rPr>
              <a:t> </a:t>
            </a:r>
            <a:r>
              <a:rPr lang="en-US" sz="2400" spc="-45" dirty="0" err="1">
                <a:solidFill>
                  <a:srgbClr val="231F20"/>
                </a:solidFill>
                <a:latin typeface="AvenirNext LT Pro Regular"/>
                <a:cs typeface="AvenirNext LT Pro Regular"/>
              </a:rPr>
              <a:t>Avenir</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Next</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Reg.</a:t>
            </a:r>
            <a:r>
              <a:rPr lang="en-US" sz="2400" spc="-17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on</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48</a:t>
            </a:r>
            <a:r>
              <a:rPr lang="en-US" sz="2400" spc="-100" dirty="0">
                <a:solidFill>
                  <a:srgbClr val="231F20"/>
                </a:solidFill>
                <a:latin typeface="AvenirNext LT Pro Regular"/>
                <a:cs typeface="AvenirNext LT Pro Regular"/>
              </a:rPr>
              <a:t> </a:t>
            </a:r>
            <a:r>
              <a:rPr lang="en-US" sz="2400" spc="-55" dirty="0">
                <a:solidFill>
                  <a:srgbClr val="231F20"/>
                </a:solidFill>
                <a:latin typeface="AvenirNext LT Pro Regular"/>
                <a:cs typeface="AvenirNext LT Pro Regular"/>
              </a:rPr>
              <a:t>lead</a:t>
            </a:r>
            <a:endParaRPr lang="en-US" sz="2400" dirty="0">
              <a:latin typeface="AvenirNext LT Pro Regular"/>
              <a:cs typeface="AvenirNext LT Pro Regular"/>
            </a:endParaRPr>
          </a:p>
          <a:p>
            <a:endParaRPr dirty="0"/>
          </a:p>
        </p:txBody>
      </p:sp>
      <p:sp>
        <p:nvSpPr>
          <p:cNvPr id="5" name="Holder 5"/>
          <p:cNvSpPr>
            <a:spLocks noGrp="1"/>
          </p:cNvSpPr>
          <p:nvPr>
            <p:ph type="ftr" sz="quarter" idx="5"/>
          </p:nvPr>
        </p:nvSpPr>
        <p:spPr>
          <a:xfrm>
            <a:off x="4663440" y="7228332"/>
            <a:ext cx="4389120" cy="38862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85800" y="7228332"/>
            <a:ext cx="3154680"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5/18/22</a:t>
            </a:fld>
            <a:endParaRPr lang="en-US"/>
          </a:p>
        </p:txBody>
      </p:sp>
      <p:sp>
        <p:nvSpPr>
          <p:cNvPr id="7" name="Holder 7"/>
          <p:cNvSpPr>
            <a:spLocks noGrp="1"/>
          </p:cNvSpPr>
          <p:nvPr>
            <p:ph type="sldNum" sz="quarter" idx="7"/>
          </p:nvPr>
        </p:nvSpPr>
        <p:spPr>
          <a:xfrm>
            <a:off x="9875520" y="7228332"/>
            <a:ext cx="3154680" cy="3886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21170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7E7774"/>
                </a:solidFill>
                <a:latin typeface="Merriweather"/>
                <a:cs typeface="Merriweather"/>
              </a:defRPr>
            </a:lvl1pPr>
          </a:lstStyle>
          <a:p>
            <a:endParaRPr dirty="0"/>
          </a:p>
        </p:txBody>
      </p:sp>
      <p:sp>
        <p:nvSpPr>
          <p:cNvPr id="3" name="Holder 3"/>
          <p:cNvSpPr>
            <a:spLocks noGrp="1"/>
          </p:cNvSpPr>
          <p:nvPr>
            <p:ph type="ftr" sz="quarter" idx="5"/>
          </p:nvPr>
        </p:nvSpPr>
        <p:spPr>
          <a:xfrm>
            <a:off x="4663440" y="7228332"/>
            <a:ext cx="4389120" cy="38862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85800" y="7228332"/>
            <a:ext cx="3154680"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5/18/22</a:t>
            </a:fld>
            <a:endParaRPr lang="en-US"/>
          </a:p>
        </p:txBody>
      </p:sp>
      <p:sp>
        <p:nvSpPr>
          <p:cNvPr id="5" name="Holder 5"/>
          <p:cNvSpPr>
            <a:spLocks noGrp="1"/>
          </p:cNvSpPr>
          <p:nvPr>
            <p:ph type="sldNum" sz="quarter" idx="7"/>
          </p:nvPr>
        </p:nvSpPr>
        <p:spPr>
          <a:xfrm>
            <a:off x="9875520" y="7228332"/>
            <a:ext cx="3154680" cy="3886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558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10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64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A5B0-A63A-40A2-8B70-6995728EED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821528-6441-499E-8E85-8012426CEE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E6CE9-C349-423C-8147-DEDC4C9FA066}"/>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D1291A76-1D24-4A50-A308-F3EEE12CC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536C4-6A97-4F38-AC6D-7C33628C6B4A}"/>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464756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53CA-93F8-45C1-8619-9BF343962153}"/>
              </a:ext>
            </a:extLst>
          </p:cNvPr>
          <p:cNvSpPr>
            <a:spLocks noGrp="1"/>
          </p:cNvSpPr>
          <p:nvPr>
            <p:ph type="title"/>
          </p:nvPr>
        </p:nvSpPr>
        <p:spPr>
          <a:xfrm>
            <a:off x="936625" y="1938338"/>
            <a:ext cx="11830050" cy="32321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B9D534-1A34-46AA-8605-0B2E2AFE16BF}"/>
              </a:ext>
            </a:extLst>
          </p:cNvPr>
          <p:cNvSpPr>
            <a:spLocks noGrp="1"/>
          </p:cNvSpPr>
          <p:nvPr>
            <p:ph type="body" idx="1"/>
          </p:nvPr>
        </p:nvSpPr>
        <p:spPr>
          <a:xfrm>
            <a:off x="936625" y="5200650"/>
            <a:ext cx="11830050" cy="17002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2881ED-A32A-413E-9079-7E36AD982FBB}"/>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BB99F23A-ECA9-4EE9-8EF2-E778C00CF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B3A70-0AD8-4815-901E-7532788585C1}"/>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221788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A6E2A-6BFA-49B0-B8CF-D4D9C5AE8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0EA9C1-4D71-429F-9CDE-7590579A22D5}"/>
              </a:ext>
            </a:extLst>
          </p:cNvPr>
          <p:cNvSpPr>
            <a:spLocks noGrp="1"/>
          </p:cNvSpPr>
          <p:nvPr>
            <p:ph sz="half" idx="1"/>
          </p:nvPr>
        </p:nvSpPr>
        <p:spPr>
          <a:xfrm>
            <a:off x="942975" y="2068513"/>
            <a:ext cx="5838825"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42DD1-46F9-4191-8179-889411E524BC}"/>
              </a:ext>
            </a:extLst>
          </p:cNvPr>
          <p:cNvSpPr>
            <a:spLocks noGrp="1"/>
          </p:cNvSpPr>
          <p:nvPr>
            <p:ph sz="half" idx="2"/>
          </p:nvPr>
        </p:nvSpPr>
        <p:spPr>
          <a:xfrm>
            <a:off x="6934200" y="2068513"/>
            <a:ext cx="5838825"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E95AC5-6977-479D-BE2D-F9406432A909}"/>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6" name="Footer Placeholder 5">
            <a:extLst>
              <a:ext uri="{FF2B5EF4-FFF2-40B4-BE49-F238E27FC236}">
                <a16:creationId xmlns:a16="http://schemas.microsoft.com/office/drawing/2014/main" id="{79AC5712-FF4B-41DB-82D9-D0557AC03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2005B-D6EC-4BB9-AD11-2148BAE3D2B4}"/>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1759415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28315" y="1197352"/>
            <a:ext cx="7659369" cy="1346200"/>
          </a:xfrm>
          <a:prstGeom prst="rect">
            <a:avLst/>
          </a:prstGeom>
        </p:spPr>
        <p:txBody>
          <a:bodyPr wrap="square" lIns="0" tIns="0" rIns="0" bIns="0">
            <a:spAutoFit/>
          </a:bodyPr>
          <a:lstStyle>
            <a:lvl1pPr>
              <a:defRPr sz="4500" b="0" i="0">
                <a:solidFill>
                  <a:srgbClr val="7E7774"/>
                </a:solidFill>
                <a:latin typeface="Merriweather"/>
                <a:cs typeface="Merriweather"/>
              </a:defRPr>
            </a:lvl1pPr>
          </a:lstStyle>
          <a:p>
            <a:endParaRPr dirty="0"/>
          </a:p>
        </p:txBody>
      </p:sp>
      <p:sp>
        <p:nvSpPr>
          <p:cNvPr id="7" name="object 6">
            <a:extLst>
              <a:ext uri="{FF2B5EF4-FFF2-40B4-BE49-F238E27FC236}">
                <a16:creationId xmlns:a16="http://schemas.microsoft.com/office/drawing/2014/main" id="{EA41E62D-5D49-45CA-9198-F3BD030D02FE}"/>
              </a:ext>
            </a:extLst>
          </p:cNvPr>
          <p:cNvSpPr/>
          <p:nvPr userDrawn="1"/>
        </p:nvSpPr>
        <p:spPr>
          <a:xfrm>
            <a:off x="0" y="6553200"/>
            <a:ext cx="13716000" cy="1219200"/>
          </a:xfrm>
          <a:custGeom>
            <a:avLst/>
            <a:gdLst/>
            <a:ahLst/>
            <a:cxnLst/>
            <a:rect l="l" t="t" r="r" b="b"/>
            <a:pathLst>
              <a:path w="13716000" h="1219200">
                <a:moveTo>
                  <a:pt x="0" y="1219200"/>
                </a:moveTo>
                <a:lnTo>
                  <a:pt x="13716000" y="1219200"/>
                </a:lnTo>
                <a:lnTo>
                  <a:pt x="13716000" y="0"/>
                </a:lnTo>
                <a:lnTo>
                  <a:pt x="0" y="0"/>
                </a:lnTo>
                <a:lnTo>
                  <a:pt x="0" y="1219200"/>
                </a:lnTo>
                <a:close/>
              </a:path>
            </a:pathLst>
          </a:custGeom>
          <a:solidFill>
            <a:srgbClr val="FCAF25"/>
          </a:solidFill>
        </p:spPr>
        <p:txBody>
          <a:bodyPr wrap="square" lIns="0" tIns="0" rIns="0" bIns="0" rtlCol="0"/>
          <a:lstStyle/>
          <a:p>
            <a:endParaRPr/>
          </a:p>
        </p:txBody>
      </p:sp>
      <p:sp>
        <p:nvSpPr>
          <p:cNvPr id="8" name="object 7">
            <a:extLst>
              <a:ext uri="{FF2B5EF4-FFF2-40B4-BE49-F238E27FC236}">
                <a16:creationId xmlns:a16="http://schemas.microsoft.com/office/drawing/2014/main" id="{8D94966D-6EBF-459D-A20B-1EF9DBE80816}"/>
              </a:ext>
            </a:extLst>
          </p:cNvPr>
          <p:cNvSpPr/>
          <p:nvPr userDrawn="1"/>
        </p:nvSpPr>
        <p:spPr>
          <a:xfrm>
            <a:off x="762000" y="6705600"/>
            <a:ext cx="1104900" cy="914400"/>
          </a:xfrm>
          <a:prstGeom prst="rect">
            <a:avLst/>
          </a:prstGeom>
          <a:blipFill>
            <a:blip r:embed="rId7" cstate="print"/>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BD2D5FDC-5FBF-4A78-BF05-0A14B4C3605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029200" y="6954036"/>
            <a:ext cx="11530835" cy="417528"/>
          </a:xfrm>
          <a:prstGeom prst="rect">
            <a:avLst/>
          </a:prstGeom>
        </p:spPr>
      </p:pic>
    </p:spTree>
    <p:extLst>
      <p:ext uri="{BB962C8B-B14F-4D97-AF65-F5344CB8AC3E}">
        <p14:creationId xmlns:p14="http://schemas.microsoft.com/office/powerpoint/2010/main" val="379710230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2FC6C8-7745-4C81-82B2-8038D4029716}"/>
              </a:ext>
            </a:extLst>
          </p:cNvPr>
          <p:cNvSpPr>
            <a:spLocks noGrp="1"/>
          </p:cNvSpPr>
          <p:nvPr>
            <p:ph type="title"/>
          </p:nvPr>
        </p:nvSpPr>
        <p:spPr>
          <a:xfrm>
            <a:off x="942975" y="414338"/>
            <a:ext cx="1183005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53F6D9-6305-4E77-A33B-16D1110C155E}"/>
              </a:ext>
            </a:extLst>
          </p:cNvPr>
          <p:cNvSpPr>
            <a:spLocks noGrp="1"/>
          </p:cNvSpPr>
          <p:nvPr>
            <p:ph type="body" idx="1"/>
          </p:nvPr>
        </p:nvSpPr>
        <p:spPr>
          <a:xfrm>
            <a:off x="942975" y="2068513"/>
            <a:ext cx="1183005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B4C07-965B-42DB-AA5F-375C95CB827E}"/>
              </a:ext>
            </a:extLst>
          </p:cNvPr>
          <p:cNvSpPr>
            <a:spLocks noGrp="1"/>
          </p:cNvSpPr>
          <p:nvPr>
            <p:ph type="dt" sz="half" idx="2"/>
          </p:nvPr>
        </p:nvSpPr>
        <p:spPr>
          <a:xfrm>
            <a:off x="942975" y="7204075"/>
            <a:ext cx="3086100" cy="414338"/>
          </a:xfrm>
          <a:prstGeom prst="rect">
            <a:avLst/>
          </a:prstGeom>
        </p:spPr>
        <p:txBody>
          <a:bodyPr vert="horz" lIns="91440" tIns="45720" rIns="91440" bIns="45720" rtlCol="0" anchor="ctr"/>
          <a:lstStyle>
            <a:lvl1pPr algn="l">
              <a:defRPr sz="1200">
                <a:solidFill>
                  <a:schemeClr val="tx1">
                    <a:tint val="75000"/>
                  </a:schemeClr>
                </a:solidFill>
              </a:defRPr>
            </a:lvl1p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386A7218-8A30-464A-AA0E-6DDC2ED2882B}"/>
              </a:ext>
            </a:extLst>
          </p:cNvPr>
          <p:cNvSpPr>
            <a:spLocks noGrp="1"/>
          </p:cNvSpPr>
          <p:nvPr>
            <p:ph type="ftr" sz="quarter" idx="3"/>
          </p:nvPr>
        </p:nvSpPr>
        <p:spPr>
          <a:xfrm>
            <a:off x="4543425" y="7204075"/>
            <a:ext cx="46291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CB6BDE-1A7B-4AFC-BE5C-37B79B92F09B}"/>
              </a:ext>
            </a:extLst>
          </p:cNvPr>
          <p:cNvSpPr>
            <a:spLocks noGrp="1"/>
          </p:cNvSpPr>
          <p:nvPr>
            <p:ph type="sldNum" sz="quarter" idx="4"/>
          </p:nvPr>
        </p:nvSpPr>
        <p:spPr>
          <a:xfrm>
            <a:off x="9686925" y="7204075"/>
            <a:ext cx="3086100"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8ECDDC0-9624-4362-849D-6C913086A82C}" type="slidenum">
              <a:rPr lang="en-US" smtClean="0"/>
              <a:t>‹#›</a:t>
            </a:fld>
            <a:endParaRPr lang="en-US"/>
          </a:p>
        </p:txBody>
      </p:sp>
    </p:spTree>
    <p:extLst>
      <p:ext uri="{BB962C8B-B14F-4D97-AF65-F5344CB8AC3E}">
        <p14:creationId xmlns:p14="http://schemas.microsoft.com/office/powerpoint/2010/main" val="15137162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413810"/>
            <a:ext cx="1183005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42975" y="2069042"/>
            <a:ext cx="1183005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42975" y="7203865"/>
            <a:ext cx="308610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B89A6146-B769-43EF-A1C1-D077073B343F}" type="datetimeFigureOut">
              <a:rPr lang="en-US" smtClean="0"/>
              <a:t>5/18/22</a:t>
            </a:fld>
            <a:endParaRPr lang="en-US"/>
          </a:p>
        </p:txBody>
      </p:sp>
      <p:sp>
        <p:nvSpPr>
          <p:cNvPr id="5" name="Footer Placeholder 4"/>
          <p:cNvSpPr>
            <a:spLocks noGrp="1"/>
          </p:cNvSpPr>
          <p:nvPr>
            <p:ph type="ftr" sz="quarter" idx="3"/>
          </p:nvPr>
        </p:nvSpPr>
        <p:spPr>
          <a:xfrm>
            <a:off x="4543425" y="7203865"/>
            <a:ext cx="462915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6925" y="7203865"/>
            <a:ext cx="308610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72720C89-37DE-47E7-9D35-DC315C9E9C6D}" type="slidenum">
              <a:rPr lang="en-US" smtClean="0"/>
              <a:t>‹#›</a:t>
            </a:fld>
            <a:endParaRPr lang="en-US"/>
          </a:p>
        </p:txBody>
      </p:sp>
    </p:spTree>
    <p:extLst>
      <p:ext uri="{BB962C8B-B14F-4D97-AF65-F5344CB8AC3E}">
        <p14:creationId xmlns:p14="http://schemas.microsoft.com/office/powerpoint/2010/main" val="418049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jpeg"/><Relationship Id="rId2" Type="http://schemas.openxmlformats.org/officeDocument/2006/relationships/notesSlide" Target="../notesSlides/notesSlide5.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1DFD19-269E-42BD-805F-F6EA8B64D83F}"/>
              </a:ext>
            </a:extLst>
          </p:cNvPr>
          <p:cNvSpPr/>
          <p:nvPr/>
        </p:nvSpPr>
        <p:spPr>
          <a:xfrm>
            <a:off x="11264593" y="0"/>
            <a:ext cx="2451407" cy="2209800"/>
          </a:xfrm>
          <a:prstGeom prst="rect">
            <a:avLst/>
          </a:prstGeom>
          <a:solidFill>
            <a:srgbClr val="FCA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bject 7">
            <a:extLst>
              <a:ext uri="{FF2B5EF4-FFF2-40B4-BE49-F238E27FC236}">
                <a16:creationId xmlns:a16="http://schemas.microsoft.com/office/drawing/2014/main" id="{74B2D386-95F7-404E-A9A1-0C0D6F68FBB3}"/>
              </a:ext>
            </a:extLst>
          </p:cNvPr>
          <p:cNvSpPr/>
          <p:nvPr/>
        </p:nvSpPr>
        <p:spPr>
          <a:xfrm>
            <a:off x="11963400" y="304800"/>
            <a:ext cx="1469174" cy="121586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38111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19-2450-46E0-90F5-88BE984773D8}"/>
              </a:ext>
            </a:extLst>
          </p:cNvPr>
          <p:cNvSpPr>
            <a:spLocks noGrp="1"/>
          </p:cNvSpPr>
          <p:nvPr>
            <p:ph type="title"/>
          </p:nvPr>
        </p:nvSpPr>
        <p:spPr>
          <a:xfrm>
            <a:off x="762000" y="23191"/>
            <a:ext cx="11277600" cy="2077492"/>
          </a:xfrm>
        </p:spPr>
        <p:txBody>
          <a:bodyPr/>
          <a:lstStyle/>
          <a:p>
            <a:r>
              <a:rPr lang="fr-FR" dirty="0"/>
              <a:t>Et, pour maintenir la force de notre voix et assurer un espace civique dynamique, nous devons également :</a:t>
            </a:r>
          </a:p>
        </p:txBody>
      </p:sp>
      <p:sp>
        <p:nvSpPr>
          <p:cNvPr id="3" name="Content Placeholder 2">
            <a:extLst>
              <a:ext uri="{FF2B5EF4-FFF2-40B4-BE49-F238E27FC236}">
                <a16:creationId xmlns:a16="http://schemas.microsoft.com/office/drawing/2014/main" id="{F1CDF318-9B75-464F-B714-DF5255B42515}"/>
              </a:ext>
            </a:extLst>
          </p:cNvPr>
          <p:cNvSpPr>
            <a:spLocks noGrp="1"/>
          </p:cNvSpPr>
          <p:nvPr>
            <p:ph sz="half" idx="2"/>
          </p:nvPr>
        </p:nvSpPr>
        <p:spPr>
          <a:xfrm>
            <a:off x="669471" y="2113935"/>
            <a:ext cx="12741729" cy="5170646"/>
          </a:xfrm>
        </p:spPr>
        <p:txBody>
          <a:bodyPr/>
          <a:lstStyle/>
          <a:p>
            <a:pPr marL="342900" indent="-342900">
              <a:buFont typeface="Arial" panose="020B0604020202020204" pitchFamily="34" charset="0"/>
              <a:buChar char="•"/>
            </a:pPr>
            <a:r>
              <a:rPr lang="fr-FR" dirty="0"/>
              <a:t>Veiller à ce que notre identité et nos intentions soient claires</a:t>
            </a:r>
          </a:p>
          <a:p>
            <a:pPr marL="342900" indent="-342900">
              <a:buFont typeface="Arial" panose="020B0604020202020204" pitchFamily="34" charset="0"/>
              <a:buChar char="•"/>
            </a:pPr>
            <a:r>
              <a:rPr lang="fr-FR" dirty="0"/>
              <a:t>Démontrer le caractère central de la SDSR dans l’atteinte des objectifs pour le développement international</a:t>
            </a:r>
          </a:p>
          <a:p>
            <a:pPr marL="342900" indent="-342900">
              <a:buFont typeface="Arial" panose="020B0604020202020204" pitchFamily="34" charset="0"/>
              <a:buChar char="•"/>
            </a:pPr>
            <a:r>
              <a:rPr lang="fr-FR" dirty="0"/>
              <a:t>Mesurer et amplifier l'impact du plaidoyer et des réalisations</a:t>
            </a:r>
          </a:p>
          <a:p>
            <a:pPr marL="342900" indent="-342900">
              <a:buFont typeface="Arial" panose="020B0604020202020204" pitchFamily="34" charset="0"/>
              <a:buChar char="•"/>
            </a:pPr>
            <a:r>
              <a:rPr lang="fr-FR" dirty="0"/>
              <a:t>Assurer un financement pluriannuel, en accord avec notre mission, pour soutenir les efforts de plaidoyer de PAI et des partenaires financés </a:t>
            </a:r>
          </a:p>
          <a:p>
            <a:pPr marL="342900" indent="-342900">
              <a:buFont typeface="Arial" panose="020B0604020202020204" pitchFamily="34" charset="0"/>
              <a:buChar char="•"/>
            </a:pPr>
            <a:r>
              <a:rPr lang="fr-FR" dirty="0"/>
              <a:t>Réaliser des investissements de manière flexible et sans restriction dans les programmes de développement des capacités institutionnelles et de plaidoyer aussi bien de PAI que des partenaires financés</a:t>
            </a:r>
          </a:p>
          <a:p>
            <a:pPr marL="342900" indent="-342900">
              <a:buFont typeface="Arial" panose="020B0604020202020204" pitchFamily="34" charset="0"/>
              <a:buChar char="•"/>
            </a:pPr>
            <a:r>
              <a:rPr lang="fr-FR" dirty="0"/>
              <a:t>Créer des espaces de partage des apprentissages et d'échange entre pairs au sein et au-delà du réseau d'OSC homologues de PAI</a:t>
            </a:r>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p:txBody>
      </p:sp>
    </p:spTree>
    <p:extLst>
      <p:ext uri="{BB962C8B-B14F-4D97-AF65-F5344CB8AC3E}">
        <p14:creationId xmlns:p14="http://schemas.microsoft.com/office/powerpoint/2010/main" val="4248783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8315" y="2209800"/>
            <a:ext cx="9854692" cy="718145"/>
          </a:xfrm>
          <a:prstGeom prst="rect">
            <a:avLst/>
          </a:prstGeom>
        </p:spPr>
        <p:txBody>
          <a:bodyPr vert="horz" wrap="square" lIns="0" tIns="76200" rIns="0" bIns="0" rtlCol="0">
            <a:spAutoFit/>
          </a:bodyPr>
          <a:lstStyle/>
          <a:p>
            <a:pPr marL="4286250" marR="5080">
              <a:lnSpc>
                <a:spcPts val="5000"/>
              </a:lnSpc>
              <a:spcBef>
                <a:spcPts val="600"/>
              </a:spcBef>
            </a:pPr>
            <a:r>
              <a:rPr lang="fr-FR" spc="-60" dirty="0"/>
              <a:t>Remerciements</a:t>
            </a:r>
            <a:endParaRPr lang="fr-FR" spc="-90" dirty="0"/>
          </a:p>
        </p:txBody>
      </p:sp>
      <p:sp>
        <p:nvSpPr>
          <p:cNvPr id="6" name="object 6"/>
          <p:cNvSpPr/>
          <p:nvPr/>
        </p:nvSpPr>
        <p:spPr>
          <a:xfrm>
            <a:off x="0" y="0"/>
            <a:ext cx="6858000" cy="77724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E52447A5-7AAC-4886-BED6-4331028B0F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79" t="17647" r="37830" b="56669"/>
          <a:stretch/>
        </p:blipFill>
        <p:spPr>
          <a:xfrm>
            <a:off x="11511407" y="5791200"/>
            <a:ext cx="1371600" cy="11206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C93D-8B1A-4FEB-84B0-5B104A6E6467}"/>
              </a:ext>
            </a:extLst>
          </p:cNvPr>
          <p:cNvSpPr>
            <a:spLocks noGrp="1"/>
          </p:cNvSpPr>
          <p:nvPr>
            <p:ph type="title" idx="4294967295"/>
          </p:nvPr>
        </p:nvSpPr>
        <p:spPr>
          <a:xfrm>
            <a:off x="912921" y="844726"/>
            <a:ext cx="9960822" cy="638502"/>
          </a:xfrm>
        </p:spPr>
        <p:txBody>
          <a:bodyPr>
            <a:no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fr-FR" sz="4500" dirty="0">
                <a:solidFill>
                  <a:srgbClr val="7E7774"/>
                </a:solidFill>
                <a:latin typeface="Merriweather"/>
              </a:rPr>
              <a:t>Conseil d'administration de PAI </a:t>
            </a:r>
          </a:p>
        </p:txBody>
      </p:sp>
      <p:pic>
        <p:nvPicPr>
          <p:cNvPr id="10" name="Picture 9">
            <a:extLst>
              <a:ext uri="{FF2B5EF4-FFF2-40B4-BE49-F238E27FC236}">
                <a16:creationId xmlns:a16="http://schemas.microsoft.com/office/drawing/2014/main" id="{90062353-7130-427E-B9F6-AF2A6D4EA0AC}"/>
              </a:ext>
            </a:extLst>
          </p:cNvPr>
          <p:cNvPicPr>
            <a:picLocks noChangeAspect="1"/>
          </p:cNvPicPr>
          <p:nvPr/>
        </p:nvPicPr>
        <p:blipFill>
          <a:blip r:embed="rId2"/>
          <a:stretch>
            <a:fillRect/>
          </a:stretch>
        </p:blipFill>
        <p:spPr>
          <a:xfrm>
            <a:off x="882441" y="1902779"/>
            <a:ext cx="3341973" cy="2156992"/>
          </a:xfrm>
          <a:prstGeom prst="rect">
            <a:avLst/>
          </a:prstGeom>
        </p:spPr>
      </p:pic>
      <p:pic>
        <p:nvPicPr>
          <p:cNvPr id="12" name="Picture 11">
            <a:extLst>
              <a:ext uri="{FF2B5EF4-FFF2-40B4-BE49-F238E27FC236}">
                <a16:creationId xmlns:a16="http://schemas.microsoft.com/office/drawing/2014/main" id="{06CD8EFF-DF04-4BC1-8EA3-C738D0C4AED9}"/>
              </a:ext>
            </a:extLst>
          </p:cNvPr>
          <p:cNvPicPr>
            <a:picLocks noChangeAspect="1"/>
          </p:cNvPicPr>
          <p:nvPr/>
        </p:nvPicPr>
        <p:blipFill>
          <a:blip r:embed="rId3"/>
          <a:stretch>
            <a:fillRect/>
          </a:stretch>
        </p:blipFill>
        <p:spPr>
          <a:xfrm>
            <a:off x="4306484" y="1902779"/>
            <a:ext cx="5103033" cy="2186231"/>
          </a:xfrm>
          <a:prstGeom prst="rect">
            <a:avLst/>
          </a:prstGeom>
        </p:spPr>
      </p:pic>
      <p:pic>
        <p:nvPicPr>
          <p:cNvPr id="16" name="Picture 15">
            <a:extLst>
              <a:ext uri="{FF2B5EF4-FFF2-40B4-BE49-F238E27FC236}">
                <a16:creationId xmlns:a16="http://schemas.microsoft.com/office/drawing/2014/main" id="{D97B0A75-C6B6-4315-96A5-AAF23493F7B2}"/>
              </a:ext>
            </a:extLst>
          </p:cNvPr>
          <p:cNvPicPr>
            <a:picLocks noChangeAspect="1"/>
          </p:cNvPicPr>
          <p:nvPr/>
        </p:nvPicPr>
        <p:blipFill>
          <a:blip r:embed="rId4"/>
          <a:stretch>
            <a:fillRect/>
          </a:stretch>
        </p:blipFill>
        <p:spPr>
          <a:xfrm>
            <a:off x="9465724" y="1902779"/>
            <a:ext cx="3367835" cy="1997588"/>
          </a:xfrm>
          <a:prstGeom prst="rect">
            <a:avLst/>
          </a:prstGeom>
        </p:spPr>
      </p:pic>
      <p:pic>
        <p:nvPicPr>
          <p:cNvPr id="18" name="Picture 17">
            <a:extLst>
              <a:ext uri="{FF2B5EF4-FFF2-40B4-BE49-F238E27FC236}">
                <a16:creationId xmlns:a16="http://schemas.microsoft.com/office/drawing/2014/main" id="{ADA9A159-96D2-4951-AA10-8AF257E37DE5}"/>
              </a:ext>
            </a:extLst>
          </p:cNvPr>
          <p:cNvPicPr>
            <a:picLocks noChangeAspect="1"/>
          </p:cNvPicPr>
          <p:nvPr/>
        </p:nvPicPr>
        <p:blipFill>
          <a:blip r:embed="rId5"/>
          <a:stretch>
            <a:fillRect/>
          </a:stretch>
        </p:blipFill>
        <p:spPr>
          <a:xfrm>
            <a:off x="2559929" y="4394059"/>
            <a:ext cx="1664485" cy="2010787"/>
          </a:xfrm>
          <a:prstGeom prst="rect">
            <a:avLst/>
          </a:prstGeom>
        </p:spPr>
      </p:pic>
      <p:pic>
        <p:nvPicPr>
          <p:cNvPr id="20" name="Picture 19">
            <a:extLst>
              <a:ext uri="{FF2B5EF4-FFF2-40B4-BE49-F238E27FC236}">
                <a16:creationId xmlns:a16="http://schemas.microsoft.com/office/drawing/2014/main" id="{527505CC-18BF-4533-99FA-1B8F982E207D}"/>
              </a:ext>
            </a:extLst>
          </p:cNvPr>
          <p:cNvPicPr>
            <a:picLocks noChangeAspect="1"/>
          </p:cNvPicPr>
          <p:nvPr/>
        </p:nvPicPr>
        <p:blipFill>
          <a:blip r:embed="rId6"/>
          <a:stretch>
            <a:fillRect/>
          </a:stretch>
        </p:blipFill>
        <p:spPr>
          <a:xfrm>
            <a:off x="4310084" y="4394059"/>
            <a:ext cx="5095833" cy="2010787"/>
          </a:xfrm>
          <a:prstGeom prst="rect">
            <a:avLst/>
          </a:prstGeom>
        </p:spPr>
      </p:pic>
      <p:pic>
        <p:nvPicPr>
          <p:cNvPr id="22" name="Picture 21">
            <a:extLst>
              <a:ext uri="{FF2B5EF4-FFF2-40B4-BE49-F238E27FC236}">
                <a16:creationId xmlns:a16="http://schemas.microsoft.com/office/drawing/2014/main" id="{F9CEDD92-237E-4C0D-BA42-DA92E1F96C1D}"/>
              </a:ext>
            </a:extLst>
          </p:cNvPr>
          <p:cNvPicPr>
            <a:picLocks noChangeAspect="1"/>
          </p:cNvPicPr>
          <p:nvPr/>
        </p:nvPicPr>
        <p:blipFill>
          <a:blip r:embed="rId7"/>
          <a:stretch>
            <a:fillRect/>
          </a:stretch>
        </p:blipFill>
        <p:spPr>
          <a:xfrm>
            <a:off x="9476347" y="4343400"/>
            <a:ext cx="1568810" cy="1961012"/>
          </a:xfrm>
          <a:prstGeom prst="rect">
            <a:avLst/>
          </a:prstGeom>
        </p:spPr>
      </p:pic>
    </p:spTree>
    <p:extLst>
      <p:ext uri="{BB962C8B-B14F-4D97-AF65-F5344CB8AC3E}">
        <p14:creationId xmlns:p14="http://schemas.microsoft.com/office/powerpoint/2010/main" val="3677863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BE1E-7544-4904-9114-69F3A6F70DF3}"/>
              </a:ext>
            </a:extLst>
          </p:cNvPr>
          <p:cNvSpPr>
            <a:spLocks noGrp="1"/>
          </p:cNvSpPr>
          <p:nvPr>
            <p:ph type="title" idx="4294967295"/>
          </p:nvPr>
        </p:nvSpPr>
        <p:spPr>
          <a:xfrm>
            <a:off x="412933" y="854221"/>
            <a:ext cx="12420601" cy="609600"/>
          </a:xfrm>
        </p:spPr>
        <p:txBody>
          <a:bodyPr>
            <a:no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fr-FR" sz="4500" dirty="0">
                <a:solidFill>
                  <a:srgbClr val="7E7774"/>
                </a:solidFill>
                <a:latin typeface="Merriweather"/>
              </a:rPr>
              <a:t>Direction du département de PAI</a:t>
            </a:r>
          </a:p>
        </p:txBody>
      </p:sp>
      <p:pic>
        <p:nvPicPr>
          <p:cNvPr id="6" name="Picture 5">
            <a:extLst>
              <a:ext uri="{FF2B5EF4-FFF2-40B4-BE49-F238E27FC236}">
                <a16:creationId xmlns:a16="http://schemas.microsoft.com/office/drawing/2014/main" id="{0D0C5734-36F9-4ED8-9252-975C0A74E3C6}"/>
              </a:ext>
            </a:extLst>
          </p:cNvPr>
          <p:cNvPicPr>
            <a:picLocks noChangeAspect="1"/>
          </p:cNvPicPr>
          <p:nvPr/>
        </p:nvPicPr>
        <p:blipFill>
          <a:blip r:embed="rId2"/>
          <a:stretch>
            <a:fillRect/>
          </a:stretch>
        </p:blipFill>
        <p:spPr>
          <a:xfrm>
            <a:off x="2941999" y="1869662"/>
            <a:ext cx="2737942" cy="3941922"/>
          </a:xfrm>
          <a:prstGeom prst="rect">
            <a:avLst/>
          </a:prstGeom>
        </p:spPr>
      </p:pic>
      <p:pic>
        <p:nvPicPr>
          <p:cNvPr id="8" name="Picture 7">
            <a:extLst>
              <a:ext uri="{FF2B5EF4-FFF2-40B4-BE49-F238E27FC236}">
                <a16:creationId xmlns:a16="http://schemas.microsoft.com/office/drawing/2014/main" id="{C8D5C849-D750-4FF2-AC7F-CBA988A9281A}"/>
              </a:ext>
            </a:extLst>
          </p:cNvPr>
          <p:cNvPicPr>
            <a:picLocks noChangeAspect="1"/>
          </p:cNvPicPr>
          <p:nvPr/>
        </p:nvPicPr>
        <p:blipFill>
          <a:blip r:embed="rId3"/>
          <a:stretch>
            <a:fillRect/>
          </a:stretch>
        </p:blipFill>
        <p:spPr>
          <a:xfrm>
            <a:off x="5536710" y="1898718"/>
            <a:ext cx="2642580" cy="3565673"/>
          </a:xfrm>
          <a:prstGeom prst="rect">
            <a:avLst/>
          </a:prstGeom>
        </p:spPr>
      </p:pic>
      <p:pic>
        <p:nvPicPr>
          <p:cNvPr id="10" name="Picture 9">
            <a:extLst>
              <a:ext uri="{FF2B5EF4-FFF2-40B4-BE49-F238E27FC236}">
                <a16:creationId xmlns:a16="http://schemas.microsoft.com/office/drawing/2014/main" id="{5467CEBC-A6B1-4923-A2AF-A78CAF6264EF}"/>
              </a:ext>
            </a:extLst>
          </p:cNvPr>
          <p:cNvPicPr>
            <a:picLocks noChangeAspect="1"/>
          </p:cNvPicPr>
          <p:nvPr/>
        </p:nvPicPr>
        <p:blipFill>
          <a:blip r:embed="rId4"/>
          <a:stretch>
            <a:fillRect/>
          </a:stretch>
        </p:blipFill>
        <p:spPr>
          <a:xfrm>
            <a:off x="474744" y="1905000"/>
            <a:ext cx="2573256" cy="3565673"/>
          </a:xfrm>
          <a:prstGeom prst="rect">
            <a:avLst/>
          </a:prstGeom>
        </p:spPr>
      </p:pic>
      <p:pic>
        <p:nvPicPr>
          <p:cNvPr id="12" name="Picture 11">
            <a:extLst>
              <a:ext uri="{FF2B5EF4-FFF2-40B4-BE49-F238E27FC236}">
                <a16:creationId xmlns:a16="http://schemas.microsoft.com/office/drawing/2014/main" id="{2E351CE1-40CE-4DBC-9489-37110C050898}"/>
              </a:ext>
            </a:extLst>
          </p:cNvPr>
          <p:cNvPicPr>
            <a:picLocks noChangeAspect="1"/>
          </p:cNvPicPr>
          <p:nvPr/>
        </p:nvPicPr>
        <p:blipFill>
          <a:blip r:embed="rId5"/>
          <a:stretch>
            <a:fillRect/>
          </a:stretch>
        </p:blipFill>
        <p:spPr>
          <a:xfrm>
            <a:off x="8168651" y="1933577"/>
            <a:ext cx="2642580" cy="3905246"/>
          </a:xfrm>
          <a:prstGeom prst="rect">
            <a:avLst/>
          </a:prstGeom>
        </p:spPr>
      </p:pic>
      <p:sp>
        <p:nvSpPr>
          <p:cNvPr id="13" name="TextBox 12">
            <a:extLst>
              <a:ext uri="{FF2B5EF4-FFF2-40B4-BE49-F238E27FC236}">
                <a16:creationId xmlns:a16="http://schemas.microsoft.com/office/drawing/2014/main" id="{2A923A3F-D12C-4B5F-98C2-D129EBE3AD04}"/>
              </a:ext>
            </a:extLst>
          </p:cNvPr>
          <p:cNvSpPr txBox="1"/>
          <p:nvPr/>
        </p:nvSpPr>
        <p:spPr>
          <a:xfrm>
            <a:off x="10869740" y="4748699"/>
            <a:ext cx="2793644" cy="727122"/>
          </a:xfrm>
          <a:prstGeom prst="rect">
            <a:avLst/>
          </a:prstGeom>
          <a:noFill/>
        </p:spPr>
        <p:txBody>
          <a:bodyPr wrap="square" rtlCol="0">
            <a:sp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fr-FR" sz="1350" b="1" dirty="0"/>
              <a:t>Christina Wegs</a:t>
            </a:r>
          </a:p>
          <a:p>
            <a:r>
              <a:rPr lang="fr-FR" sz="1350" dirty="0"/>
              <a:t>Nouvelle vice-présidente des programmes mondiaux et du plaidoyer </a:t>
            </a:r>
          </a:p>
        </p:txBody>
      </p:sp>
      <p:pic>
        <p:nvPicPr>
          <p:cNvPr id="1028" name="Picture 4" descr="Christina Wegs bio | Champions4Choice">
            <a:extLst>
              <a:ext uri="{FF2B5EF4-FFF2-40B4-BE49-F238E27FC236}">
                <a16:creationId xmlns:a16="http://schemas.microsoft.com/office/drawing/2014/main" id="{C245AC0F-A765-410B-980E-3BCED8134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4001" y="1974457"/>
            <a:ext cx="2143764" cy="24777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660B509-5B8D-4D5A-8DB1-FAE4ADE04F0A}"/>
              </a:ext>
            </a:extLst>
          </p:cNvPr>
          <p:cNvPicPr>
            <a:picLocks noChangeAspect="1"/>
          </p:cNvPicPr>
          <p:nvPr/>
        </p:nvPicPr>
        <p:blipFill>
          <a:blip r:embed="rId7"/>
          <a:stretch>
            <a:fillRect/>
          </a:stretch>
        </p:blipFill>
        <p:spPr>
          <a:xfrm>
            <a:off x="10903149" y="4559064"/>
            <a:ext cx="653653" cy="171450"/>
          </a:xfrm>
          <a:prstGeom prst="rect">
            <a:avLst/>
          </a:prstGeom>
        </p:spPr>
      </p:pic>
    </p:spTree>
    <p:extLst>
      <p:ext uri="{BB962C8B-B14F-4D97-AF65-F5344CB8AC3E}">
        <p14:creationId xmlns:p14="http://schemas.microsoft.com/office/powerpoint/2010/main" val="1995291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9B06-8747-4107-A11A-0531CD4189A9}"/>
              </a:ext>
            </a:extLst>
          </p:cNvPr>
          <p:cNvSpPr>
            <a:spLocks noGrp="1"/>
          </p:cNvSpPr>
          <p:nvPr>
            <p:ph type="title" idx="4294967295"/>
          </p:nvPr>
        </p:nvSpPr>
        <p:spPr>
          <a:xfrm>
            <a:off x="381000" y="512660"/>
            <a:ext cx="4572000" cy="1143000"/>
          </a:xfrm>
        </p:spPr>
        <p:txBody>
          <a:bodyPr>
            <a:normAutofit fontScale="90000"/>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fr-FR" sz="4500" dirty="0">
                <a:solidFill>
                  <a:srgbClr val="7E7774"/>
                </a:solidFill>
                <a:latin typeface="Merriweather"/>
              </a:rPr>
              <a:t>Personnel de PAI  </a:t>
            </a:r>
          </a:p>
        </p:txBody>
      </p:sp>
      <p:pic>
        <p:nvPicPr>
          <p:cNvPr id="6" name="Picture 5">
            <a:extLst>
              <a:ext uri="{FF2B5EF4-FFF2-40B4-BE49-F238E27FC236}">
                <a16:creationId xmlns:a16="http://schemas.microsoft.com/office/drawing/2014/main" id="{B3F66546-91E4-4932-8FE6-0875DBC77816}"/>
              </a:ext>
            </a:extLst>
          </p:cNvPr>
          <p:cNvPicPr>
            <a:picLocks noChangeAspect="1"/>
          </p:cNvPicPr>
          <p:nvPr/>
        </p:nvPicPr>
        <p:blipFill>
          <a:blip r:embed="rId2"/>
          <a:stretch>
            <a:fillRect/>
          </a:stretch>
        </p:blipFill>
        <p:spPr>
          <a:xfrm>
            <a:off x="278996" y="1739856"/>
            <a:ext cx="4177496" cy="3779639"/>
          </a:xfrm>
          <a:prstGeom prst="rect">
            <a:avLst/>
          </a:prstGeom>
        </p:spPr>
      </p:pic>
      <p:pic>
        <p:nvPicPr>
          <p:cNvPr id="10" name="Picture 9">
            <a:extLst>
              <a:ext uri="{FF2B5EF4-FFF2-40B4-BE49-F238E27FC236}">
                <a16:creationId xmlns:a16="http://schemas.microsoft.com/office/drawing/2014/main" id="{76EE04E7-F1B3-4AD1-BC35-8D977F587E31}"/>
              </a:ext>
            </a:extLst>
          </p:cNvPr>
          <p:cNvPicPr>
            <a:picLocks noChangeAspect="1"/>
          </p:cNvPicPr>
          <p:nvPr/>
        </p:nvPicPr>
        <p:blipFill>
          <a:blip r:embed="rId3"/>
          <a:stretch>
            <a:fillRect/>
          </a:stretch>
        </p:blipFill>
        <p:spPr>
          <a:xfrm>
            <a:off x="4337803" y="1787099"/>
            <a:ext cx="1290164" cy="1915295"/>
          </a:xfrm>
          <a:prstGeom prst="rect">
            <a:avLst/>
          </a:prstGeom>
        </p:spPr>
      </p:pic>
      <p:pic>
        <p:nvPicPr>
          <p:cNvPr id="12" name="Picture 11">
            <a:extLst>
              <a:ext uri="{FF2B5EF4-FFF2-40B4-BE49-F238E27FC236}">
                <a16:creationId xmlns:a16="http://schemas.microsoft.com/office/drawing/2014/main" id="{68AA4818-2548-4B65-B3BF-1986B7DA2482}"/>
              </a:ext>
            </a:extLst>
          </p:cNvPr>
          <p:cNvPicPr>
            <a:picLocks noChangeAspect="1"/>
          </p:cNvPicPr>
          <p:nvPr/>
        </p:nvPicPr>
        <p:blipFill>
          <a:blip r:embed="rId4"/>
          <a:stretch>
            <a:fillRect/>
          </a:stretch>
        </p:blipFill>
        <p:spPr>
          <a:xfrm>
            <a:off x="4313622" y="3636220"/>
            <a:ext cx="1253491" cy="1732641"/>
          </a:xfrm>
          <a:prstGeom prst="rect">
            <a:avLst/>
          </a:prstGeom>
        </p:spPr>
      </p:pic>
      <p:pic>
        <p:nvPicPr>
          <p:cNvPr id="14" name="Picture 13">
            <a:extLst>
              <a:ext uri="{FF2B5EF4-FFF2-40B4-BE49-F238E27FC236}">
                <a16:creationId xmlns:a16="http://schemas.microsoft.com/office/drawing/2014/main" id="{8077684D-E65D-44E2-8583-E266C4573BC5}"/>
              </a:ext>
            </a:extLst>
          </p:cNvPr>
          <p:cNvPicPr>
            <a:picLocks noChangeAspect="1"/>
          </p:cNvPicPr>
          <p:nvPr/>
        </p:nvPicPr>
        <p:blipFill>
          <a:blip r:embed="rId5"/>
          <a:stretch>
            <a:fillRect/>
          </a:stretch>
        </p:blipFill>
        <p:spPr>
          <a:xfrm>
            <a:off x="5652147" y="1807817"/>
            <a:ext cx="4014176" cy="1731354"/>
          </a:xfrm>
          <a:prstGeom prst="rect">
            <a:avLst/>
          </a:prstGeom>
        </p:spPr>
      </p:pic>
      <p:pic>
        <p:nvPicPr>
          <p:cNvPr id="18" name="Picture 17">
            <a:extLst>
              <a:ext uri="{FF2B5EF4-FFF2-40B4-BE49-F238E27FC236}">
                <a16:creationId xmlns:a16="http://schemas.microsoft.com/office/drawing/2014/main" id="{8E31C916-3AAF-44CE-902F-75A5EF481508}"/>
              </a:ext>
            </a:extLst>
          </p:cNvPr>
          <p:cNvPicPr>
            <a:picLocks noChangeAspect="1"/>
          </p:cNvPicPr>
          <p:nvPr/>
        </p:nvPicPr>
        <p:blipFill>
          <a:blip r:embed="rId6"/>
          <a:stretch>
            <a:fillRect/>
          </a:stretch>
        </p:blipFill>
        <p:spPr>
          <a:xfrm>
            <a:off x="5627967" y="3629674"/>
            <a:ext cx="1216221" cy="1600513"/>
          </a:xfrm>
          <a:prstGeom prst="rect">
            <a:avLst/>
          </a:prstGeom>
        </p:spPr>
      </p:pic>
      <p:pic>
        <p:nvPicPr>
          <p:cNvPr id="22" name="Picture 21">
            <a:extLst>
              <a:ext uri="{FF2B5EF4-FFF2-40B4-BE49-F238E27FC236}">
                <a16:creationId xmlns:a16="http://schemas.microsoft.com/office/drawing/2014/main" id="{2DCD1A18-F723-4F15-98B0-737AF3BEF906}"/>
              </a:ext>
            </a:extLst>
          </p:cNvPr>
          <p:cNvPicPr>
            <a:picLocks noChangeAspect="1"/>
          </p:cNvPicPr>
          <p:nvPr/>
        </p:nvPicPr>
        <p:blipFill>
          <a:blip r:embed="rId7"/>
          <a:stretch>
            <a:fillRect/>
          </a:stretch>
        </p:blipFill>
        <p:spPr>
          <a:xfrm>
            <a:off x="9577725" y="1798948"/>
            <a:ext cx="2535607" cy="1726909"/>
          </a:xfrm>
          <a:prstGeom prst="rect">
            <a:avLst/>
          </a:prstGeom>
        </p:spPr>
      </p:pic>
      <p:grpSp>
        <p:nvGrpSpPr>
          <p:cNvPr id="27" name="Group 26">
            <a:extLst>
              <a:ext uri="{FF2B5EF4-FFF2-40B4-BE49-F238E27FC236}">
                <a16:creationId xmlns:a16="http://schemas.microsoft.com/office/drawing/2014/main" id="{51C2A9FE-E4DE-49EA-AF87-58DD98EAFA6C}"/>
              </a:ext>
            </a:extLst>
          </p:cNvPr>
          <p:cNvGrpSpPr/>
          <p:nvPr/>
        </p:nvGrpSpPr>
        <p:grpSpPr>
          <a:xfrm>
            <a:off x="12479945" y="5758696"/>
            <a:ext cx="1216216" cy="989744"/>
            <a:chOff x="147781" y="3405901"/>
            <a:chExt cx="1081081" cy="879772"/>
          </a:xfrm>
        </p:grpSpPr>
        <p:pic>
          <p:nvPicPr>
            <p:cNvPr id="20" name="Picture 19">
              <a:extLst>
                <a:ext uri="{FF2B5EF4-FFF2-40B4-BE49-F238E27FC236}">
                  <a16:creationId xmlns:a16="http://schemas.microsoft.com/office/drawing/2014/main" id="{BF51CE11-9871-4185-B95E-8DDB83ED5EAF}"/>
                </a:ext>
              </a:extLst>
            </p:cNvPr>
            <p:cNvPicPr>
              <a:picLocks noChangeAspect="1"/>
            </p:cNvPicPr>
            <p:nvPr/>
          </p:nvPicPr>
          <p:blipFill>
            <a:blip r:embed="rId8"/>
            <a:stretch>
              <a:fillRect/>
            </a:stretch>
          </p:blipFill>
          <p:spPr>
            <a:xfrm>
              <a:off x="147781" y="3405901"/>
              <a:ext cx="923637" cy="362549"/>
            </a:xfrm>
            <a:prstGeom prst="rect">
              <a:avLst/>
            </a:prstGeom>
          </p:spPr>
        </p:pic>
        <p:pic>
          <p:nvPicPr>
            <p:cNvPr id="24" name="Picture 23">
              <a:extLst>
                <a:ext uri="{FF2B5EF4-FFF2-40B4-BE49-F238E27FC236}">
                  <a16:creationId xmlns:a16="http://schemas.microsoft.com/office/drawing/2014/main" id="{15C1DEFF-4804-4FE0-BAD4-CC8540406E76}"/>
                </a:ext>
              </a:extLst>
            </p:cNvPr>
            <p:cNvPicPr>
              <a:picLocks noChangeAspect="1"/>
            </p:cNvPicPr>
            <p:nvPr/>
          </p:nvPicPr>
          <p:blipFill>
            <a:blip r:embed="rId9"/>
            <a:stretch>
              <a:fillRect/>
            </a:stretch>
          </p:blipFill>
          <p:spPr>
            <a:xfrm>
              <a:off x="147782" y="3768450"/>
              <a:ext cx="1081080" cy="517223"/>
            </a:xfrm>
            <a:prstGeom prst="rect">
              <a:avLst/>
            </a:prstGeom>
          </p:spPr>
        </p:pic>
      </p:grpSp>
      <p:pic>
        <p:nvPicPr>
          <p:cNvPr id="26" name="Picture 25">
            <a:extLst>
              <a:ext uri="{FF2B5EF4-FFF2-40B4-BE49-F238E27FC236}">
                <a16:creationId xmlns:a16="http://schemas.microsoft.com/office/drawing/2014/main" id="{6BC874DC-1CE1-471A-9891-4EB13CD695C8}"/>
              </a:ext>
            </a:extLst>
          </p:cNvPr>
          <p:cNvPicPr>
            <a:picLocks noChangeAspect="1"/>
          </p:cNvPicPr>
          <p:nvPr/>
        </p:nvPicPr>
        <p:blipFill>
          <a:blip r:embed="rId10"/>
          <a:stretch>
            <a:fillRect/>
          </a:stretch>
        </p:blipFill>
        <p:spPr>
          <a:xfrm>
            <a:off x="6843436" y="3555238"/>
            <a:ext cx="4148927" cy="1807715"/>
          </a:xfrm>
          <a:prstGeom prst="rect">
            <a:avLst/>
          </a:prstGeom>
        </p:spPr>
      </p:pic>
      <p:pic>
        <p:nvPicPr>
          <p:cNvPr id="29" name="Picture 28">
            <a:extLst>
              <a:ext uri="{FF2B5EF4-FFF2-40B4-BE49-F238E27FC236}">
                <a16:creationId xmlns:a16="http://schemas.microsoft.com/office/drawing/2014/main" id="{9A6F10F3-5DC6-4749-8995-6391B9025913}"/>
              </a:ext>
            </a:extLst>
          </p:cNvPr>
          <p:cNvPicPr>
            <a:picLocks noChangeAspect="1"/>
          </p:cNvPicPr>
          <p:nvPr/>
        </p:nvPicPr>
        <p:blipFill>
          <a:blip r:embed="rId11"/>
          <a:stretch>
            <a:fillRect/>
          </a:stretch>
        </p:blipFill>
        <p:spPr>
          <a:xfrm>
            <a:off x="12115858" y="1770748"/>
            <a:ext cx="1284427" cy="1688867"/>
          </a:xfrm>
          <a:prstGeom prst="rect">
            <a:avLst/>
          </a:prstGeom>
        </p:spPr>
      </p:pic>
      <p:pic>
        <p:nvPicPr>
          <p:cNvPr id="31" name="Picture 30">
            <a:extLst>
              <a:ext uri="{FF2B5EF4-FFF2-40B4-BE49-F238E27FC236}">
                <a16:creationId xmlns:a16="http://schemas.microsoft.com/office/drawing/2014/main" id="{B6561A66-C937-44C8-A1F2-6180CBF25357}"/>
              </a:ext>
            </a:extLst>
          </p:cNvPr>
          <p:cNvPicPr>
            <a:picLocks noChangeAspect="1"/>
          </p:cNvPicPr>
          <p:nvPr/>
        </p:nvPicPr>
        <p:blipFill>
          <a:blip r:embed="rId12"/>
          <a:stretch>
            <a:fillRect/>
          </a:stretch>
        </p:blipFill>
        <p:spPr>
          <a:xfrm>
            <a:off x="275878" y="5519494"/>
            <a:ext cx="2804294" cy="2003729"/>
          </a:xfrm>
          <a:prstGeom prst="rect">
            <a:avLst/>
          </a:prstGeom>
        </p:spPr>
      </p:pic>
      <p:pic>
        <p:nvPicPr>
          <p:cNvPr id="33" name="Picture 32">
            <a:extLst>
              <a:ext uri="{FF2B5EF4-FFF2-40B4-BE49-F238E27FC236}">
                <a16:creationId xmlns:a16="http://schemas.microsoft.com/office/drawing/2014/main" id="{79CC3722-0770-4B38-9FF9-A1041DF1C667}"/>
              </a:ext>
            </a:extLst>
          </p:cNvPr>
          <p:cNvPicPr>
            <a:picLocks noChangeAspect="1"/>
          </p:cNvPicPr>
          <p:nvPr/>
        </p:nvPicPr>
        <p:blipFill>
          <a:blip r:embed="rId13"/>
          <a:stretch>
            <a:fillRect/>
          </a:stretch>
        </p:blipFill>
        <p:spPr>
          <a:xfrm>
            <a:off x="3103805" y="5501192"/>
            <a:ext cx="4148927" cy="1789028"/>
          </a:xfrm>
          <a:prstGeom prst="rect">
            <a:avLst/>
          </a:prstGeom>
        </p:spPr>
      </p:pic>
      <p:pic>
        <p:nvPicPr>
          <p:cNvPr id="35" name="Picture 34">
            <a:extLst>
              <a:ext uri="{FF2B5EF4-FFF2-40B4-BE49-F238E27FC236}">
                <a16:creationId xmlns:a16="http://schemas.microsoft.com/office/drawing/2014/main" id="{39959252-E61F-4888-9941-C35732C2D605}"/>
              </a:ext>
            </a:extLst>
          </p:cNvPr>
          <p:cNvPicPr>
            <a:picLocks noChangeAspect="1"/>
          </p:cNvPicPr>
          <p:nvPr/>
        </p:nvPicPr>
        <p:blipFill>
          <a:blip r:embed="rId14"/>
          <a:stretch>
            <a:fillRect/>
          </a:stretch>
        </p:blipFill>
        <p:spPr>
          <a:xfrm>
            <a:off x="10920347" y="3573684"/>
            <a:ext cx="2516658" cy="1712494"/>
          </a:xfrm>
          <a:prstGeom prst="rect">
            <a:avLst/>
          </a:prstGeom>
        </p:spPr>
      </p:pic>
      <p:pic>
        <p:nvPicPr>
          <p:cNvPr id="37" name="Picture 36">
            <a:extLst>
              <a:ext uri="{FF2B5EF4-FFF2-40B4-BE49-F238E27FC236}">
                <a16:creationId xmlns:a16="http://schemas.microsoft.com/office/drawing/2014/main" id="{FB1B641E-E5B6-4293-A537-FDD20AF0DAF2}"/>
              </a:ext>
            </a:extLst>
          </p:cNvPr>
          <p:cNvPicPr>
            <a:picLocks noChangeAspect="1"/>
          </p:cNvPicPr>
          <p:nvPr/>
        </p:nvPicPr>
        <p:blipFill>
          <a:blip r:embed="rId15"/>
          <a:stretch>
            <a:fillRect/>
          </a:stretch>
        </p:blipFill>
        <p:spPr>
          <a:xfrm>
            <a:off x="7252731" y="5501192"/>
            <a:ext cx="2606072" cy="1771615"/>
          </a:xfrm>
          <a:prstGeom prst="rect">
            <a:avLst/>
          </a:prstGeom>
        </p:spPr>
      </p:pic>
      <p:pic>
        <p:nvPicPr>
          <p:cNvPr id="39" name="Picture 38">
            <a:extLst>
              <a:ext uri="{FF2B5EF4-FFF2-40B4-BE49-F238E27FC236}">
                <a16:creationId xmlns:a16="http://schemas.microsoft.com/office/drawing/2014/main" id="{9471219A-512C-477B-8B15-871D1B168244}"/>
              </a:ext>
            </a:extLst>
          </p:cNvPr>
          <p:cNvPicPr>
            <a:picLocks noChangeAspect="1"/>
          </p:cNvPicPr>
          <p:nvPr/>
        </p:nvPicPr>
        <p:blipFill>
          <a:blip r:embed="rId16"/>
          <a:stretch>
            <a:fillRect/>
          </a:stretch>
        </p:blipFill>
        <p:spPr>
          <a:xfrm>
            <a:off x="9873873" y="5465806"/>
            <a:ext cx="1329725" cy="1653696"/>
          </a:xfrm>
          <a:prstGeom prst="rect">
            <a:avLst/>
          </a:prstGeom>
        </p:spPr>
      </p:pic>
      <p:pic>
        <p:nvPicPr>
          <p:cNvPr id="41" name="Picture 40">
            <a:extLst>
              <a:ext uri="{FF2B5EF4-FFF2-40B4-BE49-F238E27FC236}">
                <a16:creationId xmlns:a16="http://schemas.microsoft.com/office/drawing/2014/main" id="{AB3D300F-23AE-4320-BB39-0AD431021436}"/>
              </a:ext>
            </a:extLst>
          </p:cNvPr>
          <p:cNvPicPr>
            <a:picLocks noChangeAspect="1"/>
          </p:cNvPicPr>
          <p:nvPr/>
        </p:nvPicPr>
        <p:blipFill>
          <a:blip r:embed="rId17"/>
          <a:stretch>
            <a:fillRect/>
          </a:stretch>
        </p:blipFill>
        <p:spPr>
          <a:xfrm>
            <a:off x="11203599" y="5465807"/>
            <a:ext cx="1228699" cy="1653695"/>
          </a:xfrm>
          <a:prstGeom prst="rect">
            <a:avLst/>
          </a:prstGeom>
        </p:spPr>
      </p:pic>
    </p:spTree>
    <p:extLst>
      <p:ext uri="{BB962C8B-B14F-4D97-AF65-F5344CB8AC3E}">
        <p14:creationId xmlns:p14="http://schemas.microsoft.com/office/powerpoint/2010/main" val="2902783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B409-F947-4400-B9CD-538187C22308}"/>
              </a:ext>
            </a:extLst>
          </p:cNvPr>
          <p:cNvSpPr>
            <a:spLocks noGrp="1"/>
          </p:cNvSpPr>
          <p:nvPr>
            <p:ph type="title" idx="4294967295"/>
          </p:nvPr>
        </p:nvSpPr>
        <p:spPr>
          <a:xfrm>
            <a:off x="761796" y="611128"/>
            <a:ext cx="13027152" cy="1150938"/>
          </a:xfrm>
        </p:spPr>
        <p:txBody>
          <a:bodyPr>
            <a:no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fr-FR" sz="4500" dirty="0">
                <a:solidFill>
                  <a:srgbClr val="7E7774"/>
                </a:solidFill>
                <a:latin typeface="Merriweather"/>
              </a:rPr>
              <a:t>Homologues, partenaires, amis</a:t>
            </a:r>
          </a:p>
        </p:txBody>
      </p:sp>
      <p:sp>
        <p:nvSpPr>
          <p:cNvPr id="4" name="Slide Number Placeholder 3">
            <a:extLst>
              <a:ext uri="{FF2B5EF4-FFF2-40B4-BE49-F238E27FC236}">
                <a16:creationId xmlns:a16="http://schemas.microsoft.com/office/drawing/2014/main" id="{1F4E9607-14FF-46B6-A077-6EDA73065672}"/>
              </a:ext>
            </a:extLst>
          </p:cNvPr>
          <p:cNvSpPr>
            <a:spLocks noGrp="1"/>
          </p:cNvSpPr>
          <p:nvPr>
            <p:ph type="sldNum" sz="quarter" idx="4294967295"/>
          </p:nvPr>
        </p:nvSpPr>
        <p:spPr>
          <a:xfrm>
            <a:off x="11630025" y="10891838"/>
            <a:ext cx="2085975" cy="225425"/>
          </a:xfrm>
        </p:spPr>
        <p:txBody>
          <a:bodyPr>
            <a:normAutofit fontScale="40000" lnSpcReduction="20000"/>
          </a:bodyPr>
          <a:lstStyle>
            <a:defPPr>
              <a:defRPr lang="en-US"/>
            </a:defPPr>
            <a:lvl1pPr marL="0" algn="l" defTabSz="1160373" rtl="0" eaLnBrk="1" latinLnBrk="0" hangingPunct="1">
              <a:defRPr sz="2284" kern="1200">
                <a:solidFill>
                  <a:schemeClr val="tx1"/>
                </a:solidFill>
                <a:latin typeface="+mn-lt"/>
                <a:ea typeface="+mn-ea"/>
                <a:cs typeface="+mn-cs"/>
              </a:defRPr>
            </a:lvl1pPr>
            <a:lvl2pPr marL="580187" algn="l" defTabSz="1160373" rtl="0" eaLnBrk="1" latinLnBrk="0" hangingPunct="1">
              <a:defRPr sz="2284" kern="1200">
                <a:solidFill>
                  <a:schemeClr val="tx1"/>
                </a:solidFill>
                <a:latin typeface="+mn-lt"/>
                <a:ea typeface="+mn-ea"/>
                <a:cs typeface="+mn-cs"/>
              </a:defRPr>
            </a:lvl2pPr>
            <a:lvl3pPr marL="1160373" algn="l" defTabSz="1160373" rtl="0" eaLnBrk="1" latinLnBrk="0" hangingPunct="1">
              <a:defRPr sz="2284" kern="1200">
                <a:solidFill>
                  <a:schemeClr val="tx1"/>
                </a:solidFill>
                <a:latin typeface="+mn-lt"/>
                <a:ea typeface="+mn-ea"/>
                <a:cs typeface="+mn-cs"/>
              </a:defRPr>
            </a:lvl3pPr>
            <a:lvl4pPr marL="1740561" algn="l" defTabSz="1160373" rtl="0" eaLnBrk="1" latinLnBrk="0" hangingPunct="1">
              <a:defRPr sz="2284" kern="1200">
                <a:solidFill>
                  <a:schemeClr val="tx1"/>
                </a:solidFill>
                <a:latin typeface="+mn-lt"/>
                <a:ea typeface="+mn-ea"/>
                <a:cs typeface="+mn-cs"/>
              </a:defRPr>
            </a:lvl4pPr>
            <a:lvl5pPr marL="2320747" algn="l" defTabSz="1160373" rtl="0" eaLnBrk="1" latinLnBrk="0" hangingPunct="1">
              <a:defRPr sz="2284" kern="1200">
                <a:solidFill>
                  <a:schemeClr val="tx1"/>
                </a:solidFill>
                <a:latin typeface="+mn-lt"/>
                <a:ea typeface="+mn-ea"/>
                <a:cs typeface="+mn-cs"/>
              </a:defRPr>
            </a:lvl5pPr>
            <a:lvl6pPr marL="2900934" algn="l" defTabSz="1160373" rtl="0" eaLnBrk="1" latinLnBrk="0" hangingPunct="1">
              <a:defRPr sz="2284" kern="1200">
                <a:solidFill>
                  <a:schemeClr val="tx1"/>
                </a:solidFill>
                <a:latin typeface="+mn-lt"/>
                <a:ea typeface="+mn-ea"/>
                <a:cs typeface="+mn-cs"/>
              </a:defRPr>
            </a:lvl6pPr>
            <a:lvl7pPr marL="3481121" algn="l" defTabSz="1160373" rtl="0" eaLnBrk="1" latinLnBrk="0" hangingPunct="1">
              <a:defRPr sz="2284" kern="1200">
                <a:solidFill>
                  <a:schemeClr val="tx1"/>
                </a:solidFill>
                <a:latin typeface="+mn-lt"/>
                <a:ea typeface="+mn-ea"/>
                <a:cs typeface="+mn-cs"/>
              </a:defRPr>
            </a:lvl7pPr>
            <a:lvl8pPr marL="4061307" algn="l" defTabSz="1160373" rtl="0" eaLnBrk="1" latinLnBrk="0" hangingPunct="1">
              <a:defRPr sz="2284" kern="1200">
                <a:solidFill>
                  <a:schemeClr val="tx1"/>
                </a:solidFill>
                <a:latin typeface="+mn-lt"/>
                <a:ea typeface="+mn-ea"/>
                <a:cs typeface="+mn-cs"/>
              </a:defRPr>
            </a:lvl8pPr>
            <a:lvl9pPr marL="4641495" algn="l" defTabSz="1160373" rtl="0" eaLnBrk="1" latinLnBrk="0" hangingPunct="1">
              <a:defRPr sz="2284" kern="1200">
                <a:solidFill>
                  <a:schemeClr val="tx1"/>
                </a:solidFill>
                <a:latin typeface="+mn-lt"/>
                <a:ea typeface="+mn-ea"/>
                <a:cs typeface="+mn-cs"/>
              </a:defRPr>
            </a:lvl9pPr>
          </a:lstStyle>
          <a:p>
            <a:pPr>
              <a:spcAft>
                <a:spcPts val="675"/>
              </a:spcAft>
            </a:pPr>
            <a:fld id="{79EF6C32-71F0-49C5-8181-DC2314EDB7EB}" type="slidenum">
              <a:rPr lang="en-US" smtClean="0"/>
              <a:pPr>
                <a:spcAft>
                  <a:spcPts val="675"/>
                </a:spcAft>
              </a:pPr>
              <a:t>15</a:t>
            </a:fld>
            <a:endParaRPr lang="fr-FR"/>
          </a:p>
        </p:txBody>
      </p:sp>
      <p:pic>
        <p:nvPicPr>
          <p:cNvPr id="13" name="Picture 8" descr="Population Reference Bureau Data Center | Brooklyn Public Library">
            <a:extLst>
              <a:ext uri="{FF2B5EF4-FFF2-40B4-BE49-F238E27FC236}">
                <a16:creationId xmlns:a16="http://schemas.microsoft.com/office/drawing/2014/main" id="{C8A1301A-50EB-4B5D-A86D-AD2ECECE4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42" y="2608091"/>
            <a:ext cx="2041947" cy="20494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United Nations Foundation">
            <a:extLst>
              <a:ext uri="{FF2B5EF4-FFF2-40B4-BE49-F238E27FC236}">
                <a16:creationId xmlns:a16="http://schemas.microsoft.com/office/drawing/2014/main" id="{059E69B8-0ACA-4CC9-90B8-E5AE9AC66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2465" y="1828800"/>
            <a:ext cx="3157527" cy="13403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bis Reproductive Health | Bold, rigorous research + Principled partnerships">
            <a:extLst>
              <a:ext uri="{FF2B5EF4-FFF2-40B4-BE49-F238E27FC236}">
                <a16:creationId xmlns:a16="http://schemas.microsoft.com/office/drawing/2014/main" id="{4E2DC497-563A-4310-ADDA-0827533D3F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05162" y="5466123"/>
            <a:ext cx="2146458" cy="1126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Population Services International - Wikipedia">
            <a:extLst>
              <a:ext uri="{FF2B5EF4-FFF2-40B4-BE49-F238E27FC236}">
                <a16:creationId xmlns:a16="http://schemas.microsoft.com/office/drawing/2014/main" id="{B96F7C2E-FD67-4690-855D-537BB99630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356" y="5940792"/>
            <a:ext cx="970926" cy="9078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7F38BD9-0B09-43FD-A648-7BA904D4C868}"/>
              </a:ext>
            </a:extLst>
          </p:cNvPr>
          <p:cNvPicPr>
            <a:picLocks noChangeAspect="1"/>
          </p:cNvPicPr>
          <p:nvPr/>
        </p:nvPicPr>
        <p:blipFill>
          <a:blip r:embed="rId7"/>
          <a:stretch>
            <a:fillRect/>
          </a:stretch>
        </p:blipFill>
        <p:spPr>
          <a:xfrm>
            <a:off x="2694241" y="3408302"/>
            <a:ext cx="2795486" cy="531142"/>
          </a:xfrm>
          <a:prstGeom prst="rect">
            <a:avLst/>
          </a:prstGeom>
        </p:spPr>
      </p:pic>
      <p:pic>
        <p:nvPicPr>
          <p:cNvPr id="19" name="Picture 18">
            <a:extLst>
              <a:ext uri="{FF2B5EF4-FFF2-40B4-BE49-F238E27FC236}">
                <a16:creationId xmlns:a16="http://schemas.microsoft.com/office/drawing/2014/main" id="{E953FABC-CAFE-434A-97E8-17F0B22F270F}"/>
              </a:ext>
            </a:extLst>
          </p:cNvPr>
          <p:cNvPicPr>
            <a:picLocks noChangeAspect="1"/>
          </p:cNvPicPr>
          <p:nvPr/>
        </p:nvPicPr>
        <p:blipFill>
          <a:blip r:embed="rId8"/>
          <a:stretch>
            <a:fillRect/>
          </a:stretch>
        </p:blipFill>
        <p:spPr>
          <a:xfrm>
            <a:off x="3064469" y="4241665"/>
            <a:ext cx="2535523" cy="610970"/>
          </a:xfrm>
          <a:prstGeom prst="rect">
            <a:avLst/>
          </a:prstGeom>
        </p:spPr>
      </p:pic>
      <p:pic>
        <p:nvPicPr>
          <p:cNvPr id="20" name="Picture 19">
            <a:extLst>
              <a:ext uri="{FF2B5EF4-FFF2-40B4-BE49-F238E27FC236}">
                <a16:creationId xmlns:a16="http://schemas.microsoft.com/office/drawing/2014/main" id="{9DC036CD-4DDA-4D05-A01E-0F96F36EFDD4}"/>
              </a:ext>
            </a:extLst>
          </p:cNvPr>
          <p:cNvPicPr>
            <a:picLocks noChangeAspect="1"/>
          </p:cNvPicPr>
          <p:nvPr/>
        </p:nvPicPr>
        <p:blipFill>
          <a:blip r:embed="rId9"/>
          <a:stretch>
            <a:fillRect/>
          </a:stretch>
        </p:blipFill>
        <p:spPr>
          <a:xfrm>
            <a:off x="3864536" y="5160639"/>
            <a:ext cx="1781991" cy="610968"/>
          </a:xfrm>
          <a:prstGeom prst="rect">
            <a:avLst/>
          </a:prstGeom>
        </p:spPr>
      </p:pic>
      <p:pic>
        <p:nvPicPr>
          <p:cNvPr id="21" name="Picture 20">
            <a:extLst>
              <a:ext uri="{FF2B5EF4-FFF2-40B4-BE49-F238E27FC236}">
                <a16:creationId xmlns:a16="http://schemas.microsoft.com/office/drawing/2014/main" id="{0A85B6BF-682E-4E11-84F5-1523223BDA42}"/>
              </a:ext>
            </a:extLst>
          </p:cNvPr>
          <p:cNvPicPr>
            <a:picLocks noChangeAspect="1"/>
          </p:cNvPicPr>
          <p:nvPr/>
        </p:nvPicPr>
        <p:blipFill>
          <a:blip r:embed="rId10"/>
          <a:stretch>
            <a:fillRect/>
          </a:stretch>
        </p:blipFill>
        <p:spPr>
          <a:xfrm>
            <a:off x="3864536" y="5966947"/>
            <a:ext cx="2221032" cy="973261"/>
          </a:xfrm>
          <a:prstGeom prst="rect">
            <a:avLst/>
          </a:prstGeom>
        </p:spPr>
      </p:pic>
      <p:pic>
        <p:nvPicPr>
          <p:cNvPr id="22" name="Picture 21">
            <a:extLst>
              <a:ext uri="{FF2B5EF4-FFF2-40B4-BE49-F238E27FC236}">
                <a16:creationId xmlns:a16="http://schemas.microsoft.com/office/drawing/2014/main" id="{4F21AAB5-5F7B-434B-8B25-0F640A117343}"/>
              </a:ext>
            </a:extLst>
          </p:cNvPr>
          <p:cNvPicPr>
            <a:picLocks noChangeAspect="1"/>
          </p:cNvPicPr>
          <p:nvPr/>
        </p:nvPicPr>
        <p:blipFill>
          <a:blip r:embed="rId11"/>
          <a:stretch>
            <a:fillRect/>
          </a:stretch>
        </p:blipFill>
        <p:spPr>
          <a:xfrm>
            <a:off x="5724314" y="2224105"/>
            <a:ext cx="2678906" cy="685800"/>
          </a:xfrm>
          <a:prstGeom prst="rect">
            <a:avLst/>
          </a:prstGeom>
        </p:spPr>
      </p:pic>
      <p:pic>
        <p:nvPicPr>
          <p:cNvPr id="23" name="Picture 22">
            <a:extLst>
              <a:ext uri="{FF2B5EF4-FFF2-40B4-BE49-F238E27FC236}">
                <a16:creationId xmlns:a16="http://schemas.microsoft.com/office/drawing/2014/main" id="{57A5B599-8FD0-4740-BFC2-38D5059D8955}"/>
              </a:ext>
            </a:extLst>
          </p:cNvPr>
          <p:cNvPicPr>
            <a:picLocks noChangeAspect="1"/>
          </p:cNvPicPr>
          <p:nvPr/>
        </p:nvPicPr>
        <p:blipFill>
          <a:blip r:embed="rId12"/>
          <a:stretch>
            <a:fillRect/>
          </a:stretch>
        </p:blipFill>
        <p:spPr>
          <a:xfrm>
            <a:off x="5814788" y="3260364"/>
            <a:ext cx="2133704" cy="632033"/>
          </a:xfrm>
          <a:prstGeom prst="rect">
            <a:avLst/>
          </a:prstGeom>
        </p:spPr>
      </p:pic>
      <p:pic>
        <p:nvPicPr>
          <p:cNvPr id="24" name="Picture 23">
            <a:extLst>
              <a:ext uri="{FF2B5EF4-FFF2-40B4-BE49-F238E27FC236}">
                <a16:creationId xmlns:a16="http://schemas.microsoft.com/office/drawing/2014/main" id="{04E8C534-BA9B-4CC0-84AC-6868B20929E4}"/>
              </a:ext>
            </a:extLst>
          </p:cNvPr>
          <p:cNvPicPr>
            <a:picLocks noChangeAspect="1"/>
          </p:cNvPicPr>
          <p:nvPr/>
        </p:nvPicPr>
        <p:blipFill>
          <a:blip r:embed="rId13"/>
          <a:stretch>
            <a:fillRect/>
          </a:stretch>
        </p:blipFill>
        <p:spPr>
          <a:xfrm>
            <a:off x="7972110" y="6718366"/>
            <a:ext cx="2572108" cy="575845"/>
          </a:xfrm>
          <a:prstGeom prst="rect">
            <a:avLst/>
          </a:prstGeom>
        </p:spPr>
      </p:pic>
      <p:pic>
        <p:nvPicPr>
          <p:cNvPr id="25" name="Picture 24">
            <a:extLst>
              <a:ext uri="{FF2B5EF4-FFF2-40B4-BE49-F238E27FC236}">
                <a16:creationId xmlns:a16="http://schemas.microsoft.com/office/drawing/2014/main" id="{B2D7F487-D43D-40E5-9C79-7FE06F6F6140}"/>
              </a:ext>
            </a:extLst>
          </p:cNvPr>
          <p:cNvPicPr>
            <a:picLocks noChangeAspect="1"/>
          </p:cNvPicPr>
          <p:nvPr/>
        </p:nvPicPr>
        <p:blipFill>
          <a:blip r:embed="rId14"/>
          <a:stretch>
            <a:fillRect/>
          </a:stretch>
        </p:blipFill>
        <p:spPr>
          <a:xfrm>
            <a:off x="5993394" y="5160639"/>
            <a:ext cx="1963062" cy="592336"/>
          </a:xfrm>
          <a:prstGeom prst="rect">
            <a:avLst/>
          </a:prstGeom>
        </p:spPr>
      </p:pic>
      <p:pic>
        <p:nvPicPr>
          <p:cNvPr id="26" name="Picture 25">
            <a:extLst>
              <a:ext uri="{FF2B5EF4-FFF2-40B4-BE49-F238E27FC236}">
                <a16:creationId xmlns:a16="http://schemas.microsoft.com/office/drawing/2014/main" id="{52691571-7095-4894-B166-D10C99D1BF93}"/>
              </a:ext>
            </a:extLst>
          </p:cNvPr>
          <p:cNvPicPr>
            <a:picLocks noChangeAspect="1"/>
          </p:cNvPicPr>
          <p:nvPr/>
        </p:nvPicPr>
        <p:blipFill>
          <a:blip r:embed="rId15"/>
          <a:stretch>
            <a:fillRect/>
          </a:stretch>
        </p:blipFill>
        <p:spPr>
          <a:xfrm>
            <a:off x="6145363" y="5821327"/>
            <a:ext cx="1768078" cy="1307306"/>
          </a:xfrm>
          <a:prstGeom prst="rect">
            <a:avLst/>
          </a:prstGeom>
        </p:spPr>
      </p:pic>
      <p:pic>
        <p:nvPicPr>
          <p:cNvPr id="27" name="Picture 26">
            <a:extLst>
              <a:ext uri="{FF2B5EF4-FFF2-40B4-BE49-F238E27FC236}">
                <a16:creationId xmlns:a16="http://schemas.microsoft.com/office/drawing/2014/main" id="{95CF0FB0-F6A3-41F3-B57B-DA2DB201B775}"/>
              </a:ext>
            </a:extLst>
          </p:cNvPr>
          <p:cNvPicPr>
            <a:picLocks noChangeAspect="1"/>
          </p:cNvPicPr>
          <p:nvPr/>
        </p:nvPicPr>
        <p:blipFill>
          <a:blip r:embed="rId16"/>
          <a:stretch>
            <a:fillRect/>
          </a:stretch>
        </p:blipFill>
        <p:spPr>
          <a:xfrm>
            <a:off x="5646527" y="4040205"/>
            <a:ext cx="2325583" cy="957593"/>
          </a:xfrm>
          <a:prstGeom prst="rect">
            <a:avLst/>
          </a:prstGeom>
        </p:spPr>
      </p:pic>
      <p:pic>
        <p:nvPicPr>
          <p:cNvPr id="28" name="Picture 27">
            <a:extLst>
              <a:ext uri="{FF2B5EF4-FFF2-40B4-BE49-F238E27FC236}">
                <a16:creationId xmlns:a16="http://schemas.microsoft.com/office/drawing/2014/main" id="{20E75131-E004-4FF5-9A9C-9E5FF6972531}"/>
              </a:ext>
            </a:extLst>
          </p:cNvPr>
          <p:cNvPicPr>
            <a:picLocks noChangeAspect="1"/>
          </p:cNvPicPr>
          <p:nvPr/>
        </p:nvPicPr>
        <p:blipFill>
          <a:blip r:embed="rId17"/>
          <a:stretch>
            <a:fillRect/>
          </a:stretch>
        </p:blipFill>
        <p:spPr>
          <a:xfrm>
            <a:off x="8557569" y="2186984"/>
            <a:ext cx="2025253" cy="632222"/>
          </a:xfrm>
          <a:prstGeom prst="rect">
            <a:avLst/>
          </a:prstGeom>
        </p:spPr>
      </p:pic>
      <p:pic>
        <p:nvPicPr>
          <p:cNvPr id="29" name="Picture 28">
            <a:extLst>
              <a:ext uri="{FF2B5EF4-FFF2-40B4-BE49-F238E27FC236}">
                <a16:creationId xmlns:a16="http://schemas.microsoft.com/office/drawing/2014/main" id="{73A0175B-4A11-43A2-B880-70F2446DEE41}"/>
              </a:ext>
            </a:extLst>
          </p:cNvPr>
          <p:cNvPicPr>
            <a:picLocks noChangeAspect="1"/>
          </p:cNvPicPr>
          <p:nvPr/>
        </p:nvPicPr>
        <p:blipFill>
          <a:blip r:embed="rId18"/>
          <a:stretch>
            <a:fillRect/>
          </a:stretch>
        </p:blipFill>
        <p:spPr>
          <a:xfrm>
            <a:off x="8376743" y="3408303"/>
            <a:ext cx="2206079" cy="436367"/>
          </a:xfrm>
          <a:prstGeom prst="rect">
            <a:avLst/>
          </a:prstGeom>
        </p:spPr>
      </p:pic>
      <p:pic>
        <p:nvPicPr>
          <p:cNvPr id="30" name="Picture 29">
            <a:extLst>
              <a:ext uri="{FF2B5EF4-FFF2-40B4-BE49-F238E27FC236}">
                <a16:creationId xmlns:a16="http://schemas.microsoft.com/office/drawing/2014/main" id="{31E525DA-23D2-4D5A-B0A1-088DDC9FA8E3}"/>
              </a:ext>
            </a:extLst>
          </p:cNvPr>
          <p:cNvPicPr>
            <a:picLocks noChangeAspect="1"/>
          </p:cNvPicPr>
          <p:nvPr/>
        </p:nvPicPr>
        <p:blipFill>
          <a:blip r:embed="rId19"/>
          <a:stretch>
            <a:fillRect/>
          </a:stretch>
        </p:blipFill>
        <p:spPr>
          <a:xfrm>
            <a:off x="10011804" y="4935610"/>
            <a:ext cx="1693069" cy="450056"/>
          </a:xfrm>
          <a:prstGeom prst="rect">
            <a:avLst/>
          </a:prstGeom>
        </p:spPr>
      </p:pic>
      <p:pic>
        <p:nvPicPr>
          <p:cNvPr id="31" name="Picture 30">
            <a:extLst>
              <a:ext uri="{FF2B5EF4-FFF2-40B4-BE49-F238E27FC236}">
                <a16:creationId xmlns:a16="http://schemas.microsoft.com/office/drawing/2014/main" id="{376B3B8B-B564-4B19-8F35-B46174A234A2}"/>
              </a:ext>
            </a:extLst>
          </p:cNvPr>
          <p:cNvPicPr>
            <a:picLocks noChangeAspect="1"/>
          </p:cNvPicPr>
          <p:nvPr/>
        </p:nvPicPr>
        <p:blipFill>
          <a:blip r:embed="rId20"/>
          <a:stretch>
            <a:fillRect/>
          </a:stretch>
        </p:blipFill>
        <p:spPr>
          <a:xfrm>
            <a:off x="8059823" y="5752975"/>
            <a:ext cx="1962856" cy="832251"/>
          </a:xfrm>
          <a:prstGeom prst="rect">
            <a:avLst/>
          </a:prstGeom>
        </p:spPr>
      </p:pic>
      <p:pic>
        <p:nvPicPr>
          <p:cNvPr id="32" name="Picture 31">
            <a:extLst>
              <a:ext uri="{FF2B5EF4-FFF2-40B4-BE49-F238E27FC236}">
                <a16:creationId xmlns:a16="http://schemas.microsoft.com/office/drawing/2014/main" id="{85765E68-386E-4E7C-89BA-5AF184C7EE10}"/>
              </a:ext>
            </a:extLst>
          </p:cNvPr>
          <p:cNvPicPr>
            <a:picLocks noChangeAspect="1"/>
          </p:cNvPicPr>
          <p:nvPr/>
        </p:nvPicPr>
        <p:blipFill>
          <a:blip r:embed="rId21"/>
          <a:stretch>
            <a:fillRect/>
          </a:stretch>
        </p:blipFill>
        <p:spPr>
          <a:xfrm>
            <a:off x="949061" y="2164332"/>
            <a:ext cx="1146572" cy="782241"/>
          </a:xfrm>
          <a:prstGeom prst="rect">
            <a:avLst/>
          </a:prstGeom>
        </p:spPr>
      </p:pic>
      <p:pic>
        <p:nvPicPr>
          <p:cNvPr id="33" name="Picture 32">
            <a:extLst>
              <a:ext uri="{FF2B5EF4-FFF2-40B4-BE49-F238E27FC236}">
                <a16:creationId xmlns:a16="http://schemas.microsoft.com/office/drawing/2014/main" id="{0630B440-1C24-43AF-8FD4-3F9A8F6216B1}"/>
              </a:ext>
            </a:extLst>
          </p:cNvPr>
          <p:cNvPicPr>
            <a:picLocks noChangeAspect="1"/>
          </p:cNvPicPr>
          <p:nvPr/>
        </p:nvPicPr>
        <p:blipFill>
          <a:blip r:embed="rId22"/>
          <a:stretch>
            <a:fillRect/>
          </a:stretch>
        </p:blipFill>
        <p:spPr>
          <a:xfrm>
            <a:off x="10837711" y="3431529"/>
            <a:ext cx="1982391" cy="567928"/>
          </a:xfrm>
          <a:prstGeom prst="rect">
            <a:avLst/>
          </a:prstGeom>
        </p:spPr>
      </p:pic>
      <p:pic>
        <p:nvPicPr>
          <p:cNvPr id="34" name="Picture 33">
            <a:extLst>
              <a:ext uri="{FF2B5EF4-FFF2-40B4-BE49-F238E27FC236}">
                <a16:creationId xmlns:a16="http://schemas.microsoft.com/office/drawing/2014/main" id="{BA06D6E4-788B-4292-883A-6D7D27927536}"/>
              </a:ext>
            </a:extLst>
          </p:cNvPr>
          <p:cNvPicPr>
            <a:picLocks noChangeAspect="1"/>
          </p:cNvPicPr>
          <p:nvPr/>
        </p:nvPicPr>
        <p:blipFill>
          <a:blip r:embed="rId23"/>
          <a:stretch>
            <a:fillRect/>
          </a:stretch>
        </p:blipFill>
        <p:spPr>
          <a:xfrm>
            <a:off x="9916177" y="4312375"/>
            <a:ext cx="2961623" cy="397290"/>
          </a:xfrm>
          <a:prstGeom prst="rect">
            <a:avLst/>
          </a:prstGeom>
        </p:spPr>
      </p:pic>
      <p:pic>
        <p:nvPicPr>
          <p:cNvPr id="35" name="Picture 34">
            <a:extLst>
              <a:ext uri="{FF2B5EF4-FFF2-40B4-BE49-F238E27FC236}">
                <a16:creationId xmlns:a16="http://schemas.microsoft.com/office/drawing/2014/main" id="{FC854DD2-8613-4533-A8DE-0248FA945573}"/>
              </a:ext>
            </a:extLst>
          </p:cNvPr>
          <p:cNvPicPr>
            <a:picLocks noChangeAspect="1"/>
          </p:cNvPicPr>
          <p:nvPr/>
        </p:nvPicPr>
        <p:blipFill>
          <a:blip r:embed="rId24"/>
          <a:stretch>
            <a:fillRect/>
          </a:stretch>
        </p:blipFill>
        <p:spPr>
          <a:xfrm>
            <a:off x="10916181" y="2067553"/>
            <a:ext cx="1825452" cy="1129759"/>
          </a:xfrm>
          <a:prstGeom prst="rect">
            <a:avLst/>
          </a:prstGeom>
        </p:spPr>
      </p:pic>
      <p:pic>
        <p:nvPicPr>
          <p:cNvPr id="3" name="Picture 2" descr="Centre for Reproductive Health and Education Zambia | The Motion Tracker">
            <a:extLst>
              <a:ext uri="{FF2B5EF4-FFF2-40B4-BE49-F238E27FC236}">
                <a16:creationId xmlns:a16="http://schemas.microsoft.com/office/drawing/2014/main" id="{34F75415-E86E-4B49-A558-848ECF49167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10704" y="4035884"/>
            <a:ext cx="1546853" cy="14599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met Kenya - Home | Facebook">
            <a:extLst>
              <a:ext uri="{FF2B5EF4-FFF2-40B4-BE49-F238E27FC236}">
                <a16:creationId xmlns:a16="http://schemas.microsoft.com/office/drawing/2014/main" id="{56DFF88F-0641-4391-B054-33128E490D9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43596" y="4994047"/>
            <a:ext cx="1528930" cy="15289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uttmacher Institute logo">
            <a:extLst>
              <a:ext uri="{FF2B5EF4-FFF2-40B4-BE49-F238E27FC236}">
                <a16:creationId xmlns:a16="http://schemas.microsoft.com/office/drawing/2014/main" id="{DFC9F400-91E4-48E1-8A93-9F1A0F7CFCD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1796" y="4389527"/>
            <a:ext cx="1245780" cy="124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479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0" y="1981200"/>
            <a:ext cx="9448800" cy="783933"/>
          </a:xfrm>
          <a:prstGeom prst="rect">
            <a:avLst/>
          </a:prstGeom>
        </p:spPr>
        <p:txBody>
          <a:bodyPr vert="horz" wrap="square" lIns="0" tIns="76200" rIns="0" bIns="0" rtlCol="0">
            <a:spAutoFit/>
          </a:bodyPr>
          <a:lstStyle/>
          <a:p>
            <a:pPr marL="4286250" marR="5080">
              <a:lnSpc>
                <a:spcPts val="5000"/>
              </a:lnSpc>
              <a:spcBef>
                <a:spcPts val="600"/>
              </a:spcBef>
            </a:pPr>
            <a:r>
              <a:rPr lang="fr-FR" sz="7200" spc="-60" dirty="0"/>
              <a:t>Merci!</a:t>
            </a:r>
            <a:endParaRPr lang="fr-FR" sz="7200" spc="-90" dirty="0"/>
          </a:p>
        </p:txBody>
      </p:sp>
      <p:sp>
        <p:nvSpPr>
          <p:cNvPr id="4" name="object 4"/>
          <p:cNvSpPr/>
          <p:nvPr/>
        </p:nvSpPr>
        <p:spPr>
          <a:xfrm>
            <a:off x="6858000" y="2590800"/>
            <a:ext cx="3429000" cy="0"/>
          </a:xfrm>
          <a:custGeom>
            <a:avLst/>
            <a:gdLst/>
            <a:ahLst/>
            <a:cxnLst/>
            <a:rect l="l" t="t" r="r" b="b"/>
            <a:pathLst>
              <a:path w="3429000">
                <a:moveTo>
                  <a:pt x="0" y="0"/>
                </a:moveTo>
                <a:lnTo>
                  <a:pt x="3429000" y="0"/>
                </a:lnTo>
              </a:path>
            </a:pathLst>
          </a:custGeom>
          <a:ln w="762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601211" y="3087623"/>
            <a:ext cx="4823968" cy="468477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p:nvPr/>
        </p:nvSpPr>
        <p:spPr>
          <a:xfrm>
            <a:off x="190500" y="192126"/>
            <a:ext cx="5248512" cy="758027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79BC4440-4302-497C-9D7E-6759D35F53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879" t="17647" r="37830" b="56669"/>
          <a:stretch/>
        </p:blipFill>
        <p:spPr>
          <a:xfrm>
            <a:off x="11511407" y="5791200"/>
            <a:ext cx="1371600" cy="11206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CB55-5484-4A9B-AC5D-61D6D3B1FF3C}"/>
              </a:ext>
            </a:extLst>
          </p:cNvPr>
          <p:cNvSpPr>
            <a:spLocks noGrp="1"/>
          </p:cNvSpPr>
          <p:nvPr>
            <p:ph type="title"/>
          </p:nvPr>
        </p:nvSpPr>
        <p:spPr>
          <a:xfrm>
            <a:off x="1040130" y="314596"/>
            <a:ext cx="11277597" cy="1384995"/>
          </a:xfrm>
        </p:spPr>
        <p:txBody>
          <a:bodyPr/>
          <a:lstStyle/>
          <a:p>
            <a:r>
              <a:rPr lang="fr-FR" b="1" dirty="0"/>
              <a:t>Perspectives des partenaires financés par PAI</a:t>
            </a:r>
            <a:endParaRPr lang="fr-FR" dirty="0"/>
          </a:p>
        </p:txBody>
      </p:sp>
      <p:sp>
        <p:nvSpPr>
          <p:cNvPr id="3" name="Text Placeholder 2">
            <a:extLst>
              <a:ext uri="{FF2B5EF4-FFF2-40B4-BE49-F238E27FC236}">
                <a16:creationId xmlns:a16="http://schemas.microsoft.com/office/drawing/2014/main" id="{0FA12161-8F9A-408B-B332-782D648774D9}"/>
              </a:ext>
            </a:extLst>
          </p:cNvPr>
          <p:cNvSpPr>
            <a:spLocks noGrp="1"/>
          </p:cNvSpPr>
          <p:nvPr>
            <p:ph type="body" idx="1"/>
          </p:nvPr>
        </p:nvSpPr>
        <p:spPr>
          <a:xfrm>
            <a:off x="1398272" y="1699590"/>
            <a:ext cx="12165327" cy="5082209"/>
          </a:xfrm>
        </p:spPr>
        <p:txBody>
          <a:bodyPr/>
          <a:lstStyle/>
          <a:p>
            <a:pPr marL="0" indent="0">
              <a:spcAft>
                <a:spcPts val="300"/>
              </a:spcAft>
              <a:buNone/>
            </a:pPr>
            <a:r>
              <a:rPr lang="fr-FR" sz="2800" b="1" dirty="0">
                <a:solidFill>
                  <a:srgbClr val="00A6C4"/>
                </a:solidFill>
              </a:rPr>
              <a:t>Nous commençons par les questions suivantes :  </a:t>
            </a:r>
          </a:p>
          <a:p>
            <a:pPr marL="0" indent="0">
              <a:spcAft>
                <a:spcPts val="300"/>
              </a:spcAft>
              <a:buNone/>
            </a:pPr>
            <a:r>
              <a:rPr lang="fr-FR" sz="2800" dirty="0">
                <a:solidFill>
                  <a:srgbClr val="00A6C4"/>
                </a:solidFill>
              </a:rPr>
              <a:t>Quels sont vos besoins ?  </a:t>
            </a:r>
          </a:p>
          <a:p>
            <a:pPr marL="0" indent="0">
              <a:spcAft>
                <a:spcPts val="300"/>
              </a:spcAft>
              <a:buNone/>
            </a:pPr>
            <a:r>
              <a:rPr lang="fr-FR" sz="2800" dirty="0">
                <a:solidFill>
                  <a:srgbClr val="00A6C4"/>
                </a:solidFill>
              </a:rPr>
              <a:t>Comment PAI peut vous apporter du soutien ?</a:t>
            </a:r>
          </a:p>
          <a:p>
            <a:pPr marL="0" indent="0">
              <a:spcAft>
                <a:spcPts val="300"/>
              </a:spcAft>
              <a:buNone/>
            </a:pPr>
            <a:endParaRPr lang="fr-FR" sz="700" b="1" dirty="0">
              <a:solidFill>
                <a:srgbClr val="00A6C4"/>
              </a:solidFill>
            </a:endParaRPr>
          </a:p>
          <a:p>
            <a:pPr marL="342900" indent="-342900">
              <a:spcAft>
                <a:spcPts val="300"/>
              </a:spcAft>
              <a:buFont typeface="Arial" panose="020B0604020202020204" pitchFamily="34" charset="0"/>
              <a:buChar char="•"/>
            </a:pPr>
            <a:r>
              <a:rPr lang="fr-FR" sz="1900" dirty="0"/>
              <a:t>Apprendre les uns des autres - soutien technique et stratégique et engagement entre pairs</a:t>
            </a:r>
          </a:p>
          <a:p>
            <a:pPr marL="342900" indent="-342900">
              <a:spcAft>
                <a:spcPts val="300"/>
              </a:spcAft>
              <a:buFont typeface="Arial" panose="020B0604020202020204" pitchFamily="34" charset="0"/>
              <a:buChar char="•"/>
            </a:pPr>
            <a:r>
              <a:rPr lang="fr-FR" sz="1900" dirty="0"/>
              <a:t>Investir dans le renforcement des capacités institutionnelles</a:t>
            </a:r>
          </a:p>
          <a:p>
            <a:pPr marL="342900" indent="-342900">
              <a:spcAft>
                <a:spcPts val="300"/>
              </a:spcAft>
              <a:buFont typeface="Arial" panose="020B0604020202020204" pitchFamily="34" charset="0"/>
              <a:buChar char="•"/>
            </a:pPr>
            <a:r>
              <a:rPr lang="fr-FR" sz="1900" dirty="0"/>
              <a:t>Favoriser la communication et la narration d’histoires pour accroître et améliorer leur visibilité</a:t>
            </a:r>
          </a:p>
          <a:p>
            <a:pPr marL="342900" indent="-342900">
              <a:spcAft>
                <a:spcPts val="300"/>
              </a:spcAft>
              <a:buFont typeface="Arial" panose="020B0604020202020204" pitchFamily="34" charset="0"/>
              <a:buChar char="•"/>
            </a:pPr>
            <a:r>
              <a:rPr lang="fr-FR" sz="1900" dirty="0"/>
              <a:t>Donner accès à la scène mondiale</a:t>
            </a:r>
          </a:p>
          <a:p>
            <a:pPr marL="342900" indent="-342900">
              <a:spcAft>
                <a:spcPts val="300"/>
              </a:spcAft>
              <a:buFont typeface="Arial" panose="020B0604020202020204" pitchFamily="34" charset="0"/>
              <a:buChar char="•"/>
            </a:pPr>
            <a:r>
              <a:rPr lang="fr-FR" sz="1900" dirty="0"/>
              <a:t>Influencer/informer les investissements des bailleurs de fonds et la politique mondiale pour faire progresser la santé et les droits sexuels et reproductifs (SDSR)</a:t>
            </a:r>
          </a:p>
          <a:p>
            <a:pPr marL="342900" indent="-342900">
              <a:spcAft>
                <a:spcPts val="300"/>
              </a:spcAft>
              <a:buFont typeface="Arial" panose="020B0604020202020204" pitchFamily="34" charset="0"/>
              <a:buChar char="•"/>
            </a:pPr>
            <a:r>
              <a:rPr lang="fr-FR" sz="1900" dirty="0"/>
              <a:t>S’engager auprès des bailleurs de fonds pour diversifier leur propre financement et présenter leur travail</a:t>
            </a:r>
          </a:p>
          <a:p>
            <a:pPr marL="342900" indent="-342900">
              <a:spcAft>
                <a:spcPts val="300"/>
              </a:spcAft>
              <a:buFont typeface="Arial" panose="020B0604020202020204" pitchFamily="34" charset="0"/>
              <a:buChar char="•"/>
            </a:pPr>
            <a:r>
              <a:rPr lang="fr-FR" sz="1900" dirty="0"/>
              <a:t>Créer ensemble de nouveaux programmes et initiatives</a:t>
            </a:r>
          </a:p>
          <a:p>
            <a:pPr marL="342900" indent="-342900">
              <a:spcAft>
                <a:spcPts val="300"/>
              </a:spcAft>
              <a:buFont typeface="Arial" panose="020B0604020202020204" pitchFamily="34" charset="0"/>
              <a:buChar char="•"/>
            </a:pPr>
            <a:r>
              <a:rPr lang="fr-FR" sz="1900" dirty="0"/>
              <a:t>Assurer un financement pluriannuel et flexible pour les efforts de plaidoyer et la redevabilité</a:t>
            </a:r>
          </a:p>
          <a:p>
            <a:endParaRPr lang="fr-FR" sz="2000" dirty="0"/>
          </a:p>
          <a:p>
            <a:endParaRPr lang="fr-FR" sz="2400" dirty="0"/>
          </a:p>
        </p:txBody>
      </p:sp>
      <p:sp>
        <p:nvSpPr>
          <p:cNvPr id="4" name="object 15">
            <a:extLst>
              <a:ext uri="{FF2B5EF4-FFF2-40B4-BE49-F238E27FC236}">
                <a16:creationId xmlns:a16="http://schemas.microsoft.com/office/drawing/2014/main" id="{54541BE7-79A5-4126-85B9-82D58C9A82BB}"/>
              </a:ext>
            </a:extLst>
          </p:cNvPr>
          <p:cNvSpPr/>
          <p:nvPr/>
        </p:nvSpPr>
        <p:spPr>
          <a:xfrm flipH="1">
            <a:off x="990600" y="2003048"/>
            <a:ext cx="99060" cy="4092952"/>
          </a:xfrm>
          <a:custGeom>
            <a:avLst/>
            <a:gdLst/>
            <a:ahLst/>
            <a:cxnLst/>
            <a:rect l="l" t="t" r="r" b="b"/>
            <a:pathLst>
              <a:path h="2057400">
                <a:moveTo>
                  <a:pt x="0" y="0"/>
                </a:moveTo>
                <a:lnTo>
                  <a:pt x="0" y="2057400"/>
                </a:lnTo>
              </a:path>
            </a:pathLst>
          </a:custGeom>
          <a:ln w="50800">
            <a:solidFill>
              <a:srgbClr val="FEB50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401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F861A5-B771-42BF-9086-90D40B466229}"/>
              </a:ext>
            </a:extLst>
          </p:cNvPr>
          <p:cNvSpPr/>
          <p:nvPr/>
        </p:nvSpPr>
        <p:spPr>
          <a:xfrm>
            <a:off x="-45719" y="0"/>
            <a:ext cx="5227319" cy="7772400"/>
          </a:xfrm>
          <a:prstGeom prst="rect">
            <a:avLst/>
          </a:prstGeom>
          <a:solidFill>
            <a:srgbClr val="FFB6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61CA1B-82C1-46B1-BFAC-9108433C23E7}"/>
              </a:ext>
            </a:extLst>
          </p:cNvPr>
          <p:cNvSpPr>
            <a:spLocks noGrp="1"/>
          </p:cNvSpPr>
          <p:nvPr>
            <p:ph type="title" idx="4294967295"/>
          </p:nvPr>
        </p:nvSpPr>
        <p:spPr>
          <a:xfrm>
            <a:off x="0" y="331232"/>
            <a:ext cx="4495800" cy="692150"/>
          </a:xfrm>
        </p:spPr>
        <p:txBody>
          <a:bodyPr>
            <a:normAutofit fontScale="90000"/>
          </a:bodyPr>
          <a:lstStyle/>
          <a:p>
            <a:r>
              <a:rPr lang="fr-FR" sz="4500" b="1" dirty="0">
                <a:solidFill>
                  <a:schemeClr val="bg1"/>
                </a:solidFill>
                <a:latin typeface="Merriweather"/>
              </a:rPr>
              <a:t>La valeur ajoutée de PAI</a:t>
            </a:r>
          </a:p>
        </p:txBody>
      </p:sp>
      <p:sp>
        <p:nvSpPr>
          <p:cNvPr id="3" name="Content Placeholder 2">
            <a:extLst>
              <a:ext uri="{FF2B5EF4-FFF2-40B4-BE49-F238E27FC236}">
                <a16:creationId xmlns:a16="http://schemas.microsoft.com/office/drawing/2014/main" id="{C69C87EC-A4FA-42CA-8E15-5433B6CC040B}"/>
              </a:ext>
            </a:extLst>
          </p:cNvPr>
          <p:cNvSpPr>
            <a:spLocks noGrp="1"/>
          </p:cNvSpPr>
          <p:nvPr>
            <p:ph sz="half" idx="4294967295"/>
          </p:nvPr>
        </p:nvSpPr>
        <p:spPr>
          <a:xfrm>
            <a:off x="304800" y="1600200"/>
            <a:ext cx="4663440" cy="5595382"/>
          </a:xfrm>
        </p:spPr>
        <p:txBody>
          <a:bodyPr>
            <a:normAutofit fontScale="70000" lnSpcReduction="20000"/>
          </a:bodyPr>
          <a:lstStyle/>
          <a:p>
            <a:pPr marL="0" indent="0">
              <a:lnSpc>
                <a:spcPct val="120000"/>
              </a:lnSpc>
              <a:buNone/>
            </a:pPr>
            <a:r>
              <a:rPr lang="fr-FR" dirty="0">
                <a:latin typeface="AvenirNext LT Pro Regular"/>
              </a:rPr>
              <a:t>58 ans d’expérience en tant qu’organisation de la société civile (OSC) </a:t>
            </a:r>
          </a:p>
          <a:p>
            <a:pPr marL="0" indent="0">
              <a:lnSpc>
                <a:spcPct val="120000"/>
              </a:lnSpc>
              <a:buNone/>
            </a:pPr>
            <a:endParaRPr lang="fr-FR" dirty="0">
              <a:latin typeface="AvenirNext LT Pro Regular"/>
            </a:endParaRPr>
          </a:p>
          <a:p>
            <a:pPr marL="0" indent="0">
              <a:lnSpc>
                <a:spcPct val="120000"/>
              </a:lnSpc>
              <a:buNone/>
            </a:pPr>
            <a:r>
              <a:rPr lang="fr-FR" dirty="0">
                <a:latin typeface="AvenirNext LT Pro Regular"/>
              </a:rPr>
              <a:t>120 partenaires financés dans 36 pays </a:t>
            </a:r>
          </a:p>
          <a:p>
            <a:pPr marL="0" indent="0">
              <a:lnSpc>
                <a:spcPct val="120000"/>
              </a:lnSpc>
              <a:buNone/>
            </a:pPr>
            <a:endParaRPr lang="fr-FR" dirty="0">
              <a:latin typeface="AvenirNext LT Pro Regular"/>
            </a:endParaRPr>
          </a:p>
          <a:p>
            <a:pPr marL="0" indent="0">
              <a:lnSpc>
                <a:spcPct val="120000"/>
              </a:lnSpc>
              <a:buNone/>
            </a:pPr>
            <a:r>
              <a:rPr lang="fr-FR" dirty="0">
                <a:latin typeface="AvenirNext LT Pro Regular"/>
              </a:rPr>
              <a:t>Plaidoyer auprès de notre propre gouvernement aux États-Unis et des institutions mondiales</a:t>
            </a:r>
          </a:p>
          <a:p>
            <a:pPr marL="0" indent="0">
              <a:lnSpc>
                <a:spcPct val="120000"/>
              </a:lnSpc>
              <a:buNone/>
            </a:pPr>
            <a:endParaRPr lang="fr-FR" dirty="0">
              <a:latin typeface="AvenirNext LT Pro Regular"/>
            </a:endParaRPr>
          </a:p>
          <a:p>
            <a:pPr marL="0" indent="0">
              <a:lnSpc>
                <a:spcPct val="120000"/>
              </a:lnSpc>
              <a:buNone/>
            </a:pPr>
            <a:r>
              <a:rPr lang="fr-FR" dirty="0">
                <a:latin typeface="AvenirNext LT Pro Regular"/>
              </a:rPr>
              <a:t>Plaidoyer informé et alimenté par les besoins et les opportunités aux niveaux local et national</a:t>
            </a:r>
            <a:br>
              <a:rPr dirty="0"/>
            </a:br>
            <a:endParaRPr lang="fr-FR" dirty="0"/>
          </a:p>
        </p:txBody>
      </p:sp>
      <p:sp>
        <p:nvSpPr>
          <p:cNvPr id="4" name="Content Placeholder 3">
            <a:extLst>
              <a:ext uri="{FF2B5EF4-FFF2-40B4-BE49-F238E27FC236}">
                <a16:creationId xmlns:a16="http://schemas.microsoft.com/office/drawing/2014/main" id="{F686E574-A1C2-4C12-B85C-29C0DE06D948}"/>
              </a:ext>
            </a:extLst>
          </p:cNvPr>
          <p:cNvSpPr>
            <a:spLocks noGrp="1"/>
          </p:cNvSpPr>
          <p:nvPr>
            <p:ph sz="half" idx="4294967295"/>
          </p:nvPr>
        </p:nvSpPr>
        <p:spPr>
          <a:xfrm>
            <a:off x="5791200" y="742950"/>
            <a:ext cx="7315200" cy="6286500"/>
          </a:xfrm>
        </p:spPr>
        <p:txBody>
          <a:bodyPr>
            <a:normAutofit fontScale="92500" lnSpcReduction="20000"/>
          </a:bodyPr>
          <a:lstStyle/>
          <a:p>
            <a:pPr marL="514350" indent="-514350">
              <a:lnSpc>
                <a:spcPct val="120000"/>
              </a:lnSpc>
              <a:spcBef>
                <a:spcPts val="0"/>
              </a:spcBef>
              <a:spcAft>
                <a:spcPts val="600"/>
              </a:spcAft>
              <a:buFont typeface="+mj-lt"/>
              <a:buAutoNum type="arabicPeriod"/>
            </a:pPr>
            <a:r>
              <a:rPr lang="fr-FR" sz="2400" dirty="0">
                <a:latin typeface="Avenir Book" panose="02000503020000020003" pitchFamily="2" charset="0"/>
              </a:rPr>
              <a:t>Partager nos forces et embrasser les forces des autres</a:t>
            </a:r>
          </a:p>
          <a:p>
            <a:pPr marL="514350" indent="-514350">
              <a:lnSpc>
                <a:spcPct val="120000"/>
              </a:lnSpc>
              <a:spcBef>
                <a:spcPts val="0"/>
              </a:spcBef>
              <a:spcAft>
                <a:spcPts val="600"/>
              </a:spcAft>
              <a:buFont typeface="+mj-lt"/>
              <a:buAutoNum type="arabicPeriod"/>
            </a:pPr>
            <a:r>
              <a:rPr lang="fr-FR" sz="2400" dirty="0">
                <a:latin typeface="Avenir Book" panose="02000503020000020003" pitchFamily="2" charset="0"/>
              </a:rPr>
              <a:t>Traduire et amplifier les données, la recherche et les politiques pour permettre la mise en place d’actions de plaidoyer</a:t>
            </a:r>
          </a:p>
          <a:p>
            <a:pPr marL="514350" indent="-514350">
              <a:lnSpc>
                <a:spcPct val="120000"/>
              </a:lnSpc>
              <a:spcBef>
                <a:spcPts val="0"/>
              </a:spcBef>
              <a:spcAft>
                <a:spcPts val="600"/>
              </a:spcAft>
              <a:buFont typeface="+mj-lt"/>
              <a:buAutoNum type="arabicPeriod"/>
            </a:pPr>
            <a:r>
              <a:rPr lang="fr-FR" sz="2400" dirty="0">
                <a:latin typeface="Avenir Book" panose="02000503020000020003" pitchFamily="2" charset="0"/>
              </a:rPr>
              <a:t>Contribuer avec notre pouvoir de rassembler des voix et des perspectives diverses</a:t>
            </a:r>
          </a:p>
          <a:p>
            <a:pPr marL="514350" indent="-514350">
              <a:lnSpc>
                <a:spcPct val="120000"/>
              </a:lnSpc>
              <a:spcBef>
                <a:spcPts val="0"/>
              </a:spcBef>
              <a:spcAft>
                <a:spcPts val="600"/>
              </a:spcAft>
              <a:buFont typeface="+mj-lt"/>
              <a:buAutoNum type="arabicPeriod"/>
            </a:pPr>
            <a:r>
              <a:rPr lang="fr-FR" sz="2400" dirty="0">
                <a:latin typeface="Avenir Book" panose="02000503020000020003" pitchFamily="2" charset="0"/>
              </a:rPr>
              <a:t>Relier les progrès en matière de SDSR aux progrès réalisés dans d'autres domaines du développement</a:t>
            </a:r>
          </a:p>
          <a:p>
            <a:pPr marL="514350" indent="-514350">
              <a:lnSpc>
                <a:spcPct val="120000"/>
              </a:lnSpc>
              <a:spcBef>
                <a:spcPts val="0"/>
              </a:spcBef>
              <a:spcAft>
                <a:spcPts val="600"/>
              </a:spcAft>
              <a:buFont typeface="+mj-lt"/>
              <a:buAutoNum type="arabicPeriod"/>
            </a:pPr>
            <a:r>
              <a:rPr lang="fr-FR" sz="2400" dirty="0">
                <a:latin typeface="Avenir Book" panose="02000503020000020003" pitchFamily="2" charset="0"/>
              </a:rPr>
              <a:t>Permettre le positionnement et la connexion entre le niveau international et le local</a:t>
            </a:r>
          </a:p>
          <a:p>
            <a:pPr marL="514350" indent="-514350">
              <a:lnSpc>
                <a:spcPct val="120000"/>
              </a:lnSpc>
              <a:spcBef>
                <a:spcPts val="0"/>
              </a:spcBef>
              <a:spcAft>
                <a:spcPts val="600"/>
              </a:spcAft>
              <a:buFont typeface="+mj-lt"/>
              <a:buAutoNum type="arabicPeriod"/>
            </a:pPr>
            <a:r>
              <a:rPr lang="fr-FR" sz="2400" dirty="0">
                <a:latin typeface="Avenir Book" panose="02000503020000020003" pitchFamily="2" charset="0"/>
              </a:rPr>
              <a:t>Apporter un réseau de partenaires locaux et indigènes de la société civile </a:t>
            </a:r>
          </a:p>
          <a:p>
            <a:pPr marL="514350" indent="-514350">
              <a:lnSpc>
                <a:spcPct val="120000"/>
              </a:lnSpc>
              <a:spcBef>
                <a:spcPts val="0"/>
              </a:spcBef>
              <a:spcAft>
                <a:spcPts val="600"/>
              </a:spcAft>
              <a:buFont typeface="+mj-lt"/>
              <a:buAutoNum type="arabicPeriod"/>
            </a:pPr>
            <a:r>
              <a:rPr lang="fr-FR" sz="2400" dirty="0">
                <a:latin typeface="Avenir Book" panose="02000503020000020003" pitchFamily="2" charset="0"/>
              </a:rPr>
              <a:t>Favoriser un plaidoyer coordonné en faveur de la SDSR aux niveaux mondial, régional, national et infranational </a:t>
            </a:r>
          </a:p>
        </p:txBody>
      </p:sp>
    </p:spTree>
    <p:extLst>
      <p:ext uri="{BB962C8B-B14F-4D97-AF65-F5344CB8AC3E}">
        <p14:creationId xmlns:p14="http://schemas.microsoft.com/office/powerpoint/2010/main" val="166910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DFF6-B97D-4B58-9757-EF7B78CD4E27}"/>
              </a:ext>
            </a:extLst>
          </p:cNvPr>
          <p:cNvSpPr>
            <a:spLocks noGrp="1"/>
          </p:cNvSpPr>
          <p:nvPr>
            <p:ph type="title"/>
          </p:nvPr>
        </p:nvSpPr>
        <p:spPr>
          <a:xfrm>
            <a:off x="669471" y="1215293"/>
            <a:ext cx="5966460" cy="692497"/>
          </a:xfrm>
        </p:spPr>
        <p:txBody>
          <a:bodyPr/>
          <a:lstStyle/>
          <a:p>
            <a:r>
              <a:rPr lang="fr-FR"/>
              <a:t>Notre vision</a:t>
            </a:r>
          </a:p>
        </p:txBody>
      </p:sp>
      <p:sp>
        <p:nvSpPr>
          <p:cNvPr id="3" name="Content Placeholder 2">
            <a:extLst>
              <a:ext uri="{FF2B5EF4-FFF2-40B4-BE49-F238E27FC236}">
                <a16:creationId xmlns:a16="http://schemas.microsoft.com/office/drawing/2014/main" id="{3D5D1320-4692-4535-BC33-D8604971515D}"/>
              </a:ext>
            </a:extLst>
          </p:cNvPr>
          <p:cNvSpPr>
            <a:spLocks noGrp="1"/>
          </p:cNvSpPr>
          <p:nvPr>
            <p:ph sz="half" idx="2"/>
          </p:nvPr>
        </p:nvSpPr>
        <p:spPr>
          <a:xfrm>
            <a:off x="669471" y="2561493"/>
            <a:ext cx="5966460" cy="3016210"/>
          </a:xfrm>
        </p:spPr>
        <p:txBody>
          <a:bodyPr/>
          <a:lstStyle/>
          <a:p>
            <a:r>
              <a:rPr lang="fr-FR" sz="2800" dirty="0"/>
              <a:t>Un monde juste et équitable où tout individu peut pleinement exercer sa SDSR afin de contribuer à l'équité en matière de santé, au bien-être économique et à l'égalité des genres.</a:t>
            </a:r>
          </a:p>
          <a:p>
            <a:endParaRPr lang="fr-FR" sz="2800" dirty="0"/>
          </a:p>
        </p:txBody>
      </p:sp>
      <p:sp>
        <p:nvSpPr>
          <p:cNvPr id="4" name="Content Placeholder 3">
            <a:extLst>
              <a:ext uri="{FF2B5EF4-FFF2-40B4-BE49-F238E27FC236}">
                <a16:creationId xmlns:a16="http://schemas.microsoft.com/office/drawing/2014/main" id="{1CEDE976-6DC1-4198-8922-FB2B558CCF00}"/>
              </a:ext>
            </a:extLst>
          </p:cNvPr>
          <p:cNvSpPr>
            <a:spLocks noGrp="1"/>
          </p:cNvSpPr>
          <p:nvPr>
            <p:ph sz="half" idx="3"/>
          </p:nvPr>
        </p:nvSpPr>
        <p:spPr>
          <a:xfrm>
            <a:off x="7080071" y="2561493"/>
            <a:ext cx="5966460" cy="2092881"/>
          </a:xfrm>
        </p:spPr>
        <p:txBody>
          <a:bodyPr/>
          <a:lstStyle/>
          <a:p>
            <a:r>
              <a:rPr lang="fr-FR" sz="2800" dirty="0"/>
              <a:t>Faire progresser l'accès universel à la SDSR par le biais du </a:t>
            </a:r>
            <a:r>
              <a:rPr lang="fr-FR" sz="2800" b="1" dirty="0">
                <a:solidFill>
                  <a:srgbClr val="00A6C4"/>
                </a:solidFill>
              </a:rPr>
              <a:t>plaidoyer, des partenariats</a:t>
            </a:r>
            <a:r>
              <a:rPr lang="fr-FR" sz="2800" dirty="0"/>
              <a:t> et du </a:t>
            </a:r>
            <a:r>
              <a:rPr lang="fr-FR" sz="2800" b="1" dirty="0">
                <a:solidFill>
                  <a:srgbClr val="00A6C4"/>
                </a:solidFill>
              </a:rPr>
              <a:t>financement des acteurs du changement</a:t>
            </a:r>
            <a:r>
              <a:rPr lang="fr-FR" sz="2800" b="1" dirty="0"/>
              <a:t>.</a:t>
            </a:r>
          </a:p>
          <a:p>
            <a:endParaRPr lang="fr-FR" dirty="0"/>
          </a:p>
        </p:txBody>
      </p:sp>
      <p:sp>
        <p:nvSpPr>
          <p:cNvPr id="5" name="TextBox 4">
            <a:extLst>
              <a:ext uri="{FF2B5EF4-FFF2-40B4-BE49-F238E27FC236}">
                <a16:creationId xmlns:a16="http://schemas.microsoft.com/office/drawing/2014/main" id="{CEE09099-1286-4AF0-8DCC-8FFCC78B9302}"/>
              </a:ext>
            </a:extLst>
          </p:cNvPr>
          <p:cNvSpPr txBox="1"/>
          <p:nvPr/>
        </p:nvSpPr>
        <p:spPr>
          <a:xfrm>
            <a:off x="7080071" y="1219200"/>
            <a:ext cx="5966458" cy="784830"/>
          </a:xfrm>
          <a:prstGeom prst="rect">
            <a:avLst/>
          </a:prstGeom>
          <a:noFill/>
        </p:spPr>
        <p:txBody>
          <a:bodyPr wrap="square" rtlCol="0">
            <a:spAutoFit/>
          </a:bodyPr>
          <a:lstStyle/>
          <a:p>
            <a:r>
              <a:rPr lang="fr-FR" sz="4500" dirty="0">
                <a:solidFill>
                  <a:srgbClr val="7E7774"/>
                </a:solidFill>
                <a:latin typeface="Merriweather"/>
              </a:rPr>
              <a:t>Notre mission</a:t>
            </a:r>
          </a:p>
        </p:txBody>
      </p:sp>
    </p:spTree>
    <p:extLst>
      <p:ext uri="{BB962C8B-B14F-4D97-AF65-F5344CB8AC3E}">
        <p14:creationId xmlns:p14="http://schemas.microsoft.com/office/powerpoint/2010/main" val="58718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05B0-46B3-423E-BE2B-A3BA0919BCE2}"/>
              </a:ext>
            </a:extLst>
          </p:cNvPr>
          <p:cNvSpPr>
            <a:spLocks noGrp="1"/>
          </p:cNvSpPr>
          <p:nvPr>
            <p:ph type="title" idx="4294967295"/>
          </p:nvPr>
        </p:nvSpPr>
        <p:spPr>
          <a:xfrm>
            <a:off x="762000" y="819786"/>
            <a:ext cx="11734800" cy="628014"/>
          </a:xfrm>
        </p:spPr>
        <p:txBody>
          <a:bodyPr>
            <a:normAutofit fontScale="90000"/>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nSpc>
                <a:spcPct val="150000"/>
              </a:lnSpc>
            </a:pPr>
            <a:r>
              <a:rPr lang="fr-FR" sz="4500" dirty="0">
                <a:solidFill>
                  <a:srgbClr val="7E7774"/>
                </a:solidFill>
                <a:latin typeface="Merriweather"/>
              </a:rPr>
              <a:t>Objectifs pour la vision 2025</a:t>
            </a:r>
          </a:p>
          <a:p>
            <a:endParaRPr lang="fr-FR" dirty="0">
              <a:cs typeface="Calibri Light"/>
            </a:endParaRPr>
          </a:p>
        </p:txBody>
      </p:sp>
      <p:sp>
        <p:nvSpPr>
          <p:cNvPr id="3" name="Content Placeholder 2">
            <a:extLst>
              <a:ext uri="{FF2B5EF4-FFF2-40B4-BE49-F238E27FC236}">
                <a16:creationId xmlns:a16="http://schemas.microsoft.com/office/drawing/2014/main" id="{A18C80B6-EC0E-4C37-86C1-3B9ECD5FE2A0}"/>
              </a:ext>
            </a:extLst>
          </p:cNvPr>
          <p:cNvSpPr>
            <a:spLocks noGrp="1"/>
          </p:cNvSpPr>
          <p:nvPr>
            <p:ph idx="4294967295"/>
          </p:nvPr>
        </p:nvSpPr>
        <p:spPr>
          <a:xfrm>
            <a:off x="762000" y="1697037"/>
            <a:ext cx="12403661" cy="1350963"/>
          </a:xfrm>
        </p:spPr>
        <p:txBody>
          <a:bodyPr vert="horz" lIns="102870" tIns="51435" rIns="102870" bIns="51435" rtlCol="0" anchor="t">
            <a:normAutofit fontScale="92500" lnSpcReduction="10000"/>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marL="0" indent="0">
              <a:lnSpc>
                <a:spcPct val="100000"/>
              </a:lnSpc>
              <a:spcBef>
                <a:spcPts val="0"/>
              </a:spcBef>
              <a:spcAft>
                <a:spcPts val="675"/>
              </a:spcAft>
              <a:buNone/>
            </a:pPr>
            <a:r>
              <a:rPr lang="fr-FR" sz="3200" b="1" dirty="0">
                <a:solidFill>
                  <a:srgbClr val="00A6C4"/>
                </a:solidFill>
                <a:latin typeface="AvenirNext LT Pro Medium" panose="020B0504020202020204" pitchFamily="34" charset="0"/>
              </a:rPr>
              <a:t>En collaboration avec les partenaires de la société civile locale</a:t>
            </a:r>
            <a:r>
              <a:rPr lang="fr-FR" b="1" dirty="0"/>
              <a:t>, </a:t>
            </a:r>
            <a:r>
              <a:rPr lang="fr-FR" sz="2800" b="1" dirty="0">
                <a:latin typeface="AvenirNext LT Pro Medium" panose="020B0504020202020204" pitchFamily="34" charset="0"/>
              </a:rPr>
              <a:t>PAI aspire à atteindre des objectifs fondamentaux en matière de politique, de financement, d'accès et de redevabilité d'ici 2025 :</a:t>
            </a:r>
          </a:p>
          <a:p>
            <a:pPr>
              <a:spcBef>
                <a:spcPts val="0"/>
              </a:spcBef>
            </a:pPr>
            <a:endParaRPr lang="fr-FR" sz="2800" b="1" dirty="0">
              <a:latin typeface="AvenirNext LT Pro Medium" panose="020B0504020202020204" pitchFamily="34" charset="0"/>
              <a:ea typeface="+mn-lt"/>
              <a:cs typeface="+mn-lt"/>
            </a:endParaRPr>
          </a:p>
          <a:p>
            <a:pPr>
              <a:spcBef>
                <a:spcPts val="0"/>
              </a:spcBef>
            </a:pPr>
            <a:endParaRPr lang="fr-FR" sz="2800" b="1" dirty="0">
              <a:latin typeface="AvenirNext LT Pro Medium" panose="020B0504020202020204" pitchFamily="34" charset="0"/>
              <a:ea typeface="+mn-lt"/>
              <a:cs typeface="+mn-lt"/>
            </a:endParaRPr>
          </a:p>
          <a:p>
            <a:pPr marL="0" indent="0">
              <a:spcBef>
                <a:spcPts val="0"/>
              </a:spcBef>
              <a:buNone/>
            </a:pPr>
            <a:endParaRPr lang="fr-FR" sz="2800" b="1" dirty="0">
              <a:solidFill>
                <a:srgbClr val="0070C0"/>
              </a:solidFill>
              <a:latin typeface="AvenirNext LT Pro Medium" panose="020B0504020202020204" pitchFamily="34" charset="0"/>
              <a:ea typeface="+mn-lt"/>
              <a:cs typeface="+mn-lt"/>
            </a:endParaRPr>
          </a:p>
          <a:p>
            <a:pPr marL="0" indent="0">
              <a:spcBef>
                <a:spcPts val="0"/>
              </a:spcBef>
              <a:buNone/>
            </a:pPr>
            <a:endParaRPr lang="fr-FR" sz="2800" b="1" dirty="0">
              <a:solidFill>
                <a:srgbClr val="0070C0"/>
              </a:solidFill>
              <a:latin typeface="AvenirNext LT Pro Medium" panose="020B0504020202020204" pitchFamily="34" charset="0"/>
              <a:ea typeface="+mn-lt"/>
              <a:cs typeface="+mn-lt"/>
            </a:endParaRPr>
          </a:p>
          <a:p>
            <a:pPr marL="0" indent="0">
              <a:spcBef>
                <a:spcPts val="0"/>
              </a:spcBef>
              <a:buNone/>
            </a:pPr>
            <a:endParaRPr lang="fr-FR" sz="2800" b="1" dirty="0">
              <a:latin typeface="AvenirNext LT Pro Medium" panose="020B0504020202020204" pitchFamily="34" charset="0"/>
              <a:ea typeface="+mn-lt"/>
              <a:cs typeface="+mn-lt"/>
            </a:endParaRPr>
          </a:p>
          <a:p>
            <a:pPr>
              <a:spcBef>
                <a:spcPts val="0"/>
              </a:spcBef>
            </a:pPr>
            <a:endParaRPr lang="fr-FR" sz="2800" b="1" dirty="0">
              <a:latin typeface="AvenirNext LT Pro Medium" panose="020B0504020202020204" pitchFamily="34" charset="0"/>
              <a:cs typeface="Calibri"/>
            </a:endParaRPr>
          </a:p>
          <a:p>
            <a:endParaRPr lang="fr-FR" sz="2800" b="1" dirty="0">
              <a:latin typeface="AvenirNext LT Pro Medium" panose="020B0504020202020204" pitchFamily="34" charset="0"/>
              <a:cs typeface="Calibri"/>
            </a:endParaRPr>
          </a:p>
        </p:txBody>
      </p:sp>
      <p:graphicFrame>
        <p:nvGraphicFramePr>
          <p:cNvPr id="5" name="Content Placeholder 2">
            <a:extLst>
              <a:ext uri="{FF2B5EF4-FFF2-40B4-BE49-F238E27FC236}">
                <a16:creationId xmlns:a16="http://schemas.microsoft.com/office/drawing/2014/main" id="{A52F612C-AA02-489F-87F2-094613FC9BB1}"/>
              </a:ext>
            </a:extLst>
          </p:cNvPr>
          <p:cNvGraphicFramePr>
            <a:graphicFrameLocks/>
          </p:cNvGraphicFramePr>
          <p:nvPr>
            <p:extLst>
              <p:ext uri="{D42A27DB-BD31-4B8C-83A1-F6EECF244321}">
                <p14:modId xmlns:p14="http://schemas.microsoft.com/office/powerpoint/2010/main" val="1669666198"/>
              </p:ext>
            </p:extLst>
          </p:nvPr>
        </p:nvGraphicFramePr>
        <p:xfrm>
          <a:off x="656169" y="2895600"/>
          <a:ext cx="12403662"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586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687F336C-F4AA-4C62-A020-C8D09A96B9D5}"/>
              </a:ext>
            </a:extLst>
          </p:cNvPr>
          <p:cNvGraphicFramePr>
            <a:graphicFrameLocks noGrp="1"/>
          </p:cNvGraphicFramePr>
          <p:nvPr>
            <p:extLst>
              <p:ext uri="{D42A27DB-BD31-4B8C-83A1-F6EECF244321}">
                <p14:modId xmlns:p14="http://schemas.microsoft.com/office/powerpoint/2010/main" val="2158620062"/>
              </p:ext>
            </p:extLst>
          </p:nvPr>
        </p:nvGraphicFramePr>
        <p:xfrm>
          <a:off x="3145277" y="844897"/>
          <a:ext cx="10591800" cy="6873240"/>
        </p:xfrm>
        <a:graphic>
          <a:graphicData uri="http://schemas.openxmlformats.org/drawingml/2006/table">
            <a:tbl>
              <a:tblPr firstRow="1" bandRow="1">
                <a:tableStyleId>{5C22544A-7EE6-4342-B048-85BDC9FD1C3A}</a:tableStyleId>
              </a:tblPr>
              <a:tblGrid>
                <a:gridCol w="2647950">
                  <a:extLst>
                    <a:ext uri="{9D8B030D-6E8A-4147-A177-3AD203B41FA5}">
                      <a16:colId xmlns:a16="http://schemas.microsoft.com/office/drawing/2014/main" val="4247674120"/>
                    </a:ext>
                  </a:extLst>
                </a:gridCol>
                <a:gridCol w="2647950">
                  <a:extLst>
                    <a:ext uri="{9D8B030D-6E8A-4147-A177-3AD203B41FA5}">
                      <a16:colId xmlns:a16="http://schemas.microsoft.com/office/drawing/2014/main" val="2727732474"/>
                    </a:ext>
                  </a:extLst>
                </a:gridCol>
                <a:gridCol w="2760223">
                  <a:extLst>
                    <a:ext uri="{9D8B030D-6E8A-4147-A177-3AD203B41FA5}">
                      <a16:colId xmlns:a16="http://schemas.microsoft.com/office/drawing/2014/main" val="373664855"/>
                    </a:ext>
                  </a:extLst>
                </a:gridCol>
                <a:gridCol w="2535677">
                  <a:extLst>
                    <a:ext uri="{9D8B030D-6E8A-4147-A177-3AD203B41FA5}">
                      <a16:colId xmlns:a16="http://schemas.microsoft.com/office/drawing/2014/main" val="1631709897"/>
                    </a:ext>
                  </a:extLst>
                </a:gridCol>
              </a:tblGrid>
              <a:tr h="488032">
                <a:tc>
                  <a:txBody>
                    <a:bodyPr/>
                    <a:lstStyle/>
                    <a:p>
                      <a:r>
                        <a:rPr lang="fr-FR" sz="2800" dirty="0">
                          <a:solidFill>
                            <a:schemeClr val="tx1"/>
                          </a:solidFill>
                          <a:latin typeface="AvenirNext LT Pro Regular" panose="020B0504020202020204" pitchFamily="34" charset="0"/>
                        </a:rPr>
                        <a:t>Pilier 1</a:t>
                      </a:r>
                    </a:p>
                    <a:p>
                      <a:endParaRPr lang="fr-FR" sz="2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800" dirty="0">
                          <a:solidFill>
                            <a:schemeClr val="tx1"/>
                          </a:solidFill>
                          <a:latin typeface="AvenirNext LT Pro Regular" panose="020B0504020202020204" pitchFamily="34" charset="0"/>
                        </a:rPr>
                        <a:t>Pilier 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800" dirty="0">
                          <a:solidFill>
                            <a:schemeClr val="tx1"/>
                          </a:solidFill>
                          <a:latin typeface="AvenirNext LT Pro Regular" panose="020B0504020202020204" pitchFamily="34" charset="0"/>
                        </a:rPr>
                        <a:t>Pilier 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800" dirty="0">
                          <a:solidFill>
                            <a:schemeClr val="tx1"/>
                          </a:solidFill>
                          <a:latin typeface="AvenirNext LT Pro Regular" panose="020B0504020202020204" pitchFamily="34" charset="0"/>
                        </a:rPr>
                        <a:t>Pilier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0841168"/>
                  </a:ext>
                </a:extLst>
              </a:tr>
              <a:tr h="948932">
                <a:tc>
                  <a:txBody>
                    <a:bodyPr/>
                    <a:lstStyle/>
                    <a:p>
                      <a:r>
                        <a:rPr lang="fr-FR" sz="1800" dirty="0">
                          <a:solidFill>
                            <a:schemeClr val="tx1"/>
                          </a:solidFill>
                          <a:latin typeface="AvenirNext LT Pro Regular" panose="020B0504020202020204" pitchFamily="34" charset="0"/>
                        </a:rPr>
                        <a:t>CULTURE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800" dirty="0">
                          <a:solidFill>
                            <a:schemeClr val="tx1"/>
                          </a:solidFill>
                          <a:latin typeface="AvenirNext LT Pro Regular" panose="020B0504020202020204" pitchFamily="34" charset="0"/>
                        </a:rPr>
                        <a:t>PARTENARIATS ÉQUITABLES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800" dirty="0">
                          <a:solidFill>
                            <a:schemeClr val="tx1"/>
                          </a:solidFill>
                          <a:latin typeface="AvenirNext LT Pro Regular" panose="020B0504020202020204" pitchFamily="34" charset="0"/>
                        </a:rPr>
                        <a:t>TIRER LE MEILLEUR PARTI DES PORTEFEUILLES DU PROGRAMME DE PAI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800" dirty="0">
                          <a:solidFill>
                            <a:schemeClr val="tx1"/>
                          </a:solidFill>
                          <a:latin typeface="AvenirNext LT Pro Regular" panose="020B0504020202020204" pitchFamily="34" charset="0"/>
                        </a:rPr>
                        <a:t>DÉVELOPPER UNE ARGUMENTATION </a:t>
                      </a:r>
                    </a:p>
                    <a:p>
                      <a:endParaRPr lang="fr-FR" sz="18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3462105"/>
                  </a:ext>
                </a:extLst>
              </a:tr>
              <a:tr h="4693567">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AvenirNext LT Pro Regular" panose="020B0504020202020204" pitchFamily="34" charset="0"/>
                        </a:rPr>
                        <a:t>Mettre en place une culture dynamique, équitable, créative et responsable dans laquelle nous nous épanouissons et parvenions à concrétiser nos aspirations.</a:t>
                      </a:r>
                    </a:p>
                    <a:p>
                      <a:endParaRPr lang="fr-FR" sz="16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AvenirNext LT Pro Regular" panose="020B0504020202020204" pitchFamily="34" charset="0"/>
                        </a:rPr>
                        <a:t>Élargir et renforcer les partenariats afin d'améliorer l'impact des politiques, des financements et des programmes, et favoriser un cheminement vers l’établissement de partenariats qui privilégie le partage mutuel des forces et le transfert du pouvoir.</a:t>
                      </a:r>
                    </a:p>
                    <a:p>
                      <a:endParaRPr lang="fr-FR" sz="16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fr-FR" sz="1500" dirty="0">
                          <a:solidFill>
                            <a:schemeClr val="tx1"/>
                          </a:solidFill>
                          <a:latin typeface="AvenirNext LT Pro Regular" panose="020B0504020202020204" pitchFamily="34" charset="0"/>
                        </a:rPr>
                        <a:t>Tirer parti des ressources, de l'expertise et de la voix de PAI pour accélérer le progrès vers l'accès universel à la SDSR à travers le prisme de quatre portefeuilles de programmes :</a:t>
                      </a:r>
                    </a:p>
                    <a:p>
                      <a:pPr>
                        <a:buFont typeface="Arial" panose="020B0604020202020204" pitchFamily="34" charset="0"/>
                        <a:buAutoNum type="arabicParenBoth"/>
                      </a:pPr>
                      <a:r>
                        <a:rPr lang="fr-FR" sz="1500" dirty="0">
                          <a:solidFill>
                            <a:schemeClr val="tx1"/>
                          </a:solidFill>
                          <a:latin typeface="AvenirNext LT Pro Regular" panose="020B0504020202020204" pitchFamily="34" charset="0"/>
                        </a:rPr>
                        <a:t> Financement de la santé et renforcement des systèmes (assurer l'approvisionnement)</a:t>
                      </a:r>
                    </a:p>
                    <a:p>
                      <a:pPr>
                        <a:buFont typeface="Arial" panose="020B0604020202020204" pitchFamily="34" charset="0"/>
                        <a:buAutoNum type="arabicParenBoth"/>
                      </a:pPr>
                      <a:r>
                        <a:rPr lang="fr-FR" sz="1500" dirty="0">
                          <a:solidFill>
                            <a:schemeClr val="tx1"/>
                          </a:solidFill>
                          <a:latin typeface="AvenirNext LT Pro Regular" panose="020B0504020202020204" pitchFamily="34" charset="0"/>
                        </a:rPr>
                        <a:t> Accès et équité en matière de SSR (stimuler la demande)</a:t>
                      </a:r>
                    </a:p>
                    <a:p>
                      <a:pPr>
                        <a:buFont typeface="Arial" panose="020B0604020202020204" pitchFamily="34" charset="0"/>
                        <a:buAutoNum type="arabicParenBoth"/>
                      </a:pPr>
                      <a:r>
                        <a:rPr lang="fr-FR" sz="1500" dirty="0">
                          <a:solidFill>
                            <a:schemeClr val="tx1"/>
                          </a:solidFill>
                          <a:latin typeface="AvenirNext LT Pro Regular" panose="020B0504020202020204" pitchFamily="34" charset="0"/>
                        </a:rPr>
                        <a:t> Engagement civique (soutenir l'écosystème des OSC)</a:t>
                      </a:r>
                    </a:p>
                    <a:p>
                      <a:pPr>
                        <a:buFont typeface="Arial" panose="020B0604020202020204" pitchFamily="34" charset="0"/>
                        <a:buAutoNum type="arabicParenBoth"/>
                      </a:pPr>
                      <a:r>
                        <a:rPr lang="fr-FR" sz="1500" dirty="0">
                          <a:solidFill>
                            <a:schemeClr val="tx1"/>
                          </a:solidFill>
                          <a:latin typeface="AvenirNext LT Pro Regular" panose="020B0504020202020204" pitchFamily="34" charset="0"/>
                        </a:rPr>
                        <a:t> Plaidoyer auprès des politiques américaines et mondiales et redevabilité (dire la vérité au pouvoir).</a:t>
                      </a:r>
                    </a:p>
                    <a:p>
                      <a:endParaRPr lang="fr-FR" sz="16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AvenirNext LT Pro Regular" panose="020B0504020202020204" pitchFamily="34" charset="0"/>
                        </a:rPr>
                        <a:t>Concevoir et diriger un récit convaincant, fondé sur des données probantes et ancré dans la réalité du pays, qui motive notre mission et le mouvement pour la SDSR.</a:t>
                      </a:r>
                    </a:p>
                    <a:p>
                      <a:endParaRPr lang="fr-FR" sz="16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6206836"/>
                  </a:ext>
                </a:extLst>
              </a:tr>
            </a:tbl>
          </a:graphicData>
        </a:graphic>
      </p:graphicFrame>
      <p:sp>
        <p:nvSpPr>
          <p:cNvPr id="6" name="Title 1">
            <a:extLst>
              <a:ext uri="{FF2B5EF4-FFF2-40B4-BE49-F238E27FC236}">
                <a16:creationId xmlns:a16="http://schemas.microsoft.com/office/drawing/2014/main" id="{BE98D911-5647-4810-9C74-DC43EB9171F9}"/>
              </a:ext>
            </a:extLst>
          </p:cNvPr>
          <p:cNvSpPr txBox="1">
            <a:spLocks/>
          </p:cNvSpPr>
          <p:nvPr/>
        </p:nvSpPr>
        <p:spPr>
          <a:xfrm>
            <a:off x="3122579" y="152400"/>
            <a:ext cx="6296660" cy="6924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500" dirty="0">
                <a:solidFill>
                  <a:srgbClr val="7E7774"/>
                </a:solidFill>
                <a:latin typeface="Merriweather"/>
              </a:rPr>
              <a:t>Piliers stratégiques</a:t>
            </a:r>
          </a:p>
        </p:txBody>
      </p:sp>
      <p:pic>
        <p:nvPicPr>
          <p:cNvPr id="7" name="Picture 6">
            <a:extLst>
              <a:ext uri="{FF2B5EF4-FFF2-40B4-BE49-F238E27FC236}">
                <a16:creationId xmlns:a16="http://schemas.microsoft.com/office/drawing/2014/main" id="{645B4B50-0674-48D9-A565-54175AC93FEB}"/>
              </a:ext>
            </a:extLst>
          </p:cNvPr>
          <p:cNvPicPr>
            <a:picLocks noChangeAspect="1"/>
          </p:cNvPicPr>
          <p:nvPr/>
        </p:nvPicPr>
        <p:blipFill rotWithShape="1">
          <a:blip r:embed="rId2"/>
          <a:srcRect l="17477" r="1691"/>
          <a:stretch/>
        </p:blipFill>
        <p:spPr>
          <a:xfrm>
            <a:off x="1" y="0"/>
            <a:ext cx="2819400" cy="8089900"/>
          </a:xfrm>
          <a:prstGeom prst="rect">
            <a:avLst/>
          </a:prstGeom>
        </p:spPr>
      </p:pic>
    </p:spTree>
    <p:extLst>
      <p:ext uri="{BB962C8B-B14F-4D97-AF65-F5344CB8AC3E}">
        <p14:creationId xmlns:p14="http://schemas.microsoft.com/office/powerpoint/2010/main" val="1842893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FE51FE7D-2A76-428A-88D0-9FD388265234}"/>
              </a:ext>
            </a:extLst>
          </p:cNvPr>
          <p:cNvGraphicFramePr>
            <a:graphicFrameLocks noGrp="1"/>
          </p:cNvGraphicFramePr>
          <p:nvPr>
            <p:ph idx="4294967295"/>
            <p:extLst>
              <p:ext uri="{D42A27DB-BD31-4B8C-83A1-F6EECF244321}">
                <p14:modId xmlns:p14="http://schemas.microsoft.com/office/powerpoint/2010/main" val="2659302805"/>
              </p:ext>
            </p:extLst>
          </p:nvPr>
        </p:nvGraphicFramePr>
        <p:xfrm>
          <a:off x="0" y="-34925"/>
          <a:ext cx="13792200" cy="8058785"/>
        </p:xfrm>
        <a:graphic>
          <a:graphicData uri="http://schemas.openxmlformats.org/drawingml/2006/table">
            <a:tbl>
              <a:tblPr firstRow="1" bandRow="1">
                <a:tableStyleId>{5C22544A-7EE6-4342-B048-85BDC9FD1C3A}</a:tableStyleId>
              </a:tblPr>
              <a:tblGrid>
                <a:gridCol w="7315200">
                  <a:extLst>
                    <a:ext uri="{9D8B030D-6E8A-4147-A177-3AD203B41FA5}">
                      <a16:colId xmlns:a16="http://schemas.microsoft.com/office/drawing/2014/main" val="2731145574"/>
                    </a:ext>
                  </a:extLst>
                </a:gridCol>
                <a:gridCol w="1600200">
                  <a:extLst>
                    <a:ext uri="{9D8B030D-6E8A-4147-A177-3AD203B41FA5}">
                      <a16:colId xmlns:a16="http://schemas.microsoft.com/office/drawing/2014/main" val="468369086"/>
                    </a:ext>
                  </a:extLst>
                </a:gridCol>
                <a:gridCol w="1524000">
                  <a:extLst>
                    <a:ext uri="{9D8B030D-6E8A-4147-A177-3AD203B41FA5}">
                      <a16:colId xmlns:a16="http://schemas.microsoft.com/office/drawing/2014/main" val="3365990292"/>
                    </a:ext>
                  </a:extLst>
                </a:gridCol>
                <a:gridCol w="1524000">
                  <a:extLst>
                    <a:ext uri="{9D8B030D-6E8A-4147-A177-3AD203B41FA5}">
                      <a16:colId xmlns:a16="http://schemas.microsoft.com/office/drawing/2014/main" val="2501646922"/>
                    </a:ext>
                  </a:extLst>
                </a:gridCol>
                <a:gridCol w="1828800">
                  <a:extLst>
                    <a:ext uri="{9D8B030D-6E8A-4147-A177-3AD203B41FA5}">
                      <a16:colId xmlns:a16="http://schemas.microsoft.com/office/drawing/2014/main" val="1318508171"/>
                    </a:ext>
                  </a:extLst>
                </a:gridCol>
              </a:tblGrid>
              <a:tr h="1154334">
                <a:tc>
                  <a:txBody>
                    <a:bodyPr/>
                    <a:lstStyle/>
                    <a:p>
                      <a:r>
                        <a:rPr lang="fr-FR" sz="2400" dirty="0">
                          <a:latin typeface="Merriweather"/>
                        </a:rPr>
                        <a:t>Indicateurs clés de performance (ICP)</a:t>
                      </a:r>
                    </a:p>
                  </a:txBody>
                  <a:tcPr marL="102870" marR="102870" marT="51435" marB="51435">
                    <a:solidFill>
                      <a:srgbClr val="FFB607"/>
                    </a:solidFill>
                  </a:tcPr>
                </a:tc>
                <a:tc>
                  <a:txBody>
                    <a:bodyPr/>
                    <a:lstStyle/>
                    <a:p>
                      <a:r>
                        <a:rPr lang="fr-FR" sz="1600" dirty="0">
                          <a:latin typeface="Merriweather"/>
                        </a:rPr>
                        <a:t>Pilier 1 : </a:t>
                      </a:r>
                    </a:p>
                    <a:p>
                      <a:r>
                        <a:rPr lang="fr-FR" sz="1600" dirty="0">
                          <a:latin typeface="Merriweather"/>
                        </a:rPr>
                        <a:t>Équité, redevabilité et culture</a:t>
                      </a:r>
                    </a:p>
                  </a:txBody>
                  <a:tcPr marL="102870" marR="102870" marT="51435" marB="51435">
                    <a:solidFill>
                      <a:srgbClr val="FFB607"/>
                    </a:solidFill>
                  </a:tcPr>
                </a:tc>
                <a:tc>
                  <a:txBody>
                    <a:bodyPr/>
                    <a:lstStyle/>
                    <a:p>
                      <a:r>
                        <a:rPr lang="fr-FR" sz="1600" dirty="0">
                          <a:latin typeface="Merriweather"/>
                        </a:rPr>
                        <a:t>Pilier 2 :  </a:t>
                      </a:r>
                    </a:p>
                    <a:p>
                      <a:pPr lvl="0">
                        <a:buNone/>
                      </a:pPr>
                      <a:r>
                        <a:rPr lang="fr-FR" sz="1600" dirty="0">
                          <a:latin typeface="Merriweather"/>
                        </a:rPr>
                        <a:t>Partenariats</a:t>
                      </a:r>
                    </a:p>
                  </a:txBody>
                  <a:tcPr marL="102870" marR="102870" marT="51435" marB="51435">
                    <a:solidFill>
                      <a:srgbClr val="FFB607"/>
                    </a:solidFill>
                  </a:tcPr>
                </a:tc>
                <a:tc>
                  <a:txBody>
                    <a:bodyPr/>
                    <a:lstStyle/>
                    <a:p>
                      <a:r>
                        <a:rPr lang="fr-FR" sz="1600" dirty="0">
                          <a:latin typeface="Merriweather"/>
                        </a:rPr>
                        <a:t>Pilier 3 : Portefeuilles de programmes</a:t>
                      </a:r>
                    </a:p>
                  </a:txBody>
                  <a:tcPr marL="102870" marR="102870" marT="51435" marB="51435">
                    <a:solidFill>
                      <a:srgbClr val="FFB607"/>
                    </a:solidFill>
                  </a:tcPr>
                </a:tc>
                <a:tc>
                  <a:txBody>
                    <a:bodyPr/>
                    <a:lstStyle/>
                    <a:p>
                      <a:r>
                        <a:rPr lang="fr-FR" sz="1600" dirty="0">
                          <a:latin typeface="Merriweather"/>
                        </a:rPr>
                        <a:t>Pilier 4 : Argumentation fondée sur des données probantes</a:t>
                      </a:r>
                    </a:p>
                  </a:txBody>
                  <a:tcPr marL="102870" marR="102870" marT="51435" marB="51435">
                    <a:solidFill>
                      <a:srgbClr val="FFB607"/>
                    </a:solidFill>
                  </a:tcPr>
                </a:tc>
                <a:extLst>
                  <a:ext uri="{0D108BD9-81ED-4DB2-BD59-A6C34878D82A}">
                    <a16:rowId xmlns:a16="http://schemas.microsoft.com/office/drawing/2014/main" val="2106260717"/>
                  </a:ext>
                </a:extLst>
              </a:tr>
              <a:tr h="718185">
                <a:tc>
                  <a:txBody>
                    <a:bodyPr/>
                    <a:lstStyle/>
                    <a:p>
                      <a:pPr marL="0" lvl="0" indent="0" algn="l">
                        <a:lnSpc>
                          <a:spcPct val="100000"/>
                        </a:lnSpc>
                        <a:spcBef>
                          <a:spcPts val="0"/>
                        </a:spcBef>
                        <a:spcAft>
                          <a:spcPts val="0"/>
                        </a:spcAft>
                        <a:buNone/>
                      </a:pPr>
                      <a:r>
                        <a:rPr lang="fr-FR" sz="1600" b="1" i="0" u="none" strike="noStrike" noProof="0" dirty="0">
                          <a:latin typeface="Merriweather"/>
                        </a:rPr>
                        <a:t>ICP 1 : </a:t>
                      </a:r>
                      <a:r>
                        <a:rPr lang="fr-FR" sz="1600" b="0" i="0" u="none" strike="noStrike" noProof="0" dirty="0">
                          <a:latin typeface="Merriweather"/>
                        </a:rPr>
                        <a:t>soutenir un personnel de qualité et pleinement engagée grâce à la mise en place d’une culture institutionnelle définie par la gentillesse, la compassion et le respect, qui attire, retient et développe un équipe diversifié. </a:t>
                      </a:r>
                      <a:endParaRPr lang="fr-FR" sz="1600" b="0" dirty="0">
                        <a:latin typeface="Merriweather"/>
                      </a:endParaRPr>
                    </a:p>
                  </a:txBody>
                  <a:tcPr marL="102870" marR="102870" marT="51435" marB="51435">
                    <a:solidFill>
                      <a:schemeClr val="bg1">
                        <a:lumMod val="85000"/>
                      </a:schemeClr>
                    </a:solidFill>
                  </a:tcPr>
                </a:tc>
                <a:tc>
                  <a:txBody>
                    <a:bodyPr/>
                    <a:lstStyle/>
                    <a:p>
                      <a:pPr marL="0" indent="0">
                        <a:buNone/>
                      </a:pPr>
                      <a:endParaRPr lang="en-US" sz="2000"/>
                    </a:p>
                  </a:txBody>
                  <a:tcPr marL="102870" marR="102870" marT="51435" marB="51435">
                    <a:solidFill>
                      <a:schemeClr val="bg1">
                        <a:lumMod val="85000"/>
                      </a:schemeClr>
                    </a:solidFill>
                  </a:tcPr>
                </a:tc>
                <a:tc>
                  <a:txBody>
                    <a:bodyPr/>
                    <a:lstStyle/>
                    <a:p>
                      <a:endParaRPr lang="en-US" sz="2000" dirty="0"/>
                    </a:p>
                  </a:txBody>
                  <a:tcPr marL="102870" marR="102870" marT="51435" marB="51435">
                    <a:solidFill>
                      <a:schemeClr val="bg1">
                        <a:lumMod val="85000"/>
                      </a:schemeClr>
                    </a:solidFill>
                  </a:tcPr>
                </a:tc>
                <a:tc>
                  <a:txBody>
                    <a:bodyPr/>
                    <a:lstStyle/>
                    <a:p>
                      <a:endParaRPr lang="en-US" sz="2000" dirty="0"/>
                    </a:p>
                  </a:txBody>
                  <a:tcPr marL="102870" marR="102870" marT="51435" marB="51435">
                    <a:solidFill>
                      <a:schemeClr val="bg1">
                        <a:lumMod val="85000"/>
                      </a:schemeClr>
                    </a:solidFill>
                  </a:tcPr>
                </a:tc>
                <a:tc>
                  <a:txBody>
                    <a:bodyPr/>
                    <a:lstStyle/>
                    <a:p>
                      <a:endParaRPr lang="en-US" sz="2000" dirty="0"/>
                    </a:p>
                  </a:txBody>
                  <a:tcPr marL="102870" marR="102870" marT="51435" marB="51435">
                    <a:solidFill>
                      <a:schemeClr val="bg1">
                        <a:lumMod val="85000"/>
                      </a:schemeClr>
                    </a:solidFill>
                  </a:tcPr>
                </a:tc>
                <a:extLst>
                  <a:ext uri="{0D108BD9-81ED-4DB2-BD59-A6C34878D82A}">
                    <a16:rowId xmlns:a16="http://schemas.microsoft.com/office/drawing/2014/main" val="2351249174"/>
                  </a:ext>
                </a:extLst>
              </a:tr>
              <a:tr h="1262553">
                <a:tc>
                  <a:txBody>
                    <a:bodyPr/>
                    <a:lstStyle/>
                    <a:p>
                      <a:pPr marL="0" lvl="0" indent="0">
                        <a:buNone/>
                      </a:pPr>
                      <a:r>
                        <a:rPr lang="fr-FR" sz="1600" b="1" i="0" u="none" strike="noStrike" noProof="0" dirty="0">
                          <a:latin typeface="Merriweather"/>
                        </a:rPr>
                        <a:t>ICP 2 :</a:t>
                      </a:r>
                      <a:r>
                        <a:rPr lang="fr-FR" sz="1600" b="0" i="0" u="none" strike="noStrike" noProof="0" dirty="0">
                          <a:latin typeface="Merriweather"/>
                        </a:rPr>
                        <a:t> renforcer la voix de PAI et le rôle de leader de nos partenaires financés de 50% entre 2021 et 2025 par le biais de la couverture médiatique, de conférences, de l'engagement des parties prenantes et de briefings des décideurs politiques.</a:t>
                      </a:r>
                      <a:endParaRPr lang="fr-FR" sz="1600" b="0" dirty="0">
                        <a:latin typeface="Merriweather"/>
                      </a:endParaRPr>
                    </a:p>
                  </a:txBody>
                  <a:tcPr marL="102870" marR="102870" marT="51435" marB="51435">
                    <a:solidFill>
                      <a:schemeClr val="bg1">
                        <a:lumMod val="95000"/>
                      </a:schemeClr>
                    </a:solidFill>
                  </a:tcPr>
                </a:tc>
                <a:tc>
                  <a:txBody>
                    <a:bodyPr/>
                    <a:lstStyle/>
                    <a:p>
                      <a:pPr marL="285750" indent="-285750">
                        <a:buFont typeface="Wingdings"/>
                        <a:buChar char="ü"/>
                      </a:pPr>
                      <a:endParaRPr lang="en-US" sz="2000"/>
                    </a:p>
                  </a:txBody>
                  <a:tcPr marL="102870" marR="102870" marT="51435" marB="51435">
                    <a:solidFill>
                      <a:schemeClr val="bg1">
                        <a:lumMod val="95000"/>
                      </a:schemeClr>
                    </a:solidFill>
                  </a:tcPr>
                </a:tc>
                <a:tc>
                  <a:txBody>
                    <a:bodyPr/>
                    <a:lstStyle/>
                    <a:p>
                      <a:endParaRPr lang="en-US" sz="200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extLst>
                  <a:ext uri="{0D108BD9-81ED-4DB2-BD59-A6C34878D82A}">
                    <a16:rowId xmlns:a16="http://schemas.microsoft.com/office/drawing/2014/main" val="1742841103"/>
                  </a:ext>
                </a:extLst>
              </a:tr>
              <a:tr h="959312">
                <a:tc>
                  <a:txBody>
                    <a:bodyPr/>
                    <a:lstStyle/>
                    <a:p>
                      <a:pPr lvl="0">
                        <a:buNone/>
                      </a:pPr>
                      <a:r>
                        <a:rPr lang="fr-FR" sz="1600" b="1" i="0" u="none" strike="noStrike" noProof="0" dirty="0">
                          <a:latin typeface="Merriweather"/>
                        </a:rPr>
                        <a:t>ICP 3 :</a:t>
                      </a:r>
                      <a:r>
                        <a:rPr lang="fr-FR" sz="1600" b="0" i="0" u="none" strike="noStrike" noProof="0" dirty="0">
                          <a:latin typeface="Merriweather"/>
                        </a:rPr>
                        <a:t> maintenir l'influence et l'impact du plaidoyer en faveur des DSSR par un engagement continu avec au moins 75 % des OSC qui ont reçu un financement de la part de PAI entre 2021 et 2025.</a:t>
                      </a:r>
                      <a:endParaRPr lang="fr-FR" sz="1600" b="0" dirty="0">
                        <a:latin typeface="Merriweather"/>
                      </a:endParaRPr>
                    </a:p>
                  </a:txBody>
                  <a:tcPr marL="102870" marR="102870" marT="51435" marB="51435">
                    <a:solidFill>
                      <a:schemeClr val="bg1">
                        <a:lumMod val="85000"/>
                      </a:schemeClr>
                    </a:solidFill>
                  </a:tcPr>
                </a:tc>
                <a:tc>
                  <a:txBody>
                    <a:bodyPr/>
                    <a:lstStyle/>
                    <a:p>
                      <a:endParaRPr lang="en-US" sz="2000"/>
                    </a:p>
                  </a:txBody>
                  <a:tcPr marL="102870" marR="102870" marT="51435" marB="51435">
                    <a:solidFill>
                      <a:schemeClr val="bg1">
                        <a:lumMod val="85000"/>
                      </a:schemeClr>
                    </a:solidFill>
                  </a:tcPr>
                </a:tc>
                <a:tc>
                  <a:txBody>
                    <a:bodyPr/>
                    <a:lstStyle/>
                    <a:p>
                      <a:endParaRPr lang="en-US" sz="2000"/>
                    </a:p>
                  </a:txBody>
                  <a:tcPr marL="102870" marR="102870" marT="51435" marB="51435">
                    <a:solidFill>
                      <a:schemeClr val="bg1">
                        <a:lumMod val="85000"/>
                      </a:schemeClr>
                    </a:solidFill>
                  </a:tcPr>
                </a:tc>
                <a:tc>
                  <a:txBody>
                    <a:bodyPr/>
                    <a:lstStyle/>
                    <a:p>
                      <a:endParaRPr lang="en-US" sz="2000" dirty="0"/>
                    </a:p>
                  </a:txBody>
                  <a:tcPr marL="102870" marR="102870" marT="51435" marB="51435">
                    <a:solidFill>
                      <a:schemeClr val="bg1">
                        <a:lumMod val="85000"/>
                      </a:schemeClr>
                    </a:solidFill>
                  </a:tcPr>
                </a:tc>
                <a:tc>
                  <a:txBody>
                    <a:bodyPr/>
                    <a:lstStyle/>
                    <a:p>
                      <a:endParaRPr lang="en-US" sz="2000"/>
                    </a:p>
                  </a:txBody>
                  <a:tcPr marL="102870" marR="102870" marT="51435" marB="51435">
                    <a:solidFill>
                      <a:schemeClr val="bg1">
                        <a:lumMod val="85000"/>
                      </a:schemeClr>
                    </a:solidFill>
                  </a:tcPr>
                </a:tc>
                <a:extLst>
                  <a:ext uri="{0D108BD9-81ED-4DB2-BD59-A6C34878D82A}">
                    <a16:rowId xmlns:a16="http://schemas.microsoft.com/office/drawing/2014/main" val="3380611875"/>
                  </a:ext>
                </a:extLst>
              </a:tr>
              <a:tr h="1798320">
                <a:tc>
                  <a:txBody>
                    <a:bodyPr/>
                    <a:lstStyle/>
                    <a:p>
                      <a:pPr lvl="0">
                        <a:lnSpc>
                          <a:spcPct val="100000"/>
                        </a:lnSpc>
                        <a:buNone/>
                      </a:pPr>
                      <a:r>
                        <a:rPr lang="fr-FR" sz="1600" b="1" i="0" u="none" strike="noStrike" noProof="0" dirty="0">
                          <a:latin typeface="Merriweather"/>
                        </a:rPr>
                        <a:t>ICP 4 : </a:t>
                      </a:r>
                      <a:r>
                        <a:rPr lang="fr-FR" sz="1600" b="0" i="0" u="none" strike="noStrike" noProof="0" dirty="0">
                          <a:latin typeface="Merriweather"/>
                        </a:rPr>
                        <a:t>augmenter la part des OSC partenaires bénéficiant d'un financement pour le plaidoyer et/ou d'un soutien stratégique et technique d'au moins 50 % d'ici 2025, en passant de 96 OSC en 2021 à 144 en 2025 : </a:t>
                      </a:r>
                      <a:endParaRPr lang="fr-FR" sz="1600" dirty="0">
                        <a:latin typeface="Merriweather"/>
                      </a:endParaRPr>
                    </a:p>
                    <a:p>
                      <a:pPr marL="171450" lvl="0" indent="-171450">
                        <a:lnSpc>
                          <a:spcPct val="100000"/>
                        </a:lnSpc>
                        <a:buFont typeface="Arial"/>
                        <a:buChar char="•"/>
                      </a:pPr>
                      <a:r>
                        <a:rPr lang="fr-FR" sz="1200" b="0" i="0" u="none" strike="noStrike" noProof="0" dirty="0">
                          <a:latin typeface="Merriweather"/>
                        </a:rPr>
                        <a:t>(</a:t>
                      </a:r>
                      <a:r>
                        <a:rPr lang="fr-FR" sz="1400" b="0" i="0" u="none" strike="noStrike" noProof="0" dirty="0">
                          <a:latin typeface="Merriweather"/>
                        </a:rPr>
                        <a:t>90 %) des OSC partenaires recevant un financement sont des groupes indigènes locaux.</a:t>
                      </a:r>
                      <a:endParaRPr lang="fr-FR" sz="1400" i="0" dirty="0">
                        <a:latin typeface="Merriweather"/>
                      </a:endParaRPr>
                    </a:p>
                    <a:p>
                      <a:pPr marL="171450" lvl="0" indent="-171450">
                        <a:lnSpc>
                          <a:spcPct val="100000"/>
                        </a:lnSpc>
                        <a:buFont typeface="Arial"/>
                        <a:buChar char="•"/>
                      </a:pPr>
                      <a:r>
                        <a:rPr lang="fr-FR" sz="1400" b="0" i="0" u="none" strike="noStrike" noProof="0" dirty="0">
                          <a:latin typeface="Merriweather"/>
                        </a:rPr>
                        <a:t>(50%) des OSC partenaires reçoivent </a:t>
                      </a:r>
                      <a:r>
                        <a:rPr lang="fr-FR" sz="1400" b="0" i="0" u="none" strike="noStrike" kern="1200" noProof="0" dirty="0">
                          <a:solidFill>
                            <a:schemeClr val="dk1"/>
                          </a:solidFill>
                          <a:latin typeface="Merriweather"/>
                          <a:ea typeface="+mn-ea"/>
                          <a:cs typeface="+mn-cs"/>
                        </a:rPr>
                        <a:t>un soutien financier et stratégique pluriannuel.</a:t>
                      </a:r>
                      <a:endParaRPr lang="fr-FR" sz="1400" b="0" i="0" u="none" strike="noStrike" kern="1200" dirty="0">
                        <a:solidFill>
                          <a:schemeClr val="dk1"/>
                        </a:solidFill>
                        <a:latin typeface="Merriweather"/>
                        <a:ea typeface="+mn-ea"/>
                        <a:cs typeface="+mn-cs"/>
                      </a:endParaRPr>
                    </a:p>
                    <a:p>
                      <a:pPr marL="171450" lvl="0" indent="-171450">
                        <a:lnSpc>
                          <a:spcPct val="100000"/>
                        </a:lnSpc>
                        <a:buFont typeface="Arial"/>
                        <a:buChar char="•"/>
                      </a:pPr>
                      <a:r>
                        <a:rPr lang="fr-FR" sz="1400" b="0" i="0" u="none" strike="noStrike" noProof="0" dirty="0">
                          <a:latin typeface="Merriweather"/>
                        </a:rPr>
                        <a:t>(30%) des OSC partenaires sont des organisations dirigées par des jeunes, des femmes, des LGBTQI+ et des minorités.</a:t>
                      </a:r>
                      <a:endParaRPr lang="fr-FR" sz="1400" i="0" dirty="0">
                        <a:latin typeface="Merriweather"/>
                      </a:endParaRPr>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extLst>
                  <a:ext uri="{0D108BD9-81ED-4DB2-BD59-A6C34878D82A}">
                    <a16:rowId xmlns:a16="http://schemas.microsoft.com/office/drawing/2014/main" val="1982083757"/>
                  </a:ext>
                </a:extLst>
              </a:tr>
              <a:tr h="925830">
                <a:tc>
                  <a:txBody>
                    <a:bodyPr/>
                    <a:lstStyle/>
                    <a:p>
                      <a:pPr marL="0" lvl="0" indent="0">
                        <a:lnSpc>
                          <a:spcPct val="100000"/>
                        </a:lnSpc>
                        <a:buNone/>
                      </a:pPr>
                      <a:r>
                        <a:rPr lang="fr-FR" sz="1600" b="1" i="0" u="none" strike="noStrike" noProof="0" dirty="0">
                          <a:latin typeface="Merriweather"/>
                        </a:rPr>
                        <a:t>ICP 5 :</a:t>
                      </a:r>
                      <a:r>
                        <a:rPr lang="fr-FR" sz="1600" b="0" i="0" u="none" strike="noStrike" noProof="0" dirty="0">
                          <a:latin typeface="Merriweather"/>
                        </a:rPr>
                        <a:t> atteindre les objectifs de croissance annuelle des revenus pour permettre l’élargissement et le renforcement des efforts de plaidoyer auprès du gouvernement américain et du monde entier, ainsi que le financement des OSC d'ici 2025.</a:t>
                      </a:r>
                      <a:endParaRPr lang="fr-FR" sz="1600" b="0" dirty="0">
                        <a:latin typeface="Merriweather"/>
                      </a:endParaRPr>
                    </a:p>
                  </a:txBody>
                  <a:tcPr marL="102870" marR="102870" marT="51435" marB="51435">
                    <a:solidFill>
                      <a:schemeClr val="bg1">
                        <a:lumMod val="85000"/>
                      </a:schemeClr>
                    </a:solidFill>
                  </a:tcPr>
                </a:tc>
                <a:tc>
                  <a:txBody>
                    <a:bodyPr/>
                    <a:lstStyle/>
                    <a:p>
                      <a:pPr lvl="0">
                        <a:buNone/>
                      </a:pPr>
                      <a:endParaRPr lang="en-US" sz="2000"/>
                    </a:p>
                  </a:txBody>
                  <a:tcPr marL="102870" marR="102870" marT="51435" marB="51435">
                    <a:solidFill>
                      <a:schemeClr val="bg1">
                        <a:lumMod val="85000"/>
                      </a:schemeClr>
                    </a:solidFill>
                  </a:tcPr>
                </a:tc>
                <a:tc>
                  <a:txBody>
                    <a:bodyPr/>
                    <a:lstStyle/>
                    <a:p>
                      <a:pPr lvl="0">
                        <a:buNone/>
                      </a:pPr>
                      <a:endParaRPr lang="en-US" sz="2000"/>
                    </a:p>
                  </a:txBody>
                  <a:tcPr marL="102870" marR="102870" marT="51435" marB="51435">
                    <a:solidFill>
                      <a:schemeClr val="bg1">
                        <a:lumMod val="85000"/>
                      </a:schemeClr>
                    </a:solidFill>
                  </a:tcPr>
                </a:tc>
                <a:tc>
                  <a:txBody>
                    <a:bodyPr/>
                    <a:lstStyle/>
                    <a:p>
                      <a:pPr lvl="0">
                        <a:buNone/>
                      </a:pPr>
                      <a:endParaRPr lang="en-US" sz="2000"/>
                    </a:p>
                  </a:txBody>
                  <a:tcPr marL="102870" marR="102870" marT="51435" marB="51435">
                    <a:solidFill>
                      <a:schemeClr val="bg1">
                        <a:lumMod val="85000"/>
                      </a:schemeClr>
                    </a:solidFill>
                  </a:tcPr>
                </a:tc>
                <a:tc>
                  <a:txBody>
                    <a:bodyPr/>
                    <a:lstStyle/>
                    <a:p>
                      <a:pPr lvl="0">
                        <a:buNone/>
                      </a:pPr>
                      <a:endParaRPr lang="en-US" sz="2000" dirty="0"/>
                    </a:p>
                  </a:txBody>
                  <a:tcPr marL="102870" marR="102870" marT="51435" marB="51435">
                    <a:solidFill>
                      <a:schemeClr val="bg1">
                        <a:lumMod val="85000"/>
                      </a:schemeClr>
                    </a:solidFill>
                  </a:tcPr>
                </a:tc>
                <a:extLst>
                  <a:ext uri="{0D108BD9-81ED-4DB2-BD59-A6C34878D82A}">
                    <a16:rowId xmlns:a16="http://schemas.microsoft.com/office/drawing/2014/main" val="656208933"/>
                  </a:ext>
                </a:extLst>
              </a:tr>
            </a:tbl>
          </a:graphicData>
        </a:graphic>
      </p:graphicFrame>
      <p:sp>
        <p:nvSpPr>
          <p:cNvPr id="2" name="Star: 5 Points 1">
            <a:extLst>
              <a:ext uri="{FF2B5EF4-FFF2-40B4-BE49-F238E27FC236}">
                <a16:creationId xmlns:a16="http://schemas.microsoft.com/office/drawing/2014/main" id="{0180802B-FA34-4AD0-AE33-68E7414CC7FE}"/>
              </a:ext>
            </a:extLst>
          </p:cNvPr>
          <p:cNvSpPr/>
          <p:nvPr/>
        </p:nvSpPr>
        <p:spPr>
          <a:xfrm>
            <a:off x="7802976" y="1839315"/>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0" name="Star: 5 Points 9">
            <a:extLst>
              <a:ext uri="{FF2B5EF4-FFF2-40B4-BE49-F238E27FC236}">
                <a16:creationId xmlns:a16="http://schemas.microsoft.com/office/drawing/2014/main" id="{108BCCDD-39E5-4D9E-9412-06DC08F944E2}"/>
              </a:ext>
            </a:extLst>
          </p:cNvPr>
          <p:cNvSpPr/>
          <p:nvPr/>
        </p:nvSpPr>
        <p:spPr>
          <a:xfrm>
            <a:off x="9570629" y="1770135"/>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1" name="Star: 5 Points 10">
            <a:extLst>
              <a:ext uri="{FF2B5EF4-FFF2-40B4-BE49-F238E27FC236}">
                <a16:creationId xmlns:a16="http://schemas.microsoft.com/office/drawing/2014/main" id="{CAE940FE-D047-4252-9B70-247D907BD789}"/>
              </a:ext>
            </a:extLst>
          </p:cNvPr>
          <p:cNvSpPr/>
          <p:nvPr/>
        </p:nvSpPr>
        <p:spPr>
          <a:xfrm>
            <a:off x="7802976" y="2994580"/>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2" name="Star: 5 Points 11">
            <a:extLst>
              <a:ext uri="{FF2B5EF4-FFF2-40B4-BE49-F238E27FC236}">
                <a16:creationId xmlns:a16="http://schemas.microsoft.com/office/drawing/2014/main" id="{F735E9CD-B8A2-418F-8A45-DE70F3425824}"/>
              </a:ext>
            </a:extLst>
          </p:cNvPr>
          <p:cNvSpPr/>
          <p:nvPr/>
        </p:nvSpPr>
        <p:spPr>
          <a:xfrm>
            <a:off x="9578970" y="2994579"/>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3" name="Star: 5 Points 12">
            <a:extLst>
              <a:ext uri="{FF2B5EF4-FFF2-40B4-BE49-F238E27FC236}">
                <a16:creationId xmlns:a16="http://schemas.microsoft.com/office/drawing/2014/main" id="{5058C174-ADDD-4B6E-A56F-D1FBE5871754}"/>
              </a:ext>
            </a:extLst>
          </p:cNvPr>
          <p:cNvSpPr/>
          <p:nvPr/>
        </p:nvSpPr>
        <p:spPr>
          <a:xfrm>
            <a:off x="11031400" y="3041707"/>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4" name="Star: 5 Points 13">
            <a:extLst>
              <a:ext uri="{FF2B5EF4-FFF2-40B4-BE49-F238E27FC236}">
                <a16:creationId xmlns:a16="http://schemas.microsoft.com/office/drawing/2014/main" id="{79B766B2-1F58-4892-B6AF-93D3315A38A0}"/>
              </a:ext>
            </a:extLst>
          </p:cNvPr>
          <p:cNvSpPr/>
          <p:nvPr/>
        </p:nvSpPr>
        <p:spPr>
          <a:xfrm>
            <a:off x="7848600" y="7221508"/>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5" name="Star: 5 Points 14">
            <a:extLst>
              <a:ext uri="{FF2B5EF4-FFF2-40B4-BE49-F238E27FC236}">
                <a16:creationId xmlns:a16="http://schemas.microsoft.com/office/drawing/2014/main" id="{79C093C6-1DC6-4448-A3DD-B44F0F48F3C1}"/>
              </a:ext>
            </a:extLst>
          </p:cNvPr>
          <p:cNvSpPr/>
          <p:nvPr/>
        </p:nvSpPr>
        <p:spPr>
          <a:xfrm>
            <a:off x="9570628" y="4093275"/>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6" name="Star: 5 Points 15">
            <a:extLst>
              <a:ext uri="{FF2B5EF4-FFF2-40B4-BE49-F238E27FC236}">
                <a16:creationId xmlns:a16="http://schemas.microsoft.com/office/drawing/2014/main" id="{E25B4198-C706-4C9A-B7FC-B6ECBA26E09F}"/>
              </a:ext>
            </a:extLst>
          </p:cNvPr>
          <p:cNvSpPr/>
          <p:nvPr/>
        </p:nvSpPr>
        <p:spPr>
          <a:xfrm>
            <a:off x="7802975" y="4021223"/>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7" name="Star: 5 Points 16">
            <a:extLst>
              <a:ext uri="{FF2B5EF4-FFF2-40B4-BE49-F238E27FC236}">
                <a16:creationId xmlns:a16="http://schemas.microsoft.com/office/drawing/2014/main" id="{19E5D02F-5563-4F79-92B0-7DBF8A8E24FA}"/>
              </a:ext>
            </a:extLst>
          </p:cNvPr>
          <p:cNvSpPr/>
          <p:nvPr/>
        </p:nvSpPr>
        <p:spPr>
          <a:xfrm>
            <a:off x="9580491" y="7166271"/>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8" name="Star: 5 Points 17">
            <a:extLst>
              <a:ext uri="{FF2B5EF4-FFF2-40B4-BE49-F238E27FC236}">
                <a16:creationId xmlns:a16="http://schemas.microsoft.com/office/drawing/2014/main" id="{DA960A54-B39C-4C4E-80DC-9510E5CA9527}"/>
              </a:ext>
            </a:extLst>
          </p:cNvPr>
          <p:cNvSpPr/>
          <p:nvPr/>
        </p:nvSpPr>
        <p:spPr>
          <a:xfrm>
            <a:off x="11045746" y="7166271"/>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9" name="Star: 5 Points 18">
            <a:extLst>
              <a:ext uri="{FF2B5EF4-FFF2-40B4-BE49-F238E27FC236}">
                <a16:creationId xmlns:a16="http://schemas.microsoft.com/office/drawing/2014/main" id="{349104F7-9BB7-4522-B06B-760BA792CFFC}"/>
              </a:ext>
            </a:extLst>
          </p:cNvPr>
          <p:cNvSpPr/>
          <p:nvPr/>
        </p:nvSpPr>
        <p:spPr>
          <a:xfrm>
            <a:off x="12573000" y="7200831"/>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20" name="Star: 5 Points 19">
            <a:extLst>
              <a:ext uri="{FF2B5EF4-FFF2-40B4-BE49-F238E27FC236}">
                <a16:creationId xmlns:a16="http://schemas.microsoft.com/office/drawing/2014/main" id="{9248CE67-DB09-4184-B61F-081C499FE677}"/>
              </a:ext>
            </a:extLst>
          </p:cNvPr>
          <p:cNvSpPr/>
          <p:nvPr/>
        </p:nvSpPr>
        <p:spPr>
          <a:xfrm>
            <a:off x="10998748" y="1767764"/>
            <a:ext cx="400671" cy="326129"/>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dirty="0"/>
          </a:p>
        </p:txBody>
      </p:sp>
      <p:sp>
        <p:nvSpPr>
          <p:cNvPr id="21" name="Star: 5 Points 20">
            <a:extLst>
              <a:ext uri="{FF2B5EF4-FFF2-40B4-BE49-F238E27FC236}">
                <a16:creationId xmlns:a16="http://schemas.microsoft.com/office/drawing/2014/main" id="{4A1960C2-5DD6-43B4-A329-7FAC700D82C3}"/>
              </a:ext>
            </a:extLst>
          </p:cNvPr>
          <p:cNvSpPr/>
          <p:nvPr/>
        </p:nvSpPr>
        <p:spPr>
          <a:xfrm>
            <a:off x="12667956" y="1767764"/>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23" name="Star: 5 Points 12">
            <a:extLst>
              <a:ext uri="{FF2B5EF4-FFF2-40B4-BE49-F238E27FC236}">
                <a16:creationId xmlns:a16="http://schemas.microsoft.com/office/drawing/2014/main" id="{D4CB5D3A-5E7B-F6F5-67C9-E2E3333107F7}"/>
              </a:ext>
            </a:extLst>
          </p:cNvPr>
          <p:cNvSpPr/>
          <p:nvPr/>
        </p:nvSpPr>
        <p:spPr>
          <a:xfrm>
            <a:off x="11045746" y="4073704"/>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24" name="Star: 5 Points 12">
            <a:extLst>
              <a:ext uri="{FF2B5EF4-FFF2-40B4-BE49-F238E27FC236}">
                <a16:creationId xmlns:a16="http://schemas.microsoft.com/office/drawing/2014/main" id="{6259530C-AD46-4327-2D8E-25EF69085633}"/>
              </a:ext>
            </a:extLst>
          </p:cNvPr>
          <p:cNvSpPr/>
          <p:nvPr/>
        </p:nvSpPr>
        <p:spPr>
          <a:xfrm>
            <a:off x="7848600" y="5766021"/>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25" name="Star: 5 Points 12">
            <a:extLst>
              <a:ext uri="{FF2B5EF4-FFF2-40B4-BE49-F238E27FC236}">
                <a16:creationId xmlns:a16="http://schemas.microsoft.com/office/drawing/2014/main" id="{7957029B-6AA9-7EEA-8F74-FED1F45DE08F}"/>
              </a:ext>
            </a:extLst>
          </p:cNvPr>
          <p:cNvSpPr/>
          <p:nvPr/>
        </p:nvSpPr>
        <p:spPr>
          <a:xfrm>
            <a:off x="9616395" y="5766022"/>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26" name="Star: 5 Points 12">
            <a:extLst>
              <a:ext uri="{FF2B5EF4-FFF2-40B4-BE49-F238E27FC236}">
                <a16:creationId xmlns:a16="http://schemas.microsoft.com/office/drawing/2014/main" id="{C3256C1F-7C4C-EAB4-399D-325720717F59}"/>
              </a:ext>
            </a:extLst>
          </p:cNvPr>
          <p:cNvSpPr/>
          <p:nvPr/>
        </p:nvSpPr>
        <p:spPr>
          <a:xfrm>
            <a:off x="12667956" y="2882108"/>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Tree>
    <p:extLst>
      <p:ext uri="{BB962C8B-B14F-4D97-AF65-F5344CB8AC3E}">
        <p14:creationId xmlns:p14="http://schemas.microsoft.com/office/powerpoint/2010/main" val="3971948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A6491-C0A9-42E4-9FCC-772C2EF7D5CC}"/>
              </a:ext>
            </a:extLst>
          </p:cNvPr>
          <p:cNvSpPr>
            <a:spLocks noGrp="1"/>
          </p:cNvSpPr>
          <p:nvPr>
            <p:ph type="title"/>
          </p:nvPr>
        </p:nvSpPr>
        <p:spPr>
          <a:xfrm>
            <a:off x="1134717" y="304800"/>
            <a:ext cx="11620499" cy="1354217"/>
          </a:xfrm>
        </p:spPr>
        <p:txBody>
          <a:bodyPr/>
          <a:lstStyle/>
          <a:p>
            <a:r>
              <a:rPr lang="fr-FR" sz="4400" dirty="0">
                <a:solidFill>
                  <a:srgbClr val="7E7774"/>
                </a:solidFill>
                <a:latin typeface="Merriweather"/>
              </a:rPr>
              <a:t>Élargissement de l'espace civique pour le plaidoyer en faveur de la SDSR</a:t>
            </a:r>
            <a:endParaRPr lang="fr-FR" sz="4400" dirty="0"/>
          </a:p>
        </p:txBody>
      </p:sp>
      <p:sp>
        <p:nvSpPr>
          <p:cNvPr id="3" name="Text Placeholder 2">
            <a:extLst>
              <a:ext uri="{FF2B5EF4-FFF2-40B4-BE49-F238E27FC236}">
                <a16:creationId xmlns:a16="http://schemas.microsoft.com/office/drawing/2014/main" id="{348C8A25-7179-49D2-819A-A11C40F14AA3}"/>
              </a:ext>
            </a:extLst>
          </p:cNvPr>
          <p:cNvSpPr>
            <a:spLocks noGrp="1"/>
          </p:cNvSpPr>
          <p:nvPr>
            <p:ph type="body" idx="1"/>
          </p:nvPr>
        </p:nvSpPr>
        <p:spPr>
          <a:xfrm>
            <a:off x="1138030" y="2438400"/>
            <a:ext cx="11620499" cy="2540000"/>
          </a:xfrm>
        </p:spPr>
        <p:txBody>
          <a:bodyPr/>
          <a:lstStyle/>
          <a:p>
            <a:pPr>
              <a:spcAft>
                <a:spcPts val="1200"/>
              </a:spcAft>
            </a:pPr>
            <a:r>
              <a:rPr lang="fr-FR" sz="2800" dirty="0"/>
              <a:t>Accomplir notre mission et nos engagements mondiaux pour promouvoir la SDSR :</a:t>
            </a:r>
          </a:p>
          <a:p>
            <a:pPr marL="457200" indent="-457200">
              <a:spcAft>
                <a:spcPts val="600"/>
              </a:spcAft>
              <a:buFont typeface="Arial" panose="020B0604020202020204" pitchFamily="34" charset="0"/>
              <a:buChar char="•"/>
            </a:pPr>
            <a:r>
              <a:rPr lang="fr-FR" dirty="0"/>
              <a:t>Investir dans un écosystème dynamique de défenseurs de la société civile et le soutenir </a:t>
            </a:r>
          </a:p>
          <a:p>
            <a:pPr marL="457200" indent="-457200">
              <a:spcAft>
                <a:spcPts val="600"/>
              </a:spcAft>
              <a:buFont typeface="Arial" panose="020B0604020202020204" pitchFamily="34" charset="0"/>
              <a:buChar char="•"/>
            </a:pPr>
            <a:r>
              <a:rPr lang="fr-FR" dirty="0"/>
              <a:t>Amplifier les voix, les réalisations et les appels à l'action de PAI et des OSC homologues - visibilité et demande pour la santé sexuelle et reproductive</a:t>
            </a:r>
          </a:p>
          <a:p>
            <a:pPr marL="457200" indent="-457200">
              <a:spcAft>
                <a:spcPts val="600"/>
              </a:spcAft>
              <a:buFont typeface="Arial" panose="020B0604020202020204" pitchFamily="34" charset="0"/>
              <a:buChar char="•"/>
            </a:pPr>
            <a:r>
              <a:rPr lang="fr-FR" dirty="0"/>
              <a:t>Partager les forces, transférer le pouvoir et apporter du soutien aux nouveaux partenaires</a:t>
            </a:r>
          </a:p>
          <a:p>
            <a:endParaRPr lang="fr-FR" dirty="0"/>
          </a:p>
          <a:p>
            <a:endParaRPr lang="fr-FR" dirty="0"/>
          </a:p>
        </p:txBody>
      </p:sp>
      <p:sp>
        <p:nvSpPr>
          <p:cNvPr id="4" name="object 15">
            <a:extLst>
              <a:ext uri="{FF2B5EF4-FFF2-40B4-BE49-F238E27FC236}">
                <a16:creationId xmlns:a16="http://schemas.microsoft.com/office/drawing/2014/main" id="{AFBCB630-EC57-404A-BBE3-1A0F8CA3D5BD}"/>
              </a:ext>
            </a:extLst>
          </p:cNvPr>
          <p:cNvSpPr/>
          <p:nvPr/>
        </p:nvSpPr>
        <p:spPr>
          <a:xfrm>
            <a:off x="1066800" y="2743200"/>
            <a:ext cx="76200" cy="3048000"/>
          </a:xfrm>
          <a:custGeom>
            <a:avLst/>
            <a:gdLst/>
            <a:ahLst/>
            <a:cxnLst/>
            <a:rect l="l" t="t" r="r" b="b"/>
            <a:pathLst>
              <a:path h="2057400">
                <a:moveTo>
                  <a:pt x="0" y="0"/>
                </a:moveTo>
                <a:lnTo>
                  <a:pt x="0" y="2057400"/>
                </a:lnTo>
              </a:path>
            </a:pathLst>
          </a:custGeom>
          <a:ln w="50800">
            <a:solidFill>
              <a:srgbClr val="FEB50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948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schematic&#10;&#10;Description automatically generated">
            <a:extLst>
              <a:ext uri="{FF2B5EF4-FFF2-40B4-BE49-F238E27FC236}">
                <a16:creationId xmlns:a16="http://schemas.microsoft.com/office/drawing/2014/main" id="{08397F40-2783-A9E1-781C-B44FBE1E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2532" y="0"/>
            <a:ext cx="10430936" cy="7823200"/>
          </a:xfrm>
          <a:prstGeom prst="rect">
            <a:avLst/>
          </a:prstGeom>
        </p:spPr>
      </p:pic>
    </p:spTree>
    <p:extLst>
      <p:ext uri="{BB962C8B-B14F-4D97-AF65-F5344CB8AC3E}">
        <p14:creationId xmlns:p14="http://schemas.microsoft.com/office/powerpoint/2010/main" val="36179365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458D2EF183B44BAA73CCEA46C90A0C" ma:contentTypeVersion="2" ma:contentTypeDescription="Create a new document." ma:contentTypeScope="" ma:versionID="d9566c6a47c8f8cfd8b31238658594cb">
  <xsd:schema xmlns:xsd="http://www.w3.org/2001/XMLSchema" xmlns:xs="http://www.w3.org/2001/XMLSchema" xmlns:p="http://schemas.microsoft.com/office/2006/metadata/properties" xmlns:ns1="http://schemas.microsoft.com/sharepoint/v3" xmlns:ns2="bb4ab966-150e-4936-b145-3398b5603982" xmlns:ns3="3f82c91e-7822-47de-9762-92366590b36c" xmlns:ns4="http://schemas.microsoft.com/sharepoint/v3/fields" targetNamespace="http://schemas.microsoft.com/office/2006/metadata/properties" ma:root="true" ma:fieldsID="3c482b85b6dfbf994ccff931c3d4a270" ns1:_="" ns2:_="" ns3:_="" ns4:_="">
    <xsd:import namespace="http://schemas.microsoft.com/sharepoint/v3"/>
    <xsd:import namespace="bb4ab966-150e-4936-b145-3398b5603982"/>
    <xsd:import namespace="3f82c91e-7822-47de-9762-92366590b36c"/>
    <xsd:import namespace="http://schemas.microsoft.com/sharepoint/v3/fields"/>
    <xsd:element name="properties">
      <xsd:complexType>
        <xsd:sequence>
          <xsd:element name="documentManagement">
            <xsd:complexType>
              <xsd:all>
                <xsd:element ref="ns2:Department" minOccurs="0"/>
                <xsd:element ref="ns3:SharedWithUsers" minOccurs="0"/>
                <xsd:element ref="ns1:PublishingContactName" minOccurs="0"/>
                <xsd:element ref="ns1:Birthday" minOccurs="0"/>
                <xsd:element ref="ns1:WorkPhone" minOccurs="0"/>
                <xsd:element ref="ns1:PublishingContactEmail" minOccurs="0"/>
                <xsd:element ref="ns1:_Photo" minOccurs="0"/>
                <xsd:element ref="ns4:_DCDateCreated" minOccurs="0"/>
                <xsd:element ref="ns1:ol_Department" minOccurs="0"/>
                <xsd:element ref="ns1:HomePhone" minOccurs="0"/>
                <xsd:element ref="ns1:CellPhone" minOccurs="0"/>
                <xsd:element ref="ns1:ChildrensNames" minOccurs="0"/>
                <xsd:element ref="ns1:HomeAddressStateOrProvince" minOccurs="0"/>
                <xsd:element ref="ns1:Spouse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10" nillable="true" ma:displayName="Contact Name" ma:description="Contact Name is a site column created by the Publishing feature. It is used on the Page Content Type as the name of the person or group who is the contact person for the page." ma:internalName="PublishingContactName">
      <xsd:simpleType>
        <xsd:restriction base="dms:Text">
          <xsd:maxLength value="255"/>
        </xsd:restriction>
      </xsd:simpleType>
    </xsd:element>
    <xsd:element name="Birthday" ma:index="11" nillable="true" ma:displayName="Birthday" ma:description="" ma:format="DateOnly" ma:internalName="Birthday">
      <xsd:simpleType>
        <xsd:restriction base="dms:DateTime"/>
      </xsd:simpleType>
    </xsd:element>
    <xsd:element name="WorkPhone" ma:index="12" nillable="true" ma:displayName="Business Phone" ma:internalName="WorkPhone">
      <xsd:simpleType>
        <xsd:restriction base="dms:Text"/>
      </xsd:simpleType>
    </xsd:element>
    <xsd:element name="PublishingContactEmail" ma:index="13" nillable="true" ma:displayName="Contact E-Mail Address" ma:description="Contact E-mail Address is a site column created by the Publishing feature. It is used on the Page Content Type as the e-mail address of the person or group who is the contact person for the page." ma:internalName="PublishingContactEmail">
      <xsd:simpleType>
        <xsd:restriction base="dms:Text">
          <xsd:maxLength value="255"/>
        </xsd:restriction>
      </xsd:simpleType>
    </xsd:element>
    <xsd:element name="_Photo" ma:index="14" nillable="true" ma:displayName="Contact Photo" ma:description="" ma:format="Image" ma:internalName="_Photo">
      <xsd:complexType>
        <xsd:complexContent>
          <xsd:extension base="dms:URL">
            <xsd:sequence>
              <xsd:element name="Url" type="dms:ValidUrl" minOccurs="0" nillable="true"/>
              <xsd:element name="Description" type="xsd:string" nillable="true"/>
            </xsd:sequence>
          </xsd:extension>
        </xsd:complexContent>
      </xsd:complexType>
    </xsd:element>
    <xsd:element name="ol_Department" ma:index="16" nillable="true" ma:displayName="Department" ma:description="" ma:internalName="ol_Department">
      <xsd:simpleType>
        <xsd:restriction base="dms:Text"/>
      </xsd:simpleType>
    </xsd:element>
    <xsd:element name="HomePhone" ma:index="17" nillable="true" ma:displayName="Home Phone" ma:internalName="HomePhone">
      <xsd:simpleType>
        <xsd:restriction base="dms:Text"/>
      </xsd:simpleType>
    </xsd:element>
    <xsd:element name="CellPhone" ma:index="18" nillable="true" ma:displayName="Mobile Number" ma:internalName="CellPhone">
      <xsd:simpleType>
        <xsd:restriction base="dms:Text"/>
      </xsd:simpleType>
    </xsd:element>
    <xsd:element name="ChildrensNames" ma:index="19" nillable="true" ma:displayName="Children's Names" ma:description="" ma:internalName="ChildrensNames">
      <xsd:simpleType>
        <xsd:restriction base="dms:Text"/>
      </xsd:simpleType>
    </xsd:element>
    <xsd:element name="HomeAddressStateOrProvince" ma:index="20" nillable="true" ma:displayName="Home Address State Or Province" ma:description="" ma:internalName="HomeAddressStateOrProvince">
      <xsd:simpleType>
        <xsd:restriction base="dms:Text"/>
      </xsd:simpleType>
    </xsd:element>
    <xsd:element name="SpouseName" ma:index="21" nillable="true" ma:displayName="Spouse/Domestic Partner" ma:description="" ma:internalName="Spouse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4ab966-150e-4936-b145-3398b5603982" elementFormDefault="qualified">
    <xsd:import namespace="http://schemas.microsoft.com/office/2006/documentManagement/types"/>
    <xsd:import namespace="http://schemas.microsoft.com/office/infopath/2007/PartnerControls"/>
    <xsd:element name="Department" ma:index="8" nillable="true" ma:displayName="Department" ma:internalName="Depart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82c91e-7822-47de-9762-92366590b36c"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15" nillable="true" ma:displayName="Date Created" ma:description="The date on which this resource was created" ma:format="DateTime" ma:internalName="_DCDateCreated">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partment xmlns="bb4ab966-150e-4936-b145-3398b5603982" xsi:nil="true"/>
    <Birthday xmlns="http://schemas.microsoft.com/sharepoint/v3" xsi:nil="true"/>
    <SpouseName xmlns="http://schemas.microsoft.com/sharepoint/v3" xsi:nil="true"/>
    <PublishingContactEmail xmlns="http://schemas.microsoft.com/sharepoint/v3" xsi:nil="true"/>
    <HomePhone xmlns="http://schemas.microsoft.com/sharepoint/v3" xsi:nil="true"/>
    <CellPhone xmlns="http://schemas.microsoft.com/sharepoint/v3" xsi:nil="true"/>
    <_Photo xmlns="http://schemas.microsoft.com/sharepoint/v3">
      <Url xsi:nil="true"/>
      <Description xsi:nil="true"/>
    </_Photo>
    <ChildrensNames xmlns="http://schemas.microsoft.com/sharepoint/v3" xsi:nil="true"/>
    <HomeAddressStateOrProvince xmlns="http://schemas.microsoft.com/sharepoint/v3" xsi:nil="true"/>
    <PublishingContactName xmlns="http://schemas.microsoft.com/sharepoint/v3" xsi:nil="true"/>
    <ol_Department xmlns="http://schemas.microsoft.com/sharepoint/v3" xsi:nil="true"/>
    <WorkPhone xmlns="http://schemas.microsoft.com/sharepoint/v3" xsi:nil="true"/>
    <_DCDateCreated xmlns="http://schemas.microsoft.com/sharepoint/v3/fields" xsi:nil="true"/>
  </documentManagement>
</p:properties>
</file>

<file path=customXml/itemProps1.xml><?xml version="1.0" encoding="utf-8"?>
<ds:datastoreItem xmlns:ds="http://schemas.openxmlformats.org/officeDocument/2006/customXml" ds:itemID="{A02A0C19-763E-47FE-BF5D-28C0164A68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b4ab966-150e-4936-b145-3398b5603982"/>
    <ds:schemaRef ds:uri="3f82c91e-7822-47de-9762-92366590b36c"/>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A4120C-EB13-419D-BEE4-37D60B3D59AE}">
  <ds:schemaRefs>
    <ds:schemaRef ds:uri="http://schemas.microsoft.com/sharepoint/v3/contenttype/forms"/>
  </ds:schemaRefs>
</ds:datastoreItem>
</file>

<file path=customXml/itemProps3.xml><?xml version="1.0" encoding="utf-8"?>
<ds:datastoreItem xmlns:ds="http://schemas.openxmlformats.org/officeDocument/2006/customXml" ds:itemID="{9932319D-DB57-4F5D-AB79-E913D4522D51}">
  <ds:schemaRefs>
    <ds:schemaRef ds:uri="http://schemas.microsoft.com/office/2006/metadata/properties"/>
    <ds:schemaRef ds:uri="http://purl.org/dc/elements/1.1/"/>
    <ds:schemaRef ds:uri="http://schemas.microsoft.com/office/2006/documentManagement/types"/>
    <ds:schemaRef ds:uri="http://schemas.microsoft.com/sharepoint/v3/fields"/>
    <ds:schemaRef ds:uri="http://schemas.microsoft.com/office/infopath/2007/PartnerControls"/>
    <ds:schemaRef ds:uri="http://schemas.openxmlformats.org/package/2006/metadata/core-properties"/>
    <ds:schemaRef ds:uri="http://purl.org/dc/terms/"/>
    <ds:schemaRef ds:uri="3f82c91e-7822-47de-9762-92366590b36c"/>
    <ds:schemaRef ds:uri="http://www.w3.org/XML/1998/namespace"/>
    <ds:schemaRef ds:uri="bb4ab966-150e-4936-b145-3398b5603982"/>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42</TotalTime>
  <Words>1214</Words>
  <Application>Microsoft Macintosh PowerPoint</Application>
  <PresentationFormat>Custom</PresentationFormat>
  <Paragraphs>102</Paragraphs>
  <Slides>16</Slides>
  <Notes>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Avenir Book</vt:lpstr>
      <vt:lpstr>AvenirNext LT Pro Medium</vt:lpstr>
      <vt:lpstr>AvenirNext LT Pro Regular</vt:lpstr>
      <vt:lpstr>Calibri</vt:lpstr>
      <vt:lpstr>Calibri Light</vt:lpstr>
      <vt:lpstr>Merriweather</vt:lpstr>
      <vt:lpstr>Wingdings</vt:lpstr>
      <vt:lpstr>1_Office Theme</vt:lpstr>
      <vt:lpstr>Custom Design</vt:lpstr>
      <vt:lpstr>Office Theme</vt:lpstr>
      <vt:lpstr>PowerPoint Presentation</vt:lpstr>
      <vt:lpstr>Perspectives des partenaires financés par PAI</vt:lpstr>
      <vt:lpstr>La valeur ajoutée de PAI</vt:lpstr>
      <vt:lpstr>Notre vision</vt:lpstr>
      <vt:lpstr>Objectifs pour la vision 2025 </vt:lpstr>
      <vt:lpstr>PowerPoint Presentation</vt:lpstr>
      <vt:lpstr>PowerPoint Presentation</vt:lpstr>
      <vt:lpstr>Élargissement de l'espace civique pour le plaidoyer en faveur de la SDSR</vt:lpstr>
      <vt:lpstr>PowerPoint Presentation</vt:lpstr>
      <vt:lpstr>Et, pour maintenir la force de notre voix et assurer un espace civique dynamique, nous devons également :</vt:lpstr>
      <vt:lpstr>Remerciements</vt:lpstr>
      <vt:lpstr>Conseil d'administration de PAI </vt:lpstr>
      <vt:lpstr>Direction du département de PAI</vt:lpstr>
      <vt:lpstr>Personnel de PAI  </vt:lpstr>
      <vt:lpstr>Homologues, partenaires, amis</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Option 1</dc:title>
  <dc:creator>Adrienne Lee</dc:creator>
  <cp:lastModifiedBy>Radel, Meredith</cp:lastModifiedBy>
  <cp:revision>31</cp:revision>
  <dcterms:created xsi:type="dcterms:W3CDTF">2020-06-09T16:55:00Z</dcterms:created>
  <dcterms:modified xsi:type="dcterms:W3CDTF">2022-05-18T16:54:04Z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2020-04-21T00:00:00Z</vt:filetime>
  </property>
  <property fmtid="{D5CDD505-2E9C-101B-9397-08002B2CF9AE}" pid="3" name="Creator">
    <vt:lpwstr>Adobe InDesign CC 13.1 (Macintosh)</vt:lpwstr>
  </property>
  <property fmtid="{D5CDD505-2E9C-101B-9397-08002B2CF9AE}" pid="4" name="LastSaved">
    <vt:filetime>2020-06-09T00:00:00Z</vt:filetime>
  </property>
  <property fmtid="{D5CDD505-2E9C-101B-9397-08002B2CF9AE}" pid="5" name="ContentTypeId">
    <vt:lpwstr>0x010100F0458D2EF183B44BAA73CCEA46C90A0C</vt:lpwstr>
  </property>
</Properties>
</file>