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359" r:id="rId2"/>
    <p:sldId id="372" r:id="rId3"/>
    <p:sldId id="368" r:id="rId4"/>
    <p:sldId id="370" r:id="rId5"/>
    <p:sldId id="362" r:id="rId6"/>
    <p:sldId id="369" r:id="rId7"/>
    <p:sldId id="366" r:id="rId8"/>
    <p:sldId id="335" r:id="rId9"/>
    <p:sldId id="371" r:id="rId10"/>
    <p:sldId id="373" r:id="rId11"/>
    <p:sldId id="286"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om Kelly" initials="TK" lastIdx="1" clrIdx="0">
    <p:extLst/>
  </p:cmAuthor>
  <p:cmAuthor id="2" name="Sabrina Morales" initials="SM" lastIdx="1" clrIdx="1"/>
  <p:cmAuthor id="3" name="Nathan Wheadon" initials="NW"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9BCD"/>
    <a:srgbClr val="2087BF"/>
    <a:srgbClr val="7BBE32"/>
    <a:srgbClr val="F39900"/>
    <a:srgbClr val="FEBF19"/>
    <a:srgbClr val="6F6F6F"/>
    <a:srgbClr val="BBB287"/>
    <a:srgbClr val="9D9259"/>
    <a:srgbClr val="706840"/>
    <a:srgbClr val="BABAB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59"/>
    <p:restoredTop sz="89130" autoAdjust="0"/>
  </p:normalViewPr>
  <p:slideViewPr>
    <p:cSldViewPr>
      <p:cViewPr varScale="1">
        <p:scale>
          <a:sx n="115" d="100"/>
          <a:sy n="115" d="100"/>
        </p:scale>
        <p:origin x="690" y="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a:defRPr>
            </a:lvl1pPr>
          </a:lstStyle>
          <a:p>
            <a:fld id="{9A477CA5-0095-6D4C-BCB3-F30127390420}" type="datetimeFigureOut">
              <a:rPr lang="en-US" smtClean="0"/>
              <a:pPr/>
              <a:t>5/11/2017</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a:defRPr>
            </a:lvl1pPr>
          </a:lstStyle>
          <a:p>
            <a:fld id="{88AA5176-7D9D-3041-A354-5EAF6B97FC53}" type="slidenum">
              <a:rPr lang="en-US" smtClean="0"/>
              <a:pPr/>
              <a:t>‹#›</a:t>
            </a:fld>
            <a:endParaRPr lang="en-US" dirty="0"/>
          </a:p>
        </p:txBody>
      </p:sp>
    </p:spTree>
    <p:extLst>
      <p:ext uri="{BB962C8B-B14F-4D97-AF65-F5344CB8AC3E}">
        <p14:creationId xmlns:p14="http://schemas.microsoft.com/office/powerpoint/2010/main" val="8260204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a:ea typeface="+mn-ea"/>
        <a:cs typeface="+mn-cs"/>
      </a:defRPr>
    </a:lvl1pPr>
    <a:lvl2pPr marL="457200" algn="l" defTabSz="914400" rtl="0" eaLnBrk="1" latinLnBrk="0" hangingPunct="1">
      <a:defRPr sz="1200" kern="1200">
        <a:solidFill>
          <a:schemeClr val="tx1"/>
        </a:solidFill>
        <a:latin typeface="Arial"/>
        <a:ea typeface="+mn-ea"/>
        <a:cs typeface="+mn-cs"/>
      </a:defRPr>
    </a:lvl2pPr>
    <a:lvl3pPr marL="914400" algn="l" defTabSz="914400" rtl="0" eaLnBrk="1" latinLnBrk="0" hangingPunct="1">
      <a:defRPr sz="1200" kern="1200">
        <a:solidFill>
          <a:schemeClr val="tx1"/>
        </a:solidFill>
        <a:latin typeface="Arial"/>
        <a:ea typeface="+mn-ea"/>
        <a:cs typeface="+mn-cs"/>
      </a:defRPr>
    </a:lvl3pPr>
    <a:lvl4pPr marL="1371600" algn="l" defTabSz="914400" rtl="0" eaLnBrk="1" latinLnBrk="0" hangingPunct="1">
      <a:defRPr sz="1200" kern="1200">
        <a:solidFill>
          <a:schemeClr val="tx1"/>
        </a:solidFill>
        <a:latin typeface="Arial"/>
        <a:ea typeface="+mn-ea"/>
        <a:cs typeface="+mn-cs"/>
      </a:defRPr>
    </a:lvl4pPr>
    <a:lvl5pPr marL="1828800" algn="l" defTabSz="914400" rtl="0" eaLnBrk="1" latinLnBrk="0" hangingPunct="1">
      <a:defRPr sz="1200" kern="1200">
        <a:solidFill>
          <a:schemeClr val="tx1"/>
        </a:solidFill>
        <a:latin typeface="Arial"/>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AA5176-7D9D-3041-A354-5EAF6B97FC53}" type="slidenum">
              <a:rPr lang="en-US" smtClean="0"/>
              <a:pPr/>
              <a:t>2</a:t>
            </a:fld>
            <a:endParaRPr lang="en-US" dirty="0"/>
          </a:p>
        </p:txBody>
      </p:sp>
    </p:spTree>
    <p:extLst>
      <p:ext uri="{BB962C8B-B14F-4D97-AF65-F5344CB8AC3E}">
        <p14:creationId xmlns:p14="http://schemas.microsoft.com/office/powerpoint/2010/main" val="9038381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1" i="0" u="none" strike="noStrike" kern="1200" dirty="0" smtClean="0">
                <a:solidFill>
                  <a:schemeClr val="tx1"/>
                </a:solidFill>
                <a:effectLst/>
                <a:latin typeface="Arial"/>
                <a:ea typeface="+mn-ea"/>
                <a:cs typeface="+mn-cs"/>
              </a:rPr>
              <a:t>Undefined Costs and Rates</a:t>
            </a:r>
            <a:r>
              <a:rPr lang="en-US" sz="1200" b="0" i="0" u="none" strike="noStrike" kern="1200" dirty="0" smtClean="0">
                <a:solidFill>
                  <a:schemeClr val="tx1"/>
                </a:solidFill>
                <a:effectLst/>
                <a:latin typeface="Arial"/>
                <a:ea typeface="+mn-ea"/>
                <a:cs typeface="+mn-cs"/>
              </a:rPr>
              <a:t>: A program without final product rates will be more difficult to market versus a program with set rates. While estimated rates provide customers with an idea of cost savings, sets rates are more advantageous and transparent, especially since rates may only be slightly cheaper than PG&amp;E at the launch of the program.   </a:t>
            </a:r>
          </a:p>
          <a:p>
            <a:pPr rtl="0" fontAlgn="base"/>
            <a:r>
              <a:rPr lang="en-US" sz="1200" b="1" i="0" u="none" strike="noStrike" kern="1200" dirty="0" smtClean="0">
                <a:solidFill>
                  <a:schemeClr val="tx1"/>
                </a:solidFill>
                <a:effectLst/>
                <a:latin typeface="Arial"/>
                <a:ea typeface="+mn-ea"/>
                <a:cs typeface="+mn-cs"/>
              </a:rPr>
              <a:t>Local Job Growth: </a:t>
            </a:r>
            <a:r>
              <a:rPr lang="en-US" sz="1200" b="0" i="0" u="none" strike="noStrike" kern="1200" dirty="0" smtClean="0">
                <a:solidFill>
                  <a:schemeClr val="tx1"/>
                </a:solidFill>
                <a:effectLst/>
                <a:latin typeface="Arial"/>
                <a:ea typeface="+mn-ea"/>
                <a:cs typeface="+mn-cs"/>
              </a:rPr>
              <a:t>The term, “local job creation” gives the impression that EBCE will directly contribute to employment growth in the region. In reality, the program will contribute to indirect job growth through cost savings being absorbed back into the local economy and only a few thousand local renewable jobs. Being mindful not to oversell this benefit is important to maintain public expectations. </a:t>
            </a:r>
          </a:p>
          <a:p>
            <a:pPr rtl="0" fontAlgn="base"/>
            <a:r>
              <a:rPr lang="en-US" sz="1200" b="1" i="0" u="none" strike="noStrike" kern="1200" dirty="0" smtClean="0">
                <a:solidFill>
                  <a:schemeClr val="tx1"/>
                </a:solidFill>
                <a:effectLst/>
                <a:latin typeface="Arial"/>
                <a:ea typeface="+mn-ea"/>
                <a:cs typeface="+mn-cs"/>
              </a:rPr>
              <a:t>Lack of Brand Recognition: </a:t>
            </a:r>
            <a:r>
              <a:rPr lang="en-US" sz="1200" b="0" i="0" u="none" strike="noStrike" kern="1200" dirty="0" smtClean="0">
                <a:solidFill>
                  <a:schemeClr val="tx1"/>
                </a:solidFill>
                <a:effectLst/>
                <a:latin typeface="Arial"/>
                <a:ea typeface="+mn-ea"/>
                <a:cs typeface="+mn-cs"/>
              </a:rPr>
              <a:t>EBCE is a new program with no brand recognition within the area it will serve. Establishing the EBCE brand, and casting the brand in a positive light, will be a key challenge leading up to the launch of the program.   </a:t>
            </a:r>
          </a:p>
          <a:p>
            <a:pPr rtl="0"/>
            <a:r>
              <a:rPr lang="en-US" b="0" dirty="0" smtClean="0">
                <a:effectLst/>
              </a:rPr>
              <a:t/>
            </a:r>
            <a:br>
              <a:rPr lang="en-US" b="0" dirty="0" smtClean="0">
                <a:effectLst/>
              </a:rPr>
            </a:br>
            <a:r>
              <a:rPr lang="en-US" sz="1200" b="0" i="0" u="none" strike="noStrike" kern="1200" dirty="0" smtClean="0">
                <a:solidFill>
                  <a:schemeClr val="tx1"/>
                </a:solidFill>
                <a:effectLst/>
                <a:latin typeface="Arial"/>
                <a:ea typeface="+mn-ea"/>
                <a:cs typeface="+mn-cs"/>
              </a:rPr>
              <a:t>Our work with other operational CCAs has shown that additional concerns for many electricity customers include:</a:t>
            </a:r>
            <a:endParaRPr lang="en-US" b="0" dirty="0" smtClean="0">
              <a:effectLst/>
            </a:endParaRPr>
          </a:p>
          <a:p>
            <a:pPr rtl="0" fontAlgn="base"/>
            <a:r>
              <a:rPr lang="en-US" b="0" dirty="0" smtClean="0">
                <a:effectLst/>
              </a:rPr>
              <a:t/>
            </a:r>
            <a:br>
              <a:rPr lang="en-US" b="0" dirty="0" smtClean="0">
                <a:effectLst/>
              </a:rPr>
            </a:br>
            <a:r>
              <a:rPr lang="en-US" sz="1200" b="1" i="0" u="none" strike="noStrike" kern="1200" dirty="0" smtClean="0">
                <a:solidFill>
                  <a:schemeClr val="tx1"/>
                </a:solidFill>
                <a:effectLst/>
                <a:latin typeface="Arial"/>
                <a:ea typeface="+mn-ea"/>
                <a:cs typeface="+mn-cs"/>
              </a:rPr>
              <a:t>Trust</a:t>
            </a:r>
            <a:r>
              <a:rPr lang="en-US" sz="1200" b="0" i="0" u="none" strike="noStrike" kern="1200" dirty="0" smtClean="0">
                <a:solidFill>
                  <a:schemeClr val="tx1"/>
                </a:solidFill>
                <a:effectLst/>
                <a:latin typeface="Arial"/>
                <a:ea typeface="+mn-ea"/>
                <a:cs typeface="+mn-cs"/>
              </a:rPr>
              <a:t>—“What’s a government agency doing in the electricity business?” Focusing on the aspect of not-for-profit and community control has proven to be key to developing trust and surmounting initial suspicion.</a:t>
            </a:r>
          </a:p>
          <a:p>
            <a:pPr rtl="0" fontAlgn="base"/>
            <a:r>
              <a:rPr lang="en-US" sz="1200" b="1" i="0" u="none" strike="noStrike" kern="1200" dirty="0" smtClean="0">
                <a:solidFill>
                  <a:schemeClr val="tx1"/>
                </a:solidFill>
                <a:effectLst/>
                <a:latin typeface="Arial"/>
                <a:ea typeface="+mn-ea"/>
                <a:cs typeface="+mn-cs"/>
              </a:rPr>
              <a:t>Cost</a:t>
            </a:r>
            <a:r>
              <a:rPr lang="en-US" sz="1200" b="0" i="0" u="none" strike="noStrike" kern="1200" dirty="0" smtClean="0">
                <a:solidFill>
                  <a:schemeClr val="tx1"/>
                </a:solidFill>
                <a:effectLst/>
                <a:latin typeface="Arial"/>
                <a:ea typeface="+mn-ea"/>
                <a:cs typeface="+mn-cs"/>
              </a:rPr>
              <a:t>—“How much more will it cost me to buy greener electricity?” Looking issues of cost directly in the eye, even when it’s not necessarily to the program’s advantage (as may sometimes be the case) is always the best policy. Ultimately, honesty about these issues will earn trust in the brand.</a:t>
            </a:r>
          </a:p>
          <a:p>
            <a:pPr rtl="0" fontAlgn="base"/>
            <a:r>
              <a:rPr lang="en-US" sz="1200" b="1" i="0" u="none" strike="noStrike" kern="1200" dirty="0" smtClean="0">
                <a:solidFill>
                  <a:schemeClr val="tx1"/>
                </a:solidFill>
                <a:effectLst/>
                <a:latin typeface="Arial"/>
                <a:ea typeface="+mn-ea"/>
                <a:cs typeface="+mn-cs"/>
              </a:rPr>
              <a:t>Value</a:t>
            </a:r>
            <a:r>
              <a:rPr lang="en-US" sz="1200" b="0" i="0" u="none" strike="noStrike" kern="1200" dirty="0" smtClean="0">
                <a:solidFill>
                  <a:schemeClr val="tx1"/>
                </a:solidFill>
                <a:effectLst/>
                <a:latin typeface="Arial"/>
                <a:ea typeface="+mn-ea"/>
                <a:cs typeface="+mn-cs"/>
              </a:rPr>
              <a:t>—“I know that renewable electricity is better than fossil-fuel-based electricity, but if it costs more I’m not sure it’s worth it to me.” Addressing bigger-picture issues of the </a:t>
            </a:r>
            <a:r>
              <a:rPr lang="en-US" sz="1200" b="0" i="1" u="none" strike="noStrike" kern="1200" dirty="0" smtClean="0">
                <a:solidFill>
                  <a:schemeClr val="tx1"/>
                </a:solidFill>
                <a:effectLst/>
                <a:latin typeface="Arial"/>
                <a:ea typeface="+mn-ea"/>
                <a:cs typeface="+mn-cs"/>
              </a:rPr>
              <a:t>true cost </a:t>
            </a:r>
            <a:r>
              <a:rPr lang="en-US" sz="1200" b="0" i="0" u="none" strike="noStrike" kern="1200" dirty="0" smtClean="0">
                <a:solidFill>
                  <a:schemeClr val="tx1"/>
                </a:solidFill>
                <a:effectLst/>
                <a:latin typeface="Arial"/>
                <a:ea typeface="+mn-ea"/>
                <a:cs typeface="+mn-cs"/>
              </a:rPr>
              <a:t>of fossil fuels, while retaining relevance to the everyday concerns of people, requires a balanced strategic approach to communication.</a:t>
            </a:r>
          </a:p>
          <a:p>
            <a:pPr marL="0" indent="0">
              <a:buFontTx/>
              <a:buNone/>
            </a:pPr>
            <a:endParaRPr lang="en-US" b="1" baseline="0" dirty="0" smtClean="0"/>
          </a:p>
        </p:txBody>
      </p:sp>
      <p:sp>
        <p:nvSpPr>
          <p:cNvPr id="4" name="Slide Number Placeholder 3"/>
          <p:cNvSpPr>
            <a:spLocks noGrp="1"/>
          </p:cNvSpPr>
          <p:nvPr>
            <p:ph type="sldNum" sz="quarter" idx="10"/>
          </p:nvPr>
        </p:nvSpPr>
        <p:spPr/>
        <p:txBody>
          <a:bodyPr/>
          <a:lstStyle/>
          <a:p>
            <a:fld id="{88AA5176-7D9D-3041-A354-5EAF6B97FC53}" type="slidenum">
              <a:rPr lang="en-US" smtClean="0"/>
              <a:pPr/>
              <a:t>3</a:t>
            </a:fld>
            <a:endParaRPr lang="en-US" dirty="0"/>
          </a:p>
        </p:txBody>
      </p:sp>
    </p:spTree>
    <p:extLst>
      <p:ext uri="{BB962C8B-B14F-4D97-AF65-F5344CB8AC3E}">
        <p14:creationId xmlns:p14="http://schemas.microsoft.com/office/powerpoint/2010/main" val="9038381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AA5176-7D9D-3041-A354-5EAF6B97FC53}" type="slidenum">
              <a:rPr lang="en-US" smtClean="0"/>
              <a:pPr/>
              <a:t>4</a:t>
            </a:fld>
            <a:endParaRPr lang="en-US" dirty="0"/>
          </a:p>
        </p:txBody>
      </p:sp>
    </p:spTree>
    <p:extLst>
      <p:ext uri="{BB962C8B-B14F-4D97-AF65-F5344CB8AC3E}">
        <p14:creationId xmlns:p14="http://schemas.microsoft.com/office/powerpoint/2010/main" val="9038381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AA5176-7D9D-3041-A354-5EAF6B97FC53}" type="slidenum">
              <a:rPr lang="en-US" smtClean="0"/>
              <a:pPr/>
              <a:t>5</a:t>
            </a:fld>
            <a:endParaRPr lang="en-US" dirty="0"/>
          </a:p>
        </p:txBody>
      </p:sp>
    </p:spTree>
    <p:extLst>
      <p:ext uri="{BB962C8B-B14F-4D97-AF65-F5344CB8AC3E}">
        <p14:creationId xmlns:p14="http://schemas.microsoft.com/office/powerpoint/2010/main" val="20083722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88AA5176-7D9D-3041-A354-5EAF6B97FC53}" type="slidenum">
              <a:rPr lang="en-US" smtClean="0"/>
              <a:pPr/>
              <a:t>6</a:t>
            </a:fld>
            <a:endParaRPr lang="en-US" dirty="0"/>
          </a:p>
        </p:txBody>
      </p:sp>
    </p:spTree>
    <p:extLst>
      <p:ext uri="{BB962C8B-B14F-4D97-AF65-F5344CB8AC3E}">
        <p14:creationId xmlns:p14="http://schemas.microsoft.com/office/powerpoint/2010/main" val="36426592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see the board being</a:t>
            </a:r>
            <a:r>
              <a:rPr lang="en-US" baseline="0" dirty="0" smtClean="0"/>
              <a:t> involved with community meetings and events – meeting with local elected officials especially, helping us to create brand champions</a:t>
            </a:r>
            <a:endParaRPr lang="en-US" dirty="0"/>
          </a:p>
        </p:txBody>
      </p:sp>
      <p:sp>
        <p:nvSpPr>
          <p:cNvPr id="4" name="Slide Number Placeholder 3"/>
          <p:cNvSpPr>
            <a:spLocks noGrp="1"/>
          </p:cNvSpPr>
          <p:nvPr>
            <p:ph type="sldNum" sz="quarter" idx="10"/>
          </p:nvPr>
        </p:nvSpPr>
        <p:spPr/>
        <p:txBody>
          <a:bodyPr/>
          <a:lstStyle/>
          <a:p>
            <a:fld id="{88AA5176-7D9D-3041-A354-5EAF6B97FC53}" type="slidenum">
              <a:rPr lang="en-US" smtClean="0"/>
              <a:pPr/>
              <a:t>7</a:t>
            </a:fld>
            <a:endParaRPr lang="en-US" dirty="0"/>
          </a:p>
        </p:txBody>
      </p:sp>
    </p:spTree>
    <p:extLst>
      <p:ext uri="{BB962C8B-B14F-4D97-AF65-F5344CB8AC3E}">
        <p14:creationId xmlns:p14="http://schemas.microsoft.com/office/powerpoint/2010/main" val="5630035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AA5176-7D9D-3041-A354-5EAF6B97FC53}" type="slidenum">
              <a:rPr lang="en-US" smtClean="0"/>
              <a:pPr/>
              <a:t>10</a:t>
            </a:fld>
            <a:endParaRPr lang="en-US" dirty="0"/>
          </a:p>
        </p:txBody>
      </p:sp>
    </p:spTree>
    <p:extLst>
      <p:ext uri="{BB962C8B-B14F-4D97-AF65-F5344CB8AC3E}">
        <p14:creationId xmlns:p14="http://schemas.microsoft.com/office/powerpoint/2010/main" val="5630035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98CBE3F-C5A9-426B-9DBF-9211644FF2CA}" type="datetimeFigureOut">
              <a:rPr lang="en-US" smtClean="0"/>
              <a:pPr/>
              <a:t>5/11/2017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386671D-EC26-4D9C-B1BD-E1223F27C649}" type="slidenum">
              <a:rPr lang="en-US" smtClean="0"/>
              <a:pPr/>
              <a:t>‹#›</a:t>
            </a:fld>
            <a:endParaRPr lang="en-US" dirty="0"/>
          </a:p>
        </p:txBody>
      </p:sp>
    </p:spTree>
    <p:extLst>
      <p:ext uri="{BB962C8B-B14F-4D97-AF65-F5344CB8AC3E}">
        <p14:creationId xmlns:p14="http://schemas.microsoft.com/office/powerpoint/2010/main" val="35935690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98CBE3F-C5A9-426B-9DBF-9211644FF2CA}" type="datetimeFigureOut">
              <a:rPr lang="en-US" smtClean="0"/>
              <a:pPr/>
              <a:t>5/11/2017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386671D-EC26-4D9C-B1BD-E1223F27C649}" type="slidenum">
              <a:rPr lang="en-US" smtClean="0"/>
              <a:pPr/>
              <a:t>‹#›</a:t>
            </a:fld>
            <a:endParaRPr lang="en-US" dirty="0"/>
          </a:p>
        </p:txBody>
      </p:sp>
    </p:spTree>
    <p:extLst>
      <p:ext uri="{BB962C8B-B14F-4D97-AF65-F5344CB8AC3E}">
        <p14:creationId xmlns:p14="http://schemas.microsoft.com/office/powerpoint/2010/main" val="5072600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98CBE3F-C5A9-426B-9DBF-9211644FF2CA}" type="datetimeFigureOut">
              <a:rPr lang="en-US" smtClean="0"/>
              <a:pPr/>
              <a:t>5/11/2017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386671D-EC26-4D9C-B1BD-E1223F27C649}" type="slidenum">
              <a:rPr lang="en-US" smtClean="0"/>
              <a:pPr/>
              <a:t>‹#›</a:t>
            </a:fld>
            <a:endParaRPr lang="en-US" dirty="0"/>
          </a:p>
        </p:txBody>
      </p:sp>
    </p:spTree>
    <p:extLst>
      <p:ext uri="{BB962C8B-B14F-4D97-AF65-F5344CB8AC3E}">
        <p14:creationId xmlns:p14="http://schemas.microsoft.com/office/powerpoint/2010/main" val="30982505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98CBE3F-C5A9-426B-9DBF-9211644FF2CA}" type="datetimeFigureOut">
              <a:rPr lang="en-US" smtClean="0"/>
              <a:pPr/>
              <a:t>5/11/2017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386671D-EC26-4D9C-B1BD-E1223F27C649}" type="slidenum">
              <a:rPr lang="en-US" smtClean="0"/>
              <a:pPr/>
              <a:t>‹#›</a:t>
            </a:fld>
            <a:endParaRPr lang="en-US" dirty="0"/>
          </a:p>
        </p:txBody>
      </p:sp>
    </p:spTree>
    <p:extLst>
      <p:ext uri="{BB962C8B-B14F-4D97-AF65-F5344CB8AC3E}">
        <p14:creationId xmlns:p14="http://schemas.microsoft.com/office/powerpoint/2010/main" val="3903864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98CBE3F-C5A9-426B-9DBF-9211644FF2CA}" type="datetimeFigureOut">
              <a:rPr lang="en-US" smtClean="0"/>
              <a:pPr/>
              <a:t>5/11/2017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386671D-EC26-4D9C-B1BD-E1223F27C649}" type="slidenum">
              <a:rPr lang="en-US" smtClean="0"/>
              <a:pPr/>
              <a:t>‹#›</a:t>
            </a:fld>
            <a:endParaRPr lang="en-US" dirty="0"/>
          </a:p>
        </p:txBody>
      </p:sp>
    </p:spTree>
    <p:extLst>
      <p:ext uri="{BB962C8B-B14F-4D97-AF65-F5344CB8AC3E}">
        <p14:creationId xmlns:p14="http://schemas.microsoft.com/office/powerpoint/2010/main" val="40471274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98CBE3F-C5A9-426B-9DBF-9211644FF2CA}" type="datetimeFigureOut">
              <a:rPr lang="en-US" smtClean="0"/>
              <a:pPr/>
              <a:t>5/11/2017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386671D-EC26-4D9C-B1BD-E1223F27C649}" type="slidenum">
              <a:rPr lang="en-US" smtClean="0"/>
              <a:pPr/>
              <a:t>‹#›</a:t>
            </a:fld>
            <a:endParaRPr lang="en-US" dirty="0"/>
          </a:p>
        </p:txBody>
      </p:sp>
    </p:spTree>
    <p:extLst>
      <p:ext uri="{BB962C8B-B14F-4D97-AF65-F5344CB8AC3E}">
        <p14:creationId xmlns:p14="http://schemas.microsoft.com/office/powerpoint/2010/main" val="25889490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98CBE3F-C5A9-426B-9DBF-9211644FF2CA}" type="datetimeFigureOut">
              <a:rPr lang="en-US" smtClean="0"/>
              <a:pPr/>
              <a:t>5/11/2017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386671D-EC26-4D9C-B1BD-E1223F27C649}" type="slidenum">
              <a:rPr lang="en-US" smtClean="0"/>
              <a:pPr/>
              <a:t>‹#›</a:t>
            </a:fld>
            <a:endParaRPr lang="en-US" dirty="0"/>
          </a:p>
        </p:txBody>
      </p:sp>
    </p:spTree>
    <p:extLst>
      <p:ext uri="{BB962C8B-B14F-4D97-AF65-F5344CB8AC3E}">
        <p14:creationId xmlns:p14="http://schemas.microsoft.com/office/powerpoint/2010/main" val="17354325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98CBE3F-C5A9-426B-9DBF-9211644FF2CA}" type="datetimeFigureOut">
              <a:rPr lang="en-US" smtClean="0"/>
              <a:pPr/>
              <a:t>5/11/2017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386671D-EC26-4D9C-B1BD-E1223F27C649}" type="slidenum">
              <a:rPr lang="en-US" smtClean="0"/>
              <a:pPr/>
              <a:t>‹#›</a:t>
            </a:fld>
            <a:endParaRPr lang="en-US" dirty="0"/>
          </a:p>
        </p:txBody>
      </p:sp>
    </p:spTree>
    <p:extLst>
      <p:ext uri="{BB962C8B-B14F-4D97-AF65-F5344CB8AC3E}">
        <p14:creationId xmlns:p14="http://schemas.microsoft.com/office/powerpoint/2010/main" val="8155796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8CBE3F-C5A9-426B-9DBF-9211644FF2CA}" type="datetimeFigureOut">
              <a:rPr lang="en-US" smtClean="0"/>
              <a:pPr/>
              <a:t>5/11/2017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386671D-EC26-4D9C-B1BD-E1223F27C649}" type="slidenum">
              <a:rPr lang="en-US" smtClean="0"/>
              <a:pPr/>
              <a:t>‹#›</a:t>
            </a:fld>
            <a:endParaRPr lang="en-US" dirty="0"/>
          </a:p>
        </p:txBody>
      </p:sp>
    </p:spTree>
    <p:extLst>
      <p:ext uri="{BB962C8B-B14F-4D97-AF65-F5344CB8AC3E}">
        <p14:creationId xmlns:p14="http://schemas.microsoft.com/office/powerpoint/2010/main" val="20175745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98CBE3F-C5A9-426B-9DBF-9211644FF2CA}" type="datetimeFigureOut">
              <a:rPr lang="en-US" smtClean="0"/>
              <a:pPr/>
              <a:t>5/11/2017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386671D-EC26-4D9C-B1BD-E1223F27C649}" type="slidenum">
              <a:rPr lang="en-US" smtClean="0"/>
              <a:pPr/>
              <a:t>‹#›</a:t>
            </a:fld>
            <a:endParaRPr lang="en-US" dirty="0"/>
          </a:p>
        </p:txBody>
      </p:sp>
    </p:spTree>
    <p:extLst>
      <p:ext uri="{BB962C8B-B14F-4D97-AF65-F5344CB8AC3E}">
        <p14:creationId xmlns:p14="http://schemas.microsoft.com/office/powerpoint/2010/main" val="37081672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98CBE3F-C5A9-426B-9DBF-9211644FF2CA}" type="datetimeFigureOut">
              <a:rPr lang="en-US" smtClean="0"/>
              <a:pPr/>
              <a:t>5/11/2017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386671D-EC26-4D9C-B1BD-E1223F27C649}" type="slidenum">
              <a:rPr lang="en-US" smtClean="0"/>
              <a:pPr/>
              <a:t>‹#›</a:t>
            </a:fld>
            <a:endParaRPr lang="en-US" dirty="0"/>
          </a:p>
        </p:txBody>
      </p:sp>
    </p:spTree>
    <p:extLst>
      <p:ext uri="{BB962C8B-B14F-4D97-AF65-F5344CB8AC3E}">
        <p14:creationId xmlns:p14="http://schemas.microsoft.com/office/powerpoint/2010/main" val="19696581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a:defRPr>
            </a:lvl1pPr>
          </a:lstStyle>
          <a:p>
            <a:fld id="{498CBE3F-C5A9-426B-9DBF-9211644FF2CA}" type="datetimeFigureOut">
              <a:rPr lang="en-US" smtClean="0"/>
              <a:pPr/>
              <a:t>5/11/2017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a:defRPr>
            </a:lvl1pPr>
          </a:lstStyle>
          <a:p>
            <a:fld id="{9386671D-EC26-4D9C-B1BD-E1223F27C649}" type="slidenum">
              <a:rPr lang="en-US" smtClean="0"/>
              <a:pPr/>
              <a:t>‹#›</a:t>
            </a:fld>
            <a:endParaRPr lang="en-US" dirty="0"/>
          </a:p>
        </p:txBody>
      </p:sp>
    </p:spTree>
    <p:extLst>
      <p:ext uri="{BB962C8B-B14F-4D97-AF65-F5344CB8AC3E}">
        <p14:creationId xmlns:p14="http://schemas.microsoft.com/office/powerpoint/2010/main" val="3516640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Arial"/>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file://localhost/Users/sbierzychudek/Desktop/Alameda_CCA/EBCE_final%20logo.png" TargetMode="External"/><Relationship Id="rId5" Type="http://schemas.openxmlformats.org/officeDocument/2006/relationships/image" Target="../media/image3.png"/><Relationship Id="rId4" Type="http://schemas.openxmlformats.org/officeDocument/2006/relationships/image" Target="file://localhost/Users/sbierzychudek/Desktop/Alameda_CCA/AC_flag_logo_color_small.jpg"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file://localhost/Users/sbierzychudek/Desktop/Alameda_CCA/EBCE_final%20logo.png"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file://localhost/Users/sbierzychudek/Desktop/Alameda_CCA/EBCE_final%20logo.pn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file://localhost/Users/sbierzychudek/Desktop/Alameda_CCA/EBCE_final%20logo.pn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file://localhost/Users/sbierzychudek/Desktop/Alameda_CCA/EBCE_final%20logo.pn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file://localhost/Users/sbierzychudek/Desktop/Alameda_CCA/EBCE_final%20logo.pn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file://localhost/Users/sbierzychudek/Desktop/Alameda_CCA/EBCE_final%20logo.png"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file://localhost/Users/sbierzychudek/Desktop/Alameda_CCA/EBCE_final%20logo.png"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file://localhost/Users/sbierzychudek/Desktop/Alameda_CCA/EBCE_final%20logo.png" TargetMode="External"/></Relationships>
</file>

<file path=ppt/slides/_rels/slide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file://localhost/Users/sbierzychudek/Desktop/Alameda_CCA/EBCE_final%20logo.png" TargetMode="External"/><Relationship Id="rId7" Type="http://schemas.openxmlformats.org/officeDocument/2006/relationships/image" Target="../media/image13.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file://localhost/Users/sbierzychudek/Desktop/Alameda_CCA/EBCE_final%20logo.pn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solar_143-house-solar-panels.jpg"/>
          <p:cNvPicPr>
            <a:picLocks noChangeAspect="1"/>
          </p:cNvPicPr>
          <p:nvPr/>
        </p:nvPicPr>
        <p:blipFill rotWithShape="1">
          <a:blip r:embed="rId2" cstate="print">
            <a:extLst>
              <a:ext uri="{28A0092B-C50C-407E-A947-70E740481C1C}">
                <a14:useLocalDpi xmlns:a14="http://schemas.microsoft.com/office/drawing/2010/main" val="0"/>
              </a:ext>
            </a:extLst>
          </a:blip>
          <a:srcRect t="18911"/>
          <a:stretch/>
        </p:blipFill>
        <p:spPr>
          <a:xfrm flipH="1">
            <a:off x="0" y="1296916"/>
            <a:ext cx="9144000" cy="5561084"/>
          </a:xfrm>
          <a:prstGeom prst="rect">
            <a:avLst/>
          </a:prstGeom>
        </p:spPr>
      </p:pic>
      <p:sp>
        <p:nvSpPr>
          <p:cNvPr id="7" name="Rectangle 6"/>
          <p:cNvSpPr/>
          <p:nvPr/>
        </p:nvSpPr>
        <p:spPr>
          <a:xfrm>
            <a:off x="-9038" y="2286000"/>
            <a:ext cx="7095638" cy="3276600"/>
          </a:xfrm>
          <a:prstGeom prst="rect">
            <a:avLst/>
          </a:prstGeom>
          <a:solidFill>
            <a:srgbClr val="159B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a:endParaRPr>
          </a:p>
        </p:txBody>
      </p:sp>
      <p:sp>
        <p:nvSpPr>
          <p:cNvPr id="5" name="Rectangle 7"/>
          <p:cNvSpPr>
            <a:spLocks/>
          </p:cNvSpPr>
          <p:nvPr/>
        </p:nvSpPr>
        <p:spPr bwMode="auto">
          <a:xfrm>
            <a:off x="304800" y="2286000"/>
            <a:ext cx="6705600" cy="2050197"/>
          </a:xfrm>
          <a:prstGeom prst="rect">
            <a:avLst/>
          </a:prstGeom>
          <a:noFill/>
          <a:ln w="12700">
            <a:noFill/>
            <a:miter lim="800000"/>
            <a:headEnd/>
            <a:tailEnd/>
          </a:ln>
          <a:extLst>
            <a:ext uri="{909E8E84-426E-40dd-AFC4-6F175D3DCCD1}">
              <a14:hiddenFill xmlns:a14="http://schemas.microsoft.com/office/drawing/2010/main" xmlns="">
                <a:solidFill>
                  <a:srgbClr val="FFFFFF"/>
                </a:solidFill>
              </a14:hiddenFill>
            </a:ext>
          </a:extLst>
        </p:spPr>
        <p:txBody>
          <a:bodyPr lIns="0" tIns="0" rIns="40639" bIns="0"/>
          <a:lstStyle/>
          <a:p>
            <a:pPr marL="39688"/>
            <a:r>
              <a:rPr lang="en-US" sz="4800" b="1" dirty="0" smtClean="0">
                <a:solidFill>
                  <a:schemeClr val="bg1"/>
                </a:solidFill>
                <a:latin typeface="Arial"/>
                <a:ea typeface="MS PGothic" pitchFamily="34" charset="-128"/>
                <a:cs typeface="Arial"/>
                <a:sym typeface="Lucida Grande" charset="0"/>
              </a:rPr>
              <a:t>Marketing,  Communications &amp; Outreach Plan </a:t>
            </a:r>
            <a:endParaRPr lang="en-US" sz="3200" dirty="0" smtClean="0">
              <a:solidFill>
                <a:schemeClr val="bg1"/>
              </a:solidFill>
              <a:latin typeface="Arial"/>
              <a:ea typeface="MS PGothic" pitchFamily="34" charset="-128"/>
              <a:cs typeface="Arial"/>
              <a:sym typeface="Lucida Grande" charset="0"/>
            </a:endParaRPr>
          </a:p>
          <a:p>
            <a:pPr marL="39688"/>
            <a:endParaRPr lang="en-US" sz="2000" dirty="0">
              <a:solidFill>
                <a:schemeClr val="bg1"/>
              </a:solidFill>
              <a:latin typeface="Arial"/>
              <a:ea typeface="MS PGothic" pitchFamily="34" charset="-128"/>
              <a:cs typeface="Arial"/>
              <a:sym typeface="Lucida Grande" charset="0"/>
            </a:endParaRPr>
          </a:p>
        </p:txBody>
      </p:sp>
      <p:pic>
        <p:nvPicPr>
          <p:cNvPr id="11" name="AC_flag_logo_color_small.jpg" descr="/Users/sbierzychudek/Desktop/Alameda_CCA/AC_flag_logo_color_small.jpg"/>
          <p:cNvPicPr>
            <a:picLocks noChangeAspect="1"/>
          </p:cNvPicPr>
          <p:nvPr/>
        </p:nvPicPr>
        <p:blipFill>
          <a:blip r:embed="rId3" r:link="rId4" cstate="print">
            <a:extLst>
              <a:ext uri="{28A0092B-C50C-407E-A947-70E740481C1C}">
                <a14:useLocalDpi xmlns:a14="http://schemas.microsoft.com/office/drawing/2010/main" val="0"/>
              </a:ext>
            </a:extLst>
          </a:blip>
          <a:stretch>
            <a:fillRect/>
          </a:stretch>
        </p:blipFill>
        <p:spPr>
          <a:xfrm>
            <a:off x="8133985" y="152400"/>
            <a:ext cx="552815" cy="838200"/>
          </a:xfrm>
          <a:prstGeom prst="rect">
            <a:avLst/>
          </a:prstGeom>
        </p:spPr>
      </p:pic>
      <p:pic>
        <p:nvPicPr>
          <p:cNvPr id="3" name="EBCE_final logo.png" descr="/Users/sbierzychudek/Desktop/Alameda_CCA/EBCE_final logo.png"/>
          <p:cNvPicPr>
            <a:picLocks noChangeAspect="1"/>
          </p:cNvPicPr>
          <p:nvPr/>
        </p:nvPicPr>
        <p:blipFill>
          <a:blip r:embed="rId5" r:link="rId6" cstate="print">
            <a:extLst>
              <a:ext uri="{28A0092B-C50C-407E-A947-70E740481C1C}">
                <a14:useLocalDpi xmlns:a14="http://schemas.microsoft.com/office/drawing/2010/main" val="0"/>
              </a:ext>
            </a:extLst>
          </a:blip>
          <a:stretch>
            <a:fillRect/>
          </a:stretch>
        </p:blipFill>
        <p:spPr>
          <a:xfrm>
            <a:off x="228600" y="95070"/>
            <a:ext cx="2590800" cy="895530"/>
          </a:xfrm>
          <a:prstGeom prst="rect">
            <a:avLst/>
          </a:prstGeom>
        </p:spPr>
      </p:pic>
      <p:sp>
        <p:nvSpPr>
          <p:cNvPr id="4" name="TextBox 3"/>
          <p:cNvSpPr txBox="1"/>
          <p:nvPr/>
        </p:nvSpPr>
        <p:spPr>
          <a:xfrm>
            <a:off x="304800" y="4579203"/>
            <a:ext cx="5562600" cy="830997"/>
          </a:xfrm>
          <a:prstGeom prst="rect">
            <a:avLst/>
          </a:prstGeom>
          <a:noFill/>
        </p:spPr>
        <p:txBody>
          <a:bodyPr wrap="square" rtlCol="0">
            <a:spAutoFit/>
          </a:bodyPr>
          <a:lstStyle/>
          <a:p>
            <a:r>
              <a:rPr lang="en-US" sz="2400" b="1" dirty="0" smtClean="0">
                <a:solidFill>
                  <a:schemeClr val="bg1"/>
                </a:solidFill>
                <a:latin typeface="Arial"/>
                <a:cs typeface="Arial"/>
              </a:rPr>
              <a:t>EBCE Board of Directors</a:t>
            </a:r>
          </a:p>
          <a:p>
            <a:r>
              <a:rPr lang="en-US" sz="2400" b="1" dirty="0" smtClean="0">
                <a:solidFill>
                  <a:schemeClr val="bg1"/>
                </a:solidFill>
                <a:latin typeface="Arial"/>
                <a:cs typeface="Arial"/>
              </a:rPr>
              <a:t>May 17, 2017</a:t>
            </a:r>
            <a:endParaRPr lang="en-US" sz="2400" b="1" dirty="0">
              <a:solidFill>
                <a:schemeClr val="bg1"/>
              </a:solidFill>
              <a:latin typeface="Arial"/>
              <a:cs typeface="Arial"/>
            </a:endParaRPr>
          </a:p>
        </p:txBody>
      </p:sp>
      <p:sp>
        <p:nvSpPr>
          <p:cNvPr id="10" name="Rectangle 9"/>
          <p:cNvSpPr/>
          <p:nvPr/>
        </p:nvSpPr>
        <p:spPr>
          <a:xfrm>
            <a:off x="0" y="1143000"/>
            <a:ext cx="9144000" cy="228600"/>
          </a:xfrm>
          <a:prstGeom prst="rect">
            <a:avLst/>
          </a:prstGeom>
          <a:solidFill>
            <a:srgbClr val="7BBE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a:endParaRPr>
          </a:p>
        </p:txBody>
      </p:sp>
      <p:cxnSp>
        <p:nvCxnSpPr>
          <p:cNvPr id="12" name="Straight Connector 11"/>
          <p:cNvCxnSpPr/>
          <p:nvPr/>
        </p:nvCxnSpPr>
        <p:spPr>
          <a:xfrm>
            <a:off x="381000" y="4495800"/>
            <a:ext cx="5486400" cy="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026" name="Picture 2" descr="C:\Users\n.wheadon\Pictures\circlepoint.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96000" y="388432"/>
            <a:ext cx="1623190" cy="36613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41398198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EBCE_final logo.png" descr="/Users/sbierzychudek/Desktop/Alameda_CCA/EBCE_final logo.png"/>
          <p:cNvPicPr>
            <a:picLocks noChangeAspect="1"/>
          </p:cNvPicPr>
          <p:nvPr/>
        </p:nvPicPr>
        <p:blipFill>
          <a:blip r:embed="rId3" r:link="rId4" cstate="print">
            <a:extLst>
              <a:ext uri="{28A0092B-C50C-407E-A947-70E740481C1C}">
                <a14:useLocalDpi xmlns:a14="http://schemas.microsoft.com/office/drawing/2010/main" val="0"/>
              </a:ext>
            </a:extLst>
          </a:blip>
          <a:stretch>
            <a:fillRect/>
          </a:stretch>
        </p:blipFill>
        <p:spPr>
          <a:xfrm>
            <a:off x="6324600" y="152400"/>
            <a:ext cx="2514600" cy="869191"/>
          </a:xfrm>
          <a:prstGeom prst="rect">
            <a:avLst/>
          </a:prstGeom>
        </p:spPr>
      </p:pic>
      <p:sp>
        <p:nvSpPr>
          <p:cNvPr id="7" name="TextBox 6"/>
          <p:cNvSpPr txBox="1"/>
          <p:nvPr/>
        </p:nvSpPr>
        <p:spPr>
          <a:xfrm>
            <a:off x="228600" y="457200"/>
            <a:ext cx="6172200" cy="584776"/>
          </a:xfrm>
          <a:prstGeom prst="rect">
            <a:avLst/>
          </a:prstGeom>
          <a:noFill/>
        </p:spPr>
        <p:txBody>
          <a:bodyPr wrap="square" rtlCol="0">
            <a:spAutoFit/>
          </a:bodyPr>
          <a:lstStyle/>
          <a:p>
            <a:r>
              <a:rPr lang="en-US" sz="3200" b="1" dirty="0" smtClean="0">
                <a:solidFill>
                  <a:srgbClr val="159BCD"/>
                </a:solidFill>
                <a:latin typeface="Arial"/>
                <a:cs typeface="Arial"/>
              </a:rPr>
              <a:t>Upcoming Timeline</a:t>
            </a:r>
            <a:endParaRPr lang="en-US" sz="3200" b="1" dirty="0">
              <a:solidFill>
                <a:srgbClr val="159BCD"/>
              </a:solidFill>
              <a:latin typeface="Arial"/>
              <a:cs typeface="Arial"/>
            </a:endParaRPr>
          </a:p>
        </p:txBody>
      </p:sp>
      <p:sp>
        <p:nvSpPr>
          <p:cNvPr id="8" name="Rectangle 7"/>
          <p:cNvSpPr/>
          <p:nvPr/>
        </p:nvSpPr>
        <p:spPr>
          <a:xfrm>
            <a:off x="0" y="1143000"/>
            <a:ext cx="9144000" cy="228600"/>
          </a:xfrm>
          <a:prstGeom prst="rect">
            <a:avLst/>
          </a:prstGeom>
          <a:solidFill>
            <a:srgbClr val="7BBE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a:endParaRPr>
          </a:p>
        </p:txBody>
      </p:sp>
      <p:sp>
        <p:nvSpPr>
          <p:cNvPr id="6" name="TextBox 5"/>
          <p:cNvSpPr txBox="1"/>
          <p:nvPr/>
        </p:nvSpPr>
        <p:spPr>
          <a:xfrm>
            <a:off x="304800" y="1842968"/>
            <a:ext cx="8382000" cy="1015663"/>
          </a:xfrm>
          <a:prstGeom prst="rect">
            <a:avLst/>
          </a:prstGeom>
          <a:noFill/>
        </p:spPr>
        <p:txBody>
          <a:bodyPr wrap="square" rtlCol="0">
            <a:spAutoFit/>
          </a:bodyPr>
          <a:lstStyle/>
          <a:p>
            <a:pPr marL="800100" lvl="1" indent="-342900">
              <a:buFont typeface="Arial" panose="020B0604020202020204" pitchFamily="34" charset="0"/>
              <a:buChar char="•"/>
            </a:pPr>
            <a:endParaRPr lang="en-US" sz="2000" dirty="0" smtClean="0">
              <a:latin typeface="Arial"/>
            </a:endParaRPr>
          </a:p>
          <a:p>
            <a:pPr marL="800100" lvl="1" indent="-342900">
              <a:buFont typeface="Arial" panose="020B0604020202020204" pitchFamily="34" charset="0"/>
              <a:buChar char="•"/>
            </a:pPr>
            <a:endParaRPr lang="en-US" sz="2000" dirty="0" smtClean="0">
              <a:latin typeface="Arial"/>
            </a:endParaRPr>
          </a:p>
          <a:p>
            <a:pPr marL="342900" indent="-342900">
              <a:buFont typeface="Arial" panose="020B0604020202020204" pitchFamily="34" charset="0"/>
              <a:buChar char="•"/>
            </a:pPr>
            <a:endParaRPr lang="en-US" sz="2000" dirty="0">
              <a:latin typeface="Arial"/>
            </a:endParaRPr>
          </a:p>
        </p:txBody>
      </p:sp>
      <p:sp>
        <p:nvSpPr>
          <p:cNvPr id="9" name="TextBox 8"/>
          <p:cNvSpPr txBox="1"/>
          <p:nvPr/>
        </p:nvSpPr>
        <p:spPr>
          <a:xfrm>
            <a:off x="457200" y="1581864"/>
            <a:ext cx="8380413" cy="5078313"/>
          </a:xfrm>
          <a:prstGeom prst="rect">
            <a:avLst/>
          </a:prstGeom>
          <a:noFill/>
        </p:spPr>
        <p:txBody>
          <a:bodyPr wrap="square" rtlCol="0">
            <a:spAutoFit/>
          </a:bodyPr>
          <a:lstStyle/>
          <a:p>
            <a:r>
              <a:rPr lang="en-US" b="1" dirty="0" smtClean="0">
                <a:solidFill>
                  <a:srgbClr val="2087BF"/>
                </a:solidFill>
                <a:latin typeface="Arial"/>
              </a:rPr>
              <a:t>May</a:t>
            </a:r>
          </a:p>
          <a:p>
            <a:pPr marL="742950" lvl="1" indent="-285750">
              <a:buFont typeface="Arial" panose="020B0604020202020204" pitchFamily="34" charset="0"/>
              <a:buChar char="•"/>
            </a:pPr>
            <a:r>
              <a:rPr lang="en-US" dirty="0" smtClean="0">
                <a:latin typeface="Arial"/>
              </a:rPr>
              <a:t>Strategic marketing &amp; communications plan</a:t>
            </a:r>
          </a:p>
          <a:p>
            <a:pPr marL="742950" lvl="1" indent="-285750">
              <a:buFont typeface="Arial" panose="020B0604020202020204" pitchFamily="34" charset="0"/>
              <a:buChar char="•"/>
            </a:pPr>
            <a:r>
              <a:rPr lang="en-US" dirty="0" smtClean="0">
                <a:latin typeface="Arial"/>
              </a:rPr>
              <a:t>Multicultural audiences plan</a:t>
            </a:r>
          </a:p>
          <a:p>
            <a:pPr marL="742950" lvl="1" indent="-285750">
              <a:buFont typeface="Arial" panose="020B0604020202020204" pitchFamily="34" charset="0"/>
              <a:buChar char="•"/>
            </a:pPr>
            <a:r>
              <a:rPr lang="en-US" dirty="0" smtClean="0">
                <a:latin typeface="Arial"/>
              </a:rPr>
              <a:t>Media plan</a:t>
            </a:r>
          </a:p>
          <a:p>
            <a:pPr marL="742950" lvl="1" indent="-285750">
              <a:buFont typeface="Arial" panose="020B0604020202020204" pitchFamily="34" charset="0"/>
              <a:buChar char="•"/>
            </a:pPr>
            <a:r>
              <a:rPr lang="en-US" dirty="0" smtClean="0">
                <a:latin typeface="Arial"/>
              </a:rPr>
              <a:t>Website audit and transfer</a:t>
            </a:r>
          </a:p>
          <a:p>
            <a:pPr lvl="1"/>
            <a:endParaRPr lang="en-US" dirty="0" smtClean="0">
              <a:latin typeface="Arial"/>
            </a:endParaRPr>
          </a:p>
          <a:p>
            <a:r>
              <a:rPr lang="en-US" b="1" dirty="0" smtClean="0">
                <a:solidFill>
                  <a:srgbClr val="2087BF"/>
                </a:solidFill>
                <a:latin typeface="Arial"/>
              </a:rPr>
              <a:t>June</a:t>
            </a:r>
          </a:p>
          <a:p>
            <a:pPr marL="742950" lvl="1" indent="-285750">
              <a:buFont typeface="Arial" panose="020B0604020202020204" pitchFamily="34" charset="0"/>
              <a:buChar char="•"/>
            </a:pPr>
            <a:r>
              <a:rPr lang="en-US" dirty="0" smtClean="0">
                <a:latin typeface="Arial"/>
              </a:rPr>
              <a:t>Branding guidelines</a:t>
            </a:r>
          </a:p>
          <a:p>
            <a:pPr marL="742950" lvl="1" indent="-285750">
              <a:buFont typeface="Arial" panose="020B0604020202020204" pitchFamily="34" charset="0"/>
              <a:buChar char="•"/>
            </a:pPr>
            <a:r>
              <a:rPr lang="en-US" dirty="0" smtClean="0">
                <a:latin typeface="Arial"/>
              </a:rPr>
              <a:t>Sub-product names</a:t>
            </a:r>
          </a:p>
          <a:p>
            <a:pPr marL="742950" lvl="1" indent="-285750">
              <a:buFont typeface="Arial" panose="020B0604020202020204" pitchFamily="34" charset="0"/>
              <a:buChar char="•"/>
            </a:pPr>
            <a:r>
              <a:rPr lang="en-US" dirty="0" smtClean="0">
                <a:latin typeface="Arial"/>
              </a:rPr>
              <a:t>Website enhancements</a:t>
            </a:r>
          </a:p>
          <a:p>
            <a:pPr marL="742950" lvl="1" indent="-285750">
              <a:buFont typeface="Arial" panose="020B0604020202020204" pitchFamily="34" charset="0"/>
              <a:buChar char="•"/>
            </a:pPr>
            <a:r>
              <a:rPr lang="en-US" dirty="0" smtClean="0">
                <a:latin typeface="Arial"/>
              </a:rPr>
              <a:t>Collateral development</a:t>
            </a:r>
          </a:p>
          <a:p>
            <a:pPr lvl="1"/>
            <a:endParaRPr lang="en-US" dirty="0" smtClean="0">
              <a:latin typeface="Arial"/>
            </a:endParaRPr>
          </a:p>
          <a:p>
            <a:r>
              <a:rPr lang="en-US" b="1" dirty="0" smtClean="0">
                <a:solidFill>
                  <a:srgbClr val="2087BF"/>
                </a:solidFill>
                <a:latin typeface="Arial"/>
              </a:rPr>
              <a:t>July</a:t>
            </a:r>
          </a:p>
          <a:p>
            <a:pPr marL="742950" lvl="1" indent="-285750">
              <a:buFont typeface="Arial" panose="020B0604020202020204" pitchFamily="34" charset="0"/>
              <a:buChar char="•"/>
            </a:pPr>
            <a:r>
              <a:rPr lang="en-US" dirty="0" smtClean="0">
                <a:latin typeface="Arial"/>
              </a:rPr>
              <a:t>Website additions</a:t>
            </a:r>
          </a:p>
          <a:p>
            <a:pPr marL="742950" lvl="1" indent="-285750">
              <a:buFont typeface="Arial" panose="020B0604020202020204" pitchFamily="34" charset="0"/>
              <a:buChar char="•"/>
            </a:pPr>
            <a:r>
              <a:rPr lang="en-US" dirty="0" smtClean="0">
                <a:latin typeface="Arial"/>
              </a:rPr>
              <a:t>Start community outreach and stakeholder engagement</a:t>
            </a:r>
          </a:p>
          <a:p>
            <a:pPr marL="742950" lvl="1" indent="-285750">
              <a:buFont typeface="Arial" panose="020B0604020202020204" pitchFamily="34" charset="0"/>
              <a:buChar char="•"/>
            </a:pPr>
            <a:r>
              <a:rPr lang="en-US" dirty="0" smtClean="0">
                <a:latin typeface="Arial"/>
              </a:rPr>
              <a:t>Develop pre-launch advertising campaign</a:t>
            </a:r>
          </a:p>
          <a:p>
            <a:pPr marL="742950" lvl="1" indent="-285750">
              <a:buFont typeface="Arial" panose="020B0604020202020204" pitchFamily="34" charset="0"/>
              <a:buChar char="•"/>
            </a:pPr>
            <a:r>
              <a:rPr lang="en-US" dirty="0" smtClean="0">
                <a:latin typeface="Arial"/>
              </a:rPr>
              <a:t>Establish social media presence </a:t>
            </a:r>
          </a:p>
          <a:p>
            <a:pPr marL="742950" lvl="1" indent="-285750">
              <a:buFont typeface="Arial" panose="020B0604020202020204" pitchFamily="34" charset="0"/>
              <a:buChar char="•"/>
            </a:pPr>
            <a:endParaRPr lang="en-US" dirty="0" smtClean="0">
              <a:latin typeface="Arial"/>
            </a:endParaRPr>
          </a:p>
        </p:txBody>
      </p:sp>
    </p:spTree>
    <p:extLst>
      <p:ext uri="{BB962C8B-B14F-4D97-AF65-F5344CB8AC3E}">
        <p14:creationId xmlns:p14="http://schemas.microsoft.com/office/powerpoint/2010/main" val="6107266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3.amazonaws.com/rapgenius/Oakland-02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371600"/>
            <a:ext cx="9325396" cy="5486400"/>
          </a:xfrm>
          <a:prstGeom prst="rect">
            <a:avLst/>
          </a:prstGeom>
          <a:noFill/>
          <a:extLst>
            <a:ext uri="{909E8E84-426E-40dd-AFC4-6F175D3DCCD1}">
              <a14:hiddenFill xmlns:a14="http://schemas.microsoft.com/office/drawing/2010/main" xmlns="">
                <a:solidFill>
                  <a:srgbClr val="FFFFFF"/>
                </a:solidFill>
              </a14:hiddenFill>
            </a:ext>
          </a:extLst>
        </p:spPr>
      </p:pic>
      <p:sp>
        <p:nvSpPr>
          <p:cNvPr id="7" name="Rectangle 6"/>
          <p:cNvSpPr/>
          <p:nvPr/>
        </p:nvSpPr>
        <p:spPr>
          <a:xfrm>
            <a:off x="-9038" y="2954782"/>
            <a:ext cx="5495438" cy="1853325"/>
          </a:xfrm>
          <a:prstGeom prst="rect">
            <a:avLst/>
          </a:prstGeom>
          <a:solidFill>
            <a:srgbClr val="159B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a:endParaRPr>
          </a:p>
        </p:txBody>
      </p:sp>
      <p:sp>
        <p:nvSpPr>
          <p:cNvPr id="10" name="Rectangle 2"/>
          <p:cNvSpPr>
            <a:spLocks noChangeArrowheads="1"/>
          </p:cNvSpPr>
          <p:nvPr/>
        </p:nvSpPr>
        <p:spPr bwMode="auto">
          <a:xfrm>
            <a:off x="1" y="3429000"/>
            <a:ext cx="6324600" cy="27515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lvl="1">
              <a:lnSpc>
                <a:spcPct val="80000"/>
              </a:lnSpc>
            </a:pPr>
            <a:r>
              <a:rPr lang="en-US" sz="4800" b="1" dirty="0">
                <a:solidFill>
                  <a:schemeClr val="bg1"/>
                </a:solidFill>
                <a:latin typeface="Arial"/>
                <a:ea typeface="ヒラギノ角ゴ Pro W3" pitchFamily="84" charset="-128"/>
                <a:cs typeface="Arial" charset="0"/>
              </a:rPr>
              <a:t>Thank you!</a:t>
            </a:r>
            <a:endParaRPr lang="en-US" sz="3200" b="1" dirty="0">
              <a:solidFill>
                <a:schemeClr val="bg1"/>
              </a:solidFill>
              <a:latin typeface="Arial"/>
              <a:ea typeface="ヒラギノ角ゴ Pro W3" pitchFamily="84" charset="-128"/>
              <a:cs typeface="Arial" charset="0"/>
            </a:endParaRPr>
          </a:p>
          <a:p>
            <a:pPr lvl="1">
              <a:lnSpc>
                <a:spcPct val="80000"/>
              </a:lnSpc>
            </a:pPr>
            <a:endParaRPr lang="en-US" sz="1600" dirty="0">
              <a:solidFill>
                <a:schemeClr val="bg1"/>
              </a:solidFill>
              <a:latin typeface="Arial"/>
              <a:ea typeface="ヒラギノ角ゴ Pro W3" pitchFamily="84" charset="-128"/>
              <a:cs typeface="Arial" charset="0"/>
            </a:endParaRPr>
          </a:p>
          <a:p>
            <a:pPr lvl="1">
              <a:lnSpc>
                <a:spcPct val="80000"/>
              </a:lnSpc>
            </a:pPr>
            <a:endParaRPr lang="en-US" sz="2800" dirty="0">
              <a:solidFill>
                <a:schemeClr val="bg1"/>
              </a:solidFill>
              <a:latin typeface="Arial"/>
              <a:ea typeface="ヒラギノ角ゴ Pro W3" pitchFamily="84" charset="-128"/>
              <a:cs typeface="Arial" charset="0"/>
            </a:endParaRPr>
          </a:p>
          <a:p>
            <a:pPr marL="914400" lvl="1" indent="-457200" eaLnBrk="1" hangingPunct="1">
              <a:lnSpc>
                <a:spcPct val="80000"/>
              </a:lnSpc>
              <a:buFont typeface="Arial" panose="020B0604020202020204" pitchFamily="34" charset="0"/>
              <a:buChar char="•"/>
            </a:pPr>
            <a:endParaRPr lang="en-US" sz="2800" dirty="0">
              <a:solidFill>
                <a:schemeClr val="bg1"/>
              </a:solidFill>
              <a:latin typeface="Arial"/>
              <a:ea typeface="ヒラギノ角ゴ Pro W3" pitchFamily="84" charset="-128"/>
              <a:cs typeface="Arial" charset="0"/>
            </a:endParaRPr>
          </a:p>
          <a:p>
            <a:pPr lvl="1" eaLnBrk="1" hangingPunct="1">
              <a:lnSpc>
                <a:spcPct val="80000"/>
              </a:lnSpc>
            </a:pPr>
            <a:endParaRPr lang="en-US" sz="2400" b="1" dirty="0">
              <a:solidFill>
                <a:schemeClr val="bg1"/>
              </a:solidFill>
              <a:latin typeface="Arial"/>
              <a:ea typeface="ヒラギノ角ゴ Pro W3" pitchFamily="84" charset="-128"/>
              <a:cs typeface="Arial" charset="0"/>
            </a:endParaRPr>
          </a:p>
          <a:p>
            <a:pPr lvl="1" eaLnBrk="1" hangingPunct="1">
              <a:lnSpc>
                <a:spcPct val="80000"/>
              </a:lnSpc>
            </a:pPr>
            <a:endParaRPr lang="en-US" sz="2400" b="1" dirty="0">
              <a:solidFill>
                <a:schemeClr val="bg1"/>
              </a:solidFill>
              <a:latin typeface="Arial"/>
              <a:ea typeface="ヒラギノ角ゴ Pro W3" pitchFamily="84" charset="-128"/>
              <a:cs typeface="Arial" charset="0"/>
            </a:endParaRPr>
          </a:p>
          <a:p>
            <a:pPr lvl="1" eaLnBrk="1" hangingPunct="1">
              <a:lnSpc>
                <a:spcPct val="80000"/>
              </a:lnSpc>
            </a:pPr>
            <a:endParaRPr lang="en-US" sz="2400" b="1" dirty="0">
              <a:solidFill>
                <a:schemeClr val="bg1"/>
              </a:solidFill>
              <a:latin typeface="Arial"/>
              <a:ea typeface="ヒラギノ角ゴ Pro W3" pitchFamily="84" charset="-128"/>
              <a:cs typeface="Arial" charset="0"/>
            </a:endParaRPr>
          </a:p>
          <a:p>
            <a:pPr lvl="1" eaLnBrk="1" hangingPunct="1">
              <a:lnSpc>
                <a:spcPct val="80000"/>
              </a:lnSpc>
            </a:pPr>
            <a:r>
              <a:rPr lang="en-US" sz="2400" b="1" dirty="0">
                <a:solidFill>
                  <a:schemeClr val="bg1"/>
                </a:solidFill>
                <a:latin typeface="Arial"/>
                <a:ea typeface="ヒラギノ角ゴ Pro W3" pitchFamily="84" charset="-128"/>
                <a:cs typeface="Arial" charset="0"/>
              </a:rPr>
              <a:t>	</a:t>
            </a:r>
          </a:p>
        </p:txBody>
      </p:sp>
      <p:sp>
        <p:nvSpPr>
          <p:cNvPr id="8" name="Rectangle 7"/>
          <p:cNvSpPr/>
          <p:nvPr/>
        </p:nvSpPr>
        <p:spPr>
          <a:xfrm>
            <a:off x="0" y="1143000"/>
            <a:ext cx="9144000" cy="228600"/>
          </a:xfrm>
          <a:prstGeom prst="rect">
            <a:avLst/>
          </a:prstGeom>
          <a:solidFill>
            <a:srgbClr val="7BBE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a:endParaRPr>
          </a:p>
        </p:txBody>
      </p:sp>
      <p:pic>
        <p:nvPicPr>
          <p:cNvPr id="9" name="EBCE_final logo.png" descr="/Users/sbierzychudek/Desktop/Alameda_CCA/EBCE_final logo.png"/>
          <p:cNvPicPr>
            <a:picLocks noChangeAspect="1"/>
          </p:cNvPicPr>
          <p:nvPr/>
        </p:nvPicPr>
        <p:blipFill>
          <a:blip r:embed="rId3" r:link="rId4" cstate="print">
            <a:extLst>
              <a:ext uri="{28A0092B-C50C-407E-A947-70E740481C1C}">
                <a14:useLocalDpi xmlns:a14="http://schemas.microsoft.com/office/drawing/2010/main" val="0"/>
              </a:ext>
            </a:extLst>
          </a:blip>
          <a:stretch>
            <a:fillRect/>
          </a:stretch>
        </p:blipFill>
        <p:spPr>
          <a:xfrm>
            <a:off x="228600" y="95070"/>
            <a:ext cx="2590800" cy="895530"/>
          </a:xfrm>
          <a:prstGeom prst="rect">
            <a:avLst/>
          </a:prstGeom>
        </p:spPr>
      </p:pic>
    </p:spTree>
    <p:extLst>
      <p:ext uri="{BB962C8B-B14F-4D97-AF65-F5344CB8AC3E}">
        <p14:creationId xmlns:p14="http://schemas.microsoft.com/office/powerpoint/2010/main" val="37383102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a:spLocks noChangeArrowheads="1"/>
          </p:cNvSpPr>
          <p:nvPr/>
        </p:nvSpPr>
        <p:spPr bwMode="auto">
          <a:xfrm>
            <a:off x="133851" y="1924222"/>
            <a:ext cx="8826210" cy="21729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marL="800100" lvl="1" indent="-342900">
              <a:buFont typeface="Arial" panose="020B0604020202020204" pitchFamily="34" charset="0"/>
              <a:buChar char="•"/>
            </a:pPr>
            <a:endParaRPr lang="en-US" sz="2000" dirty="0">
              <a:latin typeface="Arial"/>
              <a:ea typeface="ヒラギノ角ゴ Pro W3" pitchFamily="84" charset="-128"/>
              <a:cs typeface="Arial" charset="0"/>
            </a:endParaRPr>
          </a:p>
          <a:p>
            <a:pPr lvl="1">
              <a:lnSpc>
                <a:spcPct val="80000"/>
              </a:lnSpc>
            </a:pPr>
            <a:endParaRPr lang="en-US" sz="2000" dirty="0" smtClean="0">
              <a:latin typeface="Arial"/>
              <a:ea typeface="ヒラギノ角ゴ Pro W3" pitchFamily="84" charset="-128"/>
              <a:cs typeface="Arial" charset="0"/>
            </a:endParaRPr>
          </a:p>
          <a:p>
            <a:pPr lvl="1" eaLnBrk="1" hangingPunct="1">
              <a:lnSpc>
                <a:spcPct val="80000"/>
              </a:lnSpc>
            </a:pPr>
            <a:endParaRPr lang="en-US" sz="2800" dirty="0">
              <a:latin typeface="Arial"/>
              <a:ea typeface="ヒラギノ角ゴ Pro W3" pitchFamily="84" charset="-128"/>
              <a:cs typeface="Arial" charset="0"/>
            </a:endParaRPr>
          </a:p>
          <a:p>
            <a:pPr lvl="1" eaLnBrk="1" hangingPunct="1">
              <a:lnSpc>
                <a:spcPct val="80000"/>
              </a:lnSpc>
            </a:pPr>
            <a:endParaRPr lang="en-US" sz="2400" b="1" dirty="0" smtClean="0">
              <a:latin typeface="Arial"/>
              <a:ea typeface="ヒラギノ角ゴ Pro W3" pitchFamily="84" charset="-128"/>
              <a:cs typeface="Arial" charset="0"/>
            </a:endParaRPr>
          </a:p>
          <a:p>
            <a:pPr lvl="1" eaLnBrk="1" hangingPunct="1">
              <a:lnSpc>
                <a:spcPct val="80000"/>
              </a:lnSpc>
            </a:pPr>
            <a:endParaRPr lang="en-US" sz="2400" b="1" dirty="0">
              <a:latin typeface="Arial"/>
              <a:ea typeface="ヒラギノ角ゴ Pro W3" pitchFamily="84" charset="-128"/>
              <a:cs typeface="Arial" charset="0"/>
            </a:endParaRPr>
          </a:p>
          <a:p>
            <a:pPr lvl="1" eaLnBrk="1" hangingPunct="1">
              <a:lnSpc>
                <a:spcPct val="80000"/>
              </a:lnSpc>
            </a:pPr>
            <a:endParaRPr lang="en-US" sz="2400" b="1" dirty="0">
              <a:latin typeface="Arial"/>
              <a:ea typeface="ヒラギノ角ゴ Pro W3" pitchFamily="84" charset="-128"/>
              <a:cs typeface="Arial" charset="0"/>
            </a:endParaRPr>
          </a:p>
          <a:p>
            <a:pPr lvl="1" eaLnBrk="1" hangingPunct="1">
              <a:lnSpc>
                <a:spcPct val="80000"/>
              </a:lnSpc>
            </a:pPr>
            <a:r>
              <a:rPr lang="en-US" sz="2400" b="1" dirty="0" smtClean="0">
                <a:latin typeface="Arial"/>
                <a:ea typeface="ヒラギノ角ゴ Pro W3" pitchFamily="84" charset="-128"/>
                <a:cs typeface="Arial" charset="0"/>
              </a:rPr>
              <a:t>	</a:t>
            </a:r>
            <a:endParaRPr lang="en-US" sz="2400" b="1" dirty="0">
              <a:latin typeface="Arial"/>
              <a:ea typeface="ヒラギノ角ゴ Pro W3" pitchFamily="84" charset="-128"/>
              <a:cs typeface="Arial" charset="0"/>
            </a:endParaRPr>
          </a:p>
        </p:txBody>
      </p:sp>
      <p:pic>
        <p:nvPicPr>
          <p:cNvPr id="11" name="EBCE_final logo.png" descr="/Users/sbierzychudek/Desktop/Alameda_CCA/EBCE_final logo.png"/>
          <p:cNvPicPr>
            <a:picLocks noChangeAspect="1"/>
          </p:cNvPicPr>
          <p:nvPr/>
        </p:nvPicPr>
        <p:blipFill>
          <a:blip r:embed="rId3" r:link="rId4" cstate="print">
            <a:extLst>
              <a:ext uri="{28A0092B-C50C-407E-A947-70E740481C1C}">
                <a14:useLocalDpi xmlns:a14="http://schemas.microsoft.com/office/drawing/2010/main" val="0"/>
              </a:ext>
            </a:extLst>
          </a:blip>
          <a:stretch>
            <a:fillRect/>
          </a:stretch>
        </p:blipFill>
        <p:spPr>
          <a:xfrm>
            <a:off x="6324600" y="152400"/>
            <a:ext cx="2514600" cy="869191"/>
          </a:xfrm>
          <a:prstGeom prst="rect">
            <a:avLst/>
          </a:prstGeom>
        </p:spPr>
      </p:pic>
      <p:sp>
        <p:nvSpPr>
          <p:cNvPr id="2" name="TextBox 1"/>
          <p:cNvSpPr txBox="1"/>
          <p:nvPr/>
        </p:nvSpPr>
        <p:spPr>
          <a:xfrm>
            <a:off x="228600" y="457200"/>
            <a:ext cx="4647486" cy="584775"/>
          </a:xfrm>
          <a:prstGeom prst="rect">
            <a:avLst/>
          </a:prstGeom>
          <a:noFill/>
        </p:spPr>
        <p:txBody>
          <a:bodyPr wrap="square" rtlCol="0">
            <a:spAutoFit/>
          </a:bodyPr>
          <a:lstStyle/>
          <a:p>
            <a:r>
              <a:rPr lang="en-US" sz="3200" b="1" dirty="0" smtClean="0">
                <a:solidFill>
                  <a:srgbClr val="159BCD"/>
                </a:solidFill>
                <a:latin typeface="Arial"/>
                <a:cs typeface="Arial"/>
              </a:rPr>
              <a:t>Goals &amp; Objectives</a:t>
            </a:r>
            <a:endParaRPr lang="en-US" sz="3200" b="1" dirty="0">
              <a:solidFill>
                <a:srgbClr val="159BCD"/>
              </a:solidFill>
              <a:latin typeface="Arial"/>
              <a:cs typeface="Arial"/>
            </a:endParaRPr>
          </a:p>
        </p:txBody>
      </p:sp>
      <p:sp>
        <p:nvSpPr>
          <p:cNvPr id="14" name="Rectangle 13"/>
          <p:cNvSpPr/>
          <p:nvPr/>
        </p:nvSpPr>
        <p:spPr>
          <a:xfrm>
            <a:off x="0" y="1143000"/>
            <a:ext cx="9144000" cy="228600"/>
          </a:xfrm>
          <a:prstGeom prst="rect">
            <a:avLst/>
          </a:prstGeom>
          <a:solidFill>
            <a:srgbClr val="7BBE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a:endParaRPr>
          </a:p>
        </p:txBody>
      </p:sp>
      <p:sp>
        <p:nvSpPr>
          <p:cNvPr id="6" name="Rectangle 2"/>
          <p:cNvSpPr>
            <a:spLocks noChangeArrowheads="1"/>
          </p:cNvSpPr>
          <p:nvPr/>
        </p:nvSpPr>
        <p:spPr bwMode="auto">
          <a:xfrm>
            <a:off x="133851" y="2040126"/>
            <a:ext cx="8826210" cy="28366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marL="800100" lvl="1" indent="-342900">
              <a:lnSpc>
                <a:spcPct val="150000"/>
              </a:lnSpc>
              <a:buFont typeface="Arial" panose="020B0604020202020204" pitchFamily="34" charset="0"/>
              <a:buChar char="•"/>
            </a:pPr>
            <a:r>
              <a:rPr lang="en-US" sz="2000" dirty="0" smtClean="0">
                <a:latin typeface="Arial"/>
                <a:ea typeface="ヒラギノ角ゴ Pro W3" pitchFamily="84" charset="-128"/>
                <a:cs typeface="Arial" charset="0"/>
              </a:rPr>
              <a:t>Provide clear, accurate, and easily accessible program information</a:t>
            </a:r>
          </a:p>
          <a:p>
            <a:pPr marL="800100" lvl="1" indent="-342900">
              <a:lnSpc>
                <a:spcPct val="150000"/>
              </a:lnSpc>
              <a:buFont typeface="Arial" panose="020B0604020202020204" pitchFamily="34" charset="0"/>
              <a:buChar char="•"/>
            </a:pPr>
            <a:r>
              <a:rPr lang="en-US" sz="2000" dirty="0" smtClean="0">
                <a:latin typeface="Arial"/>
                <a:ea typeface="ヒラギノ角ゴ Pro W3" pitchFamily="84" charset="-128"/>
                <a:cs typeface="Arial" charset="0"/>
              </a:rPr>
              <a:t>Establish the brand as trustworthy source with household recognition</a:t>
            </a:r>
          </a:p>
          <a:p>
            <a:pPr marL="800100" lvl="1" indent="-342900">
              <a:lnSpc>
                <a:spcPct val="150000"/>
              </a:lnSpc>
              <a:buFont typeface="Arial" panose="020B0604020202020204" pitchFamily="34" charset="0"/>
              <a:buChar char="•"/>
            </a:pPr>
            <a:r>
              <a:rPr lang="en-US" sz="2000" dirty="0" smtClean="0">
                <a:latin typeface="Arial"/>
                <a:ea typeface="ヒラギノ角ゴ Pro W3" pitchFamily="84" charset="-128"/>
                <a:cs typeface="Arial" charset="0"/>
              </a:rPr>
              <a:t>Maintain an opt-out rate below 10%</a:t>
            </a:r>
          </a:p>
          <a:p>
            <a:pPr marL="800100" lvl="1" indent="-342900">
              <a:lnSpc>
                <a:spcPct val="150000"/>
              </a:lnSpc>
              <a:buFont typeface="Arial" panose="020B0604020202020204" pitchFamily="34" charset="0"/>
              <a:buChar char="•"/>
            </a:pPr>
            <a:r>
              <a:rPr lang="en-US" sz="2000" dirty="0" smtClean="0">
                <a:latin typeface="Arial"/>
                <a:ea typeface="ヒラギノ角ゴ Pro W3" pitchFamily="84" charset="-128"/>
                <a:cs typeface="Arial" charset="0"/>
              </a:rPr>
              <a:t>Maximize opt-up rate</a:t>
            </a:r>
          </a:p>
          <a:p>
            <a:pPr marL="800100" lvl="1" indent="-342900">
              <a:lnSpc>
                <a:spcPct val="150000"/>
              </a:lnSpc>
              <a:buFont typeface="Arial" panose="020B0604020202020204" pitchFamily="34" charset="0"/>
              <a:buChar char="•"/>
            </a:pPr>
            <a:r>
              <a:rPr lang="en-US" sz="2000" dirty="0" smtClean="0">
                <a:latin typeface="Arial"/>
                <a:ea typeface="ヒラギノ角ゴ Pro W3" pitchFamily="84" charset="-128"/>
                <a:cs typeface="Arial" charset="0"/>
              </a:rPr>
              <a:t>Build brand awareness prior to program launch</a:t>
            </a:r>
          </a:p>
          <a:p>
            <a:pPr marL="800100" lvl="1" indent="-342900">
              <a:lnSpc>
                <a:spcPct val="150000"/>
              </a:lnSpc>
              <a:buFont typeface="Arial" panose="020B0604020202020204" pitchFamily="34" charset="0"/>
              <a:buChar char="•"/>
            </a:pPr>
            <a:r>
              <a:rPr lang="en-US" sz="2000" dirty="0" smtClean="0">
                <a:latin typeface="Arial"/>
                <a:ea typeface="ヒラギノ角ゴ Pro W3" pitchFamily="84" charset="-128"/>
                <a:cs typeface="Arial" charset="0"/>
              </a:rPr>
              <a:t>Deliver clear and transparent messaging regarding electricity rates </a:t>
            </a:r>
            <a:endParaRPr lang="en-US" sz="2400" b="1" dirty="0">
              <a:latin typeface="Arial"/>
              <a:ea typeface="ヒラギノ角ゴ Pro W3" pitchFamily="84" charset="-128"/>
              <a:cs typeface="Arial" charset="0"/>
            </a:endParaRPr>
          </a:p>
        </p:txBody>
      </p:sp>
    </p:spTree>
    <p:extLst>
      <p:ext uri="{BB962C8B-B14F-4D97-AF65-F5344CB8AC3E}">
        <p14:creationId xmlns:p14="http://schemas.microsoft.com/office/powerpoint/2010/main" val="38847735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a:spLocks noChangeArrowheads="1"/>
          </p:cNvSpPr>
          <p:nvPr/>
        </p:nvSpPr>
        <p:spPr bwMode="auto">
          <a:xfrm>
            <a:off x="0" y="1665944"/>
            <a:ext cx="8826210" cy="48382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lvl="1">
              <a:lnSpc>
                <a:spcPct val="150000"/>
              </a:lnSpc>
            </a:pPr>
            <a:r>
              <a:rPr lang="en-US" sz="2000" b="1" dirty="0" smtClean="0">
                <a:solidFill>
                  <a:srgbClr val="2087BF"/>
                </a:solidFill>
                <a:latin typeface="Arial"/>
                <a:ea typeface="ヒラギノ角ゴ Pro W3" pitchFamily="84" charset="-128"/>
                <a:cs typeface="Arial" charset="0"/>
              </a:rPr>
              <a:t>Key Challenges</a:t>
            </a:r>
            <a:endParaRPr lang="en-US" sz="2000" dirty="0" smtClean="0">
              <a:solidFill>
                <a:srgbClr val="2087BF"/>
              </a:solidFill>
              <a:latin typeface="Arial"/>
              <a:ea typeface="ヒラギノ角ゴ Pro W3" pitchFamily="84" charset="-128"/>
              <a:cs typeface="Arial" charset="0"/>
            </a:endParaRPr>
          </a:p>
          <a:p>
            <a:pPr marL="1257300" lvl="2" indent="-342900">
              <a:lnSpc>
                <a:spcPct val="150000"/>
              </a:lnSpc>
              <a:buFont typeface="Arial" panose="020B0604020202020204" pitchFamily="34" charset="0"/>
              <a:buChar char="•"/>
            </a:pPr>
            <a:r>
              <a:rPr lang="en-US" sz="2000" dirty="0" smtClean="0">
                <a:latin typeface="Arial"/>
                <a:ea typeface="ヒラギノ角ゴ Pro W3" pitchFamily="84" charset="-128"/>
                <a:cs typeface="Arial" charset="0"/>
              </a:rPr>
              <a:t>Undefined costs and rates</a:t>
            </a:r>
          </a:p>
          <a:p>
            <a:pPr marL="1257300" lvl="2" indent="-342900">
              <a:lnSpc>
                <a:spcPct val="150000"/>
              </a:lnSpc>
              <a:buFont typeface="Arial" panose="020B0604020202020204" pitchFamily="34" charset="0"/>
              <a:buChar char="•"/>
            </a:pPr>
            <a:r>
              <a:rPr lang="en-US" sz="2000" dirty="0" smtClean="0">
                <a:latin typeface="Arial"/>
                <a:ea typeface="ヒラギノ角ゴ Pro W3" pitchFamily="84" charset="-128"/>
                <a:cs typeface="Arial" charset="0"/>
              </a:rPr>
              <a:t>Local job growth</a:t>
            </a:r>
          </a:p>
          <a:p>
            <a:pPr marL="1257300" lvl="2" indent="-342900">
              <a:lnSpc>
                <a:spcPct val="150000"/>
              </a:lnSpc>
              <a:buFont typeface="Arial" panose="020B0604020202020204" pitchFamily="34" charset="0"/>
              <a:buChar char="•"/>
            </a:pPr>
            <a:r>
              <a:rPr lang="en-US" sz="2000" dirty="0" smtClean="0">
                <a:latin typeface="Arial"/>
                <a:ea typeface="ヒラギノ角ゴ Pro W3" pitchFamily="84" charset="-128"/>
                <a:cs typeface="Arial" charset="0"/>
              </a:rPr>
              <a:t>Lack of brand recognition</a:t>
            </a:r>
          </a:p>
          <a:p>
            <a:pPr lvl="1">
              <a:lnSpc>
                <a:spcPct val="150000"/>
              </a:lnSpc>
            </a:pPr>
            <a:endParaRPr lang="en-US" sz="2000" b="1" dirty="0" smtClean="0">
              <a:latin typeface="Arial"/>
              <a:ea typeface="ヒラギノ角ゴ Pro W3" pitchFamily="84" charset="-128"/>
              <a:cs typeface="Arial" charset="0"/>
            </a:endParaRPr>
          </a:p>
          <a:p>
            <a:pPr lvl="1">
              <a:lnSpc>
                <a:spcPct val="150000"/>
              </a:lnSpc>
            </a:pPr>
            <a:r>
              <a:rPr lang="en-US" sz="2000" b="1" dirty="0" smtClean="0">
                <a:solidFill>
                  <a:srgbClr val="2087BF"/>
                </a:solidFill>
                <a:latin typeface="Arial"/>
                <a:ea typeface="ヒラギノ角ゴ Pro W3" pitchFamily="84" charset="-128"/>
                <a:cs typeface="Arial" charset="0"/>
              </a:rPr>
              <a:t>Key Issues</a:t>
            </a:r>
            <a:endParaRPr lang="en-US" sz="2000" dirty="0">
              <a:solidFill>
                <a:srgbClr val="2087BF"/>
              </a:solidFill>
              <a:latin typeface="Arial"/>
              <a:ea typeface="ヒラギノ角ゴ Pro W3" pitchFamily="84" charset="-128"/>
              <a:cs typeface="Arial" charset="0"/>
            </a:endParaRPr>
          </a:p>
          <a:p>
            <a:pPr marL="1257300" lvl="2" indent="-342900">
              <a:lnSpc>
                <a:spcPct val="150000"/>
              </a:lnSpc>
              <a:buFont typeface="Arial" panose="020B0604020202020204" pitchFamily="34" charset="0"/>
              <a:buChar char="•"/>
            </a:pPr>
            <a:r>
              <a:rPr lang="en-US" sz="2000" dirty="0" smtClean="0">
                <a:latin typeface="Arial"/>
                <a:ea typeface="ヒラギノ角ゴ Pro W3" pitchFamily="84" charset="-128"/>
                <a:cs typeface="Arial" charset="0"/>
              </a:rPr>
              <a:t>Trust</a:t>
            </a:r>
          </a:p>
          <a:p>
            <a:pPr marL="1257300" lvl="2" indent="-342900">
              <a:lnSpc>
                <a:spcPct val="150000"/>
              </a:lnSpc>
              <a:buFont typeface="Arial" panose="020B0604020202020204" pitchFamily="34" charset="0"/>
              <a:buChar char="•"/>
            </a:pPr>
            <a:r>
              <a:rPr lang="en-US" sz="2000" dirty="0" smtClean="0">
                <a:latin typeface="Arial"/>
                <a:ea typeface="ヒラギノ角ゴ Pro W3" pitchFamily="84" charset="-128"/>
                <a:cs typeface="Arial" charset="0"/>
              </a:rPr>
              <a:t>Cost </a:t>
            </a:r>
          </a:p>
          <a:p>
            <a:pPr marL="1257300" lvl="2" indent="-342900">
              <a:lnSpc>
                <a:spcPct val="150000"/>
              </a:lnSpc>
              <a:buFont typeface="Arial" panose="020B0604020202020204" pitchFamily="34" charset="0"/>
              <a:buChar char="•"/>
            </a:pPr>
            <a:r>
              <a:rPr lang="en-US" sz="2000" dirty="0" smtClean="0">
                <a:latin typeface="Arial"/>
                <a:ea typeface="ヒラギノ角ゴ Pro W3" pitchFamily="84" charset="-128"/>
                <a:cs typeface="Arial" charset="0"/>
              </a:rPr>
              <a:t>Value  </a:t>
            </a:r>
          </a:p>
          <a:p>
            <a:pPr lvl="1">
              <a:lnSpc>
                <a:spcPct val="80000"/>
              </a:lnSpc>
            </a:pPr>
            <a:endParaRPr lang="en-US" sz="2000" dirty="0" smtClean="0">
              <a:latin typeface="Arial"/>
              <a:ea typeface="ヒラギノ角ゴ Pro W3" pitchFamily="84" charset="-128"/>
              <a:cs typeface="Arial" charset="0"/>
            </a:endParaRPr>
          </a:p>
          <a:p>
            <a:pPr marL="914400" lvl="1" indent="-457200">
              <a:lnSpc>
                <a:spcPct val="80000"/>
              </a:lnSpc>
              <a:buFont typeface="Arial" panose="020B0604020202020204" pitchFamily="34" charset="0"/>
              <a:buChar char="•"/>
            </a:pPr>
            <a:endParaRPr lang="en-US" sz="2800" b="1" dirty="0">
              <a:latin typeface="Arial"/>
              <a:ea typeface="ヒラギノ角ゴ Pro W3" pitchFamily="84" charset="-128"/>
              <a:cs typeface="Arial" charset="0"/>
            </a:endParaRPr>
          </a:p>
        </p:txBody>
      </p:sp>
      <p:pic>
        <p:nvPicPr>
          <p:cNvPr id="11" name="EBCE_final logo.png" descr="/Users/sbierzychudek/Desktop/Alameda_CCA/EBCE_final logo.png"/>
          <p:cNvPicPr>
            <a:picLocks noChangeAspect="1"/>
          </p:cNvPicPr>
          <p:nvPr/>
        </p:nvPicPr>
        <p:blipFill>
          <a:blip r:embed="rId3" r:link="rId4" cstate="print">
            <a:extLst>
              <a:ext uri="{28A0092B-C50C-407E-A947-70E740481C1C}">
                <a14:useLocalDpi xmlns:a14="http://schemas.microsoft.com/office/drawing/2010/main" val="0"/>
              </a:ext>
            </a:extLst>
          </a:blip>
          <a:stretch>
            <a:fillRect/>
          </a:stretch>
        </p:blipFill>
        <p:spPr>
          <a:xfrm>
            <a:off x="6324600" y="152400"/>
            <a:ext cx="2514600" cy="869191"/>
          </a:xfrm>
          <a:prstGeom prst="rect">
            <a:avLst/>
          </a:prstGeom>
        </p:spPr>
      </p:pic>
      <p:sp>
        <p:nvSpPr>
          <p:cNvPr id="2" name="TextBox 1"/>
          <p:cNvSpPr txBox="1"/>
          <p:nvPr/>
        </p:nvSpPr>
        <p:spPr>
          <a:xfrm>
            <a:off x="228600" y="457200"/>
            <a:ext cx="5257800" cy="584775"/>
          </a:xfrm>
          <a:prstGeom prst="rect">
            <a:avLst/>
          </a:prstGeom>
          <a:noFill/>
        </p:spPr>
        <p:txBody>
          <a:bodyPr wrap="square" rtlCol="0">
            <a:spAutoFit/>
          </a:bodyPr>
          <a:lstStyle/>
          <a:p>
            <a:r>
              <a:rPr lang="en-US" sz="3200" b="1" dirty="0" smtClean="0">
                <a:solidFill>
                  <a:srgbClr val="159BCD"/>
                </a:solidFill>
                <a:latin typeface="Arial"/>
                <a:cs typeface="Arial"/>
              </a:rPr>
              <a:t>Key Challenges &amp; Issues </a:t>
            </a:r>
            <a:endParaRPr lang="en-US" sz="3200" b="1" dirty="0">
              <a:solidFill>
                <a:srgbClr val="159BCD"/>
              </a:solidFill>
              <a:latin typeface="Arial"/>
              <a:cs typeface="Arial"/>
            </a:endParaRPr>
          </a:p>
        </p:txBody>
      </p:sp>
      <p:sp>
        <p:nvSpPr>
          <p:cNvPr id="14" name="Rectangle 13"/>
          <p:cNvSpPr/>
          <p:nvPr/>
        </p:nvSpPr>
        <p:spPr>
          <a:xfrm>
            <a:off x="0" y="1143000"/>
            <a:ext cx="9144000" cy="228600"/>
          </a:xfrm>
          <a:prstGeom prst="rect">
            <a:avLst/>
          </a:prstGeom>
          <a:solidFill>
            <a:srgbClr val="7BBE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a:endParaRPr>
          </a:p>
        </p:txBody>
      </p:sp>
      <p:pic>
        <p:nvPicPr>
          <p:cNvPr id="3" name="Picture 2" descr="Screen Shot 2017-05-11 at 12.19.58 PM.png"/>
          <p:cNvPicPr>
            <a:picLocks noChangeAspect="1"/>
          </p:cNvPicPr>
          <p:nvPr/>
        </p:nvPicPr>
        <p:blipFill rotWithShape="1">
          <a:blip r:embed="rId5" cstate="print">
            <a:extLst>
              <a:ext uri="{28A0092B-C50C-407E-A947-70E740481C1C}">
                <a14:useLocalDpi xmlns:a14="http://schemas.microsoft.com/office/drawing/2010/main" val="0"/>
              </a:ext>
            </a:extLst>
          </a:blip>
          <a:srcRect l="39" t="26795"/>
          <a:stretch/>
        </p:blipFill>
        <p:spPr>
          <a:xfrm>
            <a:off x="3733800" y="3810001"/>
            <a:ext cx="4999371" cy="2666999"/>
          </a:xfrm>
          <a:prstGeom prst="rect">
            <a:avLst/>
          </a:prstGeom>
        </p:spPr>
      </p:pic>
    </p:spTree>
    <p:extLst>
      <p:ext uri="{BB962C8B-B14F-4D97-AF65-F5344CB8AC3E}">
        <p14:creationId xmlns:p14="http://schemas.microsoft.com/office/powerpoint/2010/main" val="16002676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a:spLocks noChangeArrowheads="1"/>
          </p:cNvSpPr>
          <p:nvPr/>
        </p:nvSpPr>
        <p:spPr bwMode="auto">
          <a:xfrm>
            <a:off x="133851" y="1924222"/>
            <a:ext cx="7105149" cy="55707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lvl="1">
              <a:lnSpc>
                <a:spcPct val="150000"/>
              </a:lnSpc>
            </a:pPr>
            <a:r>
              <a:rPr lang="en-US" sz="2000" b="1" dirty="0" smtClean="0">
                <a:solidFill>
                  <a:srgbClr val="2087BF"/>
                </a:solidFill>
                <a:latin typeface="Arial"/>
                <a:ea typeface="ヒラギノ角ゴ Pro W3" pitchFamily="84" charset="-128"/>
                <a:cs typeface="Arial" charset="0"/>
              </a:rPr>
              <a:t>Develop a complete brand based on the existing logo</a:t>
            </a:r>
          </a:p>
          <a:p>
            <a:pPr marL="800100" lvl="1" indent="-342900">
              <a:lnSpc>
                <a:spcPct val="150000"/>
              </a:lnSpc>
              <a:buFont typeface="Arial" panose="020B0604020202020204" pitchFamily="34" charset="0"/>
              <a:buChar char="•"/>
            </a:pPr>
            <a:r>
              <a:rPr lang="en-US" sz="2000" dirty="0" smtClean="0">
                <a:latin typeface="Arial"/>
                <a:ea typeface="ヒラギノ角ゴ Pro W3" pitchFamily="84" charset="-128"/>
                <a:cs typeface="Arial" charset="0"/>
              </a:rPr>
              <a:t>Brand development will include:</a:t>
            </a:r>
          </a:p>
          <a:p>
            <a:pPr marL="1257300" lvl="2" indent="-342900">
              <a:lnSpc>
                <a:spcPct val="150000"/>
              </a:lnSpc>
              <a:buFont typeface="Arial" panose="020B0604020202020204" pitchFamily="34" charset="0"/>
              <a:buChar char="•"/>
            </a:pPr>
            <a:r>
              <a:rPr lang="en-US" sz="2000" dirty="0" smtClean="0">
                <a:latin typeface="Arial"/>
                <a:ea typeface="ヒラギノ角ゴ Pro W3" pitchFamily="84" charset="-128"/>
                <a:cs typeface="Arial" charset="0"/>
              </a:rPr>
              <a:t>Brand story </a:t>
            </a:r>
          </a:p>
          <a:p>
            <a:pPr marL="1257300" lvl="2" indent="-342900">
              <a:lnSpc>
                <a:spcPct val="150000"/>
              </a:lnSpc>
              <a:buFont typeface="Arial" panose="020B0604020202020204" pitchFamily="34" charset="0"/>
              <a:buChar char="•"/>
            </a:pPr>
            <a:r>
              <a:rPr lang="en-US" sz="2000" dirty="0" smtClean="0">
                <a:latin typeface="Arial"/>
                <a:ea typeface="ヒラギノ角ゴ Pro W3" pitchFamily="84" charset="-128"/>
                <a:cs typeface="Arial" charset="0"/>
              </a:rPr>
              <a:t>Guidelines for use</a:t>
            </a:r>
          </a:p>
          <a:p>
            <a:pPr marL="1257300" lvl="2" indent="-342900">
              <a:lnSpc>
                <a:spcPct val="150000"/>
              </a:lnSpc>
              <a:buFont typeface="Arial" panose="020B0604020202020204" pitchFamily="34" charset="0"/>
              <a:buChar char="•"/>
            </a:pPr>
            <a:r>
              <a:rPr lang="en-US" sz="2000" dirty="0" smtClean="0">
                <a:latin typeface="Arial"/>
                <a:ea typeface="ヒラギノ角ゴ Pro W3" pitchFamily="84" charset="-128"/>
                <a:cs typeface="Arial" charset="0"/>
              </a:rPr>
              <a:t>Messaging framework</a:t>
            </a:r>
          </a:p>
          <a:p>
            <a:pPr marL="1257300" lvl="2" indent="-342900">
              <a:lnSpc>
                <a:spcPct val="150000"/>
              </a:lnSpc>
              <a:buFont typeface="Arial" panose="020B0604020202020204" pitchFamily="34" charset="0"/>
              <a:buChar char="•"/>
            </a:pPr>
            <a:r>
              <a:rPr lang="en-US" sz="2000" dirty="0" smtClean="0">
                <a:latin typeface="Arial"/>
                <a:ea typeface="ヒラギノ角ゴ Pro W3" pitchFamily="84" charset="-128"/>
                <a:cs typeface="Arial" charset="0"/>
              </a:rPr>
              <a:t>Sub-branding naming options</a:t>
            </a:r>
          </a:p>
          <a:p>
            <a:pPr marL="1714500" lvl="3" indent="-342900">
              <a:lnSpc>
                <a:spcPct val="150000"/>
              </a:lnSpc>
              <a:buFont typeface="Arial" panose="020B0604020202020204" pitchFamily="34" charset="0"/>
              <a:buChar char="•"/>
            </a:pPr>
            <a:r>
              <a:rPr lang="en-US" sz="2000" dirty="0" smtClean="0">
                <a:latin typeface="Arial"/>
                <a:ea typeface="ヒラギノ角ゴ Pro W3" pitchFamily="84" charset="-128"/>
                <a:cs typeface="Arial" charset="0"/>
              </a:rPr>
              <a:t>Sub-brands will convey appropriate “levels” per product </a:t>
            </a:r>
            <a:endParaRPr lang="en-US" sz="2000" dirty="0">
              <a:latin typeface="Arial"/>
              <a:ea typeface="ヒラギノ角ゴ Pro W3" pitchFamily="84" charset="-128"/>
              <a:cs typeface="Arial" charset="0"/>
            </a:endParaRPr>
          </a:p>
          <a:p>
            <a:pPr lvl="1">
              <a:lnSpc>
                <a:spcPct val="80000"/>
              </a:lnSpc>
            </a:pPr>
            <a:endParaRPr lang="en-US" sz="2000" dirty="0" smtClean="0">
              <a:latin typeface="Arial"/>
              <a:ea typeface="ヒラギノ角ゴ Pro W3" pitchFamily="84" charset="-128"/>
              <a:cs typeface="Arial" charset="0"/>
            </a:endParaRPr>
          </a:p>
          <a:p>
            <a:pPr lvl="1" eaLnBrk="1" hangingPunct="1">
              <a:lnSpc>
                <a:spcPct val="80000"/>
              </a:lnSpc>
            </a:pPr>
            <a:endParaRPr lang="en-US" sz="2800" dirty="0">
              <a:latin typeface="Arial"/>
              <a:ea typeface="ヒラギノ角ゴ Pro W3" pitchFamily="84" charset="-128"/>
              <a:cs typeface="Arial" charset="0"/>
            </a:endParaRPr>
          </a:p>
          <a:p>
            <a:pPr lvl="1" eaLnBrk="1" hangingPunct="1">
              <a:lnSpc>
                <a:spcPct val="80000"/>
              </a:lnSpc>
            </a:pPr>
            <a:endParaRPr lang="en-US" sz="2400" b="1" dirty="0" smtClean="0">
              <a:latin typeface="Arial"/>
              <a:ea typeface="ヒラギノ角ゴ Pro W3" pitchFamily="84" charset="-128"/>
              <a:cs typeface="Arial" charset="0"/>
            </a:endParaRPr>
          </a:p>
          <a:p>
            <a:pPr lvl="1" eaLnBrk="1" hangingPunct="1">
              <a:lnSpc>
                <a:spcPct val="80000"/>
              </a:lnSpc>
            </a:pPr>
            <a:endParaRPr lang="en-US" sz="2400" b="1" dirty="0">
              <a:latin typeface="Arial"/>
              <a:ea typeface="ヒラギノ角ゴ Pro W3" pitchFamily="84" charset="-128"/>
              <a:cs typeface="Arial" charset="0"/>
            </a:endParaRPr>
          </a:p>
          <a:p>
            <a:pPr lvl="1" eaLnBrk="1" hangingPunct="1">
              <a:lnSpc>
                <a:spcPct val="80000"/>
              </a:lnSpc>
            </a:pPr>
            <a:endParaRPr lang="en-US" sz="2400" b="1" dirty="0">
              <a:latin typeface="Arial"/>
              <a:ea typeface="ヒラギノ角ゴ Pro W3" pitchFamily="84" charset="-128"/>
              <a:cs typeface="Arial" charset="0"/>
            </a:endParaRPr>
          </a:p>
          <a:p>
            <a:pPr lvl="1" eaLnBrk="1" hangingPunct="1">
              <a:lnSpc>
                <a:spcPct val="80000"/>
              </a:lnSpc>
            </a:pPr>
            <a:r>
              <a:rPr lang="en-US" sz="2400" b="1" dirty="0" smtClean="0">
                <a:latin typeface="Arial"/>
                <a:ea typeface="ヒラギノ角ゴ Pro W3" pitchFamily="84" charset="-128"/>
                <a:cs typeface="Arial" charset="0"/>
              </a:rPr>
              <a:t>	</a:t>
            </a:r>
            <a:endParaRPr lang="en-US" sz="2400" b="1" dirty="0">
              <a:latin typeface="Arial"/>
              <a:ea typeface="ヒラギノ角ゴ Pro W3" pitchFamily="84" charset="-128"/>
              <a:cs typeface="Arial" charset="0"/>
            </a:endParaRPr>
          </a:p>
        </p:txBody>
      </p:sp>
      <p:pic>
        <p:nvPicPr>
          <p:cNvPr id="11" name="EBCE_final logo.png" descr="/Users/sbierzychudek/Desktop/Alameda_CCA/EBCE_final logo.png"/>
          <p:cNvPicPr>
            <a:picLocks noChangeAspect="1"/>
          </p:cNvPicPr>
          <p:nvPr/>
        </p:nvPicPr>
        <p:blipFill>
          <a:blip r:embed="rId3" r:link="rId4" cstate="print">
            <a:extLst>
              <a:ext uri="{28A0092B-C50C-407E-A947-70E740481C1C}">
                <a14:useLocalDpi xmlns:a14="http://schemas.microsoft.com/office/drawing/2010/main" val="0"/>
              </a:ext>
            </a:extLst>
          </a:blip>
          <a:stretch>
            <a:fillRect/>
          </a:stretch>
        </p:blipFill>
        <p:spPr>
          <a:xfrm>
            <a:off x="6324600" y="152400"/>
            <a:ext cx="2514600" cy="869191"/>
          </a:xfrm>
          <a:prstGeom prst="rect">
            <a:avLst/>
          </a:prstGeom>
        </p:spPr>
      </p:pic>
      <p:sp>
        <p:nvSpPr>
          <p:cNvPr id="2" name="TextBox 1"/>
          <p:cNvSpPr txBox="1"/>
          <p:nvPr/>
        </p:nvSpPr>
        <p:spPr>
          <a:xfrm>
            <a:off x="228600" y="457200"/>
            <a:ext cx="4647486" cy="584775"/>
          </a:xfrm>
          <a:prstGeom prst="rect">
            <a:avLst/>
          </a:prstGeom>
          <a:noFill/>
        </p:spPr>
        <p:txBody>
          <a:bodyPr wrap="square" rtlCol="0">
            <a:spAutoFit/>
          </a:bodyPr>
          <a:lstStyle/>
          <a:p>
            <a:r>
              <a:rPr lang="en-US" sz="3200" b="1" dirty="0" smtClean="0">
                <a:solidFill>
                  <a:srgbClr val="159BCD"/>
                </a:solidFill>
                <a:latin typeface="Arial"/>
                <a:cs typeface="Arial"/>
              </a:rPr>
              <a:t>Brand Evolution</a:t>
            </a:r>
            <a:endParaRPr lang="en-US" sz="3200" b="1" dirty="0">
              <a:solidFill>
                <a:srgbClr val="159BCD"/>
              </a:solidFill>
              <a:latin typeface="Arial"/>
              <a:cs typeface="Arial"/>
            </a:endParaRPr>
          </a:p>
        </p:txBody>
      </p:sp>
      <p:sp>
        <p:nvSpPr>
          <p:cNvPr id="14" name="Rectangle 13"/>
          <p:cNvSpPr/>
          <p:nvPr/>
        </p:nvSpPr>
        <p:spPr>
          <a:xfrm>
            <a:off x="0" y="1143000"/>
            <a:ext cx="9144000" cy="228600"/>
          </a:xfrm>
          <a:prstGeom prst="rect">
            <a:avLst/>
          </a:prstGeom>
          <a:solidFill>
            <a:srgbClr val="7BBE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a:endParaRPr>
          </a:p>
        </p:txBody>
      </p:sp>
    </p:spTree>
    <p:extLst>
      <p:ext uri="{BB962C8B-B14F-4D97-AF65-F5344CB8AC3E}">
        <p14:creationId xmlns:p14="http://schemas.microsoft.com/office/powerpoint/2010/main" val="37044186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a:xfrm>
            <a:off x="150813" y="2642291"/>
            <a:ext cx="8534400" cy="3276600"/>
          </a:xfrm>
          <a:prstGeom prst="rect">
            <a:avLst/>
          </a:prstGeom>
        </p:spPr>
        <p:txBody>
          <a:bodyPr vert="horz" lIns="91440" tIns="45720" rIns="91440" bIns="45720" rtlCol="0">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FontTx/>
              <a:buNone/>
            </a:pPr>
            <a:r>
              <a:rPr lang="en-US" dirty="0" smtClean="0">
                <a:effectLst>
                  <a:outerShdw blurRad="38100" dist="38100" dir="2700000" algn="tl">
                    <a:srgbClr val="C0C0C0"/>
                  </a:outerShdw>
                </a:effectLst>
                <a:latin typeface="Arial"/>
              </a:rPr>
              <a:t>	     		</a:t>
            </a:r>
            <a:endParaRPr lang="en-US" sz="1600" i="1" dirty="0">
              <a:effectLst>
                <a:outerShdw blurRad="38100" dist="38100" dir="2700000" algn="tl">
                  <a:srgbClr val="C0C0C0"/>
                </a:outerShdw>
              </a:effectLst>
              <a:latin typeface="Arial"/>
            </a:endParaRPr>
          </a:p>
        </p:txBody>
      </p:sp>
      <p:pic>
        <p:nvPicPr>
          <p:cNvPr id="7" name="EBCE_final logo.png" descr="/Users/sbierzychudek/Desktop/Alameda_CCA/EBCE_final logo.png"/>
          <p:cNvPicPr>
            <a:picLocks noChangeAspect="1"/>
          </p:cNvPicPr>
          <p:nvPr/>
        </p:nvPicPr>
        <p:blipFill>
          <a:blip r:embed="rId3" r:link="rId4" cstate="print">
            <a:extLst>
              <a:ext uri="{28A0092B-C50C-407E-A947-70E740481C1C}">
                <a14:useLocalDpi xmlns:a14="http://schemas.microsoft.com/office/drawing/2010/main" val="0"/>
              </a:ext>
            </a:extLst>
          </a:blip>
          <a:stretch>
            <a:fillRect/>
          </a:stretch>
        </p:blipFill>
        <p:spPr>
          <a:xfrm>
            <a:off x="6324600" y="152400"/>
            <a:ext cx="2514600" cy="869191"/>
          </a:xfrm>
          <a:prstGeom prst="rect">
            <a:avLst/>
          </a:prstGeom>
        </p:spPr>
      </p:pic>
      <p:sp>
        <p:nvSpPr>
          <p:cNvPr id="9" name="Content Placeholder 2"/>
          <p:cNvSpPr>
            <a:spLocks noGrp="1"/>
          </p:cNvSpPr>
          <p:nvPr>
            <p:ph idx="1"/>
          </p:nvPr>
        </p:nvSpPr>
        <p:spPr>
          <a:xfrm>
            <a:off x="104642" y="1347453"/>
            <a:ext cx="8917781" cy="5638800"/>
          </a:xfrm>
        </p:spPr>
        <p:txBody>
          <a:bodyPr>
            <a:normAutofit/>
          </a:bodyPr>
          <a:lstStyle/>
          <a:p>
            <a:endParaRPr lang="en-US" dirty="0" smtClean="0"/>
          </a:p>
          <a:p>
            <a:endParaRPr lang="en-US" dirty="0"/>
          </a:p>
        </p:txBody>
      </p:sp>
      <p:sp>
        <p:nvSpPr>
          <p:cNvPr id="2" name="TextBox 1"/>
          <p:cNvSpPr txBox="1"/>
          <p:nvPr/>
        </p:nvSpPr>
        <p:spPr>
          <a:xfrm>
            <a:off x="304800" y="1524000"/>
            <a:ext cx="3810000" cy="3570209"/>
          </a:xfrm>
          <a:prstGeom prst="rect">
            <a:avLst/>
          </a:prstGeom>
          <a:noFill/>
        </p:spPr>
        <p:txBody>
          <a:bodyPr wrap="square" rtlCol="0">
            <a:spAutoFit/>
          </a:bodyPr>
          <a:lstStyle/>
          <a:p>
            <a:pPr marL="285750" indent="-285750">
              <a:spcAft>
                <a:spcPts val="1200"/>
              </a:spcAft>
              <a:buFont typeface="Arial"/>
              <a:buChar char="•"/>
            </a:pPr>
            <a:r>
              <a:rPr lang="en-US" dirty="0" smtClean="0">
                <a:latin typeface="Arial"/>
              </a:rPr>
              <a:t>General customers-at-large/existing PG&amp;E customers</a:t>
            </a:r>
          </a:p>
          <a:p>
            <a:pPr marL="285750" indent="-285750">
              <a:spcAft>
                <a:spcPts val="1200"/>
              </a:spcAft>
              <a:buFont typeface="Arial"/>
              <a:buChar char="•"/>
            </a:pPr>
            <a:r>
              <a:rPr lang="en-US" dirty="0" smtClean="0">
                <a:latin typeface="Arial"/>
              </a:rPr>
              <a:t>Multicultural audiences:</a:t>
            </a:r>
          </a:p>
          <a:p>
            <a:pPr marL="742950" lvl="1" indent="-285750">
              <a:spcAft>
                <a:spcPts val="1200"/>
              </a:spcAft>
              <a:buFont typeface="Arial"/>
              <a:buChar char="•"/>
            </a:pPr>
            <a:r>
              <a:rPr lang="en-US" dirty="0" smtClean="0">
                <a:latin typeface="Arial"/>
              </a:rPr>
              <a:t>Speakers of Spanish, Chinese, Hindi, and Tagalog </a:t>
            </a:r>
            <a:r>
              <a:rPr lang="en-US" dirty="0">
                <a:latin typeface="Arial"/>
              </a:rPr>
              <a:t>languages*</a:t>
            </a:r>
            <a:endParaRPr lang="en-US" dirty="0" smtClean="0">
              <a:latin typeface="Arial"/>
            </a:endParaRPr>
          </a:p>
          <a:p>
            <a:pPr marL="285750" indent="-285750">
              <a:spcAft>
                <a:spcPts val="1200"/>
              </a:spcAft>
              <a:buFont typeface="Arial"/>
              <a:buChar char="•"/>
            </a:pPr>
            <a:r>
              <a:rPr lang="en-US" dirty="0" smtClean="0">
                <a:latin typeface="Arial"/>
              </a:rPr>
              <a:t>Advocates, champions, and early adopters</a:t>
            </a:r>
            <a:endParaRPr lang="en-US" sz="2000" dirty="0">
              <a:latin typeface="Arial"/>
            </a:endParaRPr>
          </a:p>
          <a:p>
            <a:r>
              <a:rPr lang="en-US" sz="2000" i="1" dirty="0">
                <a:latin typeface="Arial"/>
              </a:rPr>
              <a:t>*</a:t>
            </a:r>
            <a:r>
              <a:rPr lang="en-US" sz="1100" i="1" dirty="0">
                <a:latin typeface="Arial"/>
              </a:rPr>
              <a:t>According to Data USA, nearly half (44.1%) of Alameda County’s residents speak a language other than English at home.</a:t>
            </a:r>
          </a:p>
        </p:txBody>
      </p:sp>
      <p:sp>
        <p:nvSpPr>
          <p:cNvPr id="10" name="TextBox 9"/>
          <p:cNvSpPr txBox="1"/>
          <p:nvPr/>
        </p:nvSpPr>
        <p:spPr>
          <a:xfrm>
            <a:off x="228600" y="457200"/>
            <a:ext cx="6705600" cy="584776"/>
          </a:xfrm>
          <a:prstGeom prst="rect">
            <a:avLst/>
          </a:prstGeom>
          <a:noFill/>
        </p:spPr>
        <p:txBody>
          <a:bodyPr wrap="square" rtlCol="0">
            <a:spAutoFit/>
          </a:bodyPr>
          <a:lstStyle/>
          <a:p>
            <a:r>
              <a:rPr lang="en-US" sz="3200" b="1" dirty="0" smtClean="0">
                <a:solidFill>
                  <a:srgbClr val="159BCD"/>
                </a:solidFill>
                <a:latin typeface="Arial"/>
                <a:cs typeface="Arial"/>
              </a:rPr>
              <a:t>Target Audiences</a:t>
            </a:r>
            <a:endParaRPr lang="en-US" sz="3200" b="1" dirty="0">
              <a:solidFill>
                <a:srgbClr val="159BCD"/>
              </a:solidFill>
              <a:latin typeface="Arial"/>
              <a:cs typeface="Arial"/>
            </a:endParaRPr>
          </a:p>
        </p:txBody>
      </p:sp>
      <p:sp>
        <p:nvSpPr>
          <p:cNvPr id="11" name="Rectangle 10"/>
          <p:cNvSpPr/>
          <p:nvPr/>
        </p:nvSpPr>
        <p:spPr>
          <a:xfrm>
            <a:off x="0" y="1143000"/>
            <a:ext cx="9144000" cy="228600"/>
          </a:xfrm>
          <a:prstGeom prst="rect">
            <a:avLst/>
          </a:prstGeom>
          <a:solidFill>
            <a:srgbClr val="7BBE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a:endParaRPr>
          </a:p>
        </p:txBody>
      </p:sp>
      <p:sp>
        <p:nvSpPr>
          <p:cNvPr id="8" name="TextBox 7"/>
          <p:cNvSpPr txBox="1"/>
          <p:nvPr/>
        </p:nvSpPr>
        <p:spPr>
          <a:xfrm>
            <a:off x="4648200" y="1524000"/>
            <a:ext cx="4191000" cy="2954655"/>
          </a:xfrm>
          <a:prstGeom prst="rect">
            <a:avLst/>
          </a:prstGeom>
          <a:noFill/>
        </p:spPr>
        <p:txBody>
          <a:bodyPr wrap="square" rtlCol="0">
            <a:spAutoFit/>
          </a:bodyPr>
          <a:lstStyle/>
          <a:p>
            <a:pPr marL="285750" indent="-285750">
              <a:spcAft>
                <a:spcPts val="1200"/>
              </a:spcAft>
              <a:buFont typeface="Arial"/>
              <a:buChar char="•"/>
            </a:pPr>
            <a:r>
              <a:rPr lang="en-US" dirty="0" smtClean="0">
                <a:latin typeface="Arial"/>
              </a:rPr>
              <a:t>Seniors</a:t>
            </a:r>
          </a:p>
          <a:p>
            <a:pPr marL="285750" indent="-285750">
              <a:spcAft>
                <a:spcPts val="1200"/>
              </a:spcAft>
              <a:buFont typeface="Arial"/>
              <a:buChar char="•"/>
            </a:pPr>
            <a:r>
              <a:rPr lang="en-US" dirty="0" smtClean="0">
                <a:latin typeface="Arial"/>
              </a:rPr>
              <a:t>Low-income residents</a:t>
            </a:r>
          </a:p>
          <a:p>
            <a:pPr marL="285750" indent="-285750">
              <a:spcAft>
                <a:spcPts val="1200"/>
              </a:spcAft>
              <a:buFont typeface="Arial"/>
              <a:buChar char="•"/>
            </a:pPr>
            <a:r>
              <a:rPr lang="en-US" dirty="0" smtClean="0">
                <a:latin typeface="Arial"/>
              </a:rPr>
              <a:t>Solar customers </a:t>
            </a:r>
          </a:p>
          <a:p>
            <a:pPr marL="285750" indent="-285750">
              <a:spcAft>
                <a:spcPts val="1200"/>
              </a:spcAft>
              <a:buFont typeface="Arial"/>
              <a:buChar char="•"/>
            </a:pPr>
            <a:r>
              <a:rPr lang="en-US" dirty="0" smtClean="0">
                <a:latin typeface="Arial"/>
              </a:rPr>
              <a:t>Commercial/business/industrial</a:t>
            </a:r>
          </a:p>
          <a:p>
            <a:pPr marL="285750" indent="-285750">
              <a:spcAft>
                <a:spcPts val="1200"/>
              </a:spcAft>
              <a:buFont typeface="Arial"/>
              <a:buChar char="•"/>
            </a:pPr>
            <a:r>
              <a:rPr lang="en-US" dirty="0" smtClean="0">
                <a:latin typeface="Arial"/>
              </a:rPr>
              <a:t>Cities and chambers of commerce</a:t>
            </a:r>
          </a:p>
          <a:p>
            <a:pPr marL="285750" indent="-285750">
              <a:spcAft>
                <a:spcPts val="1200"/>
              </a:spcAft>
              <a:buFont typeface="Arial"/>
              <a:buChar char="•"/>
            </a:pPr>
            <a:r>
              <a:rPr lang="en-US" dirty="0" smtClean="0">
                <a:latin typeface="Arial"/>
              </a:rPr>
              <a:t>Unincorporated areas</a:t>
            </a:r>
          </a:p>
          <a:p>
            <a:pPr marL="285750" indent="-285750">
              <a:spcAft>
                <a:spcPts val="1200"/>
              </a:spcAft>
              <a:buFont typeface="Arial"/>
              <a:buChar char="•"/>
            </a:pPr>
            <a:r>
              <a:rPr lang="en-US" dirty="0" smtClean="0">
                <a:latin typeface="Arial"/>
              </a:rPr>
              <a:t>Neighborhood groups and HOA</a:t>
            </a:r>
            <a:endParaRPr lang="en-US" dirty="0">
              <a:latin typeface="Arial"/>
            </a:endParaRPr>
          </a:p>
        </p:txBody>
      </p:sp>
      <p:pic>
        <p:nvPicPr>
          <p:cNvPr id="3" name="Picture 2" descr="Screen Shot 2017-05-11 at 12.39.22 PM.png"/>
          <p:cNvPicPr>
            <a:picLocks noChangeAspect="1"/>
          </p:cNvPicPr>
          <p:nvPr/>
        </p:nvPicPr>
        <p:blipFill rotWithShape="1">
          <a:blip r:embed="rId5" cstate="print">
            <a:extLst>
              <a:ext uri="{28A0092B-C50C-407E-A947-70E740481C1C}">
                <a14:useLocalDpi xmlns:a14="http://schemas.microsoft.com/office/drawing/2010/main" val="0"/>
              </a:ext>
            </a:extLst>
          </a:blip>
          <a:srcRect t="13559" r="-48"/>
          <a:stretch/>
        </p:blipFill>
        <p:spPr>
          <a:xfrm>
            <a:off x="5029200" y="4495800"/>
            <a:ext cx="3486652" cy="2010180"/>
          </a:xfrm>
          <a:prstGeom prst="rect">
            <a:avLst/>
          </a:prstGeom>
        </p:spPr>
      </p:pic>
    </p:spTree>
    <p:extLst>
      <p:ext uri="{BB962C8B-B14F-4D97-AF65-F5344CB8AC3E}">
        <p14:creationId xmlns:p14="http://schemas.microsoft.com/office/powerpoint/2010/main" val="16930993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a:xfrm>
            <a:off x="150813" y="2642291"/>
            <a:ext cx="8534400" cy="3276600"/>
          </a:xfrm>
          <a:prstGeom prst="rect">
            <a:avLst/>
          </a:prstGeom>
        </p:spPr>
        <p:txBody>
          <a:bodyPr vert="horz" lIns="91440" tIns="45720" rIns="91440" bIns="45720" rtlCol="0">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FontTx/>
              <a:buNone/>
            </a:pPr>
            <a:r>
              <a:rPr lang="en-US" dirty="0" smtClean="0">
                <a:effectLst>
                  <a:outerShdw blurRad="38100" dist="38100" dir="2700000" algn="tl">
                    <a:srgbClr val="C0C0C0"/>
                  </a:outerShdw>
                </a:effectLst>
                <a:latin typeface="Arial"/>
              </a:rPr>
              <a:t>	     		</a:t>
            </a:r>
            <a:endParaRPr lang="en-US" sz="1600" i="1" dirty="0">
              <a:effectLst>
                <a:outerShdw blurRad="38100" dist="38100" dir="2700000" algn="tl">
                  <a:srgbClr val="C0C0C0"/>
                </a:outerShdw>
              </a:effectLst>
              <a:latin typeface="Arial"/>
            </a:endParaRPr>
          </a:p>
        </p:txBody>
      </p:sp>
      <p:pic>
        <p:nvPicPr>
          <p:cNvPr id="7" name="EBCE_final logo.png" descr="/Users/sbierzychudek/Desktop/Alameda_CCA/EBCE_final logo.png"/>
          <p:cNvPicPr>
            <a:picLocks noChangeAspect="1"/>
          </p:cNvPicPr>
          <p:nvPr/>
        </p:nvPicPr>
        <p:blipFill>
          <a:blip r:embed="rId3" r:link="rId4" cstate="print">
            <a:extLst>
              <a:ext uri="{28A0092B-C50C-407E-A947-70E740481C1C}">
                <a14:useLocalDpi xmlns:a14="http://schemas.microsoft.com/office/drawing/2010/main" val="0"/>
              </a:ext>
            </a:extLst>
          </a:blip>
          <a:stretch>
            <a:fillRect/>
          </a:stretch>
        </p:blipFill>
        <p:spPr>
          <a:xfrm>
            <a:off x="6324600" y="152400"/>
            <a:ext cx="2514600" cy="869191"/>
          </a:xfrm>
          <a:prstGeom prst="rect">
            <a:avLst/>
          </a:prstGeom>
        </p:spPr>
      </p:pic>
      <p:sp>
        <p:nvSpPr>
          <p:cNvPr id="9" name="Content Placeholder 2"/>
          <p:cNvSpPr>
            <a:spLocks noGrp="1"/>
          </p:cNvSpPr>
          <p:nvPr>
            <p:ph idx="1"/>
          </p:nvPr>
        </p:nvSpPr>
        <p:spPr>
          <a:xfrm>
            <a:off x="104642" y="1347453"/>
            <a:ext cx="8917781" cy="5638800"/>
          </a:xfrm>
        </p:spPr>
        <p:txBody>
          <a:bodyPr>
            <a:normAutofit/>
          </a:bodyPr>
          <a:lstStyle/>
          <a:p>
            <a:endParaRPr lang="en-US" dirty="0" smtClean="0"/>
          </a:p>
          <a:p>
            <a:endParaRPr lang="en-US" dirty="0"/>
          </a:p>
        </p:txBody>
      </p:sp>
      <p:sp>
        <p:nvSpPr>
          <p:cNvPr id="2" name="TextBox 1"/>
          <p:cNvSpPr txBox="1"/>
          <p:nvPr/>
        </p:nvSpPr>
        <p:spPr>
          <a:xfrm>
            <a:off x="3200400" y="1524000"/>
            <a:ext cx="5334000" cy="5144998"/>
          </a:xfrm>
          <a:prstGeom prst="rect">
            <a:avLst/>
          </a:prstGeom>
          <a:noFill/>
        </p:spPr>
        <p:txBody>
          <a:bodyPr wrap="square" rtlCol="0">
            <a:spAutoFit/>
          </a:bodyPr>
          <a:lstStyle/>
          <a:p>
            <a:pPr>
              <a:lnSpc>
                <a:spcPct val="150000"/>
              </a:lnSpc>
            </a:pPr>
            <a:r>
              <a:rPr lang="en-US" sz="2000" b="1" dirty="0" smtClean="0">
                <a:solidFill>
                  <a:srgbClr val="2087BF"/>
                </a:solidFill>
                <a:latin typeface="Arial"/>
              </a:rPr>
              <a:t>Overarching Messages</a:t>
            </a:r>
          </a:p>
          <a:p>
            <a:pPr marL="800100" lvl="1" indent="-342900">
              <a:lnSpc>
                <a:spcPct val="150000"/>
              </a:lnSpc>
              <a:buFont typeface="Arial" panose="020B0604020202020204" pitchFamily="34" charset="0"/>
              <a:buChar char="•"/>
            </a:pPr>
            <a:r>
              <a:rPr lang="en-US" sz="2000" dirty="0" smtClean="0">
                <a:latin typeface="Arial"/>
              </a:rPr>
              <a:t>Build trust for EBCE</a:t>
            </a:r>
          </a:p>
          <a:p>
            <a:pPr marL="800100" lvl="1" indent="-342900">
              <a:lnSpc>
                <a:spcPct val="150000"/>
              </a:lnSpc>
              <a:buFont typeface="Arial" panose="020B0604020202020204" pitchFamily="34" charset="0"/>
              <a:buChar char="•"/>
            </a:pPr>
            <a:r>
              <a:rPr lang="en-US" sz="2000" dirty="0" smtClean="0">
                <a:latin typeface="Arial"/>
              </a:rPr>
              <a:t>Focus on cost, value, and reliability </a:t>
            </a:r>
          </a:p>
          <a:p>
            <a:pPr marL="800100" lvl="1" indent="-342900">
              <a:lnSpc>
                <a:spcPct val="150000"/>
              </a:lnSpc>
              <a:buFont typeface="Arial" panose="020B0604020202020204" pitchFamily="34" charset="0"/>
              <a:buChar char="•"/>
            </a:pPr>
            <a:r>
              <a:rPr lang="en-US" sz="2000" dirty="0" smtClean="0">
                <a:latin typeface="Arial"/>
              </a:rPr>
              <a:t>Emphasize community, local control, and choice</a:t>
            </a:r>
          </a:p>
          <a:p>
            <a:pPr marL="800100" lvl="1" indent="-342900">
              <a:lnSpc>
                <a:spcPct val="150000"/>
              </a:lnSpc>
              <a:buFont typeface="Arial" panose="020B0604020202020204" pitchFamily="34" charset="0"/>
              <a:buChar char="•"/>
            </a:pPr>
            <a:r>
              <a:rPr lang="en-US" sz="2000" dirty="0" smtClean="0">
                <a:latin typeface="Arial"/>
              </a:rPr>
              <a:t>Feature environmental impacts and sustainability</a:t>
            </a:r>
          </a:p>
          <a:p>
            <a:pPr>
              <a:lnSpc>
                <a:spcPct val="150000"/>
              </a:lnSpc>
            </a:pPr>
            <a:r>
              <a:rPr lang="en-US" sz="2000" b="1" dirty="0" smtClean="0">
                <a:solidFill>
                  <a:srgbClr val="2087BF"/>
                </a:solidFill>
                <a:latin typeface="Arial"/>
              </a:rPr>
              <a:t>Sub Messages</a:t>
            </a:r>
          </a:p>
          <a:p>
            <a:pPr marL="800100" lvl="1" indent="-342900">
              <a:lnSpc>
                <a:spcPct val="150000"/>
              </a:lnSpc>
              <a:buFont typeface="Arial" panose="020B0604020202020204" pitchFamily="34" charset="0"/>
              <a:buChar char="•"/>
            </a:pPr>
            <a:r>
              <a:rPr lang="en-US" sz="2000" dirty="0" smtClean="0">
                <a:latin typeface="Arial"/>
              </a:rPr>
              <a:t>Tailor messages for each target audience </a:t>
            </a:r>
          </a:p>
          <a:p>
            <a:pPr marL="800100" lvl="1" indent="-342900">
              <a:lnSpc>
                <a:spcPct val="150000"/>
              </a:lnSpc>
              <a:buFont typeface="Arial" panose="020B0604020202020204" pitchFamily="34" charset="0"/>
              <a:buChar char="•"/>
            </a:pPr>
            <a:r>
              <a:rPr lang="en-US" sz="2000" dirty="0" smtClean="0">
                <a:latin typeface="Arial"/>
              </a:rPr>
              <a:t>Develop messages in-language </a:t>
            </a:r>
            <a:endParaRPr lang="en-US" sz="2000" dirty="0">
              <a:latin typeface="Arial"/>
            </a:endParaRPr>
          </a:p>
        </p:txBody>
      </p:sp>
      <p:sp>
        <p:nvSpPr>
          <p:cNvPr id="10" name="TextBox 9"/>
          <p:cNvSpPr txBox="1"/>
          <p:nvPr/>
        </p:nvSpPr>
        <p:spPr>
          <a:xfrm>
            <a:off x="228600" y="457200"/>
            <a:ext cx="6705600" cy="584776"/>
          </a:xfrm>
          <a:prstGeom prst="rect">
            <a:avLst/>
          </a:prstGeom>
          <a:noFill/>
        </p:spPr>
        <p:txBody>
          <a:bodyPr wrap="square" rtlCol="0">
            <a:spAutoFit/>
          </a:bodyPr>
          <a:lstStyle/>
          <a:p>
            <a:r>
              <a:rPr lang="en-US" sz="3200" b="1" dirty="0" smtClean="0">
                <a:solidFill>
                  <a:srgbClr val="159BCD"/>
                </a:solidFill>
                <a:latin typeface="Arial"/>
                <a:cs typeface="Arial"/>
              </a:rPr>
              <a:t>Messaging</a:t>
            </a:r>
            <a:endParaRPr lang="en-US" sz="3200" b="1" dirty="0">
              <a:solidFill>
                <a:srgbClr val="159BCD"/>
              </a:solidFill>
              <a:latin typeface="Arial"/>
              <a:cs typeface="Arial"/>
            </a:endParaRPr>
          </a:p>
        </p:txBody>
      </p:sp>
      <p:sp>
        <p:nvSpPr>
          <p:cNvPr id="11" name="Rectangle 10"/>
          <p:cNvSpPr/>
          <p:nvPr/>
        </p:nvSpPr>
        <p:spPr>
          <a:xfrm>
            <a:off x="0" y="1143000"/>
            <a:ext cx="9144000" cy="228600"/>
          </a:xfrm>
          <a:prstGeom prst="rect">
            <a:avLst/>
          </a:prstGeom>
          <a:solidFill>
            <a:srgbClr val="7BBE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a:endParaRPr>
          </a:p>
        </p:txBody>
      </p:sp>
      <p:pic>
        <p:nvPicPr>
          <p:cNvPr id="3" name="Picture 2" descr="Screen Shot 2017-05-11 at 12.17.26 PM.png"/>
          <p:cNvPicPr>
            <a:picLocks noChangeAspect="1"/>
          </p:cNvPicPr>
          <p:nvPr/>
        </p:nvPicPr>
        <p:blipFill rotWithShape="1">
          <a:blip r:embed="rId5" cstate="print">
            <a:extLst>
              <a:ext uri="{28A0092B-C50C-407E-A947-70E740481C1C}">
                <a14:useLocalDpi xmlns:a14="http://schemas.microsoft.com/office/drawing/2010/main" val="0"/>
              </a:ext>
            </a:extLst>
          </a:blip>
          <a:srcRect l="45021" r="13926"/>
          <a:stretch/>
        </p:blipFill>
        <p:spPr>
          <a:xfrm>
            <a:off x="324740" y="1586032"/>
            <a:ext cx="2723260" cy="4419600"/>
          </a:xfrm>
          <a:prstGeom prst="rect">
            <a:avLst/>
          </a:prstGeom>
        </p:spPr>
      </p:pic>
    </p:spTree>
    <p:extLst>
      <p:ext uri="{BB962C8B-B14F-4D97-AF65-F5344CB8AC3E}">
        <p14:creationId xmlns:p14="http://schemas.microsoft.com/office/powerpoint/2010/main" val="2751223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EBCE_final logo.png" descr="/Users/sbierzychudek/Desktop/Alameda_CCA/EBCE_final logo.png"/>
          <p:cNvPicPr>
            <a:picLocks noChangeAspect="1"/>
          </p:cNvPicPr>
          <p:nvPr/>
        </p:nvPicPr>
        <p:blipFill>
          <a:blip r:embed="rId3" r:link="rId4" cstate="print">
            <a:extLst>
              <a:ext uri="{28A0092B-C50C-407E-A947-70E740481C1C}">
                <a14:useLocalDpi xmlns:a14="http://schemas.microsoft.com/office/drawing/2010/main" val="0"/>
              </a:ext>
            </a:extLst>
          </a:blip>
          <a:stretch>
            <a:fillRect/>
          </a:stretch>
        </p:blipFill>
        <p:spPr>
          <a:xfrm>
            <a:off x="6324600" y="152400"/>
            <a:ext cx="2514600" cy="869191"/>
          </a:xfrm>
          <a:prstGeom prst="rect">
            <a:avLst/>
          </a:prstGeom>
        </p:spPr>
      </p:pic>
      <p:sp>
        <p:nvSpPr>
          <p:cNvPr id="7" name="TextBox 6"/>
          <p:cNvSpPr txBox="1"/>
          <p:nvPr/>
        </p:nvSpPr>
        <p:spPr>
          <a:xfrm>
            <a:off x="228600" y="457200"/>
            <a:ext cx="6172200" cy="584776"/>
          </a:xfrm>
          <a:prstGeom prst="rect">
            <a:avLst/>
          </a:prstGeom>
          <a:noFill/>
        </p:spPr>
        <p:txBody>
          <a:bodyPr wrap="square" rtlCol="0">
            <a:spAutoFit/>
          </a:bodyPr>
          <a:lstStyle/>
          <a:p>
            <a:r>
              <a:rPr lang="en-US" sz="3200" b="1" dirty="0" smtClean="0">
                <a:solidFill>
                  <a:srgbClr val="159BCD"/>
                </a:solidFill>
                <a:latin typeface="Arial"/>
                <a:cs typeface="Arial"/>
              </a:rPr>
              <a:t>Communications Channels</a:t>
            </a:r>
            <a:endParaRPr lang="en-US" sz="3200" b="1" dirty="0">
              <a:solidFill>
                <a:srgbClr val="159BCD"/>
              </a:solidFill>
              <a:latin typeface="Arial"/>
              <a:cs typeface="Arial"/>
            </a:endParaRPr>
          </a:p>
        </p:txBody>
      </p:sp>
      <p:sp>
        <p:nvSpPr>
          <p:cNvPr id="8" name="Rectangle 7"/>
          <p:cNvSpPr/>
          <p:nvPr/>
        </p:nvSpPr>
        <p:spPr>
          <a:xfrm>
            <a:off x="0" y="1143000"/>
            <a:ext cx="9144000" cy="228600"/>
          </a:xfrm>
          <a:prstGeom prst="rect">
            <a:avLst/>
          </a:prstGeom>
          <a:solidFill>
            <a:srgbClr val="7BBE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a:endParaRPr>
          </a:p>
        </p:txBody>
      </p:sp>
      <p:sp>
        <p:nvSpPr>
          <p:cNvPr id="6" name="TextBox 5"/>
          <p:cNvSpPr txBox="1"/>
          <p:nvPr/>
        </p:nvSpPr>
        <p:spPr>
          <a:xfrm>
            <a:off x="990600" y="1600200"/>
            <a:ext cx="2819400" cy="1938992"/>
          </a:xfrm>
          <a:prstGeom prst="rect">
            <a:avLst/>
          </a:prstGeom>
          <a:noFill/>
        </p:spPr>
        <p:txBody>
          <a:bodyPr wrap="square" rtlCol="0">
            <a:spAutoFit/>
          </a:bodyPr>
          <a:lstStyle/>
          <a:p>
            <a:pPr marL="342900" indent="-342900">
              <a:buFont typeface="Arial" panose="020B0604020202020204" pitchFamily="34" charset="0"/>
              <a:buChar char="•"/>
            </a:pPr>
            <a:r>
              <a:rPr lang="en-US" sz="2000" dirty="0" smtClean="0">
                <a:latin typeface="Arial"/>
              </a:rPr>
              <a:t>Enhanced website</a:t>
            </a:r>
          </a:p>
          <a:p>
            <a:pPr marL="342900" indent="-342900">
              <a:buFont typeface="Arial" panose="020B0604020202020204" pitchFamily="34" charset="0"/>
              <a:buChar char="•"/>
            </a:pPr>
            <a:r>
              <a:rPr lang="en-US" sz="2000" dirty="0" smtClean="0">
                <a:latin typeface="Arial"/>
              </a:rPr>
              <a:t>Print collateral</a:t>
            </a:r>
          </a:p>
          <a:p>
            <a:pPr marL="342900" indent="-342900">
              <a:buFont typeface="Arial" panose="020B0604020202020204" pitchFamily="34" charset="0"/>
              <a:buChar char="•"/>
            </a:pPr>
            <a:r>
              <a:rPr lang="en-US" sz="2000" dirty="0" smtClean="0">
                <a:latin typeface="Arial"/>
              </a:rPr>
              <a:t>Social media</a:t>
            </a:r>
          </a:p>
          <a:p>
            <a:pPr marL="342900" indent="-342900">
              <a:buFont typeface="Arial" panose="020B0604020202020204" pitchFamily="34" charset="0"/>
              <a:buChar char="•"/>
            </a:pPr>
            <a:r>
              <a:rPr lang="en-US" sz="2000" dirty="0" smtClean="0">
                <a:latin typeface="Arial"/>
              </a:rPr>
              <a:t>Email marketing</a:t>
            </a:r>
          </a:p>
          <a:p>
            <a:pPr marL="800100" lvl="1" indent="-342900">
              <a:buFont typeface="Arial" panose="020B0604020202020204" pitchFamily="34" charset="0"/>
              <a:buChar char="•"/>
            </a:pPr>
            <a:endParaRPr lang="en-US" sz="2000" dirty="0" smtClean="0">
              <a:latin typeface="Arial"/>
            </a:endParaRPr>
          </a:p>
          <a:p>
            <a:pPr marL="342900" indent="-342900">
              <a:buFont typeface="Arial" panose="020B0604020202020204" pitchFamily="34" charset="0"/>
              <a:buChar char="•"/>
            </a:pPr>
            <a:endParaRPr lang="en-US" sz="2000" dirty="0">
              <a:latin typeface="Arial"/>
            </a:endParaRPr>
          </a:p>
        </p:txBody>
      </p:sp>
      <p:pic>
        <p:nvPicPr>
          <p:cNvPr id="9" name="Picture 8" descr="Screen Shot 2016-02-05 at 9.03.48 AM.png"/>
          <p:cNvPicPr>
            <a:picLocks noChangeAspect="1"/>
          </p:cNvPicPr>
          <p:nvPr/>
        </p:nvPicPr>
        <p:blipFill>
          <a:blip r:embed="rId5"/>
          <a:stretch>
            <a:fillRect/>
          </a:stretch>
        </p:blipFill>
        <p:spPr>
          <a:xfrm>
            <a:off x="1481856" y="3048000"/>
            <a:ext cx="6180289" cy="3689481"/>
          </a:xfrm>
          <a:prstGeom prst="rect">
            <a:avLst/>
          </a:prstGeom>
        </p:spPr>
      </p:pic>
      <p:sp>
        <p:nvSpPr>
          <p:cNvPr id="10" name="TextBox 9"/>
          <p:cNvSpPr txBox="1"/>
          <p:nvPr/>
        </p:nvSpPr>
        <p:spPr>
          <a:xfrm>
            <a:off x="4343400" y="1600200"/>
            <a:ext cx="4572000" cy="2246769"/>
          </a:xfrm>
          <a:prstGeom prst="rect">
            <a:avLst/>
          </a:prstGeom>
          <a:noFill/>
        </p:spPr>
        <p:txBody>
          <a:bodyPr wrap="square" rtlCol="0">
            <a:spAutoFit/>
          </a:bodyPr>
          <a:lstStyle/>
          <a:p>
            <a:pPr marL="342900" indent="-342900">
              <a:buFont typeface="Arial" panose="020B0604020202020204" pitchFamily="34" charset="0"/>
              <a:buChar char="•"/>
            </a:pPr>
            <a:r>
              <a:rPr lang="en-US" sz="2000" dirty="0" smtClean="0">
                <a:latin typeface="Arial"/>
              </a:rPr>
              <a:t>In-person events and outreach</a:t>
            </a:r>
          </a:p>
          <a:p>
            <a:pPr marL="342900" indent="-342900">
              <a:buFont typeface="Arial" panose="020B0604020202020204" pitchFamily="34" charset="0"/>
              <a:buChar char="•"/>
            </a:pPr>
            <a:r>
              <a:rPr lang="en-US" sz="2000" dirty="0" smtClean="0">
                <a:latin typeface="Arial"/>
              </a:rPr>
              <a:t>Earned media </a:t>
            </a:r>
          </a:p>
          <a:p>
            <a:pPr marL="342900" indent="-342900">
              <a:buFont typeface="Arial" panose="020B0604020202020204" pitchFamily="34" charset="0"/>
              <a:buChar char="•"/>
            </a:pPr>
            <a:r>
              <a:rPr lang="en-US" sz="2000" dirty="0" smtClean="0">
                <a:latin typeface="Arial"/>
              </a:rPr>
              <a:t>Advertising</a:t>
            </a:r>
          </a:p>
          <a:p>
            <a:pPr marL="342900" indent="-342900">
              <a:buFont typeface="Arial" panose="020B0604020202020204" pitchFamily="34" charset="0"/>
              <a:buChar char="•"/>
            </a:pPr>
            <a:r>
              <a:rPr lang="en-US" sz="2000" dirty="0" smtClean="0">
                <a:latin typeface="Arial"/>
              </a:rPr>
              <a:t>Call center </a:t>
            </a:r>
          </a:p>
          <a:p>
            <a:pPr marL="800100" lvl="1" indent="-342900">
              <a:buFont typeface="Arial" panose="020B0604020202020204" pitchFamily="34" charset="0"/>
              <a:buChar char="•"/>
            </a:pPr>
            <a:endParaRPr lang="en-US" sz="2000" dirty="0" smtClean="0">
              <a:latin typeface="Arial"/>
            </a:endParaRPr>
          </a:p>
          <a:p>
            <a:pPr marL="800100" lvl="1" indent="-342900">
              <a:buFont typeface="Arial" panose="020B0604020202020204" pitchFamily="34" charset="0"/>
              <a:buChar char="•"/>
            </a:pPr>
            <a:endParaRPr lang="en-US" sz="2000" dirty="0" smtClean="0">
              <a:latin typeface="Arial"/>
            </a:endParaRPr>
          </a:p>
          <a:p>
            <a:pPr marL="342900" indent="-342900">
              <a:buFont typeface="Arial" panose="020B0604020202020204" pitchFamily="34" charset="0"/>
              <a:buChar char="•"/>
            </a:pPr>
            <a:endParaRPr lang="en-US" sz="2000" dirty="0">
              <a:latin typeface="Arial"/>
            </a:endParaRPr>
          </a:p>
        </p:txBody>
      </p:sp>
    </p:spTree>
    <p:extLst>
      <p:ext uri="{BB962C8B-B14F-4D97-AF65-F5344CB8AC3E}">
        <p14:creationId xmlns:p14="http://schemas.microsoft.com/office/powerpoint/2010/main" val="15007293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5105400"/>
            <a:ext cx="9144000" cy="1752600"/>
          </a:xfrm>
          <a:prstGeom prst="rect">
            <a:avLst/>
          </a:prstGeom>
          <a:solidFill>
            <a:srgbClr val="7BBE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a:spLocks noChangeArrowheads="1"/>
          </p:cNvSpPr>
          <p:nvPr/>
        </p:nvSpPr>
        <p:spPr>
          <a:xfrm>
            <a:off x="150813" y="2642291"/>
            <a:ext cx="8534400" cy="3276600"/>
          </a:xfrm>
          <a:prstGeom prst="rect">
            <a:avLst/>
          </a:prstGeom>
        </p:spPr>
        <p:txBody>
          <a:bodyPr vert="horz" lIns="91440" tIns="45720" rIns="91440" bIns="45720" rtlCol="0">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FontTx/>
              <a:buNone/>
            </a:pPr>
            <a:r>
              <a:rPr lang="en-US" dirty="0">
                <a:effectLst>
                  <a:outerShdw blurRad="38100" dist="38100" dir="2700000" algn="tl">
                    <a:srgbClr val="C0C0C0"/>
                  </a:outerShdw>
                </a:effectLst>
                <a:latin typeface="Arial"/>
              </a:rPr>
              <a:t>	     		</a:t>
            </a:r>
            <a:endParaRPr lang="en-US" sz="1600" i="1" dirty="0">
              <a:effectLst>
                <a:outerShdw blurRad="38100" dist="38100" dir="2700000" algn="tl">
                  <a:srgbClr val="C0C0C0"/>
                </a:outerShdw>
              </a:effectLst>
              <a:latin typeface="Arial"/>
            </a:endParaRPr>
          </a:p>
        </p:txBody>
      </p:sp>
      <p:pic>
        <p:nvPicPr>
          <p:cNvPr id="7" name="EBCE_final logo.png" descr="/Users/sbierzychudek/Desktop/Alameda_CCA/EBCE_final logo.png"/>
          <p:cNvPicPr>
            <a:picLocks noChangeAspect="1"/>
          </p:cNvPicPr>
          <p:nvPr/>
        </p:nvPicPr>
        <p:blipFill>
          <a:blip r:embed="rId2" r:link="rId3" cstate="print">
            <a:extLst>
              <a:ext uri="{28A0092B-C50C-407E-A947-70E740481C1C}">
                <a14:useLocalDpi xmlns:a14="http://schemas.microsoft.com/office/drawing/2010/main" val="0"/>
              </a:ext>
            </a:extLst>
          </a:blip>
          <a:stretch>
            <a:fillRect/>
          </a:stretch>
        </p:blipFill>
        <p:spPr>
          <a:xfrm>
            <a:off x="6324600" y="152400"/>
            <a:ext cx="2514600" cy="869191"/>
          </a:xfrm>
          <a:prstGeom prst="rect">
            <a:avLst/>
          </a:prstGeom>
        </p:spPr>
      </p:pic>
      <p:sp>
        <p:nvSpPr>
          <p:cNvPr id="2" name="TextBox 1"/>
          <p:cNvSpPr txBox="1"/>
          <p:nvPr/>
        </p:nvSpPr>
        <p:spPr>
          <a:xfrm>
            <a:off x="457200" y="1371600"/>
            <a:ext cx="8380413" cy="3924151"/>
          </a:xfrm>
          <a:prstGeom prst="rect">
            <a:avLst/>
          </a:prstGeom>
          <a:noFill/>
        </p:spPr>
        <p:txBody>
          <a:bodyPr wrap="square" rtlCol="0">
            <a:spAutoFit/>
          </a:bodyPr>
          <a:lstStyle/>
          <a:p>
            <a:pPr marL="285750" indent="-285750">
              <a:buFont typeface="Arial" panose="020B0604020202020204" pitchFamily="34" charset="0"/>
              <a:buChar char="•"/>
            </a:pPr>
            <a:endParaRPr lang="en-US" dirty="0" smtClean="0">
              <a:latin typeface="Arial"/>
            </a:endParaRPr>
          </a:p>
          <a:p>
            <a:r>
              <a:rPr lang="en-US" b="1" dirty="0" smtClean="0">
                <a:solidFill>
                  <a:srgbClr val="2087BF"/>
                </a:solidFill>
                <a:latin typeface="Arial"/>
              </a:rPr>
              <a:t>Leverage a rich mix of media to reach a wide range of audiences </a:t>
            </a:r>
            <a:br>
              <a:rPr lang="en-US" b="1" dirty="0" smtClean="0">
                <a:solidFill>
                  <a:srgbClr val="2087BF"/>
                </a:solidFill>
                <a:latin typeface="Arial"/>
              </a:rPr>
            </a:br>
            <a:r>
              <a:rPr lang="en-US" b="1" dirty="0" smtClean="0">
                <a:solidFill>
                  <a:srgbClr val="2087BF"/>
                </a:solidFill>
                <a:latin typeface="Arial"/>
              </a:rPr>
              <a:t>through their preferred channels*: </a:t>
            </a:r>
          </a:p>
          <a:p>
            <a:pPr marL="742950" lvl="1" indent="-285750">
              <a:lnSpc>
                <a:spcPct val="150000"/>
              </a:lnSpc>
              <a:buFont typeface="Arial" panose="020B0604020202020204" pitchFamily="34" charset="0"/>
              <a:buChar char="•"/>
            </a:pPr>
            <a:r>
              <a:rPr lang="en-US" dirty="0" smtClean="0">
                <a:latin typeface="Arial"/>
              </a:rPr>
              <a:t>Print</a:t>
            </a:r>
          </a:p>
          <a:p>
            <a:pPr marL="742950" lvl="1" indent="-285750">
              <a:lnSpc>
                <a:spcPct val="150000"/>
              </a:lnSpc>
              <a:buFont typeface="Arial" panose="020B0604020202020204" pitchFamily="34" charset="0"/>
              <a:buChar char="•"/>
            </a:pPr>
            <a:r>
              <a:rPr lang="en-US" dirty="0" smtClean="0">
                <a:latin typeface="Arial"/>
              </a:rPr>
              <a:t>Digital</a:t>
            </a:r>
          </a:p>
          <a:p>
            <a:pPr marL="742950" lvl="1" indent="-285750">
              <a:lnSpc>
                <a:spcPct val="150000"/>
              </a:lnSpc>
              <a:buFont typeface="Arial" panose="020B0604020202020204" pitchFamily="34" charset="0"/>
              <a:buChar char="•"/>
            </a:pPr>
            <a:r>
              <a:rPr lang="en-US" dirty="0" smtClean="0">
                <a:latin typeface="Arial"/>
              </a:rPr>
              <a:t>Social</a:t>
            </a:r>
          </a:p>
          <a:p>
            <a:pPr marL="742950" lvl="1" indent="-285750">
              <a:lnSpc>
                <a:spcPct val="150000"/>
              </a:lnSpc>
              <a:buFont typeface="Arial" panose="020B0604020202020204" pitchFamily="34" charset="0"/>
              <a:buChar char="•"/>
            </a:pPr>
            <a:r>
              <a:rPr lang="en-US" dirty="0" smtClean="0">
                <a:latin typeface="Arial"/>
              </a:rPr>
              <a:t>Outdoor/Transit</a:t>
            </a:r>
          </a:p>
          <a:p>
            <a:pPr marL="742950" lvl="1" indent="-285750">
              <a:lnSpc>
                <a:spcPct val="150000"/>
              </a:lnSpc>
              <a:buFont typeface="Arial" panose="020B0604020202020204" pitchFamily="34" charset="0"/>
              <a:buChar char="•"/>
            </a:pPr>
            <a:r>
              <a:rPr lang="en-US" dirty="0" smtClean="0">
                <a:latin typeface="Arial"/>
              </a:rPr>
              <a:t>Radio/Streaming music service</a:t>
            </a:r>
          </a:p>
          <a:p>
            <a:pPr>
              <a:lnSpc>
                <a:spcPct val="150000"/>
              </a:lnSpc>
            </a:pPr>
            <a:endParaRPr lang="en-US" sz="1400" i="1" dirty="0" smtClean="0">
              <a:latin typeface="Arial"/>
            </a:endParaRPr>
          </a:p>
          <a:p>
            <a:pPr>
              <a:lnSpc>
                <a:spcPct val="150000"/>
              </a:lnSpc>
            </a:pPr>
            <a:r>
              <a:rPr lang="en-US" sz="1400" i="1" dirty="0" smtClean="0">
                <a:latin typeface="Arial"/>
              </a:rPr>
              <a:t>*Will include multi-lingual ads and outlets</a:t>
            </a:r>
          </a:p>
          <a:p>
            <a:pPr marL="742950" lvl="1" indent="-285750">
              <a:buFont typeface="Arial" panose="020B0604020202020204" pitchFamily="34" charset="0"/>
              <a:buChar char="•"/>
            </a:pPr>
            <a:endParaRPr lang="en-US" dirty="0" smtClean="0">
              <a:latin typeface="Arial"/>
            </a:endParaRPr>
          </a:p>
        </p:txBody>
      </p:sp>
      <p:sp>
        <p:nvSpPr>
          <p:cNvPr id="11" name="Rectangle 10"/>
          <p:cNvSpPr/>
          <p:nvPr/>
        </p:nvSpPr>
        <p:spPr>
          <a:xfrm>
            <a:off x="0" y="1143000"/>
            <a:ext cx="9144000" cy="228600"/>
          </a:xfrm>
          <a:prstGeom prst="rect">
            <a:avLst/>
          </a:prstGeom>
          <a:solidFill>
            <a:srgbClr val="7BBE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a:endParaRPr>
          </a:p>
        </p:txBody>
      </p:sp>
      <p:sp>
        <p:nvSpPr>
          <p:cNvPr id="8" name="TextBox 7"/>
          <p:cNvSpPr txBox="1"/>
          <p:nvPr/>
        </p:nvSpPr>
        <p:spPr>
          <a:xfrm>
            <a:off x="228600" y="457200"/>
            <a:ext cx="6172200" cy="584776"/>
          </a:xfrm>
          <a:prstGeom prst="rect">
            <a:avLst/>
          </a:prstGeom>
          <a:noFill/>
        </p:spPr>
        <p:txBody>
          <a:bodyPr wrap="square" rtlCol="0">
            <a:spAutoFit/>
          </a:bodyPr>
          <a:lstStyle/>
          <a:p>
            <a:r>
              <a:rPr lang="en-US" sz="3200" b="1" dirty="0" smtClean="0">
                <a:solidFill>
                  <a:srgbClr val="159BCD"/>
                </a:solidFill>
                <a:latin typeface="Arial"/>
                <a:cs typeface="Arial"/>
              </a:rPr>
              <a:t>Media Plan </a:t>
            </a:r>
            <a:endParaRPr lang="en-US" sz="3200" b="1" dirty="0">
              <a:solidFill>
                <a:srgbClr val="159BCD"/>
              </a:solidFill>
              <a:latin typeface="Arial"/>
              <a:cs typeface="Arial"/>
            </a:endParaRPr>
          </a:p>
        </p:txBody>
      </p:sp>
      <p:grpSp>
        <p:nvGrpSpPr>
          <p:cNvPr id="6" name="Group 5"/>
          <p:cNvGrpSpPr/>
          <p:nvPr/>
        </p:nvGrpSpPr>
        <p:grpSpPr>
          <a:xfrm>
            <a:off x="647700" y="5405789"/>
            <a:ext cx="7848601" cy="842611"/>
            <a:chOff x="457200" y="5405789"/>
            <a:chExt cx="7848601" cy="842611"/>
          </a:xfrm>
        </p:grpSpPr>
        <p:pic>
          <p:nvPicPr>
            <p:cNvPr id="12" name="Picture 11" descr="icons-06.png"/>
            <p:cNvPicPr>
              <a:picLocks noChangeAspect="1"/>
            </p:cNvPicPr>
            <p:nvPr/>
          </p:nvPicPr>
          <p:blipFill>
            <a:blip r:embed="rId4"/>
            <a:stretch>
              <a:fillRect/>
            </a:stretch>
          </p:blipFill>
          <p:spPr>
            <a:xfrm flipH="1">
              <a:off x="1814442" y="5405789"/>
              <a:ext cx="842611" cy="842611"/>
            </a:xfrm>
            <a:prstGeom prst="rect">
              <a:avLst/>
            </a:prstGeom>
          </p:spPr>
        </p:pic>
        <p:pic>
          <p:nvPicPr>
            <p:cNvPr id="13" name="Picture 12" descr="icons-07.png"/>
            <p:cNvPicPr>
              <a:picLocks noChangeAspect="1"/>
            </p:cNvPicPr>
            <p:nvPr/>
          </p:nvPicPr>
          <p:blipFill>
            <a:blip r:embed="rId5"/>
            <a:stretch>
              <a:fillRect/>
            </a:stretch>
          </p:blipFill>
          <p:spPr>
            <a:xfrm flipH="1">
              <a:off x="3171684" y="5405789"/>
              <a:ext cx="842611" cy="842611"/>
            </a:xfrm>
            <a:prstGeom prst="rect">
              <a:avLst/>
            </a:prstGeom>
          </p:spPr>
        </p:pic>
        <p:pic>
          <p:nvPicPr>
            <p:cNvPr id="14" name="Picture 13" descr="icons-08.png"/>
            <p:cNvPicPr>
              <a:picLocks noChangeAspect="1"/>
            </p:cNvPicPr>
            <p:nvPr/>
          </p:nvPicPr>
          <p:blipFill>
            <a:blip r:embed="rId6"/>
            <a:stretch>
              <a:fillRect/>
            </a:stretch>
          </p:blipFill>
          <p:spPr>
            <a:xfrm flipH="1">
              <a:off x="4528926" y="5405789"/>
              <a:ext cx="842611" cy="842611"/>
            </a:xfrm>
            <a:prstGeom prst="rect">
              <a:avLst/>
            </a:prstGeom>
          </p:spPr>
        </p:pic>
        <p:pic>
          <p:nvPicPr>
            <p:cNvPr id="16" name="Picture 15" descr="icons-10.png"/>
            <p:cNvPicPr>
              <a:picLocks noChangeAspect="1"/>
            </p:cNvPicPr>
            <p:nvPr/>
          </p:nvPicPr>
          <p:blipFill>
            <a:blip r:embed="rId7"/>
            <a:stretch>
              <a:fillRect/>
            </a:stretch>
          </p:blipFill>
          <p:spPr>
            <a:xfrm flipH="1">
              <a:off x="457200" y="5405789"/>
              <a:ext cx="842611" cy="842611"/>
            </a:xfrm>
            <a:prstGeom prst="rect">
              <a:avLst/>
            </a:prstGeom>
          </p:spPr>
        </p:pic>
        <p:pic>
          <p:nvPicPr>
            <p:cNvPr id="17" name="Picture 1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886168" y="5416787"/>
              <a:ext cx="1066800" cy="820615"/>
            </a:xfrm>
            <a:prstGeom prst="rect">
              <a:avLst/>
            </a:prstGeom>
          </p:spPr>
        </p:pic>
        <p:pic>
          <p:nvPicPr>
            <p:cNvPr id="18" name="Picture 17" descr="LOSSAN_PPT_GRAPHICS-05.png"/>
            <p:cNvPicPr>
              <a:picLocks noChangeAspect="1"/>
            </p:cNvPicPr>
            <p:nvPr/>
          </p:nvPicPr>
          <p:blipFill>
            <a:blip r:embed="rId9"/>
            <a:stretch>
              <a:fillRect/>
            </a:stretch>
          </p:blipFill>
          <p:spPr>
            <a:xfrm>
              <a:off x="7467601" y="5407994"/>
              <a:ext cx="838200" cy="838200"/>
            </a:xfrm>
            <a:prstGeom prst="rect">
              <a:avLst/>
            </a:prstGeom>
          </p:spPr>
        </p:pic>
      </p:grpSp>
    </p:spTree>
    <p:extLst>
      <p:ext uri="{BB962C8B-B14F-4D97-AF65-F5344CB8AC3E}">
        <p14:creationId xmlns:p14="http://schemas.microsoft.com/office/powerpoint/2010/main" val="15210790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5867400" y="3581400"/>
            <a:ext cx="3810000" cy="3810000"/>
            <a:chOff x="6972300" y="4686300"/>
            <a:chExt cx="2133600" cy="2133600"/>
          </a:xfrm>
        </p:grpSpPr>
        <p:sp>
          <p:nvSpPr>
            <p:cNvPr id="3" name="Oval 2"/>
            <p:cNvSpPr/>
            <p:nvPr/>
          </p:nvSpPr>
          <p:spPr>
            <a:xfrm>
              <a:off x="6972300" y="4686300"/>
              <a:ext cx="2133600" cy="2133600"/>
            </a:xfrm>
            <a:prstGeom prst="ellipse">
              <a:avLst/>
            </a:prstGeom>
            <a:solidFill>
              <a:srgbClr val="FEBF1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descr="LOSSAN_PPT_GRAPHICS-05.png"/>
            <p:cNvPicPr>
              <a:picLocks noChangeAspect="1"/>
            </p:cNvPicPr>
            <p:nvPr/>
          </p:nvPicPr>
          <p:blipFill>
            <a:blip r:embed="rId2"/>
            <a:stretch>
              <a:fillRect/>
            </a:stretch>
          </p:blipFill>
          <p:spPr>
            <a:xfrm>
              <a:off x="7067550" y="4781550"/>
              <a:ext cx="1943100" cy="1943100"/>
            </a:xfrm>
            <a:prstGeom prst="rect">
              <a:avLst/>
            </a:prstGeom>
          </p:spPr>
        </p:pic>
      </p:grpSp>
      <p:sp>
        <p:nvSpPr>
          <p:cNvPr id="4" name="TextBox 3"/>
          <p:cNvSpPr txBox="1">
            <a:spLocks noChangeArrowheads="1"/>
          </p:cNvSpPr>
          <p:nvPr/>
        </p:nvSpPr>
        <p:spPr>
          <a:xfrm>
            <a:off x="150813" y="2642291"/>
            <a:ext cx="8534400" cy="3276600"/>
          </a:xfrm>
          <a:prstGeom prst="rect">
            <a:avLst/>
          </a:prstGeom>
        </p:spPr>
        <p:txBody>
          <a:bodyPr vert="horz" lIns="91440" tIns="45720" rIns="91440" bIns="45720" rtlCol="0">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FontTx/>
              <a:buNone/>
            </a:pPr>
            <a:r>
              <a:rPr lang="en-US" dirty="0">
                <a:effectLst>
                  <a:outerShdw blurRad="38100" dist="38100" dir="2700000" algn="tl">
                    <a:srgbClr val="C0C0C0"/>
                  </a:outerShdw>
                </a:effectLst>
                <a:latin typeface="Arial"/>
              </a:rPr>
              <a:t>	     		</a:t>
            </a:r>
            <a:endParaRPr lang="en-US" sz="1600" i="1" dirty="0">
              <a:effectLst>
                <a:outerShdw blurRad="38100" dist="38100" dir="2700000" algn="tl">
                  <a:srgbClr val="C0C0C0"/>
                </a:outerShdw>
              </a:effectLst>
              <a:latin typeface="Arial"/>
            </a:endParaRPr>
          </a:p>
        </p:txBody>
      </p:sp>
      <p:pic>
        <p:nvPicPr>
          <p:cNvPr id="7" name="EBCE_final logo.png" descr="/Users/sbierzychudek/Desktop/Alameda_CCA/EBCE_final logo.png"/>
          <p:cNvPicPr>
            <a:picLocks noChangeAspect="1"/>
          </p:cNvPicPr>
          <p:nvPr/>
        </p:nvPicPr>
        <p:blipFill>
          <a:blip r:embed="rId3" r:link="rId4" cstate="print">
            <a:extLst>
              <a:ext uri="{28A0092B-C50C-407E-A947-70E740481C1C}">
                <a14:useLocalDpi xmlns:a14="http://schemas.microsoft.com/office/drawing/2010/main" val="0"/>
              </a:ext>
            </a:extLst>
          </a:blip>
          <a:stretch>
            <a:fillRect/>
          </a:stretch>
        </p:blipFill>
        <p:spPr>
          <a:xfrm>
            <a:off x="6324600" y="152400"/>
            <a:ext cx="2514600" cy="869191"/>
          </a:xfrm>
          <a:prstGeom prst="rect">
            <a:avLst/>
          </a:prstGeom>
        </p:spPr>
      </p:pic>
      <p:sp>
        <p:nvSpPr>
          <p:cNvPr id="9" name="Content Placeholder 2"/>
          <p:cNvSpPr>
            <a:spLocks noGrp="1"/>
          </p:cNvSpPr>
          <p:nvPr>
            <p:ph idx="1"/>
          </p:nvPr>
        </p:nvSpPr>
        <p:spPr>
          <a:xfrm>
            <a:off x="104642" y="1347453"/>
            <a:ext cx="8917781" cy="5638800"/>
          </a:xfrm>
        </p:spPr>
        <p:txBody>
          <a:bodyPr>
            <a:normAutofit/>
          </a:bodyPr>
          <a:lstStyle/>
          <a:p>
            <a:endParaRPr lang="en-US" dirty="0"/>
          </a:p>
          <a:p>
            <a:endParaRPr lang="en-US" dirty="0"/>
          </a:p>
        </p:txBody>
      </p:sp>
      <p:sp>
        <p:nvSpPr>
          <p:cNvPr id="2" name="TextBox 1"/>
          <p:cNvSpPr txBox="1"/>
          <p:nvPr/>
        </p:nvSpPr>
        <p:spPr>
          <a:xfrm>
            <a:off x="457200" y="1581864"/>
            <a:ext cx="8380413" cy="3693319"/>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dirty="0">
                <a:latin typeface="Arial"/>
              </a:rPr>
              <a:t>Residential opt-out rate</a:t>
            </a:r>
          </a:p>
          <a:p>
            <a:pPr marL="285750" indent="-285750">
              <a:lnSpc>
                <a:spcPct val="150000"/>
              </a:lnSpc>
              <a:buFont typeface="Arial" panose="020B0604020202020204" pitchFamily="34" charset="0"/>
              <a:buChar char="•"/>
            </a:pPr>
            <a:r>
              <a:rPr lang="en-US" dirty="0">
                <a:latin typeface="Arial"/>
              </a:rPr>
              <a:t>Business opt-out rate</a:t>
            </a:r>
          </a:p>
          <a:p>
            <a:pPr marL="285750" indent="-285750">
              <a:lnSpc>
                <a:spcPct val="150000"/>
              </a:lnSpc>
              <a:buFont typeface="Arial" panose="020B0604020202020204" pitchFamily="34" charset="0"/>
              <a:buChar char="•"/>
            </a:pPr>
            <a:r>
              <a:rPr lang="en-US" dirty="0">
                <a:latin typeface="Arial"/>
              </a:rPr>
              <a:t>Residential and business opt-up rate</a:t>
            </a:r>
          </a:p>
          <a:p>
            <a:pPr marL="285750" indent="-285750">
              <a:lnSpc>
                <a:spcPct val="150000"/>
              </a:lnSpc>
              <a:buFont typeface="Arial" panose="020B0604020202020204" pitchFamily="34" charset="0"/>
              <a:buChar char="•"/>
            </a:pPr>
            <a:r>
              <a:rPr lang="en-US" dirty="0" smtClean="0">
                <a:latin typeface="Arial"/>
              </a:rPr>
              <a:t>Social </a:t>
            </a:r>
            <a:r>
              <a:rPr lang="en-US" dirty="0">
                <a:latin typeface="Arial"/>
              </a:rPr>
              <a:t>media </a:t>
            </a:r>
            <a:r>
              <a:rPr lang="en-US" dirty="0" smtClean="0">
                <a:latin typeface="Arial"/>
              </a:rPr>
              <a:t>followers, conversations</a:t>
            </a:r>
            <a:r>
              <a:rPr lang="en-US" dirty="0">
                <a:latin typeface="Arial"/>
              </a:rPr>
              <a:t>, engagement, and viral spread</a:t>
            </a:r>
          </a:p>
          <a:p>
            <a:pPr marL="285750" indent="-285750">
              <a:lnSpc>
                <a:spcPct val="150000"/>
              </a:lnSpc>
              <a:buFont typeface="Arial" panose="020B0604020202020204" pitchFamily="34" charset="0"/>
              <a:buChar char="•"/>
            </a:pPr>
            <a:r>
              <a:rPr lang="en-US" dirty="0">
                <a:latin typeface="Arial"/>
              </a:rPr>
              <a:t>Website traffic, usage, and patterns</a:t>
            </a:r>
          </a:p>
          <a:p>
            <a:pPr marL="285750" indent="-285750">
              <a:lnSpc>
                <a:spcPct val="150000"/>
              </a:lnSpc>
              <a:buFont typeface="Arial" panose="020B0604020202020204" pitchFamily="34" charset="0"/>
              <a:buChar char="•"/>
            </a:pPr>
            <a:r>
              <a:rPr lang="en-US" dirty="0">
                <a:latin typeface="Arial"/>
              </a:rPr>
              <a:t>Email sign-ups and engagement</a:t>
            </a:r>
          </a:p>
          <a:p>
            <a:pPr marL="285750" indent="-285750">
              <a:lnSpc>
                <a:spcPct val="150000"/>
              </a:lnSpc>
              <a:buFont typeface="Arial" panose="020B0604020202020204" pitchFamily="34" charset="0"/>
              <a:buChar char="•"/>
            </a:pPr>
            <a:r>
              <a:rPr lang="en-US" dirty="0">
                <a:latin typeface="Arial"/>
              </a:rPr>
              <a:t>Attendance at meetings and events</a:t>
            </a:r>
          </a:p>
          <a:p>
            <a:pPr marL="285750" indent="-285750">
              <a:lnSpc>
                <a:spcPct val="150000"/>
              </a:lnSpc>
              <a:buFont typeface="Arial" panose="020B0604020202020204" pitchFamily="34" charset="0"/>
              <a:buChar char="•"/>
            </a:pPr>
            <a:r>
              <a:rPr lang="en-US" dirty="0">
                <a:latin typeface="Arial"/>
              </a:rPr>
              <a:t>Advertising reach, impressions, and effectiveness</a:t>
            </a:r>
          </a:p>
          <a:p>
            <a:endParaRPr lang="en-US" dirty="0">
              <a:latin typeface="Arial"/>
            </a:endParaRPr>
          </a:p>
        </p:txBody>
      </p:sp>
      <p:sp>
        <p:nvSpPr>
          <p:cNvPr id="11" name="Rectangle 10"/>
          <p:cNvSpPr/>
          <p:nvPr/>
        </p:nvSpPr>
        <p:spPr>
          <a:xfrm>
            <a:off x="0" y="1143000"/>
            <a:ext cx="9144000" cy="228600"/>
          </a:xfrm>
          <a:prstGeom prst="rect">
            <a:avLst/>
          </a:prstGeom>
          <a:solidFill>
            <a:srgbClr val="7BBE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a:endParaRPr>
          </a:p>
        </p:txBody>
      </p:sp>
      <p:sp>
        <p:nvSpPr>
          <p:cNvPr id="8" name="TextBox 7"/>
          <p:cNvSpPr txBox="1"/>
          <p:nvPr/>
        </p:nvSpPr>
        <p:spPr>
          <a:xfrm>
            <a:off x="228600" y="457200"/>
            <a:ext cx="6172200" cy="584776"/>
          </a:xfrm>
          <a:prstGeom prst="rect">
            <a:avLst/>
          </a:prstGeom>
          <a:noFill/>
        </p:spPr>
        <p:txBody>
          <a:bodyPr wrap="square" rtlCol="0">
            <a:spAutoFit/>
          </a:bodyPr>
          <a:lstStyle/>
          <a:p>
            <a:r>
              <a:rPr lang="en-US" sz="3200" b="1" dirty="0" smtClean="0">
                <a:solidFill>
                  <a:srgbClr val="159BCD"/>
                </a:solidFill>
                <a:latin typeface="Arial"/>
                <a:cs typeface="Arial"/>
              </a:rPr>
              <a:t>Success Measurements</a:t>
            </a:r>
            <a:endParaRPr lang="en-US" sz="3200" b="1" dirty="0">
              <a:solidFill>
                <a:srgbClr val="159BCD"/>
              </a:solidFill>
              <a:latin typeface="Arial"/>
              <a:cs typeface="Arial"/>
            </a:endParaRPr>
          </a:p>
        </p:txBody>
      </p:sp>
    </p:spTree>
    <p:extLst>
      <p:ext uri="{BB962C8B-B14F-4D97-AF65-F5344CB8AC3E}">
        <p14:creationId xmlns:p14="http://schemas.microsoft.com/office/powerpoint/2010/main" val="178538633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2988</TotalTime>
  <Words>446</Words>
  <Application>Microsoft Office PowerPoint</Application>
  <PresentationFormat>On-screen Show (4:3)</PresentationFormat>
  <Paragraphs>138</Paragraphs>
  <Slides>11</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MS PGothic</vt:lpstr>
      <vt:lpstr>Arial</vt:lpstr>
      <vt:lpstr>Calibri</vt:lpstr>
      <vt:lpstr>Lucida Grande</vt:lpstr>
      <vt:lpstr>ヒラギノ角ゴ Pro W3</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Kaiser Permanente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Seth J. Baruch</dc:creator>
  <cp:lastModifiedBy>Bruce Jensen</cp:lastModifiedBy>
  <cp:revision>297</cp:revision>
  <dcterms:created xsi:type="dcterms:W3CDTF">2015-04-13T20:47:06Z</dcterms:created>
  <dcterms:modified xsi:type="dcterms:W3CDTF">2017-05-11T20:56:32Z</dcterms:modified>
</cp:coreProperties>
</file>