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</p:sldIdLst>
  <p:sldSz cy="6858000" cx="121935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33" roundtripDataSignature="AMtx7mgpcc+jJ+DjP/p4SVlvmoN/IqDP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customschemas.google.com/relationships/presentationmetadata" Target="metadata"/><Relationship Id="rId10" Type="http://schemas.openxmlformats.org/officeDocument/2006/relationships/slide" Target="slides/slide2.xml"/><Relationship Id="rId32" Type="http://schemas.openxmlformats.org/officeDocument/2006/relationships/slide" Target="slides/slide24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n"/>
          <p:cNvSpPr/>
          <p:nvPr>
            <p:ph idx="2" type="sldImg"/>
          </p:nvPr>
        </p:nvSpPr>
        <p:spPr>
          <a:xfrm>
            <a:off x="1106488" y="812800"/>
            <a:ext cx="5319712" cy="3983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" name="Google Shape;19;n"/>
          <p:cNvSpPr txBox="1"/>
          <p:nvPr>
            <p:ph idx="1" type="body"/>
          </p:nvPr>
        </p:nvSpPr>
        <p:spPr>
          <a:xfrm>
            <a:off x="755650" y="5078413"/>
            <a:ext cx="6022975" cy="4786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n"/>
          <p:cNvSpPr txBox="1"/>
          <p:nvPr/>
        </p:nvSpPr>
        <p:spPr>
          <a:xfrm>
            <a:off x="0" y="0"/>
            <a:ext cx="3268663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n"/>
          <p:cNvSpPr txBox="1"/>
          <p:nvPr/>
        </p:nvSpPr>
        <p:spPr>
          <a:xfrm>
            <a:off x="4278313" y="0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n"/>
          <p:cNvSpPr txBox="1"/>
          <p:nvPr/>
        </p:nvSpPr>
        <p:spPr>
          <a:xfrm>
            <a:off x="0" y="10156825"/>
            <a:ext cx="3268663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n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lang="fr-FR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sz="1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97" name="Google Shape;297;p1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1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99" name="Google Shape;299;p1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07" name="Google Shape;3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:notes"/>
          <p:cNvSpPr/>
          <p:nvPr>
            <p:ph idx="2" type="sldImg"/>
          </p:nvPr>
        </p:nvSpPr>
        <p:spPr>
          <a:xfrm>
            <a:off x="134938" y="693738"/>
            <a:ext cx="65849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23" name="Google Shape;323;p3:notes"/>
          <p:cNvSpPr/>
          <p:nvPr>
            <p:ph idx="2" type="sldImg"/>
          </p:nvPr>
        </p:nvSpPr>
        <p:spPr>
          <a:xfrm>
            <a:off x="1068388" y="725488"/>
            <a:ext cx="5159375" cy="3581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24" name="Google Shape;324;p3:notes"/>
          <p:cNvSpPr txBox="1"/>
          <p:nvPr>
            <p:ph idx="1" type="body"/>
          </p:nvPr>
        </p:nvSpPr>
        <p:spPr>
          <a:xfrm>
            <a:off x="730250" y="4537075"/>
            <a:ext cx="5838825" cy="4298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33" name="Google Shape;333;p4:notes"/>
          <p:cNvSpPr/>
          <p:nvPr>
            <p:ph idx="2" type="sldImg"/>
          </p:nvPr>
        </p:nvSpPr>
        <p:spPr>
          <a:xfrm>
            <a:off x="465138" y="1143000"/>
            <a:ext cx="59277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34" name="Google Shape;3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45" name="Google Shape;345;p5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5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7" name="Google Shape;347;p5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55" name="Google Shape;355;p6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57" name="Google Shape;35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6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69" name="Google Shape;369;p7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0" name="Google Shape;3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71" name="Google Shape;37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7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84" name="Google Shape;384;p8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5" name="Google Shape;38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6" name="Google Shape;38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8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9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99" name="Google Shape;399;p9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Google Shape;400;p9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01" name="Google Shape;401;p9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0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09" name="Google Shape;409;p10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Google Shape;41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11" name="Google Shape;4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0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1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23" name="Google Shape;423;p11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4" name="Google Shape;424;p11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25" name="Google Shape;425;p11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ed851a89cf_0_0:notes"/>
          <p:cNvSpPr/>
          <p:nvPr>
            <p:ph idx="2" type="sldImg"/>
          </p:nvPr>
        </p:nvSpPr>
        <p:spPr>
          <a:xfrm>
            <a:off x="1106488" y="812800"/>
            <a:ext cx="5319600" cy="3983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ed851a89cf_0_0:notes"/>
          <p:cNvSpPr txBox="1"/>
          <p:nvPr>
            <p:ph idx="1" type="body"/>
          </p:nvPr>
        </p:nvSpPr>
        <p:spPr>
          <a:xfrm>
            <a:off x="755650" y="5078413"/>
            <a:ext cx="6023100" cy="47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3ed851a89cf_0_0:notes"/>
          <p:cNvSpPr txBox="1"/>
          <p:nvPr>
            <p:ph idx="12" type="sldNum"/>
          </p:nvPr>
        </p:nvSpPr>
        <p:spPr>
          <a:xfrm>
            <a:off x="4278313" y="10156825"/>
            <a:ext cx="3255900" cy="509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6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41" name="Google Shape;441;p16:notes"/>
          <p:cNvSpPr/>
          <p:nvPr/>
        </p:nvSpPr>
        <p:spPr>
          <a:xfrm>
            <a:off x="4278313" y="10156825"/>
            <a:ext cx="32702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2" name="Google Shape;442;p16:notes"/>
          <p:cNvSpPr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190500" lvl="0" marL="215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3" name="Google Shape;443;p16:notes"/>
          <p:cNvSpPr/>
          <p:nvPr/>
        </p:nvSpPr>
        <p:spPr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190500" lvl="0" marL="21590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4" name="Google Shape;444;p16:notes"/>
          <p:cNvSpPr/>
          <p:nvPr/>
        </p:nvSpPr>
        <p:spPr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188913" lvl="0" marL="21590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5" name="Google Shape;445;p16:notes"/>
          <p:cNvSpPr/>
          <p:nvPr/>
        </p:nvSpPr>
        <p:spPr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6" name="Google Shape;44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6:notes"/>
          <p:cNvSpPr/>
          <p:nvPr>
            <p:ph idx="2" type="sldImg"/>
          </p:nvPr>
        </p:nvSpPr>
        <p:spPr>
          <a:xfrm>
            <a:off x="381000" y="695325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2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62" name="Google Shape;462;p22:notes"/>
          <p:cNvSpPr txBox="1"/>
          <p:nvPr/>
        </p:nvSpPr>
        <p:spPr>
          <a:xfrm>
            <a:off x="4278313" y="10156825"/>
            <a:ext cx="32702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3" name="Google Shape;46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64" name="Google Shape;46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2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ebf040a075_0_0:notes"/>
          <p:cNvSpPr txBox="1"/>
          <p:nvPr>
            <p:ph idx="12" type="sldNum"/>
          </p:nvPr>
        </p:nvSpPr>
        <p:spPr>
          <a:xfrm>
            <a:off x="4278313" y="10156825"/>
            <a:ext cx="32559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76" name="Google Shape;476;g3ebf040a075_0_0:notes"/>
          <p:cNvSpPr txBox="1"/>
          <p:nvPr/>
        </p:nvSpPr>
        <p:spPr>
          <a:xfrm>
            <a:off x="4278313" y="10156825"/>
            <a:ext cx="3270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7" name="Google Shape;477;g3ebf040a07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78" name="Google Shape;478;g3ebf040a07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ebf040a075_0_0:notes"/>
          <p:cNvSpPr txBox="1"/>
          <p:nvPr/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7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490" name="Google Shape;490;p17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1" name="Google Shape;49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92" name="Google Shape;49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7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3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04" name="Google Shape;504;p23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5" name="Google Shape;50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06" name="Google Shape;50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3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8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24" name="Google Shape;524;p18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5" name="Google Shape;525;p18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26" name="Google Shape;526;p18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9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34" name="Google Shape;534;p19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5" name="Google Shape;53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36" name="Google Shape;53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19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6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48" name="Google Shape;548;p26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9" name="Google Shape;54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50" name="Google Shape;55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6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0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62" name="Google Shape;562;p30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3" name="Google Shape;56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64" name="Google Shape;564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0:notes"/>
          <p:cNvSpPr txBox="1"/>
          <p:nvPr/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ebf040a075_1_0:notes"/>
          <p:cNvSpPr txBox="1"/>
          <p:nvPr>
            <p:ph idx="12" type="sldNum"/>
          </p:nvPr>
        </p:nvSpPr>
        <p:spPr>
          <a:xfrm>
            <a:off x="4278313" y="10156825"/>
            <a:ext cx="3255900" cy="509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76" name="Google Shape;576;g3ebf040a075_1_0:notes"/>
          <p:cNvSpPr txBox="1"/>
          <p:nvPr/>
        </p:nvSpPr>
        <p:spPr>
          <a:xfrm>
            <a:off x="4278313" y="10156825"/>
            <a:ext cx="32688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7" name="Google Shape;577;g3ebf040a07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78" name="Google Shape;578;g3ebf040a07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ebf040a075_1_0:notes"/>
          <p:cNvSpPr txBox="1"/>
          <p:nvPr/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ed89e93abb_0_2:notes"/>
          <p:cNvSpPr/>
          <p:nvPr>
            <p:ph idx="2" type="sldImg"/>
          </p:nvPr>
        </p:nvSpPr>
        <p:spPr>
          <a:xfrm>
            <a:off x="1106488" y="812800"/>
            <a:ext cx="5319600" cy="3983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ed89e93abb_0_2:notes"/>
          <p:cNvSpPr txBox="1"/>
          <p:nvPr>
            <p:ph idx="1" type="body"/>
          </p:nvPr>
        </p:nvSpPr>
        <p:spPr>
          <a:xfrm>
            <a:off x="755650" y="5078413"/>
            <a:ext cx="6023100" cy="478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g3ed89e93abb_0_2:notes"/>
          <p:cNvSpPr txBox="1"/>
          <p:nvPr>
            <p:ph idx="12" type="sldNum"/>
          </p:nvPr>
        </p:nvSpPr>
        <p:spPr>
          <a:xfrm>
            <a:off x="4278313" y="10156825"/>
            <a:ext cx="3255900" cy="509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7:notes"/>
          <p:cNvSpPr txBox="1"/>
          <p:nvPr>
            <p:ph idx="12" type="sldNum"/>
          </p:nvPr>
        </p:nvSpPr>
        <p:spPr>
          <a:xfrm>
            <a:off x="4278313" y="10156825"/>
            <a:ext cx="3255962" cy="5095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97" name="Google Shape;597;p37:notes"/>
          <p:cNvSpPr txBox="1"/>
          <p:nvPr/>
        </p:nvSpPr>
        <p:spPr>
          <a:xfrm>
            <a:off x="4278313" y="10156825"/>
            <a:ext cx="3268662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fr-FR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8" name="Google Shape;598;p37:notes"/>
          <p:cNvSpPr/>
          <p:nvPr>
            <p:ph idx="2" type="sldImg"/>
          </p:nvPr>
        </p:nvSpPr>
        <p:spPr>
          <a:xfrm>
            <a:off x="1106488" y="812800"/>
            <a:ext cx="5345112" cy="40084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99" name="Google Shape;599;p37:notes"/>
          <p:cNvSpPr txBox="1"/>
          <p:nvPr>
            <p:ph idx="1"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9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9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8"/>
          <p:cNvSpPr txBox="1"/>
          <p:nvPr>
            <p:ph type="ctrTitle"/>
          </p:nvPr>
        </p:nvSpPr>
        <p:spPr>
          <a:xfrm>
            <a:off x="1524000" y="1122363"/>
            <a:ext cx="914558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8"/>
          <p:cNvSpPr txBox="1"/>
          <p:nvPr>
            <p:ph idx="1" type="subTitle"/>
          </p:nvPr>
        </p:nvSpPr>
        <p:spPr>
          <a:xfrm>
            <a:off x="1524000" y="3602038"/>
            <a:ext cx="914558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8" name="Google Shape;58;p48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8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9"/>
          <p:cNvSpPr txBox="1"/>
          <p:nvPr>
            <p:ph type="title"/>
          </p:nvPr>
        </p:nvSpPr>
        <p:spPr>
          <a:xfrm>
            <a:off x="1506538" y="2405063"/>
            <a:ext cx="7740650" cy="162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9"/>
          <p:cNvSpPr txBox="1"/>
          <p:nvPr>
            <p:ph idx="1" type="body"/>
          </p:nvPr>
        </p:nvSpPr>
        <p:spPr>
          <a:xfrm>
            <a:off x="609600" y="1604963"/>
            <a:ext cx="109474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49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9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0"/>
          <p:cNvSpPr txBox="1"/>
          <p:nvPr>
            <p:ph type="title"/>
          </p:nvPr>
        </p:nvSpPr>
        <p:spPr>
          <a:xfrm>
            <a:off x="831850" y="1709738"/>
            <a:ext cx="10517188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0"/>
          <p:cNvSpPr txBox="1"/>
          <p:nvPr>
            <p:ph idx="1" type="body"/>
          </p:nvPr>
        </p:nvSpPr>
        <p:spPr>
          <a:xfrm>
            <a:off x="831850" y="4589463"/>
            <a:ext cx="10517188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50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0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1"/>
          <p:cNvSpPr txBox="1"/>
          <p:nvPr>
            <p:ph type="title"/>
          </p:nvPr>
        </p:nvSpPr>
        <p:spPr>
          <a:xfrm>
            <a:off x="1506538" y="2405063"/>
            <a:ext cx="7740650" cy="162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1"/>
          <p:cNvSpPr txBox="1"/>
          <p:nvPr>
            <p:ph idx="1" type="body"/>
          </p:nvPr>
        </p:nvSpPr>
        <p:spPr>
          <a:xfrm>
            <a:off x="609600" y="1604963"/>
            <a:ext cx="53975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51"/>
          <p:cNvSpPr txBox="1"/>
          <p:nvPr>
            <p:ph idx="2" type="body"/>
          </p:nvPr>
        </p:nvSpPr>
        <p:spPr>
          <a:xfrm>
            <a:off x="6159500" y="1604963"/>
            <a:ext cx="53975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51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1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2"/>
          <p:cNvSpPr txBox="1"/>
          <p:nvPr>
            <p:ph type="title"/>
          </p:nvPr>
        </p:nvSpPr>
        <p:spPr>
          <a:xfrm>
            <a:off x="839788" y="365125"/>
            <a:ext cx="105171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9" name="Google Shape;79;p5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52"/>
          <p:cNvSpPr txBox="1"/>
          <p:nvPr>
            <p:ph idx="3" type="body"/>
          </p:nvPr>
        </p:nvSpPr>
        <p:spPr>
          <a:xfrm>
            <a:off x="6173788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1" name="Google Shape;81;p52"/>
          <p:cNvSpPr txBox="1"/>
          <p:nvPr>
            <p:ph idx="4" type="body"/>
          </p:nvPr>
        </p:nvSpPr>
        <p:spPr>
          <a:xfrm>
            <a:off x="6173788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2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2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3"/>
          <p:cNvSpPr txBox="1"/>
          <p:nvPr>
            <p:ph type="title"/>
          </p:nvPr>
        </p:nvSpPr>
        <p:spPr>
          <a:xfrm>
            <a:off x="1506538" y="2405063"/>
            <a:ext cx="7740650" cy="162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3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3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4"/>
          <p:cNvSpPr txBox="1"/>
          <p:nvPr>
            <p:ph idx="1" type="body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1" name="Google Shape;91;p5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2" name="Google Shape;92;p54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4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55"/>
          <p:cNvSpPr/>
          <p:nvPr>
            <p:ph idx="2" type="pic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5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55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5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6"/>
          <p:cNvSpPr txBox="1"/>
          <p:nvPr>
            <p:ph type="title"/>
          </p:nvPr>
        </p:nvSpPr>
        <p:spPr>
          <a:xfrm>
            <a:off x="1506538" y="2405063"/>
            <a:ext cx="7740650" cy="162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6"/>
          <p:cNvSpPr txBox="1"/>
          <p:nvPr>
            <p:ph idx="1" type="body"/>
          </p:nvPr>
        </p:nvSpPr>
        <p:spPr>
          <a:xfrm rot="5400000">
            <a:off x="3833019" y="-1618456"/>
            <a:ext cx="4500562" cy="109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56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56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7"/>
          <p:cNvSpPr txBox="1"/>
          <p:nvPr>
            <p:ph type="title"/>
          </p:nvPr>
        </p:nvSpPr>
        <p:spPr>
          <a:xfrm rot="5400000">
            <a:off x="7938294" y="2486819"/>
            <a:ext cx="4500562" cy="273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57"/>
          <p:cNvSpPr txBox="1"/>
          <p:nvPr>
            <p:ph idx="1" type="body"/>
          </p:nvPr>
        </p:nvSpPr>
        <p:spPr>
          <a:xfrm rot="5400000">
            <a:off x="2388394" y="-173831"/>
            <a:ext cx="4500562" cy="805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57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57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1"/>
          <p:cNvSpPr txBox="1"/>
          <p:nvPr>
            <p:ph type="title"/>
          </p:nvPr>
        </p:nvSpPr>
        <p:spPr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1"/>
          <p:cNvSpPr txBox="1"/>
          <p:nvPr>
            <p:ph idx="1" type="body"/>
          </p:nvPr>
        </p:nvSpPr>
        <p:spPr>
          <a:xfrm>
            <a:off x="609600" y="1604963"/>
            <a:ext cx="10969625" cy="4522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8"/>
          <p:cNvSpPr txBox="1"/>
          <p:nvPr>
            <p:ph type="ctrTitle"/>
          </p:nvPr>
        </p:nvSpPr>
        <p:spPr>
          <a:xfrm>
            <a:off x="1524000" y="1122363"/>
            <a:ext cx="914558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88"/>
          <p:cNvSpPr txBox="1"/>
          <p:nvPr>
            <p:ph idx="1" type="subTitle"/>
          </p:nvPr>
        </p:nvSpPr>
        <p:spPr>
          <a:xfrm>
            <a:off x="1524000" y="3602038"/>
            <a:ext cx="914558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lv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9"/>
          <p:cNvSpPr txBox="1"/>
          <p:nvPr>
            <p:ph type="title"/>
          </p:nvPr>
        </p:nvSpPr>
        <p:spPr>
          <a:xfrm>
            <a:off x="831850" y="1709738"/>
            <a:ext cx="10517188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89"/>
          <p:cNvSpPr txBox="1"/>
          <p:nvPr>
            <p:ph idx="1" type="body"/>
          </p:nvPr>
        </p:nvSpPr>
        <p:spPr>
          <a:xfrm>
            <a:off x="831850" y="4589463"/>
            <a:ext cx="10517188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0"/>
          <p:cNvSpPr txBox="1"/>
          <p:nvPr>
            <p:ph type="title"/>
          </p:nvPr>
        </p:nvSpPr>
        <p:spPr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90"/>
          <p:cNvSpPr txBox="1"/>
          <p:nvPr>
            <p:ph idx="1" type="body"/>
          </p:nvPr>
        </p:nvSpPr>
        <p:spPr>
          <a:xfrm>
            <a:off x="609600" y="1604963"/>
            <a:ext cx="5408613" cy="4522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90"/>
          <p:cNvSpPr txBox="1"/>
          <p:nvPr>
            <p:ph idx="2" type="body"/>
          </p:nvPr>
        </p:nvSpPr>
        <p:spPr>
          <a:xfrm>
            <a:off x="6170613" y="1604963"/>
            <a:ext cx="5408612" cy="4522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1"/>
          <p:cNvSpPr txBox="1"/>
          <p:nvPr>
            <p:ph type="title"/>
          </p:nvPr>
        </p:nvSpPr>
        <p:spPr>
          <a:xfrm>
            <a:off x="839788" y="365125"/>
            <a:ext cx="105171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9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0" name="Google Shape;140;p9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91"/>
          <p:cNvSpPr txBox="1"/>
          <p:nvPr>
            <p:ph idx="3" type="body"/>
          </p:nvPr>
        </p:nvSpPr>
        <p:spPr>
          <a:xfrm>
            <a:off x="6173788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91"/>
          <p:cNvSpPr txBox="1"/>
          <p:nvPr>
            <p:ph idx="4" type="body"/>
          </p:nvPr>
        </p:nvSpPr>
        <p:spPr>
          <a:xfrm>
            <a:off x="6173788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2"/>
          <p:cNvSpPr txBox="1"/>
          <p:nvPr>
            <p:ph type="title"/>
          </p:nvPr>
        </p:nvSpPr>
        <p:spPr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94"/>
          <p:cNvSpPr txBox="1"/>
          <p:nvPr>
            <p:ph idx="1" type="body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9" name="Google Shape;149;p9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95"/>
          <p:cNvSpPr/>
          <p:nvPr>
            <p:ph idx="2" type="pic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9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6"/>
          <p:cNvSpPr txBox="1"/>
          <p:nvPr>
            <p:ph type="title"/>
          </p:nvPr>
        </p:nvSpPr>
        <p:spPr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96"/>
          <p:cNvSpPr txBox="1"/>
          <p:nvPr>
            <p:ph idx="1" type="body"/>
          </p:nvPr>
        </p:nvSpPr>
        <p:spPr>
          <a:xfrm rot="5400000">
            <a:off x="3833019" y="-1618456"/>
            <a:ext cx="4522787" cy="1096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7"/>
          <p:cNvSpPr txBox="1"/>
          <p:nvPr>
            <p:ph type="title"/>
          </p:nvPr>
        </p:nvSpPr>
        <p:spPr>
          <a:xfrm rot="5400000">
            <a:off x="7281069" y="1829594"/>
            <a:ext cx="5854700" cy="2741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97"/>
          <p:cNvSpPr txBox="1"/>
          <p:nvPr>
            <p:ph idx="1" type="body"/>
          </p:nvPr>
        </p:nvSpPr>
        <p:spPr>
          <a:xfrm rot="5400000">
            <a:off x="1720057" y="-837407"/>
            <a:ext cx="5854700" cy="80756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3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3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8"/>
          <p:cNvSpPr txBox="1"/>
          <p:nvPr>
            <p:ph type="ctrTitle"/>
          </p:nvPr>
        </p:nvSpPr>
        <p:spPr>
          <a:xfrm>
            <a:off x="1524000" y="1122363"/>
            <a:ext cx="914558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58"/>
          <p:cNvSpPr txBox="1"/>
          <p:nvPr>
            <p:ph idx="1" type="subTitle"/>
          </p:nvPr>
        </p:nvSpPr>
        <p:spPr>
          <a:xfrm>
            <a:off x="1524000" y="3602038"/>
            <a:ext cx="914558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3" name="Google Shape;183;p58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58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9"/>
          <p:cNvSpPr txBox="1"/>
          <p:nvPr>
            <p:ph type="title"/>
          </p:nvPr>
        </p:nvSpPr>
        <p:spPr>
          <a:xfrm>
            <a:off x="609600" y="273050"/>
            <a:ext cx="10947400" cy="1119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59"/>
          <p:cNvSpPr txBox="1"/>
          <p:nvPr>
            <p:ph idx="1" type="body"/>
          </p:nvPr>
        </p:nvSpPr>
        <p:spPr>
          <a:xfrm>
            <a:off x="609600" y="1604963"/>
            <a:ext cx="109474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59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59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0"/>
          <p:cNvSpPr txBox="1"/>
          <p:nvPr>
            <p:ph type="title"/>
          </p:nvPr>
        </p:nvSpPr>
        <p:spPr>
          <a:xfrm>
            <a:off x="831850" y="1709738"/>
            <a:ext cx="10517188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60"/>
          <p:cNvSpPr txBox="1"/>
          <p:nvPr>
            <p:ph idx="1" type="body"/>
          </p:nvPr>
        </p:nvSpPr>
        <p:spPr>
          <a:xfrm>
            <a:off x="831850" y="4589463"/>
            <a:ext cx="10517188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3" name="Google Shape;193;p60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60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1"/>
          <p:cNvSpPr txBox="1"/>
          <p:nvPr>
            <p:ph type="title"/>
          </p:nvPr>
        </p:nvSpPr>
        <p:spPr>
          <a:xfrm>
            <a:off x="609600" y="273050"/>
            <a:ext cx="10947400" cy="1119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61"/>
          <p:cNvSpPr txBox="1"/>
          <p:nvPr>
            <p:ph idx="1" type="body"/>
          </p:nvPr>
        </p:nvSpPr>
        <p:spPr>
          <a:xfrm>
            <a:off x="609600" y="1604963"/>
            <a:ext cx="53975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61"/>
          <p:cNvSpPr txBox="1"/>
          <p:nvPr>
            <p:ph idx="2" type="body"/>
          </p:nvPr>
        </p:nvSpPr>
        <p:spPr>
          <a:xfrm>
            <a:off x="6159500" y="1604963"/>
            <a:ext cx="53975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61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61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2"/>
          <p:cNvSpPr txBox="1"/>
          <p:nvPr>
            <p:ph type="title"/>
          </p:nvPr>
        </p:nvSpPr>
        <p:spPr>
          <a:xfrm>
            <a:off x="839788" y="365125"/>
            <a:ext cx="105171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4" name="Google Shape;204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62"/>
          <p:cNvSpPr txBox="1"/>
          <p:nvPr>
            <p:ph idx="3" type="body"/>
          </p:nvPr>
        </p:nvSpPr>
        <p:spPr>
          <a:xfrm>
            <a:off x="6173788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6" name="Google Shape;206;p62"/>
          <p:cNvSpPr txBox="1"/>
          <p:nvPr>
            <p:ph idx="4" type="body"/>
          </p:nvPr>
        </p:nvSpPr>
        <p:spPr>
          <a:xfrm>
            <a:off x="6173788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62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62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3"/>
          <p:cNvSpPr txBox="1"/>
          <p:nvPr>
            <p:ph type="title"/>
          </p:nvPr>
        </p:nvSpPr>
        <p:spPr>
          <a:xfrm>
            <a:off x="609600" y="273050"/>
            <a:ext cx="10947400" cy="1119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63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63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64"/>
          <p:cNvSpPr txBox="1"/>
          <p:nvPr>
            <p:ph idx="1" type="body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6" name="Google Shape;216;p6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7" name="Google Shape;217;p64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64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65"/>
          <p:cNvSpPr/>
          <p:nvPr>
            <p:ph idx="2" type="pic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6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3" name="Google Shape;223;p65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65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6"/>
          <p:cNvSpPr txBox="1"/>
          <p:nvPr>
            <p:ph type="title"/>
          </p:nvPr>
        </p:nvSpPr>
        <p:spPr>
          <a:xfrm>
            <a:off x="609600" y="273050"/>
            <a:ext cx="10947400" cy="1119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66"/>
          <p:cNvSpPr txBox="1"/>
          <p:nvPr>
            <p:ph idx="1" type="body"/>
          </p:nvPr>
        </p:nvSpPr>
        <p:spPr>
          <a:xfrm rot="5400000">
            <a:off x="3833019" y="-1618456"/>
            <a:ext cx="4500562" cy="109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8" name="Google Shape;228;p66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66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7"/>
          <p:cNvSpPr txBox="1"/>
          <p:nvPr>
            <p:ph type="title"/>
          </p:nvPr>
        </p:nvSpPr>
        <p:spPr>
          <a:xfrm rot="5400000">
            <a:off x="7272338" y="1820863"/>
            <a:ext cx="5832475" cy="2736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67"/>
          <p:cNvSpPr txBox="1"/>
          <p:nvPr>
            <p:ph idx="1" type="body"/>
          </p:nvPr>
        </p:nvSpPr>
        <p:spPr>
          <a:xfrm rot="5400000">
            <a:off x="1722438" y="-839787"/>
            <a:ext cx="5832475" cy="805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3" name="Google Shape;233;p67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67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8"/>
          <p:cNvSpPr txBox="1"/>
          <p:nvPr>
            <p:ph type="ctrTitle"/>
          </p:nvPr>
        </p:nvSpPr>
        <p:spPr>
          <a:xfrm>
            <a:off x="1524000" y="1122363"/>
            <a:ext cx="914558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78"/>
          <p:cNvSpPr txBox="1"/>
          <p:nvPr>
            <p:ph idx="1" type="subTitle"/>
          </p:nvPr>
        </p:nvSpPr>
        <p:spPr>
          <a:xfrm>
            <a:off x="1524000" y="3602038"/>
            <a:ext cx="9145588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lv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3" name="Google Shape;253;p78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9"/>
          <p:cNvSpPr txBox="1"/>
          <p:nvPr>
            <p:ph type="title"/>
          </p:nvPr>
        </p:nvSpPr>
        <p:spPr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79"/>
          <p:cNvSpPr txBox="1"/>
          <p:nvPr>
            <p:ph idx="1" type="body"/>
          </p:nvPr>
        </p:nvSpPr>
        <p:spPr>
          <a:xfrm>
            <a:off x="609600" y="1604963"/>
            <a:ext cx="10966450" cy="4519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7" name="Google Shape;257;p79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0"/>
          <p:cNvSpPr txBox="1"/>
          <p:nvPr>
            <p:ph type="title"/>
          </p:nvPr>
        </p:nvSpPr>
        <p:spPr>
          <a:xfrm>
            <a:off x="831850" y="1709738"/>
            <a:ext cx="10517188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80"/>
          <p:cNvSpPr txBox="1"/>
          <p:nvPr>
            <p:ph idx="1" type="body"/>
          </p:nvPr>
        </p:nvSpPr>
        <p:spPr>
          <a:xfrm>
            <a:off x="831850" y="4589463"/>
            <a:ext cx="10517188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1" name="Google Shape;261;p80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81"/>
          <p:cNvSpPr txBox="1"/>
          <p:nvPr>
            <p:ph type="title"/>
          </p:nvPr>
        </p:nvSpPr>
        <p:spPr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81"/>
          <p:cNvSpPr txBox="1"/>
          <p:nvPr>
            <p:ph idx="1" type="body"/>
          </p:nvPr>
        </p:nvSpPr>
        <p:spPr>
          <a:xfrm>
            <a:off x="609600" y="1604963"/>
            <a:ext cx="5407025" cy="4519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81"/>
          <p:cNvSpPr txBox="1"/>
          <p:nvPr>
            <p:ph idx="2" type="body"/>
          </p:nvPr>
        </p:nvSpPr>
        <p:spPr>
          <a:xfrm>
            <a:off x="6169025" y="1604963"/>
            <a:ext cx="5407025" cy="4519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81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2"/>
          <p:cNvSpPr txBox="1"/>
          <p:nvPr>
            <p:ph type="title"/>
          </p:nvPr>
        </p:nvSpPr>
        <p:spPr>
          <a:xfrm>
            <a:off x="839788" y="365125"/>
            <a:ext cx="1051718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8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0" name="Google Shape;270;p8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82"/>
          <p:cNvSpPr txBox="1"/>
          <p:nvPr>
            <p:ph idx="3" type="body"/>
          </p:nvPr>
        </p:nvSpPr>
        <p:spPr>
          <a:xfrm>
            <a:off x="6173788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2" name="Google Shape;272;p82"/>
          <p:cNvSpPr txBox="1"/>
          <p:nvPr>
            <p:ph idx="4" type="body"/>
          </p:nvPr>
        </p:nvSpPr>
        <p:spPr>
          <a:xfrm>
            <a:off x="6173788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3" name="Google Shape;273;p82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3"/>
          <p:cNvSpPr txBox="1"/>
          <p:nvPr>
            <p:ph type="title"/>
          </p:nvPr>
        </p:nvSpPr>
        <p:spPr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83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84"/>
          <p:cNvSpPr txBox="1"/>
          <p:nvPr>
            <p:ph idx="1" type="body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0" name="Google Shape;280;p8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1" name="Google Shape;281;p84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85"/>
          <p:cNvSpPr/>
          <p:nvPr>
            <p:ph idx="2" type="pic"/>
          </p:nvPr>
        </p:nvSpPr>
        <p:spPr>
          <a:xfrm>
            <a:off x="5183188" y="987425"/>
            <a:ext cx="617378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8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86" name="Google Shape;286;p85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6"/>
          <p:cNvSpPr txBox="1"/>
          <p:nvPr>
            <p:ph type="title"/>
          </p:nvPr>
        </p:nvSpPr>
        <p:spPr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86"/>
          <p:cNvSpPr txBox="1"/>
          <p:nvPr>
            <p:ph idx="1" type="body"/>
          </p:nvPr>
        </p:nvSpPr>
        <p:spPr>
          <a:xfrm rot="5400000">
            <a:off x="3833019" y="-1618456"/>
            <a:ext cx="4519612" cy="10966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0" name="Google Shape;290;p86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7"/>
          <p:cNvSpPr txBox="1"/>
          <p:nvPr>
            <p:ph type="title"/>
          </p:nvPr>
        </p:nvSpPr>
        <p:spPr>
          <a:xfrm rot="5400000">
            <a:off x="7279482" y="1828007"/>
            <a:ext cx="5851525" cy="2741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87"/>
          <p:cNvSpPr txBox="1"/>
          <p:nvPr>
            <p:ph idx="1" type="body"/>
          </p:nvPr>
        </p:nvSpPr>
        <p:spPr>
          <a:xfrm rot="5400000">
            <a:off x="1720057" y="-837407"/>
            <a:ext cx="5851525" cy="8072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4" name="Google Shape;294;p87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8"/>
          <p:cNvGrpSpPr/>
          <p:nvPr/>
        </p:nvGrpSpPr>
        <p:grpSpPr>
          <a:xfrm>
            <a:off x="0" y="-7938"/>
            <a:ext cx="12166601" cy="6840538"/>
            <a:chOff x="0" y="-5"/>
            <a:chExt cx="7664" cy="4309"/>
          </a:xfrm>
        </p:grpSpPr>
        <p:cxnSp>
          <p:nvCxnSpPr>
            <p:cNvPr id="26" name="Google Shape;26;p38"/>
            <p:cNvCxnSpPr/>
            <p:nvPr/>
          </p:nvCxnSpPr>
          <p:spPr>
            <a:xfrm>
              <a:off x="5890" y="0"/>
              <a:ext cx="752" cy="4304"/>
            </a:xfrm>
            <a:prstGeom prst="straightConnector1">
              <a:avLst/>
            </a:prstGeom>
            <a:noFill/>
            <a:ln cap="sq" cmpd="sng" w="9525">
              <a:solidFill>
                <a:srgbClr val="BFBFBF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cxnSp>
          <p:nvCxnSpPr>
            <p:cNvPr id="27" name="Google Shape;27;p38"/>
            <p:cNvCxnSpPr/>
            <p:nvPr/>
          </p:nvCxnSpPr>
          <p:spPr>
            <a:xfrm flipH="1">
              <a:off x="4651" y="2319"/>
              <a:ext cx="3013" cy="1985"/>
            </a:xfrm>
            <a:prstGeom prst="straightConnector1">
              <a:avLst/>
            </a:prstGeom>
            <a:noFill/>
            <a:ln cap="sq" cmpd="sng" w="9525">
              <a:solidFill>
                <a:srgbClr val="D9D9D9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sp>
          <p:nvSpPr>
            <p:cNvPr id="28" name="Google Shape;28;p38"/>
            <p:cNvSpPr/>
            <p:nvPr/>
          </p:nvSpPr>
          <p:spPr>
            <a:xfrm>
              <a:off x="5771" y="-5"/>
              <a:ext cx="1878" cy="4309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8"/>
            <p:cNvSpPr/>
            <p:nvPr/>
          </p:nvSpPr>
          <p:spPr>
            <a:xfrm>
              <a:off x="6036" y="-5"/>
              <a:ext cx="1610" cy="4309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8"/>
            <p:cNvSpPr/>
            <p:nvPr/>
          </p:nvSpPr>
          <p:spPr>
            <a:xfrm>
              <a:off x="5614" y="1920"/>
              <a:ext cx="2030" cy="2384"/>
            </a:xfrm>
            <a:prstGeom prst="triangle">
              <a:avLst>
                <a:gd fmla="val 50000" name="adj"/>
              </a:avLst>
            </a:prstGeom>
            <a:solidFill>
              <a:srgbClr val="54A021">
                <a:alpha val="7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8"/>
            <p:cNvSpPr/>
            <p:nvPr/>
          </p:nvSpPr>
          <p:spPr>
            <a:xfrm>
              <a:off x="5867" y="-5"/>
              <a:ext cx="1781" cy="4309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8"/>
            <p:cNvSpPr/>
            <p:nvPr/>
          </p:nvSpPr>
          <p:spPr>
            <a:xfrm>
              <a:off x="6852" y="-5"/>
              <a:ext cx="797" cy="4309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8"/>
            <p:cNvSpPr/>
            <p:nvPr/>
          </p:nvSpPr>
          <p:spPr>
            <a:xfrm>
              <a:off x="6878" y="-5"/>
              <a:ext cx="771" cy="4309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8"/>
            <p:cNvSpPr/>
            <p:nvPr/>
          </p:nvSpPr>
          <p:spPr>
            <a:xfrm>
              <a:off x="6520" y="2261"/>
              <a:ext cx="1129" cy="2042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8"/>
            <p:cNvSpPr/>
            <p:nvPr/>
          </p:nvSpPr>
          <p:spPr>
            <a:xfrm>
              <a:off x="0" y="2528"/>
              <a:ext cx="266" cy="1776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36;p38"/>
          <p:cNvGrpSpPr/>
          <p:nvPr/>
        </p:nvGrpSpPr>
        <p:grpSpPr>
          <a:xfrm>
            <a:off x="0" y="-7938"/>
            <a:ext cx="12166601" cy="6840538"/>
            <a:chOff x="0" y="-5"/>
            <a:chExt cx="7664" cy="4309"/>
          </a:xfrm>
        </p:grpSpPr>
        <p:cxnSp>
          <p:nvCxnSpPr>
            <p:cNvPr id="37" name="Google Shape;37;p38"/>
            <p:cNvCxnSpPr/>
            <p:nvPr/>
          </p:nvCxnSpPr>
          <p:spPr>
            <a:xfrm>
              <a:off x="5891" y="0"/>
              <a:ext cx="752" cy="4304"/>
            </a:xfrm>
            <a:prstGeom prst="straightConnector1">
              <a:avLst/>
            </a:prstGeom>
            <a:noFill/>
            <a:ln cap="sq" cmpd="sng" w="9525">
              <a:solidFill>
                <a:srgbClr val="BFBFBF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cxnSp>
          <p:nvCxnSpPr>
            <p:cNvPr id="38" name="Google Shape;38;p38"/>
            <p:cNvCxnSpPr/>
            <p:nvPr/>
          </p:nvCxnSpPr>
          <p:spPr>
            <a:xfrm flipH="1">
              <a:off x="4649" y="2319"/>
              <a:ext cx="3015" cy="1985"/>
            </a:xfrm>
            <a:prstGeom prst="straightConnector1">
              <a:avLst/>
            </a:prstGeom>
            <a:noFill/>
            <a:ln cap="sq" cmpd="sng" w="9525">
              <a:solidFill>
                <a:srgbClr val="D9D9D9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sp>
          <p:nvSpPr>
            <p:cNvPr id="39" name="Google Shape;39;p38"/>
            <p:cNvSpPr/>
            <p:nvPr/>
          </p:nvSpPr>
          <p:spPr>
            <a:xfrm>
              <a:off x="5772" y="-5"/>
              <a:ext cx="1876" cy="4309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8"/>
            <p:cNvSpPr/>
            <p:nvPr/>
          </p:nvSpPr>
          <p:spPr>
            <a:xfrm>
              <a:off x="6037" y="-5"/>
              <a:ext cx="1614" cy="4309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8"/>
            <p:cNvSpPr/>
            <p:nvPr/>
          </p:nvSpPr>
          <p:spPr>
            <a:xfrm>
              <a:off x="5615" y="1920"/>
              <a:ext cx="2036" cy="2384"/>
            </a:xfrm>
            <a:prstGeom prst="triangle">
              <a:avLst>
                <a:gd fmla="val 50000" name="adj"/>
              </a:avLst>
            </a:prstGeom>
            <a:solidFill>
              <a:srgbClr val="54A021">
                <a:alpha val="7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38"/>
            <p:cNvSpPr/>
            <p:nvPr/>
          </p:nvSpPr>
          <p:spPr>
            <a:xfrm>
              <a:off x="5868" y="-5"/>
              <a:ext cx="1781" cy="4309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8"/>
            <p:cNvSpPr/>
            <p:nvPr/>
          </p:nvSpPr>
          <p:spPr>
            <a:xfrm>
              <a:off x="6853" y="-5"/>
              <a:ext cx="797" cy="4309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8"/>
            <p:cNvSpPr/>
            <p:nvPr/>
          </p:nvSpPr>
          <p:spPr>
            <a:xfrm>
              <a:off x="6879" y="-5"/>
              <a:ext cx="771" cy="4309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38"/>
            <p:cNvSpPr/>
            <p:nvPr/>
          </p:nvSpPr>
          <p:spPr>
            <a:xfrm>
              <a:off x="6521" y="2261"/>
              <a:ext cx="1129" cy="2042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8"/>
            <p:cNvSpPr/>
            <p:nvPr/>
          </p:nvSpPr>
          <p:spPr>
            <a:xfrm rot="10800000">
              <a:off x="0" y="24"/>
              <a:ext cx="515" cy="3553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47;p38"/>
          <p:cNvSpPr txBox="1"/>
          <p:nvPr>
            <p:ph type="title"/>
          </p:nvPr>
        </p:nvSpPr>
        <p:spPr>
          <a:xfrm>
            <a:off x="1506538" y="2405063"/>
            <a:ext cx="7740650" cy="1620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>
            <a:lvl1pPr lv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" name="Google Shape;48;p38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8"/>
          <p:cNvSpPr txBox="1"/>
          <p:nvPr/>
        </p:nvSpPr>
        <p:spPr>
          <a:xfrm>
            <a:off x="677863" y="60420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8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51" name="Google Shape;51;p38"/>
          <p:cNvSpPr txBox="1"/>
          <p:nvPr>
            <p:ph idx="1" type="body"/>
          </p:nvPr>
        </p:nvSpPr>
        <p:spPr>
          <a:xfrm>
            <a:off x="609600" y="1604963"/>
            <a:ext cx="109474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marR="0" rtl="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40"/>
          <p:cNvGrpSpPr/>
          <p:nvPr/>
        </p:nvGrpSpPr>
        <p:grpSpPr>
          <a:xfrm>
            <a:off x="-11113" y="-7938"/>
            <a:ext cx="12222163" cy="6870701"/>
            <a:chOff x="-7" y="-5"/>
            <a:chExt cx="7699" cy="4328"/>
          </a:xfrm>
        </p:grpSpPr>
        <p:sp>
          <p:nvSpPr>
            <p:cNvPr id="112" name="Google Shape;112;p40"/>
            <p:cNvSpPr/>
            <p:nvPr/>
          </p:nvSpPr>
          <p:spPr>
            <a:xfrm>
              <a:off x="-7" y="2528"/>
              <a:ext cx="381" cy="1794"/>
            </a:xfrm>
            <a:custGeom>
              <a:rect b="b" l="l" r="r" t="t"/>
              <a:pathLst>
                <a:path extrusionOk="0" h="2853267" w="457200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rgbClr val="90C226">
                <a:alpha val="8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3" name="Google Shape;113;p40"/>
            <p:cNvCxnSpPr/>
            <p:nvPr/>
          </p:nvCxnSpPr>
          <p:spPr>
            <a:xfrm flipH="1" rot="10800000">
              <a:off x="4310" y="2628"/>
              <a:ext cx="3377" cy="1692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40"/>
            <p:cNvCxnSpPr/>
            <p:nvPr/>
          </p:nvCxnSpPr>
          <p:spPr>
            <a:xfrm>
              <a:off x="5915" y="0"/>
              <a:ext cx="1023" cy="4318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5" name="Google Shape;115;p40"/>
            <p:cNvSpPr/>
            <p:nvPr/>
          </p:nvSpPr>
          <p:spPr>
            <a:xfrm>
              <a:off x="5789" y="0"/>
              <a:ext cx="1903" cy="4323"/>
            </a:xfrm>
            <a:custGeom>
              <a:rect b="b" l="l" r="r" t="t"/>
              <a:pathLst>
                <a:path extrusionOk="0" h="6866466" w="2269442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rgbClr val="90C226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0"/>
            <p:cNvSpPr/>
            <p:nvPr/>
          </p:nvSpPr>
          <p:spPr>
            <a:xfrm>
              <a:off x="6052" y="-5"/>
              <a:ext cx="1633" cy="4323"/>
            </a:xfrm>
            <a:custGeom>
              <a:rect b="b" l="l" r="r" t="t"/>
              <a:pathLst>
                <a:path extrusionOk="0" h="6866467" w="194814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0"/>
            <p:cNvSpPr/>
            <p:nvPr/>
          </p:nvSpPr>
          <p:spPr>
            <a:xfrm>
              <a:off x="5575" y="2469"/>
              <a:ext cx="2108" cy="1848"/>
            </a:xfrm>
            <a:custGeom>
              <a:rect b="b" l="l" r="r" t="t"/>
              <a:pathLst>
                <a:path extrusionOk="0" h="3810000" w="3259667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54A021">
                <a:alpha val="7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0"/>
            <p:cNvSpPr/>
            <p:nvPr/>
          </p:nvSpPr>
          <p:spPr>
            <a:xfrm>
              <a:off x="5888" y="-5"/>
              <a:ext cx="1797" cy="4323"/>
            </a:xfrm>
            <a:custGeom>
              <a:rect b="b" l="l" r="r" t="t"/>
              <a:pathLst>
                <a:path extrusionOk="0" h="6866467" w="28532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0"/>
            <p:cNvSpPr/>
            <p:nvPr/>
          </p:nvSpPr>
          <p:spPr>
            <a:xfrm>
              <a:off x="6968" y="-5"/>
              <a:ext cx="717" cy="4323"/>
            </a:xfrm>
            <a:custGeom>
              <a:rect b="b" l="l" r="r" t="t"/>
              <a:pathLst>
                <a:path extrusionOk="0" h="6866467" w="1286933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C0E474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0"/>
            <p:cNvSpPr/>
            <p:nvPr/>
          </p:nvSpPr>
          <p:spPr>
            <a:xfrm>
              <a:off x="6785" y="-5"/>
              <a:ext cx="893" cy="4323"/>
            </a:xfrm>
            <a:custGeom>
              <a:rect b="b" l="l" r="r" t="t"/>
              <a:pathLst>
                <a:path extrusionOk="0" h="6866467" w="1270244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0"/>
            <p:cNvSpPr/>
            <p:nvPr/>
          </p:nvSpPr>
          <p:spPr>
            <a:xfrm>
              <a:off x="6770" y="3083"/>
              <a:ext cx="916" cy="1235"/>
            </a:xfrm>
            <a:custGeom>
              <a:rect b="b" l="l" r="r" t="t"/>
              <a:pathLst>
                <a:path extrusionOk="0" h="3268133" w="18203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" name="Google Shape;122;p40"/>
          <p:cNvSpPr txBox="1"/>
          <p:nvPr>
            <p:ph type="title"/>
          </p:nvPr>
        </p:nvSpPr>
        <p:spPr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40"/>
          <p:cNvSpPr txBox="1"/>
          <p:nvPr>
            <p:ph idx="1" type="body"/>
          </p:nvPr>
        </p:nvSpPr>
        <p:spPr>
          <a:xfrm>
            <a:off x="609600" y="1604963"/>
            <a:ext cx="10969625" cy="4522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0400">
            <a:noAutofit/>
          </a:bodyPr>
          <a:lstStyle>
            <a:lvl1pPr indent="-228600" lvl="0" marL="45720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8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8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8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8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42"/>
          <p:cNvGrpSpPr/>
          <p:nvPr/>
        </p:nvGrpSpPr>
        <p:grpSpPr>
          <a:xfrm>
            <a:off x="0" y="-7938"/>
            <a:ext cx="12166601" cy="6840538"/>
            <a:chOff x="0" y="-5"/>
            <a:chExt cx="7664" cy="4309"/>
          </a:xfrm>
        </p:grpSpPr>
        <p:cxnSp>
          <p:nvCxnSpPr>
            <p:cNvPr id="162" name="Google Shape;162;p42"/>
            <p:cNvCxnSpPr/>
            <p:nvPr/>
          </p:nvCxnSpPr>
          <p:spPr>
            <a:xfrm>
              <a:off x="5890" y="0"/>
              <a:ext cx="752" cy="4304"/>
            </a:xfrm>
            <a:prstGeom prst="straightConnector1">
              <a:avLst/>
            </a:prstGeom>
            <a:noFill/>
            <a:ln cap="sq" cmpd="sng" w="9525">
              <a:solidFill>
                <a:srgbClr val="BFBFBF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cxnSp>
          <p:nvCxnSpPr>
            <p:cNvPr id="163" name="Google Shape;163;p42"/>
            <p:cNvCxnSpPr/>
            <p:nvPr/>
          </p:nvCxnSpPr>
          <p:spPr>
            <a:xfrm flipH="1">
              <a:off x="4651" y="2319"/>
              <a:ext cx="3013" cy="1985"/>
            </a:xfrm>
            <a:prstGeom prst="straightConnector1">
              <a:avLst/>
            </a:prstGeom>
            <a:noFill/>
            <a:ln cap="sq" cmpd="sng" w="9525">
              <a:solidFill>
                <a:srgbClr val="D9D9D9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sp>
          <p:nvSpPr>
            <p:cNvPr id="164" name="Google Shape;164;p42"/>
            <p:cNvSpPr/>
            <p:nvPr/>
          </p:nvSpPr>
          <p:spPr>
            <a:xfrm>
              <a:off x="5771" y="-5"/>
              <a:ext cx="1878" cy="4309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rgbClr val="90C226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2"/>
            <p:cNvSpPr/>
            <p:nvPr/>
          </p:nvSpPr>
          <p:spPr>
            <a:xfrm>
              <a:off x="6036" y="-5"/>
              <a:ext cx="1610" cy="4309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42"/>
            <p:cNvSpPr/>
            <p:nvPr/>
          </p:nvSpPr>
          <p:spPr>
            <a:xfrm>
              <a:off x="5614" y="1920"/>
              <a:ext cx="2030" cy="2384"/>
            </a:xfrm>
            <a:prstGeom prst="triangle">
              <a:avLst>
                <a:gd fmla="val 50000" name="adj"/>
              </a:avLst>
            </a:prstGeom>
            <a:solidFill>
              <a:srgbClr val="54A021">
                <a:alpha val="7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2"/>
            <p:cNvSpPr/>
            <p:nvPr/>
          </p:nvSpPr>
          <p:spPr>
            <a:xfrm>
              <a:off x="5867" y="-5"/>
              <a:ext cx="1781" cy="4309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2"/>
            <p:cNvSpPr/>
            <p:nvPr/>
          </p:nvSpPr>
          <p:spPr>
            <a:xfrm>
              <a:off x="6852" y="-5"/>
              <a:ext cx="797" cy="4309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C0E474">
                <a:alpha val="7019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2"/>
            <p:cNvSpPr/>
            <p:nvPr/>
          </p:nvSpPr>
          <p:spPr>
            <a:xfrm>
              <a:off x="6878" y="-5"/>
              <a:ext cx="771" cy="4309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42"/>
            <p:cNvSpPr/>
            <p:nvPr/>
          </p:nvSpPr>
          <p:spPr>
            <a:xfrm>
              <a:off x="6520" y="2261"/>
              <a:ext cx="1129" cy="2042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2"/>
            <p:cNvSpPr/>
            <p:nvPr/>
          </p:nvSpPr>
          <p:spPr>
            <a:xfrm>
              <a:off x="0" y="2528"/>
              <a:ext cx="266" cy="1776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42"/>
          <p:cNvSpPr txBox="1"/>
          <p:nvPr>
            <p:ph idx="10" type="dt"/>
          </p:nvPr>
        </p:nvSpPr>
        <p:spPr>
          <a:xfrm>
            <a:off x="7205663" y="6042025"/>
            <a:ext cx="8858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2"/>
          <p:cNvSpPr txBox="1"/>
          <p:nvPr/>
        </p:nvSpPr>
        <p:spPr>
          <a:xfrm>
            <a:off x="677863" y="60420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2"/>
          <p:cNvSpPr txBox="1"/>
          <p:nvPr>
            <p:ph idx="12" type="sldNum"/>
          </p:nvPr>
        </p:nvSpPr>
        <p:spPr>
          <a:xfrm>
            <a:off x="8589963" y="6042025"/>
            <a:ext cx="657225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75" name="Google Shape;175;p42"/>
          <p:cNvSpPr txBox="1"/>
          <p:nvPr>
            <p:ph type="title"/>
          </p:nvPr>
        </p:nvSpPr>
        <p:spPr>
          <a:xfrm>
            <a:off x="609600" y="273050"/>
            <a:ext cx="10947400" cy="1119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76" name="Google Shape;176;p42"/>
          <p:cNvSpPr txBox="1"/>
          <p:nvPr>
            <p:ph idx="1" type="body"/>
          </p:nvPr>
        </p:nvSpPr>
        <p:spPr>
          <a:xfrm>
            <a:off x="609600" y="1604963"/>
            <a:ext cx="10947400" cy="45005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4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lnSpc>
                <a:spcPct val="104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lnSpc>
                <a:spcPct val="104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marR="0" rtl="0" algn="l">
              <a:lnSpc>
                <a:spcPct val="104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44"/>
          <p:cNvGrpSpPr/>
          <p:nvPr/>
        </p:nvGrpSpPr>
        <p:grpSpPr>
          <a:xfrm>
            <a:off x="0" y="794"/>
            <a:ext cx="12172951" cy="6837363"/>
            <a:chOff x="0" y="0"/>
            <a:chExt cx="7668" cy="4307"/>
          </a:xfrm>
        </p:grpSpPr>
        <p:cxnSp>
          <p:nvCxnSpPr>
            <p:cNvPr id="237" name="Google Shape;237;p44"/>
            <p:cNvCxnSpPr/>
            <p:nvPr/>
          </p:nvCxnSpPr>
          <p:spPr>
            <a:xfrm flipH="1" rot="-5400000">
              <a:off x="4114" y="1777"/>
              <a:ext cx="4307" cy="754"/>
            </a:xfrm>
            <a:prstGeom prst="bentConnector3">
              <a:avLst>
                <a:gd fmla="val 20" name="adj1"/>
              </a:avLst>
            </a:prstGeom>
            <a:noFill/>
            <a:ln cap="flat" cmpd="sng" w="9525">
              <a:solidFill>
                <a:srgbClr val="BFBFBF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cxnSp>
          <p:nvCxnSpPr>
            <p:cNvPr id="238" name="Google Shape;238;p44"/>
            <p:cNvCxnSpPr/>
            <p:nvPr/>
          </p:nvCxnSpPr>
          <p:spPr>
            <a:xfrm flipH="1">
              <a:off x="4656" y="2319"/>
              <a:ext cx="3012" cy="1988"/>
            </a:xfrm>
            <a:prstGeom prst="bentConnector3">
              <a:avLst>
                <a:gd fmla="val 254453" name="adj1"/>
              </a:avLst>
            </a:prstGeom>
            <a:noFill/>
            <a:ln cap="flat" cmpd="sng" w="9525">
              <a:solidFill>
                <a:srgbClr val="D9D9D9"/>
              </a:solidFill>
              <a:prstDash val="solid"/>
              <a:miter lim="8000"/>
              <a:headEnd len="med" w="med" type="none"/>
              <a:tailEnd len="med" w="med" type="none"/>
            </a:ln>
          </p:spPr>
        </p:cxnSp>
        <p:sp>
          <p:nvSpPr>
            <p:cNvPr id="239" name="Google Shape;239;p44"/>
            <p:cNvSpPr/>
            <p:nvPr/>
          </p:nvSpPr>
          <p:spPr>
            <a:xfrm>
              <a:off x="5618" y="1920"/>
              <a:ext cx="2036" cy="2386"/>
            </a:xfrm>
            <a:prstGeom prst="triangle">
              <a:avLst>
                <a:gd fmla="val 50000" name="adj"/>
              </a:avLst>
            </a:prstGeom>
            <a:solidFill>
              <a:srgbClr val="54A021">
                <a:alpha val="72156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4"/>
            <p:cNvSpPr/>
            <p:nvPr/>
          </p:nvSpPr>
          <p:spPr>
            <a:xfrm>
              <a:off x="6525" y="2261"/>
              <a:ext cx="1131" cy="2044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4"/>
            <p:cNvSpPr/>
            <p:nvPr/>
          </p:nvSpPr>
          <p:spPr>
            <a:xfrm>
              <a:off x="0" y="2528"/>
              <a:ext cx="268" cy="1778"/>
            </a:xfrm>
            <a:prstGeom prst="triangle">
              <a:avLst>
                <a:gd fmla="val 50000" name="adj"/>
              </a:avLst>
            </a:prstGeom>
            <a:solidFill>
              <a:srgbClr val="90C226">
                <a:alpha val="8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" name="Google Shape;242;p44"/>
          <p:cNvSpPr/>
          <p:nvPr/>
        </p:nvSpPr>
        <p:spPr>
          <a:xfrm>
            <a:off x="677863" y="6042025"/>
            <a:ext cx="6296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4"/>
          <p:cNvSpPr txBox="1"/>
          <p:nvPr/>
        </p:nvSpPr>
        <p:spPr>
          <a:xfrm>
            <a:off x="7205663" y="6042025"/>
            <a:ext cx="89535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4"/>
          <p:cNvSpPr txBox="1"/>
          <p:nvPr/>
        </p:nvSpPr>
        <p:spPr>
          <a:xfrm>
            <a:off x="0" y="0"/>
            <a:ext cx="2998788" cy="2998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4"/>
          <p:cNvSpPr txBox="1"/>
          <p:nvPr>
            <p:ph idx="12" type="sldNum"/>
          </p:nvPr>
        </p:nvSpPr>
        <p:spPr>
          <a:xfrm>
            <a:off x="8591550" y="6042025"/>
            <a:ext cx="660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46" name="Google Shape;246;p44"/>
          <p:cNvSpPr txBox="1"/>
          <p:nvPr>
            <p:ph type="title"/>
          </p:nvPr>
        </p:nvSpPr>
        <p:spPr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7" name="Google Shape;247;p44"/>
          <p:cNvSpPr txBox="1"/>
          <p:nvPr>
            <p:ph idx="1" type="body"/>
          </p:nvPr>
        </p:nvSpPr>
        <p:spPr>
          <a:xfrm>
            <a:off x="609600" y="1604963"/>
            <a:ext cx="10966450" cy="45196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225">
            <a:noAutofit/>
          </a:bodyPr>
          <a:lstStyle>
            <a:lvl1pPr indent="-228600" lvl="0" marL="457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9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9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9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9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Relationship Id="rId8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"/>
          <p:cNvSpPr/>
          <p:nvPr/>
        </p:nvSpPr>
        <p:spPr>
          <a:xfrm>
            <a:off x="-3175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2001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"/>
          <p:cNvSpPr/>
          <p:nvPr/>
        </p:nvSpPr>
        <p:spPr>
          <a:xfrm>
            <a:off x="908050" y="6237288"/>
            <a:ext cx="11115675" cy="57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fr-FR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COOPÉRATIVE  SOLAIRE  CITOYENNE</a:t>
            </a:r>
            <a:endParaRPr/>
          </a:p>
        </p:txBody>
      </p:sp>
      <p:sp>
        <p:nvSpPr>
          <p:cNvPr id="304" name="Google Shape;304;p1"/>
          <p:cNvSpPr/>
          <p:nvPr/>
        </p:nvSpPr>
        <p:spPr>
          <a:xfrm>
            <a:off x="287338" y="5481638"/>
            <a:ext cx="11580812" cy="644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fr-FR" sz="3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"/>
          <p:cNvSpPr/>
          <p:nvPr/>
        </p:nvSpPr>
        <p:spPr>
          <a:xfrm>
            <a:off x="409575" y="4157671"/>
            <a:ext cx="8282100" cy="365100"/>
          </a:xfrm>
          <a:prstGeom prst="rect">
            <a:avLst/>
          </a:prstGeom>
          <a:solidFill>
            <a:srgbClr val="FFFFFF"/>
          </a:solidFill>
          <a:ln cap="flat" cmpd="sng" w="25550">
            <a:solidFill>
              <a:srgbClr val="54A0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Contrat de maintenance repris par Soli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27 janvier 2025</a:t>
            </a:r>
            <a:endParaRPr sz="2000"/>
          </a:p>
        </p:txBody>
      </p:sp>
      <p:pic>
        <p:nvPicPr>
          <p:cNvPr id="312" name="Google Shape;31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16975" y="4237038"/>
            <a:ext cx="2714625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"/>
          <p:cNvSpPr/>
          <p:nvPr/>
        </p:nvSpPr>
        <p:spPr>
          <a:xfrm>
            <a:off x="738188" y="57150"/>
            <a:ext cx="8574087" cy="420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Bilan d’activité 2025 - Centrale La Plaine à Cachan</a:t>
            </a:r>
            <a:endParaRPr/>
          </a:p>
        </p:txBody>
      </p:sp>
      <p:sp>
        <p:nvSpPr>
          <p:cNvPr id="314" name="Google Shape;314;p2"/>
          <p:cNvSpPr/>
          <p:nvPr/>
        </p:nvSpPr>
        <p:spPr>
          <a:xfrm>
            <a:off x="9755188" y="6356350"/>
            <a:ext cx="454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475" lIns="81700" spcFirstLastPara="1" rIns="81700" wrap="square" tIns="424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fld id="{00000000-1234-1234-1234-123412341234}" type="slidenum">
              <a:rPr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"/>
          <p:cNvSpPr/>
          <p:nvPr/>
        </p:nvSpPr>
        <p:spPr>
          <a:xfrm>
            <a:off x="431000" y="4594950"/>
            <a:ext cx="8282100" cy="1149600"/>
          </a:xfrm>
          <a:prstGeom prst="rect">
            <a:avLst/>
          </a:prstGeom>
          <a:solidFill>
            <a:srgbClr val="FFFFFF"/>
          </a:solidFill>
          <a:ln cap="flat" cmpd="sng" w="25550">
            <a:solidFill>
              <a:srgbClr val="54A0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fr-FR" sz="2000"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action juridique lancée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contre Sunvie en 2024, suite au</a:t>
            </a:r>
            <a:r>
              <a:rPr lang="fr-FR" sz="2000">
                <a:latin typeface="Calibri"/>
                <a:ea typeface="Calibri"/>
                <a:cs typeface="Calibri"/>
                <a:sym typeface="Calibri"/>
              </a:rPr>
              <a:t> dysfonctionnement de l’onduleur, a abouti en avril 2026 à une</a:t>
            </a:r>
            <a:r>
              <a:rPr b="1" lang="fr-FR" sz="2000">
                <a:latin typeface="Calibri"/>
                <a:ea typeface="Calibri"/>
                <a:cs typeface="Calibri"/>
                <a:sym typeface="Calibri"/>
              </a:rPr>
              <a:t> condamnation de Sunvie à payer</a:t>
            </a:r>
            <a:r>
              <a:rPr lang="fr-FR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fr-FR" sz="200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00 €  </a:t>
            </a: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à la coopérative.</a:t>
            </a:r>
            <a:endParaRPr sz="2000"/>
          </a:p>
        </p:txBody>
      </p:sp>
      <p:pic>
        <p:nvPicPr>
          <p:cNvPr id="316" name="Google Shape;3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"/>
          <p:cNvSpPr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"/>
          <p:cNvSpPr/>
          <p:nvPr/>
        </p:nvSpPr>
        <p:spPr>
          <a:xfrm>
            <a:off x="6434138" y="947738"/>
            <a:ext cx="3221037" cy="850900"/>
          </a:xfrm>
          <a:prstGeom prst="rect">
            <a:avLst/>
          </a:prstGeom>
          <a:solidFill>
            <a:srgbClr val="FFFFFF"/>
          </a:solidFill>
          <a:ln cap="flat" cmpd="sng" w="25550">
            <a:solidFill>
              <a:srgbClr val="54A0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1"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2022   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98 781 kWh produits pour </a:t>
            </a:r>
            <a:r>
              <a:rPr b="1"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10 948 € année de référence</a:t>
            </a:r>
            <a:endParaRPr/>
          </a:p>
        </p:txBody>
      </p:sp>
      <p:sp>
        <p:nvSpPr>
          <p:cNvPr id="319" name="Google Shape;319;p2"/>
          <p:cNvSpPr/>
          <p:nvPr/>
        </p:nvSpPr>
        <p:spPr>
          <a:xfrm>
            <a:off x="6453188" y="2682005"/>
            <a:ext cx="3221100" cy="860400"/>
          </a:xfrm>
          <a:prstGeom prst="rect">
            <a:avLst/>
          </a:prstGeom>
          <a:solidFill>
            <a:srgbClr val="FFFFFF"/>
          </a:solidFill>
          <a:ln cap="flat" cmpd="sng" w="25550">
            <a:solidFill>
              <a:srgbClr val="54A0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b="1" lang="fr-F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2025   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95 172 kWh produits pour </a:t>
            </a:r>
            <a:r>
              <a:rPr b="1"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 </a:t>
            </a:r>
            <a:r>
              <a:rPr b="1" lang="fr-FR" sz="1600">
                <a:latin typeface="Calibri"/>
                <a:ea typeface="Calibri"/>
                <a:cs typeface="Calibri"/>
                <a:sym typeface="Calibri"/>
              </a:rPr>
              <a:t>900</a:t>
            </a:r>
            <a:r>
              <a:rPr b="1"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€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r>
              <a:rPr b="1" lang="fr-FR" sz="1600">
                <a:latin typeface="Calibri"/>
                <a:ea typeface="Calibri"/>
                <a:cs typeface="Calibri"/>
                <a:sym typeface="Calibri"/>
              </a:rPr>
              <a:t>très bonne année</a:t>
            </a:r>
            <a:endParaRPr/>
          </a:p>
        </p:txBody>
      </p:sp>
      <p:pic>
        <p:nvPicPr>
          <p:cNvPr id="320" name="Google Shape;32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6279" y="630238"/>
            <a:ext cx="4925287" cy="33750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"/>
          <p:cNvSpPr/>
          <p:nvPr/>
        </p:nvSpPr>
        <p:spPr>
          <a:xfrm>
            <a:off x="511175" y="715981"/>
            <a:ext cx="8574000" cy="54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Juin 2025 : </a:t>
            </a:r>
            <a:r>
              <a:rPr lang="fr-FR" sz="1600"/>
              <a:t>Participation au groupe de travail régional sur le </a:t>
            </a:r>
            <a:r>
              <a:rPr b="1" lang="fr-FR" sz="1600"/>
              <a:t>solaire thermique</a:t>
            </a:r>
            <a:r>
              <a:rPr lang="fr-FR" sz="1600"/>
              <a:t>, animé par Energie Partagée</a:t>
            </a:r>
            <a:endParaRPr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2571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3 octobre 2025 : </a:t>
            </a:r>
            <a:r>
              <a:rPr lang="fr-FR" sz="1600"/>
              <a:t>Rencontre de la Ville pour la </a:t>
            </a:r>
            <a:r>
              <a:rPr b="1" lang="fr-FR" sz="1600"/>
              <a:t>maternelle La Plaine à Cachan</a:t>
            </a:r>
            <a:endParaRPr b="1"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2571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10 octobre 2025 :</a:t>
            </a:r>
            <a:r>
              <a:rPr lang="fr-FR" sz="1600"/>
              <a:t> Première rencontre de l’</a:t>
            </a:r>
            <a:r>
              <a:rPr b="1" lang="fr-FR" sz="1600"/>
              <a:t>ESTP à Cachan</a:t>
            </a:r>
            <a:endParaRPr b="1" sz="16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2571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Décembre 2025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Entrée au capital de la </a:t>
            </a:r>
            <a:r>
              <a:rPr b="1" lang="fr-FR" sz="1600">
                <a:solidFill>
                  <a:srgbClr val="000000"/>
                </a:solidFill>
              </a:rPr>
              <a:t>SAS Green Kommon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Janvier 2026 :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Membre fondateur à la création de l’association </a:t>
            </a:r>
            <a:r>
              <a:rPr b="1" lang="fr-FR" sz="1600">
                <a:solidFill>
                  <a:srgbClr val="000000"/>
                </a:solidFill>
              </a:rPr>
              <a:t>Part’EnR Ile-de-France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personne morale organisatrice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Janvier 2026 :</a:t>
            </a:r>
            <a:r>
              <a:rPr lang="fr-FR" sz="1600"/>
              <a:t> Présentation de deux projets d’étude à mener avec l’</a:t>
            </a:r>
            <a:r>
              <a:rPr b="1" lang="fr-FR" sz="1600"/>
              <a:t>ESITC d’Arcueil</a:t>
            </a:r>
            <a:endParaRPr b="1"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19 février 2026 :</a:t>
            </a:r>
            <a:r>
              <a:rPr lang="fr-FR" sz="1600"/>
              <a:t> Réunion avec Adef Résidences pour l’</a:t>
            </a:r>
            <a:r>
              <a:rPr b="1" lang="fr-FR" sz="1600"/>
              <a:t>Ehpad du Grand Cèdre d’Arcueil</a:t>
            </a:r>
            <a:endParaRPr b="1"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</a:rPr>
              <a:t>Balades thermiques et kits Plug &amp; Play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(https://cachan-soleil.fr/)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"/>
          <p:cNvSpPr/>
          <p:nvPr/>
        </p:nvSpPr>
        <p:spPr>
          <a:xfrm>
            <a:off x="9755188" y="6356350"/>
            <a:ext cx="454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475" lIns="81700" spcFirstLastPara="1" rIns="81700" wrap="square" tIns="424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fld id="{00000000-1234-1234-1234-123412341234}" type="slidenum">
              <a:rPr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"/>
          <p:cNvSpPr/>
          <p:nvPr/>
        </p:nvSpPr>
        <p:spPr>
          <a:xfrm>
            <a:off x="738188" y="57150"/>
            <a:ext cx="8574087" cy="420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Bilan d’activité depuis juin 2025 - Quelques faits marquants </a:t>
            </a:r>
            <a:endParaRPr/>
          </a:p>
        </p:txBody>
      </p:sp>
      <p:pic>
        <p:nvPicPr>
          <p:cNvPr id="329" name="Google Shape;3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"/>
          <p:cNvSpPr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"/>
          <p:cNvSpPr/>
          <p:nvPr/>
        </p:nvSpPr>
        <p:spPr>
          <a:xfrm>
            <a:off x="511175" y="474663"/>
            <a:ext cx="8255000" cy="5753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b="1"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 avril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Réunion de lancement de la collecte citoyenne </a:t>
            </a:r>
            <a:r>
              <a:rPr lang="fr-FR" sz="1600">
                <a:solidFill>
                  <a:schemeClr val="dk1"/>
                </a:solidFill>
              </a:rPr>
              <a:t>pour le </a:t>
            </a:r>
            <a:r>
              <a:rPr b="1" lang="fr-FR" sz="1600">
                <a:solidFill>
                  <a:schemeClr val="dk1"/>
                </a:solidFill>
              </a:rPr>
              <a:t>projet ACC à Antony</a:t>
            </a:r>
            <a:endParaRPr sz="1600"/>
          </a:p>
          <a:p>
            <a:pPr indent="-21145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 avril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Animation d’une table ronde sur la PMO à la journée nationale ACC</a:t>
            </a:r>
            <a:endParaRPr/>
          </a:p>
          <a:p>
            <a:pPr indent="-21145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 mai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Réunion avec le stagiaire ESTP à Cachan</a:t>
            </a:r>
            <a:endParaRPr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 mai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Rencontre avec la ville de Fontenay-aux-Roses</a:t>
            </a:r>
            <a:endParaRPr/>
          </a:p>
          <a:p>
            <a:pPr indent="-21145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 juin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Rencontre avec la ville d’Arcueil</a:t>
            </a:r>
            <a:endParaRPr/>
          </a:p>
          <a:p>
            <a:pPr indent="-21145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 juin 2026 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Réunion avec Vallée Sud Rénov pour l’AMI 92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17 juin 2026 :</a:t>
            </a:r>
            <a:r>
              <a:rPr lang="fr-FR" sz="1600"/>
              <a:t> Maintenance préventive annuelle de La Plaine réalisée par Soli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 réunions plénières– la prochaine, </a:t>
            </a:r>
            <a:r>
              <a:rPr b="1"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2 juillet 2026</a:t>
            </a:r>
            <a:endParaRPr b="1"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-257175" lvl="0" marL="257175" marR="0" rtl="0" algn="l">
              <a:spcBef>
                <a:spcPts val="0"/>
              </a:spcBef>
              <a:spcAft>
                <a:spcPts val="0"/>
              </a:spcAft>
              <a:buClr>
                <a:srgbClr val="6C911C"/>
              </a:buClr>
              <a:buSzPts val="720"/>
              <a:buFont typeface="Noto Sans Symbols"/>
              <a:buChar char="⮚"/>
            </a:pPr>
            <a:r>
              <a:rPr b="1" lang="fr-FR" sz="1600"/>
              <a:t>4 conseils de gestion </a:t>
            </a:r>
            <a:r>
              <a:rPr lang="fr-FR" sz="1600"/>
              <a:t>et </a:t>
            </a:r>
            <a:r>
              <a:rPr b="1" lang="fr-FR" sz="1600"/>
              <a:t>une assemblée générale (le 15 décembre 2025) </a:t>
            </a:r>
            <a:endParaRPr b="1" sz="1600"/>
          </a:p>
        </p:txBody>
      </p:sp>
      <p:sp>
        <p:nvSpPr>
          <p:cNvPr id="338" name="Google Shape;338;p4"/>
          <p:cNvSpPr/>
          <p:nvPr/>
        </p:nvSpPr>
        <p:spPr>
          <a:xfrm>
            <a:off x="9755188" y="6356350"/>
            <a:ext cx="4540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2475" lIns="81700" spcFirstLastPara="1" rIns="81700" wrap="square" tIns="424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fld id="{00000000-1234-1234-1234-123412341234}" type="slidenum">
              <a:rPr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4"/>
          <p:cNvSpPr/>
          <p:nvPr/>
        </p:nvSpPr>
        <p:spPr>
          <a:xfrm>
            <a:off x="738188" y="57150"/>
            <a:ext cx="8574087" cy="420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Bilan d’activité depuis juin 2025 - Quelques dates clés </a:t>
            </a:r>
            <a:endParaRPr/>
          </a:p>
        </p:txBody>
      </p:sp>
      <p:pic>
        <p:nvPicPr>
          <p:cNvPr id="340" name="Google Shape;3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"/>
          <p:cNvSpPr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texte, capture d’écran, Site web, Page web&#10;&#10;Le contenu généré par l’IA peut être incorrect." id="342" name="Google Shape;34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0525" y="1184599"/>
            <a:ext cx="3542425" cy="475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"/>
          <p:cNvSpPr/>
          <p:nvPr/>
        </p:nvSpPr>
        <p:spPr>
          <a:xfrm>
            <a:off x="-1588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0" name="Google Shape;3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2001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"/>
          <p:cNvSpPr/>
          <p:nvPr/>
        </p:nvSpPr>
        <p:spPr>
          <a:xfrm>
            <a:off x="981075" y="6324600"/>
            <a:ext cx="11115675" cy="460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</p:txBody>
      </p:sp>
      <p:sp>
        <p:nvSpPr>
          <p:cNvPr id="352" name="Google Shape;352;p5"/>
          <p:cNvSpPr/>
          <p:nvPr/>
        </p:nvSpPr>
        <p:spPr>
          <a:xfrm>
            <a:off x="609600" y="5667375"/>
            <a:ext cx="11580813" cy="57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Présentation, approbation des comptes 2025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"/>
          <p:cNvSpPr/>
          <p:nvPr/>
        </p:nvSpPr>
        <p:spPr>
          <a:xfrm>
            <a:off x="406563" y="1320188"/>
            <a:ext cx="9288600" cy="46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Principaux points </a:t>
            </a: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/>
          </a:p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14313" lvl="0" marL="203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Exercice comptable de 12 mois présentant un bénéfice </a:t>
            </a:r>
            <a:endParaRPr sz="23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de 13 414 €.</a:t>
            </a:r>
            <a:endParaRPr sz="1700"/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3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14313" lvl="0" marL="203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La coopérative a vendu </a:t>
            </a:r>
            <a:r>
              <a:rPr lang="fr-FR" sz="2300">
                <a:latin typeface="Trebuchet MS"/>
                <a:ea typeface="Trebuchet MS"/>
                <a:cs typeface="Trebuchet MS"/>
                <a:sym typeface="Trebuchet MS"/>
              </a:rPr>
              <a:t>à Enercoop pour 10 900 € d’électricité en 2025 contre 9 295€ en 2024, 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14313" lvl="0" marL="203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fr-FR" sz="2300">
                <a:latin typeface="Trebuchet MS"/>
                <a:ea typeface="Trebuchet MS"/>
                <a:cs typeface="Trebuchet MS"/>
                <a:sym typeface="Trebuchet MS"/>
              </a:rPr>
              <a:t>Elle a aussi effectué des </a:t>
            </a: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études pour un mont</a:t>
            </a:r>
            <a:r>
              <a:rPr lang="fr-FR" sz="2300">
                <a:latin typeface="Trebuchet MS"/>
                <a:ea typeface="Trebuchet MS"/>
                <a:cs typeface="Trebuchet MS"/>
                <a:sym typeface="Trebuchet MS"/>
              </a:rPr>
              <a:t>ant de 1</a:t>
            </a: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r>
              <a:rPr lang="fr-FR" sz="23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fr-FR" sz="23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700 € :</a:t>
            </a:r>
            <a:endParaRPr sz="23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61950" lvl="1" marL="87788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❑"/>
            </a:pPr>
            <a:r>
              <a:rPr b="0" i="0" lang="fr-FR" sz="2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5 950€ d’études de structure et de faisabilité pris en charge par les </a:t>
            </a:r>
            <a:r>
              <a:rPr lang="fr-FR" sz="23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fr-FR" sz="2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villes de Cachan, Villejuif et par Adef Résidences. </a:t>
            </a:r>
            <a:endParaRPr sz="1700"/>
          </a:p>
          <a:p>
            <a:pPr indent="-361950" lvl="1" marL="87788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❑"/>
            </a:pPr>
            <a:r>
              <a:rPr b="0" i="0" lang="fr-FR" sz="23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6 750€ de prestations d’étude de faisabilité et d’assistance à maitrise d’ouvrage facturées à Green Kommon pour le projet d’Antony et l’aide apportée sur le projet de Montreuil</a:t>
            </a:r>
            <a:endParaRPr sz="1700"/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1" name="Google Shape;36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6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3" name="Google Shape;363;p6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4" name="Google Shape;364;p6"/>
          <p:cNvSpPr/>
          <p:nvPr/>
        </p:nvSpPr>
        <p:spPr>
          <a:xfrm>
            <a:off x="633413" y="579438"/>
            <a:ext cx="8524875" cy="48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 des comptes clos au 31/12/202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endParaRPr/>
          </a:p>
        </p:txBody>
      </p:sp>
      <p:cxnSp>
        <p:nvCxnSpPr>
          <p:cNvPr id="365" name="Google Shape;365;p6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366" name="Google Shape;366;p6"/>
          <p:cNvCxnSpPr/>
          <p:nvPr/>
        </p:nvCxnSpPr>
        <p:spPr>
          <a:xfrm>
            <a:off x="1422400" y="534988"/>
            <a:ext cx="6958013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"/>
          <p:cNvSpPr/>
          <p:nvPr/>
        </p:nvSpPr>
        <p:spPr>
          <a:xfrm>
            <a:off x="64450" y="664825"/>
            <a:ext cx="33444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Bilan ACTIF et PASSIF</a:t>
            </a: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/>
          </a:p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imes New Roman"/>
              <a:buNone/>
            </a:pPr>
            <a:r>
              <a:t/>
            </a:r>
            <a:endParaRPr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5" name="Google Shape;37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7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7" name="Google Shape;377;p7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7"/>
          <p:cNvSpPr/>
          <p:nvPr/>
        </p:nvSpPr>
        <p:spPr>
          <a:xfrm>
            <a:off x="632550" y="177313"/>
            <a:ext cx="85248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 des comptes clos au 31/12/2025</a:t>
            </a:r>
            <a:endParaRPr/>
          </a:p>
        </p:txBody>
      </p:sp>
      <p:cxnSp>
        <p:nvCxnSpPr>
          <p:cNvPr id="379" name="Google Shape;379;p7"/>
          <p:cNvCxnSpPr/>
          <p:nvPr/>
        </p:nvCxnSpPr>
        <p:spPr>
          <a:xfrm>
            <a:off x="1411225" y="664825"/>
            <a:ext cx="6967500" cy="348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380" name="Google Shape;380;p7"/>
          <p:cNvCxnSpPr/>
          <p:nvPr/>
        </p:nvCxnSpPr>
        <p:spPr>
          <a:xfrm>
            <a:off x="1416050" y="177313"/>
            <a:ext cx="6957900" cy="15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pic>
        <p:nvPicPr>
          <p:cNvPr id="381" name="Google Shape;38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50" y="1186825"/>
            <a:ext cx="12029125" cy="491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"/>
          <p:cNvSpPr/>
          <p:nvPr/>
        </p:nvSpPr>
        <p:spPr>
          <a:xfrm>
            <a:off x="126650" y="1374800"/>
            <a:ext cx="3048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Compte de résultat</a:t>
            </a: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0" name="Google Shape;39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8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2" name="Google Shape;392;p8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3" name="Google Shape;393;p8"/>
          <p:cNvSpPr/>
          <p:nvPr/>
        </p:nvSpPr>
        <p:spPr>
          <a:xfrm>
            <a:off x="754063" y="260351"/>
            <a:ext cx="85248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 des comptes clos au 31/12/2025</a:t>
            </a:r>
            <a:endParaRPr/>
          </a:p>
        </p:txBody>
      </p:sp>
      <p:cxnSp>
        <p:nvCxnSpPr>
          <p:cNvPr id="394" name="Google Shape;394;p8"/>
          <p:cNvCxnSpPr/>
          <p:nvPr/>
        </p:nvCxnSpPr>
        <p:spPr>
          <a:xfrm>
            <a:off x="1406550" y="723100"/>
            <a:ext cx="6967500" cy="348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395" name="Google Shape;395;p8"/>
          <p:cNvCxnSpPr/>
          <p:nvPr/>
        </p:nvCxnSpPr>
        <p:spPr>
          <a:xfrm>
            <a:off x="1411363" y="269938"/>
            <a:ext cx="6957900" cy="15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pic>
        <p:nvPicPr>
          <p:cNvPr id="396" name="Google Shape;39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9975" y="820900"/>
            <a:ext cx="5588675" cy="584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9"/>
          <p:cNvSpPr/>
          <p:nvPr/>
        </p:nvSpPr>
        <p:spPr>
          <a:xfrm>
            <a:off x="-1588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2001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9"/>
          <p:cNvSpPr/>
          <p:nvPr/>
        </p:nvSpPr>
        <p:spPr>
          <a:xfrm>
            <a:off x="981075" y="6324600"/>
            <a:ext cx="11115675" cy="460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</p:txBody>
      </p:sp>
      <p:sp>
        <p:nvSpPr>
          <p:cNvPr id="406" name="Google Shape;406;p9"/>
          <p:cNvSpPr/>
          <p:nvPr/>
        </p:nvSpPr>
        <p:spPr>
          <a:xfrm>
            <a:off x="609600" y="5667375"/>
            <a:ext cx="11580813" cy="57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Affectation du résultat 2025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"/>
          <p:cNvSpPr/>
          <p:nvPr/>
        </p:nvSpPr>
        <p:spPr>
          <a:xfrm>
            <a:off x="264146" y="1203424"/>
            <a:ext cx="9837737" cy="4527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imes New Roman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Approbation des comptes</a:t>
            </a: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/>
          </a:p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03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Vote n°1 : l’assemblée générale approuve le résultat 2025 de + 13 414 € (bénéfice)</a:t>
            </a:r>
            <a:endParaRPr/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159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Affectation du résultat:</a:t>
            </a:r>
            <a:endParaRPr/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95263" lvl="0" marL="20320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Vote n°2 : l’assemblée générale décide d’affecter le résultat de 13 414 € : </a:t>
            </a:r>
            <a:endParaRPr/>
          </a:p>
          <a:p>
            <a:pPr indent="-342900" lvl="1" marL="87788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❑"/>
            </a:pPr>
            <a:r>
              <a:rPr b="0" i="0" lang="fr-FR" sz="2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2 012 € en réserve légale, soit 15% du résultat ;</a:t>
            </a:r>
            <a:endParaRPr/>
          </a:p>
          <a:p>
            <a:pPr indent="-342900" lvl="1" marL="87788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❑"/>
            </a:pPr>
            <a:r>
              <a:rPr b="0" i="0" lang="fr-FR" sz="2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5 701 € en réserve statutaire, soit 42,5% du résultat ;</a:t>
            </a:r>
            <a:endParaRPr/>
          </a:p>
          <a:p>
            <a:pPr indent="-342900" lvl="1" marL="877887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❑"/>
            </a:pPr>
            <a:r>
              <a:rPr b="0" i="0" lang="fr-FR" sz="2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5 701 € en report à nouveau, qui permet d’avoir un solde positif de 1 530 €, après affectation.</a:t>
            </a:r>
            <a:endParaRPr/>
          </a:p>
          <a:p>
            <a:pPr indent="-195263" lvl="0" marL="214313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15" name="Google Shape;4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0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7" name="Google Shape;417;p10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8" name="Google Shape;418;p10"/>
          <p:cNvSpPr/>
          <p:nvPr/>
        </p:nvSpPr>
        <p:spPr>
          <a:xfrm>
            <a:off x="633413" y="579438"/>
            <a:ext cx="8524875" cy="487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 des comptes clos au 31/12/2025</a:t>
            </a:r>
            <a:endParaRPr/>
          </a:p>
        </p:txBody>
      </p:sp>
      <p:cxnSp>
        <p:nvCxnSpPr>
          <p:cNvPr id="419" name="Google Shape;419;p10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420" name="Google Shape;420;p10"/>
          <p:cNvCxnSpPr/>
          <p:nvPr/>
        </p:nvCxnSpPr>
        <p:spPr>
          <a:xfrm>
            <a:off x="1422400" y="534988"/>
            <a:ext cx="6958013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1"/>
          <p:cNvSpPr/>
          <p:nvPr/>
        </p:nvSpPr>
        <p:spPr>
          <a:xfrm>
            <a:off x="-1588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8" name="Google Shape;4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2001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11"/>
          <p:cNvSpPr/>
          <p:nvPr/>
        </p:nvSpPr>
        <p:spPr>
          <a:xfrm>
            <a:off x="981075" y="6324600"/>
            <a:ext cx="11115675" cy="460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</p:txBody>
      </p:sp>
      <p:sp>
        <p:nvSpPr>
          <p:cNvPr id="430" name="Google Shape;430;p11"/>
          <p:cNvSpPr/>
          <p:nvPr/>
        </p:nvSpPr>
        <p:spPr>
          <a:xfrm>
            <a:off x="609600" y="5667375"/>
            <a:ext cx="11580813" cy="57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Présentation du modèle de l</a:t>
            </a:r>
            <a:r>
              <a:rPr b="1" i="1" lang="fr-FR" sz="3200">
                <a:latin typeface="Trebuchet MS"/>
                <a:ea typeface="Trebuchet MS"/>
                <a:cs typeface="Trebuchet MS"/>
                <a:sym typeface="Trebuchet MS"/>
              </a:rPr>
              <a:t>’autoconsommation collective</a:t>
            </a: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ed851a89cf_0_0"/>
          <p:cNvSpPr txBox="1"/>
          <p:nvPr/>
        </p:nvSpPr>
        <p:spPr>
          <a:xfrm>
            <a:off x="754063" y="639762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37" name="Google Shape;437;g3ed851a89cf_0_0"/>
          <p:cNvPicPr preferRelativeResize="0"/>
          <p:nvPr/>
        </p:nvPicPr>
        <p:blipFill rotWithShape="1">
          <a:blip r:embed="rId3">
            <a:alphaModFix/>
          </a:blip>
          <a:srcRect b="12702" l="0" r="0" t="0"/>
          <a:stretch/>
        </p:blipFill>
        <p:spPr>
          <a:xfrm>
            <a:off x="510075" y="167950"/>
            <a:ext cx="9336824" cy="1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3ed851a89cf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480450"/>
            <a:ext cx="11888778" cy="4604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6"/>
          <p:cNvSpPr/>
          <p:nvPr/>
        </p:nvSpPr>
        <p:spPr>
          <a:xfrm>
            <a:off x="2308225" y="211138"/>
            <a:ext cx="8229600" cy="766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2475" lIns="81700" spcFirstLastPara="1" rIns="81700" wrap="square" tIns="424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6"/>
          <p:cNvSpPr/>
          <p:nvPr/>
        </p:nvSpPr>
        <p:spPr>
          <a:xfrm>
            <a:off x="9950450" y="6237288"/>
            <a:ext cx="455613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Times New Roman"/>
              <a:buNone/>
            </a:pPr>
            <a:r>
              <a:rPr b="1" lang="fr-FR" sz="3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51" name="Google Shape;451;p16"/>
          <p:cNvSpPr/>
          <p:nvPr/>
        </p:nvSpPr>
        <p:spPr>
          <a:xfrm>
            <a:off x="8077200" y="6356350"/>
            <a:ext cx="2132013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6"/>
          <p:cNvSpPr/>
          <p:nvPr/>
        </p:nvSpPr>
        <p:spPr>
          <a:xfrm>
            <a:off x="8077200" y="6356350"/>
            <a:ext cx="2130425" cy="360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6"/>
          <p:cNvSpPr/>
          <p:nvPr/>
        </p:nvSpPr>
        <p:spPr>
          <a:xfrm>
            <a:off x="594519" y="-28472"/>
            <a:ext cx="8948737" cy="922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6"/>
          <p:cNvSpPr/>
          <p:nvPr/>
        </p:nvSpPr>
        <p:spPr>
          <a:xfrm>
            <a:off x="8077200" y="6356350"/>
            <a:ext cx="2130425" cy="360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2475" lIns="81700" spcFirstLastPara="1" rIns="81700" wrap="square" tIns="42475">
            <a:noAutofit/>
          </a:bodyPr>
          <a:lstStyle/>
          <a:p>
            <a:pPr indent="-190500" lvl="0" marL="21590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Times New Roman"/>
              <a:buNone/>
            </a:pPr>
            <a:fld id="{00000000-1234-1234-1234-123412341234}" type="slidenum">
              <a:rPr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56963" y="211138"/>
            <a:ext cx="673100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16"/>
          <p:cNvSpPr/>
          <p:nvPr/>
        </p:nvSpPr>
        <p:spPr>
          <a:xfrm>
            <a:off x="503238" y="336550"/>
            <a:ext cx="9863137" cy="455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L'autoconsommation collective, l</a:t>
            </a: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’exemple d’Antony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t/>
            </a:r>
            <a:endParaRPr/>
          </a:p>
        </p:txBody>
      </p:sp>
      <p:cxnSp>
        <p:nvCxnSpPr>
          <p:cNvPr id="457" name="Google Shape;457;p16"/>
          <p:cNvCxnSpPr/>
          <p:nvPr/>
        </p:nvCxnSpPr>
        <p:spPr>
          <a:xfrm flipH="1" rot="10800000">
            <a:off x="1539875" y="283050"/>
            <a:ext cx="7482900" cy="2700"/>
          </a:xfrm>
          <a:prstGeom prst="bentConnector3">
            <a:avLst>
              <a:gd fmla="val 50000" name="adj1"/>
            </a:avLst>
          </a:prstGeom>
          <a:noFill/>
          <a:ln cap="flat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pic>
        <p:nvPicPr>
          <p:cNvPr descr="Une image contenant texte, capture d’écran, diagramme, conception&#10;&#10;Le contenu généré par l’IA peut être incorrect." id="458" name="Google Shape;45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900" y="930378"/>
            <a:ext cx="10915322" cy="58244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9" name="Google Shape;459;p16"/>
          <p:cNvCxnSpPr/>
          <p:nvPr/>
        </p:nvCxnSpPr>
        <p:spPr>
          <a:xfrm>
            <a:off x="1527100" y="811775"/>
            <a:ext cx="7526700" cy="600"/>
          </a:xfrm>
          <a:prstGeom prst="bentConnector3">
            <a:avLst>
              <a:gd fmla="val 50000" name="adj1"/>
            </a:avLst>
          </a:prstGeom>
          <a:noFill/>
          <a:ln cap="flat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2"/>
          <p:cNvSpPr/>
          <p:nvPr/>
        </p:nvSpPr>
        <p:spPr>
          <a:xfrm>
            <a:off x="633413" y="5794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s conditions pour installer une centrale solaire</a:t>
            </a:r>
            <a:endParaRPr/>
          </a:p>
        </p:txBody>
      </p:sp>
      <p:cxnSp>
        <p:nvCxnSpPr>
          <p:cNvPr id="469" name="Google Shape;469;p22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470" name="Google Shape;470;p22"/>
          <p:cNvCxnSpPr/>
          <p:nvPr/>
        </p:nvCxnSpPr>
        <p:spPr>
          <a:xfrm>
            <a:off x="1422400" y="53498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471" name="Google Shape;471;p22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2" name="Google Shape;472;p22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3" name="Google Shape;473;p22"/>
          <p:cNvSpPr txBox="1"/>
          <p:nvPr/>
        </p:nvSpPr>
        <p:spPr>
          <a:xfrm>
            <a:off x="378600" y="1527150"/>
            <a:ext cx="9903600" cy="3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38138" lvl="0" marL="325438" marR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PRODUCTEUR</a:t>
            </a: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 : 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Convention d’occupation de la toiture (18.12.2025)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Choix de l’installateur issu de l’appel d’offres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Plan d’affaire avec une rentabilité interne &gt; à 5%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Financement nécessaire : subvention </a:t>
            </a:r>
            <a:r>
              <a:rPr i="1"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France 2030</a:t>
            </a: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 pour 50% + collecte citoyenne en cours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8138" lvl="0" marL="325438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CONSOMMATEUR</a:t>
            </a: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 : </a:t>
            </a: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Lettre d'intention signée par chaque consommateur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Taux d’autoconsommation simulé à 100% 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8138" lvl="0" marL="325438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PERSONNE MORALE ORGANISATRICE</a:t>
            </a: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 : </a:t>
            </a: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2400">
              <a:solidFill>
                <a:schemeClr val="accent6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Trebuchet MS"/>
              <a:buChar char="●"/>
            </a:pPr>
            <a:r>
              <a:rPr lang="fr-FR" sz="240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Part’EnR Ile-de-France : </a:t>
            </a:r>
            <a:r>
              <a:rPr lang="fr-FR" sz="240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 s</a:t>
            </a:r>
            <a:r>
              <a:rPr lang="fr-FR" sz="240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ta</a:t>
            </a:r>
            <a:r>
              <a:rPr lang="fr-FR" sz="2400">
                <a:solidFill>
                  <a:schemeClr val="accent6"/>
                </a:solidFill>
                <a:latin typeface="Trebuchet MS"/>
                <a:ea typeface="Trebuchet MS"/>
                <a:cs typeface="Trebuchet MS"/>
                <a:sym typeface="Trebuchet MS"/>
              </a:rPr>
              <a:t>tuts signés par SPS le 15.01.2026</a:t>
            </a:r>
            <a:endParaRPr sz="2400"/>
          </a:p>
          <a:p>
            <a:pPr indent="-325438" lvl="0" marL="33496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5438" lvl="0" marL="33496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g3ebf040a07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3ebf040a075_0_0"/>
          <p:cNvSpPr/>
          <p:nvPr/>
        </p:nvSpPr>
        <p:spPr>
          <a:xfrm>
            <a:off x="633413" y="579438"/>
            <a:ext cx="85233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 point sur la collecte 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au 14 juin 2026</a:t>
            </a:r>
            <a:endParaRPr/>
          </a:p>
        </p:txBody>
      </p:sp>
      <p:cxnSp>
        <p:nvCxnSpPr>
          <p:cNvPr id="483" name="Google Shape;483;g3ebf040a075_0_0"/>
          <p:cNvCxnSpPr/>
          <p:nvPr/>
        </p:nvCxnSpPr>
        <p:spPr>
          <a:xfrm>
            <a:off x="1411288" y="1120775"/>
            <a:ext cx="6967500" cy="348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484" name="Google Shape;484;g3ebf040a075_0_0"/>
          <p:cNvCxnSpPr/>
          <p:nvPr/>
        </p:nvCxnSpPr>
        <p:spPr>
          <a:xfrm>
            <a:off x="1422400" y="534988"/>
            <a:ext cx="6956400" cy="15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485" name="Google Shape;485;g3ebf040a075_0_0"/>
          <p:cNvSpPr txBox="1"/>
          <p:nvPr/>
        </p:nvSpPr>
        <p:spPr>
          <a:xfrm>
            <a:off x="754063" y="639762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6" name="Google Shape;486;g3ebf040a075_0_0"/>
          <p:cNvSpPr txBox="1"/>
          <p:nvPr/>
        </p:nvSpPr>
        <p:spPr>
          <a:xfrm>
            <a:off x="11096625" y="6213475"/>
            <a:ext cx="682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7" name="Google Shape;487;g3ebf040a075_0_0"/>
          <p:cNvSpPr txBox="1"/>
          <p:nvPr/>
        </p:nvSpPr>
        <p:spPr>
          <a:xfrm>
            <a:off x="754075" y="1337450"/>
            <a:ext cx="9172800" cy="48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38138" lvl="0" marL="325438" marR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Collège citoyens</a:t>
            </a: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 : 44 personnes pour 22 300€ 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	Antony Soleil : 24 personnes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	Antony Habitants + collectifs : 10 personnes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	Sud Paris Soleil : 5 personnes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latin typeface="Trebuchet MS"/>
                <a:ea typeface="Trebuchet MS"/>
                <a:cs typeface="Trebuchet MS"/>
                <a:sym typeface="Trebuchet MS"/>
              </a:rPr>
              <a:t>	Autres : 5 personnes</a:t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8138" lvl="0" marL="325438" marR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Collège </a:t>
            </a:r>
            <a:r>
              <a:rPr b="1"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collectivités territoriales</a:t>
            </a: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: Ville d’Antony pour 2 500€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2400"/>
              <a:buFont typeface="Noto Sans Symbols"/>
              <a:buChar char="►"/>
            </a:pPr>
            <a:r>
              <a:rPr b="1"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Collège associations</a:t>
            </a: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: Association Antony Soleil pour 1 000 €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7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Total :</a:t>
            </a:r>
            <a:r>
              <a:rPr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lang="fr-FR" sz="290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25 800 € </a:t>
            </a:r>
            <a:r>
              <a:rPr b="1" lang="fr-F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sur un besoin de </a:t>
            </a:r>
            <a:r>
              <a:rPr b="1" lang="fr-FR" sz="29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50 000 €</a:t>
            </a:r>
            <a:endParaRPr b="1" sz="2900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5438" lvl="0" marL="33496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</a:pPr>
            <a:r>
              <a:t/>
            </a:r>
            <a:endParaRPr sz="19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17"/>
          <p:cNvSpPr/>
          <p:nvPr/>
        </p:nvSpPr>
        <p:spPr>
          <a:xfrm>
            <a:off x="620713" y="2873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Les grandes étapes d'un projet</a:t>
            </a:r>
            <a:endParaRPr/>
          </a:p>
        </p:txBody>
      </p:sp>
      <p:cxnSp>
        <p:nvCxnSpPr>
          <p:cNvPr id="497" name="Google Shape;497;p17"/>
          <p:cNvCxnSpPr/>
          <p:nvPr/>
        </p:nvCxnSpPr>
        <p:spPr>
          <a:xfrm>
            <a:off x="1455738" y="804863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498" name="Google Shape;498;p17"/>
          <p:cNvCxnSpPr/>
          <p:nvPr/>
        </p:nvCxnSpPr>
        <p:spPr>
          <a:xfrm>
            <a:off x="1439863" y="28733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499" name="Google Shape;499;p17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0" name="Google Shape;500;p17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01" name="Google Shape;501;p17"/>
          <p:cNvGraphicFramePr/>
          <p:nvPr/>
        </p:nvGraphicFramePr>
        <p:xfrm>
          <a:off x="212725" y="1223963"/>
          <a:ext cx="10802938" cy="4130675"/>
        </p:xfrm>
        <a:graphic>
          <a:graphicData uri="http://schemas.openxmlformats.org/presentationml/2006/ole">
            <mc:AlternateContent>
              <mc:Choice Requires="v">
                <p:oleObj r:id="rId5" imgH="4130675" imgW="10802938" progId="" spid="_x0000_s1">
                  <p:embed/>
                </p:oleObj>
              </mc:Choice>
              <mc:Fallback>
                <p:oleObj r:id="rId6" imgH="4130675" imgW="10802938" progId="">
                  <p:embed/>
                  <p:pic>
                    <p:nvPicPr>
                      <p:cNvPr id="501" name="Google Shape;501;p17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12725" y="1223963"/>
                        <a:ext cx="10802938" cy="413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3"/>
          <p:cNvSpPr/>
          <p:nvPr/>
        </p:nvSpPr>
        <p:spPr>
          <a:xfrm>
            <a:off x="633413" y="5794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 projet d'Antony : le planning</a:t>
            </a:r>
            <a:endParaRPr/>
          </a:p>
        </p:txBody>
      </p:sp>
      <p:cxnSp>
        <p:nvCxnSpPr>
          <p:cNvPr id="511" name="Google Shape;511;p23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512" name="Google Shape;512;p23"/>
          <p:cNvCxnSpPr/>
          <p:nvPr/>
        </p:nvCxnSpPr>
        <p:spPr>
          <a:xfrm>
            <a:off x="1422400" y="53498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513" name="Google Shape;513;p23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4" name="Google Shape;514;p23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5" name="Google Shape;51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063" y="1511300"/>
            <a:ext cx="1858962" cy="43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288" y="1951038"/>
            <a:ext cx="1836737" cy="423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2438" y="4608513"/>
            <a:ext cx="1851025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23"/>
          <p:cNvSpPr txBox="1"/>
          <p:nvPr/>
        </p:nvSpPr>
        <p:spPr>
          <a:xfrm>
            <a:off x="647700" y="1511300"/>
            <a:ext cx="9385800" cy="3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20675" lvl="0" marL="341313" marR="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440"/>
              <a:buFont typeface="Times New Roman"/>
              <a:buNone/>
            </a:pPr>
            <a:r>
              <a:rPr lang="fr-FR" sz="180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   </a:t>
            </a:r>
            <a:r>
              <a:rPr b="1"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Novembre 2024 -  Mars 2025</a:t>
            </a:r>
            <a:endParaRPr/>
          </a:p>
          <a:p>
            <a:pPr indent="-320675" lvl="0" marL="341313" marR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Times New Roman"/>
              <a:buNone/>
            </a:pPr>
            <a:r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   </a:t>
            </a:r>
            <a:r>
              <a:rPr b="1"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Avril 2025 – Mi Juin 2026 </a:t>
            </a:r>
            <a:endParaRPr/>
          </a:p>
          <a:p>
            <a:pPr indent="0" lvl="0" marL="45720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25438" lvl="0" marL="32861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600"/>
              <a:buFont typeface="Noto Sans Symbols"/>
              <a:buChar char="►"/>
            </a:pPr>
            <a:r>
              <a:rPr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Fin mai : Réponse positive aux sept conditions fixées en AG SPS 2025</a:t>
            </a:r>
            <a:endParaRPr/>
          </a:p>
          <a:p>
            <a:pPr indent="-325438" lvl="0" marL="32861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600"/>
              <a:buFont typeface="Noto Sans Symbols"/>
              <a:buChar char="►"/>
            </a:pPr>
            <a:r>
              <a:rPr lang="fr-FR" sz="2000">
                <a:latin typeface="Trebuchet MS"/>
                <a:ea typeface="Trebuchet MS"/>
                <a:cs typeface="Trebuchet MS"/>
                <a:sym typeface="Trebuchet MS"/>
              </a:rPr>
              <a:t>17</a:t>
            </a:r>
            <a:r>
              <a:rPr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juin 2026</a:t>
            </a:r>
            <a:r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  <a:p>
            <a:pPr indent="-320675" lvl="0" marL="341313" marR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1"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      Fin Juillet – Début Août 2026</a:t>
            </a:r>
            <a:endParaRPr b="1"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25438" lvl="0" marL="32861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600"/>
              <a:buFont typeface="Noto Sans Symbols"/>
              <a:buChar char="►"/>
            </a:pPr>
            <a:r>
              <a:rPr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Installation de la centrale photovoltaïque</a:t>
            </a:r>
            <a:endParaRPr/>
          </a:p>
          <a:p>
            <a:pPr indent="-320675" lvl="0" marL="34131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Times New Roman"/>
              <a:buNone/>
            </a:pPr>
            <a:r>
              <a:t/>
            </a:r>
            <a:endParaRPr sz="20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9" name="Google Shape;519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68650" y="3168650"/>
            <a:ext cx="1035050" cy="5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1800" y="3671888"/>
            <a:ext cx="1871663" cy="360362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23"/>
          <p:cNvSpPr txBox="1"/>
          <p:nvPr/>
        </p:nvSpPr>
        <p:spPr>
          <a:xfrm>
            <a:off x="2511424" y="4679950"/>
            <a:ext cx="6929438" cy="39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1" lang="fr-FR" sz="20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 plus tôt en septembre / octobre 2026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8"/>
          <p:cNvSpPr/>
          <p:nvPr/>
        </p:nvSpPr>
        <p:spPr>
          <a:xfrm>
            <a:off x="-1588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9" name="Google Shape;5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3588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18"/>
          <p:cNvSpPr/>
          <p:nvPr/>
        </p:nvSpPr>
        <p:spPr>
          <a:xfrm>
            <a:off x="981075" y="6324600"/>
            <a:ext cx="11115675" cy="430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</p:txBody>
      </p:sp>
      <p:sp>
        <p:nvSpPr>
          <p:cNvPr id="531" name="Google Shape;531;p18"/>
          <p:cNvSpPr/>
          <p:nvPr/>
        </p:nvSpPr>
        <p:spPr>
          <a:xfrm>
            <a:off x="609600" y="5667375"/>
            <a:ext cx="1158081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Point de situation des</a:t>
            </a:r>
            <a:r>
              <a:rPr b="1" i="1" lang="fr-FR" sz="3200">
                <a:latin typeface="Trebuchet MS"/>
                <a:ea typeface="Trebuchet MS"/>
                <a:cs typeface="Trebuchet MS"/>
                <a:sym typeface="Trebuchet MS"/>
              </a:rPr>
              <a:t> autres</a:t>
            </a: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projets en cours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19"/>
          <p:cNvSpPr/>
          <p:nvPr/>
        </p:nvSpPr>
        <p:spPr>
          <a:xfrm>
            <a:off x="647700" y="1511300"/>
            <a:ext cx="10253663" cy="4783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imes New Roman"/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Autoconsommation collective, avec ACI</a:t>
            </a: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- CACHAN : École maternelle La Plaine + 3 bâtiments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- VILLEJUIF : École Jean Vilar + 5 bâtiments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imes New Roman"/>
              <a:buNone/>
            </a:pPr>
            <a:r>
              <a:t/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Autoconsommation Individuelle (ACI) </a:t>
            </a: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- ARCUEIL : Ehpad La Maison du Grand Cèdre</a:t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  - CHATILLON : Copropriété La Mésie</a:t>
            </a: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imes New Roman"/>
              <a:buNone/>
            </a:pPr>
            <a:r>
              <a:t/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imes New Roman"/>
              <a:buNone/>
            </a:pPr>
            <a:r>
              <a:t/>
            </a:r>
            <a:endParaRPr sz="2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1" name="Google Shape;541;p19"/>
          <p:cNvSpPr/>
          <p:nvPr/>
        </p:nvSpPr>
        <p:spPr>
          <a:xfrm>
            <a:off x="633413" y="5794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Les projets en cours</a:t>
            </a:r>
            <a:endParaRPr/>
          </a:p>
        </p:txBody>
      </p:sp>
      <p:cxnSp>
        <p:nvCxnSpPr>
          <p:cNvPr id="542" name="Google Shape;542;p19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543" name="Google Shape;543;p19"/>
          <p:cNvCxnSpPr/>
          <p:nvPr/>
        </p:nvCxnSpPr>
        <p:spPr>
          <a:xfrm>
            <a:off x="1422400" y="53498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544" name="Google Shape;544;p19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5" name="Google Shape;545;p19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6"/>
          <p:cNvSpPr/>
          <p:nvPr/>
        </p:nvSpPr>
        <p:spPr>
          <a:xfrm>
            <a:off x="633413" y="5794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 projet de Cacha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n</a:t>
            </a:r>
            <a:endParaRPr/>
          </a:p>
        </p:txBody>
      </p:sp>
      <p:cxnSp>
        <p:nvCxnSpPr>
          <p:cNvPr id="555" name="Google Shape;555;p26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556" name="Google Shape;556;p26"/>
          <p:cNvCxnSpPr/>
          <p:nvPr/>
        </p:nvCxnSpPr>
        <p:spPr>
          <a:xfrm>
            <a:off x="1422400" y="53498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557" name="Google Shape;557;p26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8" name="Google Shape;558;p26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9" name="Google Shape;559;p26"/>
          <p:cNvSpPr txBox="1"/>
          <p:nvPr/>
        </p:nvSpPr>
        <p:spPr>
          <a:xfrm>
            <a:off x="720725" y="1519250"/>
            <a:ext cx="9219600" cy="3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22263" lvl="0" marL="322263" marR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lang="fr-FR" sz="2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L’école primaire et maternelle de la Plaine en autoconsommation à plus de 80% de la production (sans taxes) ; </a:t>
            </a:r>
            <a:endParaRPr/>
          </a:p>
          <a:p>
            <a:pPr indent="-322263" lvl="0" marL="32226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lang="fr-FR" sz="2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Bâtiments publics en consommation patrimoniale : </a:t>
            </a:r>
            <a:endParaRPr/>
          </a:p>
          <a:p>
            <a:pPr indent="-273050" lvl="1" marL="730250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École du Coteau	</a:t>
            </a:r>
            <a:endParaRPr/>
          </a:p>
          <a:p>
            <a:pPr indent="-273050" lvl="1" marL="730250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Mairie</a:t>
            </a:r>
            <a:b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2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4963" lvl="0" marL="32226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96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Planification en 2027 de travaux d’étanchéité par la Ville</a:t>
            </a:r>
            <a:endParaRPr b="1"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0"/>
          <p:cNvSpPr/>
          <p:nvPr/>
        </p:nvSpPr>
        <p:spPr>
          <a:xfrm>
            <a:off x="633413" y="579438"/>
            <a:ext cx="8523287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projet de Villejuif</a:t>
            </a:r>
            <a:endParaRPr/>
          </a:p>
        </p:txBody>
      </p:sp>
      <p:cxnSp>
        <p:nvCxnSpPr>
          <p:cNvPr id="569" name="Google Shape;569;p30"/>
          <p:cNvCxnSpPr/>
          <p:nvPr/>
        </p:nvCxnSpPr>
        <p:spPr>
          <a:xfrm>
            <a:off x="1411288" y="1120775"/>
            <a:ext cx="6967537" cy="34925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570" name="Google Shape;570;p30"/>
          <p:cNvCxnSpPr/>
          <p:nvPr/>
        </p:nvCxnSpPr>
        <p:spPr>
          <a:xfrm>
            <a:off x="1422400" y="534988"/>
            <a:ext cx="6956425" cy="1587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571" name="Google Shape;571;p30"/>
          <p:cNvSpPr txBox="1"/>
          <p:nvPr/>
        </p:nvSpPr>
        <p:spPr>
          <a:xfrm>
            <a:off x="754063" y="6397625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2" name="Google Shape;572;p30"/>
          <p:cNvSpPr txBox="1"/>
          <p:nvPr/>
        </p:nvSpPr>
        <p:spPr>
          <a:xfrm>
            <a:off x="11096625" y="6213475"/>
            <a:ext cx="6826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3" name="Google Shape;573;p30"/>
          <p:cNvSpPr txBox="1"/>
          <p:nvPr/>
        </p:nvSpPr>
        <p:spPr>
          <a:xfrm>
            <a:off x="720725" y="1519250"/>
            <a:ext cx="9608400" cy="3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322263" lvl="0" marL="322263" marR="0" rtl="0" algn="l"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lang="fr-FR" sz="2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L’école Jean Vilar en autoconsommation à plus de 50% de la production (sans taxes) ; </a:t>
            </a:r>
            <a:endParaRPr/>
          </a:p>
          <a:p>
            <a:pPr indent="-322263" lvl="0" marL="32226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lang="fr-FR" sz="2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Bâtiments publics en consommation patrimoniale : </a:t>
            </a:r>
            <a:endParaRPr/>
          </a:p>
          <a:p>
            <a:pPr indent="-273050" lvl="1" marL="730250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Médiathèque Elsa Triolet </a:t>
            </a:r>
            <a:endParaRPr/>
          </a:p>
          <a:p>
            <a:pPr indent="-273050" lvl="1" marL="730250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760"/>
              <a:buFont typeface="Noto Sans Symbols"/>
              <a:buChar char="►"/>
            </a:pPr>
            <a: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 gymnase CS Boniface</a:t>
            </a:r>
            <a:b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2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4963" lvl="0" marL="32226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96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En attente de la publication du marché de fourniture par la </a:t>
            </a: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ville</a:t>
            </a: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 de </a:t>
            </a: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Villejuif</a:t>
            </a:r>
            <a:endParaRPr b="1" sz="1600"/>
          </a:p>
          <a:p>
            <a:pPr indent="-322263" lvl="0" marL="33496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60"/>
              <a:buFont typeface="Times New Roman"/>
              <a:buNone/>
            </a:pPr>
            <a:r>
              <a:t/>
            </a:r>
            <a:endParaRPr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g3ebf040a075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5538" y="100013"/>
            <a:ext cx="808037" cy="808037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3ebf040a075_1_0"/>
          <p:cNvSpPr/>
          <p:nvPr/>
        </p:nvSpPr>
        <p:spPr>
          <a:xfrm>
            <a:off x="633413" y="579438"/>
            <a:ext cx="8523300" cy="5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La situation du</a:t>
            </a:r>
            <a:r>
              <a:rPr lang="fr-FR" sz="2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projet de l</a:t>
            </a:r>
            <a:r>
              <a:rPr lang="fr-FR" sz="2800">
                <a:latin typeface="Trebuchet MS"/>
                <a:ea typeface="Trebuchet MS"/>
                <a:cs typeface="Trebuchet MS"/>
                <a:sym typeface="Trebuchet MS"/>
              </a:rPr>
              <a:t>’Ehpad d’Arcueil</a:t>
            </a:r>
            <a:endParaRPr/>
          </a:p>
        </p:txBody>
      </p:sp>
      <p:cxnSp>
        <p:nvCxnSpPr>
          <p:cNvPr id="583" name="Google Shape;583;g3ebf040a075_1_0"/>
          <p:cNvCxnSpPr/>
          <p:nvPr/>
        </p:nvCxnSpPr>
        <p:spPr>
          <a:xfrm>
            <a:off x="1411288" y="1120775"/>
            <a:ext cx="6967500" cy="348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584" name="Google Shape;584;g3ebf040a075_1_0"/>
          <p:cNvCxnSpPr/>
          <p:nvPr/>
        </p:nvCxnSpPr>
        <p:spPr>
          <a:xfrm>
            <a:off x="1422400" y="534988"/>
            <a:ext cx="6956400" cy="1500"/>
          </a:xfrm>
          <a:prstGeom prst="straightConnector1">
            <a:avLst/>
          </a:prstGeom>
          <a:noFill/>
          <a:ln cap="sq" cmpd="sng" w="12600">
            <a:solidFill>
              <a:srgbClr val="90C226"/>
            </a:solidFill>
            <a:prstDash val="solid"/>
            <a:miter lim="8000"/>
            <a:headEnd len="med" w="med" type="none"/>
            <a:tailEnd len="med" w="med" type="none"/>
          </a:ln>
        </p:spPr>
      </p:cxnSp>
      <p:sp>
        <p:nvSpPr>
          <p:cNvPr id="585" name="Google Shape;585;g3ebf040a075_1_0"/>
          <p:cNvSpPr txBox="1"/>
          <p:nvPr/>
        </p:nvSpPr>
        <p:spPr>
          <a:xfrm>
            <a:off x="754063" y="6397625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fr-FR" sz="1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Times New Roman"/>
              <a:buNone/>
            </a:pPr>
            <a:r>
              <a:t/>
            </a:r>
            <a:endParaRPr sz="1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6" name="Google Shape;586;g3ebf040a075_1_0"/>
          <p:cNvSpPr txBox="1"/>
          <p:nvPr/>
        </p:nvSpPr>
        <p:spPr>
          <a:xfrm>
            <a:off x="11096625" y="6213475"/>
            <a:ext cx="682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8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7" name="Google Shape;587;g3ebf040a075_1_0"/>
          <p:cNvSpPr txBox="1"/>
          <p:nvPr/>
        </p:nvSpPr>
        <p:spPr>
          <a:xfrm>
            <a:off x="720725" y="1519250"/>
            <a:ext cx="9608400" cy="3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fr-FR" sz="2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2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34963" lvl="0" marL="322263" marR="0" rtl="0" algn="l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ts val="1960"/>
              <a:buFont typeface="Noto Sans Symbols"/>
              <a:buChar char="►"/>
            </a:pPr>
            <a:r>
              <a:rPr b="1" lang="fr-FR" sz="2400">
                <a:latin typeface="Trebuchet MS"/>
                <a:ea typeface="Trebuchet MS"/>
                <a:cs typeface="Trebuchet MS"/>
                <a:sym typeface="Trebuchet MS"/>
              </a:rPr>
              <a:t>En attente d’accord d’une étude de structure complémentaire pour déterminer la capacité de la toiture actuelle et d’un éventuel renforcement</a:t>
            </a:r>
            <a:endParaRPr b="1" sz="1600"/>
          </a:p>
          <a:p>
            <a:pPr indent="-322263" lvl="0" marL="334963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760"/>
              <a:buFont typeface="Times New Roman"/>
              <a:buNone/>
            </a:pPr>
            <a:r>
              <a:t/>
            </a:r>
            <a:endParaRPr sz="240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88" name="Google Shape;588;g3ebf040a075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g3ed89e93abb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650132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7"/>
          <p:cNvSpPr/>
          <p:nvPr/>
        </p:nvSpPr>
        <p:spPr>
          <a:xfrm>
            <a:off x="-1588" y="6350"/>
            <a:ext cx="12193588" cy="6851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2" name="Google Shape;60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88" y="-534988"/>
            <a:ext cx="12193588" cy="6851651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7"/>
          <p:cNvSpPr/>
          <p:nvPr/>
        </p:nvSpPr>
        <p:spPr>
          <a:xfrm>
            <a:off x="981075" y="6324600"/>
            <a:ext cx="11115675" cy="430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fr-FR" sz="24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Assemblée Générale Sud Paris Soleil du 19 Juin 2026</a:t>
            </a:r>
            <a:endParaRPr/>
          </a:p>
        </p:txBody>
      </p:sp>
      <p:sp>
        <p:nvSpPr>
          <p:cNvPr id="604" name="Google Shape;604;p37"/>
          <p:cNvSpPr/>
          <p:nvPr/>
        </p:nvSpPr>
        <p:spPr>
          <a:xfrm>
            <a:off x="609600" y="5667375"/>
            <a:ext cx="1158081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1" lang="fr-FR" sz="32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Échanges avec les sociétaires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JM</dc:creator>
</cp:coreProperties>
</file>