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315200"/>
  <p:notesSz cx="6858000" cy="9144000"/>
  <p:embeddedFontLst>
    <p:embeddedFont>
      <p:font typeface="Proxima Nova"/>
      <p:regular r:id="rId8"/>
      <p:bold r:id="rId9"/>
      <p:italic r:id="rId10"/>
      <p:boldItalic r:id="rId11"/>
    </p:embeddedFont>
    <p:embeddedFont>
      <p:font typeface="Song Myung"/>
      <p:regular r:id="rId12"/>
    </p:embeddedFont>
    <p:embeddedFont>
      <p:font typeface="Proxima Nova Semibold"/>
      <p:regular r:id="rId13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iz Wilk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Italic.fntdata"/><Relationship Id="rId10" Type="http://schemas.openxmlformats.org/officeDocument/2006/relationships/font" Target="fonts/ProximaNova-italic.fntdata"/><Relationship Id="rId13" Type="http://schemas.openxmlformats.org/officeDocument/2006/relationships/font" Target="fonts/ProximaNovaSemibold-regular.fntdata"/><Relationship Id="rId12" Type="http://schemas.openxmlformats.org/officeDocument/2006/relationships/font" Target="fonts/SongMyung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ProximaNova-bold.fntdata"/><Relationship Id="rId15" Type="http://schemas.openxmlformats.org/officeDocument/2006/relationships/font" Target="fonts/ProximaNovaSemibold-boldItalic.fntdata"/><Relationship Id="rId14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roximaNova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31T17:44:39.522">
    <p:pos x="3075" y="463"/>
    <p:text>Needs to be updated.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01bb16bfc_1_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01bb16bf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9367" y="1456058"/>
            <a:ext cx="6816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360" y="5542289"/>
            <a:ext cx="6816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hyperlink" Target="mailto:the-economy-explained@gusto.com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hyperlink" Target="https://youtu.be/Lw-XIQqHeYE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674"/>
            <a:ext cx="7315200" cy="571500"/>
          </a:xfrm>
          <a:prstGeom prst="rect">
            <a:avLst/>
          </a:prstGeom>
          <a:solidFill>
            <a:srgbClr val="F45D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249300" y="2683325"/>
            <a:ext cx="69039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latin typeface="Proxima Nova Semibold"/>
                <a:ea typeface="Proxima Nova Semibold"/>
                <a:cs typeface="Proxima Nova Semibold"/>
                <a:sym typeface="Proxima Nova Semibold"/>
              </a:rPr>
              <a:t>Labor market cooling continues, but with uneven progress</a:t>
            </a:r>
            <a:endParaRPr sz="105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The gradual loosening of the labor market continues, as c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ompanies report finding better-quality candidates more easily in recent months. B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ut, talent remains scarce in Midwest states as well as trades and specialized services. Moderate pay growth remains in the forecast, between 3-5% annualized. </a:t>
            </a:r>
            <a:endParaRPr sz="105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249300" y="5451762"/>
            <a:ext cx="6725100" cy="12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latin typeface="Proxima Nova Semibold"/>
                <a:ea typeface="Proxima Nova Semibold"/>
                <a:cs typeface="Proxima Nova Semibold"/>
                <a:sym typeface="Proxima Nova Semibold"/>
              </a:rPr>
              <a:t>Improving Optimism, high Uncertainty</a:t>
            </a:r>
            <a:r>
              <a:rPr lang="en" sz="1050"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endParaRPr i="1" sz="105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SMB optimism has improved steadily over the last year. This should help spur a wave of SMB investments and growth in 2025 as interest rates drop. But, uncertainty has also risen, which impedes decision-making by companies nervous about what the future might hold. </a:t>
            </a:r>
            <a:endParaRPr sz="105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39950" y="666125"/>
            <a:ext cx="6633600" cy="523200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249300" y="1463614"/>
            <a:ext cx="67251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A strong economy looks to hold through year-end, with a solid labor market supporting household income and consumer spending. Despite good performance, many SMB owners have high uncertainty about the near-term future. Planning for multiple scenarios can increase the confidence to act on investments and other plans in 2025.</a:t>
            </a:r>
            <a:endParaRPr sz="10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41674" y="9553850"/>
            <a:ext cx="680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rgbClr val="222525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not to be taken as tax, legal, financial, or HR advice. Consult an accountant, tax advisor or HR expert for specific guidance.</a:t>
            </a:r>
            <a:endParaRPr i="1" sz="900">
              <a:solidFill>
                <a:srgbClr val="2225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525"/>
                </a:solidFill>
                <a:latin typeface="Song Myung"/>
                <a:ea typeface="Song Myung"/>
                <a:cs typeface="Song Myung"/>
                <a:sym typeface="Song Myung"/>
              </a:rPr>
              <a:t>Have feedback? Email us at </a:t>
            </a:r>
            <a:r>
              <a:rPr lang="en" sz="900" u="sng">
                <a:solidFill>
                  <a:srgbClr val="222525"/>
                </a:solidFill>
                <a:latin typeface="Song Myung"/>
                <a:ea typeface="Song Myung"/>
                <a:cs typeface="Song Myung"/>
                <a:sym typeface="Song Myung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the-economy-explained@gusto.com</a:t>
            </a:r>
            <a:endParaRPr sz="900">
              <a:solidFill>
                <a:srgbClr val="222525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692775" y="51625"/>
            <a:ext cx="433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Song Myung"/>
                <a:ea typeface="Song Myung"/>
                <a:cs typeface="Song Myung"/>
                <a:sym typeface="Song Myung"/>
              </a:rPr>
              <a:t>The Economy Explained, with</a:t>
            </a:r>
            <a:endParaRPr sz="1800">
              <a:solidFill>
                <a:schemeClr val="lt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667950" y="119357"/>
            <a:ext cx="13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ng Myung"/>
                <a:ea typeface="Song Myung"/>
                <a:cs typeface="Song Myung"/>
                <a:sym typeface="Song Myung"/>
              </a:rPr>
              <a:t>November 2024</a:t>
            </a:r>
            <a:endParaRPr sz="1200">
              <a:solidFill>
                <a:schemeClr val="lt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9350" y="1144189"/>
            <a:ext cx="34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8081"/>
                </a:solidFill>
                <a:latin typeface="Song Myung"/>
                <a:ea typeface="Song Myung"/>
                <a:cs typeface="Song Myung"/>
                <a:sym typeface="Song Myung"/>
              </a:rPr>
              <a:t>Headline</a:t>
            </a:r>
            <a:endParaRPr>
              <a:solidFill>
                <a:srgbClr val="08808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34175" y="651915"/>
            <a:ext cx="422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52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Your quarterly download on the </a:t>
            </a:r>
            <a:r>
              <a:rPr lang="en" sz="1100">
                <a:solidFill>
                  <a:srgbClr val="22252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economy</a:t>
            </a:r>
            <a:r>
              <a:rPr lang="en" sz="1100">
                <a:solidFill>
                  <a:srgbClr val="22252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and what it means for </a:t>
            </a:r>
            <a:r>
              <a:rPr lang="en" sz="1100">
                <a:solidFill>
                  <a:srgbClr val="22252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your</a:t>
            </a:r>
            <a:r>
              <a:rPr lang="en" sz="1100">
                <a:solidFill>
                  <a:srgbClr val="22252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clients. Brought to you by Gusto’s team of economists. </a:t>
            </a:r>
            <a:endParaRPr sz="1100">
              <a:solidFill>
                <a:srgbClr val="222525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208475" y="3910225"/>
            <a:ext cx="914400" cy="899788"/>
            <a:chOff x="333375" y="3891625"/>
            <a:chExt cx="914400" cy="899788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33375" y="3891625"/>
              <a:ext cx="9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Proxima Nova"/>
                  <a:ea typeface="Proxima Nova"/>
                  <a:cs typeface="Proxima Nova"/>
                  <a:sym typeface="Proxima Nova"/>
                </a:rPr>
                <a:t>Metrics to Watch</a:t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66" name="Google Shape;6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373" y="4360068"/>
              <a:ext cx="438912" cy="43134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7" name="Google Shape;67;p13"/>
          <p:cNvCxnSpPr/>
          <p:nvPr/>
        </p:nvCxnSpPr>
        <p:spPr>
          <a:xfrm>
            <a:off x="340800" y="9562244"/>
            <a:ext cx="6633600" cy="0"/>
          </a:xfrm>
          <a:prstGeom prst="straightConnector1">
            <a:avLst/>
          </a:prstGeom>
          <a:noFill/>
          <a:ln cap="flat" cmpd="sng" w="19050">
            <a:solidFill>
              <a:srgbClr val="DCDCD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8" name="Google Shape;68;p13"/>
          <p:cNvGrpSpPr/>
          <p:nvPr/>
        </p:nvGrpSpPr>
        <p:grpSpPr>
          <a:xfrm>
            <a:off x="97300" y="6858250"/>
            <a:ext cx="914400" cy="899788"/>
            <a:chOff x="333375" y="3891625"/>
            <a:chExt cx="914400" cy="899788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33375" y="3891625"/>
              <a:ext cx="9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Proxima Nova"/>
                  <a:ea typeface="Proxima Nova"/>
                  <a:cs typeface="Proxima Nova"/>
                  <a:sym typeface="Proxima Nova"/>
                </a:rPr>
                <a:t>Metrics to Watch</a:t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70" name="Google Shape;7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373" y="4360068"/>
              <a:ext cx="438912" cy="431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249350" y="2373174"/>
            <a:ext cx="34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88081"/>
                </a:solidFill>
                <a:latin typeface="Song Myung"/>
                <a:ea typeface="Song Myung"/>
                <a:cs typeface="Song Myung"/>
                <a:sym typeface="Song Myung"/>
              </a:rPr>
              <a:t>Trends to Watch</a:t>
            </a:r>
            <a:endParaRPr>
              <a:solidFill>
                <a:srgbClr val="08808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72" name="Google Shape;72;p13"/>
          <p:cNvSpPr txBox="1"/>
          <p:nvPr>
            <p:ph type="ctrTitle"/>
          </p:nvPr>
        </p:nvSpPr>
        <p:spPr>
          <a:xfrm>
            <a:off x="150950" y="8532525"/>
            <a:ext cx="70116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Font typeface="Proxima Nova"/>
              <a:buChar char="●"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Help businesses change recruiting strategies for hard-to-fill roles and areas. 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Recruiting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 widely can help fill talent pipelines. Many businesses rely solely on personal and 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professional</a:t>
            </a: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 networks. </a:t>
            </a:r>
            <a:endParaRPr sz="105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Font typeface="Proxima Nova"/>
              <a:buChar char="●"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Businesses will need to invest in productivity and efficiency to keep up with pay growth. </a:t>
            </a:r>
            <a:endParaRPr sz="105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Font typeface="Proxima Nova"/>
              <a:buChar char="●"/>
            </a:pPr>
            <a:r>
              <a:rPr lang="en" sz="1050">
                <a:latin typeface="Proxima Nova"/>
                <a:ea typeface="Proxima Nova"/>
                <a:cs typeface="Proxima Nova"/>
                <a:sym typeface="Proxima Nova"/>
              </a:rPr>
              <a:t>Engage in scenario-planning for multiple financial situations in the next six months to build confidence about strategic actions. </a:t>
            </a:r>
            <a:endParaRPr sz="10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49350" y="8259385"/>
            <a:ext cx="34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8081"/>
                </a:solidFill>
                <a:latin typeface="Song Myung"/>
                <a:ea typeface="Song Myung"/>
                <a:cs typeface="Song Myung"/>
                <a:sym typeface="Song Myung"/>
              </a:rPr>
              <a:t>So what? Strategies for SMBs</a:t>
            </a:r>
            <a:endParaRPr>
              <a:solidFill>
                <a:srgbClr val="08808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882450" y="736525"/>
            <a:ext cx="209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6"/>
              </a:rPr>
              <a:t>Watch this quarter’s webinar</a:t>
            </a:r>
            <a:endParaRPr sz="1100">
              <a:solidFill>
                <a:srgbClr val="F45D48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1561212" y="145725"/>
            <a:ext cx="0" cy="291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825" y="165550"/>
            <a:ext cx="721444" cy="2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600" y="3546473"/>
            <a:ext cx="2946850" cy="167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1325" y="3562800"/>
            <a:ext cx="2946852" cy="16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61325" y="6310788"/>
            <a:ext cx="3161902" cy="18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2967" y="6428900"/>
            <a:ext cx="3112484" cy="167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