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7" r:id="rId2"/>
    <p:sldId id="285" r:id="rId3"/>
    <p:sldId id="315" r:id="rId4"/>
    <p:sldId id="317" r:id="rId5"/>
    <p:sldId id="321" r:id="rId6"/>
    <p:sldId id="322" r:id="rId7"/>
    <p:sldId id="293" r:id="rId8"/>
    <p:sldId id="294" r:id="rId9"/>
    <p:sldId id="295" r:id="rId10"/>
    <p:sldId id="260" r:id="rId11"/>
    <p:sldId id="298" r:id="rId12"/>
    <p:sldId id="318" r:id="rId13"/>
    <p:sldId id="311" r:id="rId14"/>
    <p:sldId id="312" r:id="rId15"/>
    <p:sldId id="313" r:id="rId16"/>
    <p:sldId id="314" r:id="rId17"/>
    <p:sldId id="267" r:id="rId18"/>
    <p:sldId id="268" r:id="rId19"/>
    <p:sldId id="324" r:id="rId20"/>
    <p:sldId id="319" r:id="rId21"/>
    <p:sldId id="299" r:id="rId22"/>
    <p:sldId id="301" r:id="rId23"/>
    <p:sldId id="303" r:id="rId24"/>
    <p:sldId id="304" r:id="rId25"/>
    <p:sldId id="305" r:id="rId26"/>
    <p:sldId id="306" r:id="rId27"/>
    <p:sldId id="307" r:id="rId28"/>
    <p:sldId id="308" r:id="rId29"/>
    <p:sldId id="269" r:id="rId30"/>
    <p:sldId id="270" r:id="rId31"/>
    <p:sldId id="286" r:id="rId32"/>
    <p:sldId id="326" r:id="rId33"/>
    <p:sldId id="332" r:id="rId34"/>
    <p:sldId id="323" r:id="rId35"/>
    <p:sldId id="331" r:id="rId36"/>
    <p:sldId id="329" r:id="rId37"/>
    <p:sldId id="33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48A87A34-81AB-432B-8DAE-1953F412C126}" type="datetimeFigureOut">
              <a:rPr lang="en-US" smtClean="0"/>
              <a:t>7/18/2026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8617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31367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9687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032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50361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6407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7524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508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299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1752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8393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8628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560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1718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57248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35714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7/18/2026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64374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7/18/2026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67079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37.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429E06-0F45-4E61-90A1-63A5AC686C22}"/>
              </a:ext>
            </a:extLst>
          </p:cNvPr>
          <p:cNvSpPr txBox="1"/>
          <p:nvPr/>
        </p:nvSpPr>
        <p:spPr>
          <a:xfrm>
            <a:off x="2673625" y="2551837"/>
            <a:ext cx="6115878" cy="1754326"/>
          </a:xfrm>
          <a:prstGeom prst="rect">
            <a:avLst/>
          </a:prstGeom>
          <a:noFill/>
        </p:spPr>
        <p:txBody>
          <a:bodyPr wrap="square">
            <a:spAutoFit/>
          </a:bodyPr>
          <a:lstStyle/>
          <a:p>
            <a:pPr algn="ctr"/>
            <a:r>
              <a:rPr kumimoji="0" lang="en-US" sz="19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 </a:t>
            </a:r>
            <a:r>
              <a:rPr kumimoji="0" lang="en-US" sz="3600" b="1" i="0" u="none" strike="noStrike" kern="1200" cap="none" spc="0" normalizeH="0" baseline="0" noProof="0" dirty="0">
                <a:ln>
                  <a:noFill/>
                </a:ln>
                <a:effectLst/>
                <a:uLnTx/>
                <a:uFillTx/>
                <a:latin typeface="Arial Black" panose="020B0A04020102020204" pitchFamily="34" charset="0"/>
                <a:cs typeface="Arial" panose="020B0604020202020204" pitchFamily="34" charset="0"/>
              </a:rPr>
              <a:t>FOUNDATION OF STRATEGIC SECURITY RISK MANAGEMENT</a:t>
            </a:r>
            <a:endParaRPr lang="en-US" sz="3600" dirty="0">
              <a:latin typeface="Arial Black" panose="020B0A04020102020204" pitchFamily="34" charset="0"/>
            </a:endParaRPr>
          </a:p>
        </p:txBody>
      </p:sp>
    </p:spTree>
    <p:extLst>
      <p:ext uri="{BB962C8B-B14F-4D97-AF65-F5344CB8AC3E}">
        <p14:creationId xmlns:p14="http://schemas.microsoft.com/office/powerpoint/2010/main" val="1252888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D4BE57-EC84-4A23-908E-C32BCBFA255F}"/>
              </a:ext>
            </a:extLst>
          </p:cNvPr>
          <p:cNvSpPr txBox="1"/>
          <p:nvPr/>
        </p:nvSpPr>
        <p:spPr>
          <a:xfrm>
            <a:off x="2072309" y="1043731"/>
            <a:ext cx="8047382" cy="4770537"/>
          </a:xfrm>
          <a:prstGeom prst="rect">
            <a:avLst/>
          </a:prstGeom>
          <a:noFill/>
        </p:spPr>
        <p:txBody>
          <a:bodyPr wrap="square">
            <a:spAutoFit/>
          </a:bodyPr>
          <a:lstStyle/>
          <a:p>
            <a:pPr algn="just"/>
            <a:r>
              <a:rPr lang="en-US" sz="2000" b="1" dirty="0">
                <a:solidFill>
                  <a:srgbClr val="C00000"/>
                </a:solidFill>
                <a:latin typeface="Times New Roman" panose="02020603050405020304" pitchFamily="18" charset="0"/>
                <a:cs typeface="Times New Roman" panose="02020603050405020304" pitchFamily="18" charset="0"/>
              </a:rPr>
              <a:t>Security Risk</a:t>
            </a:r>
          </a:p>
          <a:p>
            <a:pPr algn="just"/>
            <a:endParaRPr lang="en-US" sz="1900" b="1"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Security risk refers to the possibility that a threat actor, event, or circumstance may exploit a vulnerability and cause harm to an organization's assets, personnel, information, operations, or reputation.</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Security risk is generally expressed as:</a:t>
            </a:r>
          </a:p>
          <a:p>
            <a:pPr algn="just"/>
            <a:endParaRPr lang="en-US" sz="1900" dirty="0">
              <a:latin typeface="Times New Roman" panose="02020603050405020304" pitchFamily="18" charset="0"/>
              <a:cs typeface="Times New Roman" panose="02020603050405020304" pitchFamily="18" charset="0"/>
            </a:endParaRPr>
          </a:p>
          <a:p>
            <a:pPr algn="just"/>
            <a:r>
              <a:rPr lang="en-US" sz="1900" b="1" dirty="0">
                <a:solidFill>
                  <a:srgbClr val="FF0000"/>
                </a:solidFill>
                <a:latin typeface="Times New Roman" panose="02020603050405020304" pitchFamily="18" charset="0"/>
                <a:cs typeface="Times New Roman" panose="02020603050405020304" pitchFamily="18" charset="0"/>
              </a:rPr>
              <a:t>Risk = Threat × Vulnerability × Consequence (impact)</a:t>
            </a:r>
          </a:p>
          <a:p>
            <a:pPr algn="just"/>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When Threat, vulnerability, and consequence together determine the level of risk.</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1900" dirty="0">
              <a:solidFill>
                <a:srgbClr val="FF0000"/>
              </a:solidFill>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The magnitude of risk depends on:</a:t>
            </a:r>
          </a:p>
          <a:p>
            <a:pPr algn="just"/>
            <a:endParaRPr lang="en-US" sz="19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The capability and intent of the threat</a:t>
            </a:r>
          </a:p>
          <a:p>
            <a:pPr marL="342900" indent="-342900" algn="just">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The existence of exploitable weaknesses</a:t>
            </a:r>
          </a:p>
          <a:p>
            <a:pPr marL="342900" indent="-342900" algn="just">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The severity of potential impact</a:t>
            </a:r>
          </a:p>
        </p:txBody>
      </p:sp>
    </p:spTree>
    <p:extLst>
      <p:ext uri="{BB962C8B-B14F-4D97-AF65-F5344CB8AC3E}">
        <p14:creationId xmlns:p14="http://schemas.microsoft.com/office/powerpoint/2010/main" val="1439327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879CDC-33DD-42CE-A1DC-FC87B1EDEACE}"/>
              </a:ext>
            </a:extLst>
          </p:cNvPr>
          <p:cNvSpPr txBox="1"/>
          <p:nvPr/>
        </p:nvSpPr>
        <p:spPr>
          <a:xfrm>
            <a:off x="2172528" y="2572363"/>
            <a:ext cx="7846944" cy="2139047"/>
          </a:xfrm>
          <a:prstGeom prst="rect">
            <a:avLst/>
          </a:prstGeom>
          <a:noFill/>
        </p:spPr>
        <p:txBody>
          <a:bodyPr wrap="square">
            <a:spAutoFit/>
          </a:bodyPr>
          <a:lstStyle/>
          <a:p>
            <a:pPr algn="just"/>
            <a:r>
              <a:rPr lang="en-US" sz="1900" dirty="0">
                <a:latin typeface="Times New Roman" panose="02020603050405020304" pitchFamily="18" charset="0"/>
                <a:cs typeface="Times New Roman" panose="02020603050405020304" pitchFamily="18" charset="0"/>
              </a:rPr>
              <a:t>Strategic Security Risk Management is the systematic continuous process of identifying, assessing, prioritizing, mitigating, monitoring, and communicating security risks that could affect the long-term objectives, sustainability, and resilience of an organization or nation.</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SSRM aligns security decisions with organizational strategy, governance, and national interests</a:t>
            </a:r>
            <a:r>
              <a:rPr lang="en-US" dirty="0">
                <a:latin typeface="Arial" panose="020B0604020202020204" pitchFamily="34" charset="0"/>
                <a:cs typeface="Arial" panose="020B0604020202020204" pitchFamily="34" charset="0"/>
              </a:rPr>
              <a:t>.</a:t>
            </a:r>
          </a:p>
        </p:txBody>
      </p:sp>
      <p:sp>
        <p:nvSpPr>
          <p:cNvPr id="2" name="TextBox 1">
            <a:extLst>
              <a:ext uri="{FF2B5EF4-FFF2-40B4-BE49-F238E27FC236}">
                <a16:creationId xmlns:a16="http://schemas.microsoft.com/office/drawing/2014/main" id="{579D1890-2447-4265-BAE3-D5849B3BE7F4}"/>
              </a:ext>
            </a:extLst>
          </p:cNvPr>
          <p:cNvSpPr txBox="1"/>
          <p:nvPr/>
        </p:nvSpPr>
        <p:spPr>
          <a:xfrm>
            <a:off x="3299793" y="1656521"/>
            <a:ext cx="5208103" cy="400110"/>
          </a:xfrm>
          <a:prstGeom prst="rect">
            <a:avLst/>
          </a:prstGeom>
          <a:noFill/>
        </p:spPr>
        <p:txBody>
          <a:bodyPr wrap="square" rtlCol="0">
            <a:spAutoFit/>
          </a:bodyPr>
          <a:lstStyle/>
          <a:p>
            <a:r>
              <a:rPr lang="en-US" sz="2000" b="1" dirty="0">
                <a:solidFill>
                  <a:srgbClr val="C00000"/>
                </a:solidFill>
                <a:latin typeface="Times New Roman" panose="02020603050405020304" pitchFamily="18" charset="0"/>
                <a:cs typeface="Times New Roman" panose="02020603050405020304" pitchFamily="18" charset="0"/>
              </a:rPr>
              <a:t>Strategic Security Risk Management) (SSRM</a:t>
            </a:r>
          </a:p>
        </p:txBody>
      </p:sp>
    </p:spTree>
    <p:extLst>
      <p:ext uri="{BB962C8B-B14F-4D97-AF65-F5344CB8AC3E}">
        <p14:creationId xmlns:p14="http://schemas.microsoft.com/office/powerpoint/2010/main" val="767546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EB50B8C-6A47-449C-90B7-BA6F564C593E}"/>
              </a:ext>
            </a:extLst>
          </p:cNvPr>
          <p:cNvSpPr txBox="1"/>
          <p:nvPr/>
        </p:nvSpPr>
        <p:spPr>
          <a:xfrm>
            <a:off x="2140226" y="751344"/>
            <a:ext cx="7911548" cy="535531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What is a Threat?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 threat is any person, group, event, or condition that has both the capability and the intention (or potential) to cause harm to an organization's people, assets, information, operations, or reputation. A threat alone does not automatically create risk; it becomes a security risk when it can exploit an existing vulnerability.</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Boko Haram attacking military formations. </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Armed bandits targeting highways. </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Cybercriminals attempting to hack an organization's database. </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Flooding that damages critical infrastructure.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Key Message</a:t>
            </a: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Every security professional must first identify the threats before developing protective measures.</a:t>
            </a:r>
          </a:p>
        </p:txBody>
      </p:sp>
    </p:spTree>
    <p:extLst>
      <p:ext uri="{BB962C8B-B14F-4D97-AF65-F5344CB8AC3E}">
        <p14:creationId xmlns:p14="http://schemas.microsoft.com/office/powerpoint/2010/main" val="966210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C69BBD-BDCC-4ECE-859D-3233D7BE8592}"/>
              </a:ext>
            </a:extLst>
          </p:cNvPr>
          <p:cNvSpPr txBox="1"/>
          <p:nvPr/>
        </p:nvSpPr>
        <p:spPr>
          <a:xfrm>
            <a:off x="2080591" y="883446"/>
            <a:ext cx="9223513" cy="535531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Human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These originate from individuals or groups and they are intentional </a:t>
            </a:r>
            <a:r>
              <a:rPr lang="en-US" sz="1900" dirty="0">
                <a:solidFill>
                  <a:prstClr val="black"/>
                </a:solidFill>
                <a:latin typeface="Times New Roman" panose="02020603050405020304" pitchFamily="18" charset="0"/>
                <a:cs typeface="Times New Roman" panose="02020603050405020304" pitchFamily="18" charset="0"/>
              </a:rPr>
              <a:t>and not </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accidental.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 include: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Terrorists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Armed robbers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Kidnappers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Hackers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Disgruntled employees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Natural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Natural events beyond human control.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Floods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Earthquakes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Windstorms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Epidemics </a:t>
            </a:r>
          </a:p>
        </p:txBody>
      </p:sp>
      <p:sp>
        <p:nvSpPr>
          <p:cNvPr id="4" name="TextBox 3">
            <a:extLst>
              <a:ext uri="{FF2B5EF4-FFF2-40B4-BE49-F238E27FC236}">
                <a16:creationId xmlns:a16="http://schemas.microsoft.com/office/drawing/2014/main" id="{7143326C-2C0B-429A-993C-18143DB4E558}"/>
              </a:ext>
            </a:extLst>
          </p:cNvPr>
          <p:cNvSpPr txBox="1"/>
          <p:nvPr/>
        </p:nvSpPr>
        <p:spPr>
          <a:xfrm>
            <a:off x="725556" y="683391"/>
            <a:ext cx="126227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2321967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3EBA4E-2B4B-4AA4-8039-7B9E5D52A4AE}"/>
              </a:ext>
            </a:extLst>
          </p:cNvPr>
          <p:cNvSpPr txBox="1"/>
          <p:nvPr/>
        </p:nvSpPr>
        <p:spPr>
          <a:xfrm>
            <a:off x="3034748" y="882498"/>
            <a:ext cx="7305260" cy="535531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Technological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Threats arising from failures of technology or infrastructure.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Power failure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Network outage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Software failure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Data breach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Equipment malfunction</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Political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These arise from political instability or governance issues.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Election violence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Military coups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Civil protests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Government sanctions</a:t>
            </a:r>
          </a:p>
        </p:txBody>
      </p:sp>
      <p:sp>
        <p:nvSpPr>
          <p:cNvPr id="4" name="TextBox 3">
            <a:extLst>
              <a:ext uri="{FF2B5EF4-FFF2-40B4-BE49-F238E27FC236}">
                <a16:creationId xmlns:a16="http://schemas.microsoft.com/office/drawing/2014/main" id="{8DB015E5-F89B-4A66-AD3F-448029E3C428}"/>
              </a:ext>
            </a:extLst>
          </p:cNvPr>
          <p:cNvSpPr txBox="1"/>
          <p:nvPr/>
        </p:nvSpPr>
        <p:spPr>
          <a:xfrm>
            <a:off x="884582" y="682443"/>
            <a:ext cx="1328531"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1565779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1FB0ED-0B0E-4724-BF82-C843E59CC255}"/>
              </a:ext>
            </a:extLst>
          </p:cNvPr>
          <p:cNvSpPr txBox="1"/>
          <p:nvPr/>
        </p:nvSpPr>
        <p:spPr>
          <a:xfrm>
            <a:off x="2642152" y="605150"/>
            <a:ext cx="7490791" cy="56477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Criminal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Criminal actors seek financial or personal gain.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Armed robbery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Kidnapping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Fraud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Vehicle theft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Cargo theft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Terrorist Threats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These involve ideologically motivated violence intended to create fear and influence governments or societies.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Suicide bombings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IED attacks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Mass shootings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Hostage-taking </a:t>
            </a:r>
          </a:p>
        </p:txBody>
      </p:sp>
      <p:sp>
        <p:nvSpPr>
          <p:cNvPr id="4" name="TextBox 3">
            <a:extLst>
              <a:ext uri="{FF2B5EF4-FFF2-40B4-BE49-F238E27FC236}">
                <a16:creationId xmlns:a16="http://schemas.microsoft.com/office/drawing/2014/main" id="{02F9849B-1E25-443E-8E44-B556FC80998E}"/>
              </a:ext>
            </a:extLst>
          </p:cNvPr>
          <p:cNvSpPr txBox="1"/>
          <p:nvPr/>
        </p:nvSpPr>
        <p:spPr>
          <a:xfrm>
            <a:off x="765313" y="727598"/>
            <a:ext cx="138153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1403499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32EE9D-E5D7-4DED-BED1-C88A2BF03D50}"/>
              </a:ext>
            </a:extLst>
          </p:cNvPr>
          <p:cNvSpPr txBox="1"/>
          <p:nvPr/>
        </p:nvSpPr>
        <p:spPr>
          <a:xfrm>
            <a:off x="3021496" y="897538"/>
            <a:ext cx="7663069" cy="50629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Cyber </a:t>
            </a:r>
            <a:r>
              <a:rPr lang="en-US" sz="1900" b="1" dirty="0">
                <a:solidFill>
                  <a:srgbClr val="C00000"/>
                </a:solidFill>
                <a:latin typeface="Times New Roman" panose="02020603050405020304" pitchFamily="18" charset="0"/>
                <a:cs typeface="Times New Roman" panose="02020603050405020304" pitchFamily="18" charset="0"/>
              </a:rPr>
              <a:t>Threat</a:t>
            </a: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a:t>
            </a:r>
            <a:endPar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Increasingly common against governments and businesses.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Phishing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Ransomware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Identity theft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Financial fraud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Insider Threats</a:t>
            </a:r>
            <a:endParaRPr kumimoji="0" lang="en-US" sz="19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Employees or contractors who intentionally compromise security.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Information leaks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Theft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Sabotage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Negligence </a:t>
            </a:r>
          </a:p>
        </p:txBody>
      </p:sp>
      <p:sp>
        <p:nvSpPr>
          <p:cNvPr id="2" name="TextBox 1">
            <a:extLst>
              <a:ext uri="{FF2B5EF4-FFF2-40B4-BE49-F238E27FC236}">
                <a16:creationId xmlns:a16="http://schemas.microsoft.com/office/drawing/2014/main" id="{D439DD0F-57B4-44B4-AB28-A69D6E75BFB0}"/>
              </a:ext>
            </a:extLst>
          </p:cNvPr>
          <p:cNvSpPr txBox="1"/>
          <p:nvPr/>
        </p:nvSpPr>
        <p:spPr>
          <a:xfrm>
            <a:off x="1020417" y="897538"/>
            <a:ext cx="1616766" cy="400110"/>
          </a:xfrm>
          <a:prstGeom prst="rect">
            <a:avLst/>
          </a:prstGeom>
          <a:noFill/>
        </p:spPr>
        <p:txBody>
          <a:bodyPr wrap="square" rtlCol="0">
            <a:spAutoFit/>
          </a:bodyPr>
          <a:lstStyle/>
          <a:p>
            <a:r>
              <a:rPr lang="en-US" sz="2000" dirty="0">
                <a:latin typeface="Arial Black" panose="020B0A04020102020204" pitchFamily="34" charset="0"/>
              </a:rPr>
              <a:t>CONT’D</a:t>
            </a:r>
          </a:p>
        </p:txBody>
      </p:sp>
    </p:spTree>
    <p:extLst>
      <p:ext uri="{BB962C8B-B14F-4D97-AF65-F5344CB8AC3E}">
        <p14:creationId xmlns:p14="http://schemas.microsoft.com/office/powerpoint/2010/main" val="4162180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4783D-742D-4D6A-A322-736C08B01482}"/>
              </a:ext>
            </a:extLst>
          </p:cNvPr>
          <p:cNvSpPr txBox="1"/>
          <p:nvPr/>
        </p:nvSpPr>
        <p:spPr>
          <a:xfrm>
            <a:off x="3034748" y="1708884"/>
            <a:ext cx="7103165" cy="4170372"/>
          </a:xfrm>
          <a:prstGeom prst="rect">
            <a:avLst/>
          </a:prstGeom>
          <a:noFill/>
        </p:spPr>
        <p:txBody>
          <a:bodyPr wrap="square">
            <a:spAutoFit/>
          </a:bodyPr>
          <a:lstStyle/>
          <a:p>
            <a:r>
              <a:rPr lang="en-US" sz="1900" b="1" dirty="0">
                <a:solidFill>
                  <a:srgbClr val="FF0000"/>
                </a:solidFill>
                <a:latin typeface="Times New Roman" panose="02020603050405020304" pitchFamily="18" charset="0"/>
                <a:cs typeface="Times New Roman" panose="02020603050405020304" pitchFamily="18" charset="0"/>
              </a:rPr>
              <a:t>Vulnerability</a:t>
            </a:r>
          </a:p>
          <a:p>
            <a:endParaRPr lang="en-US" sz="1900" b="1"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A vulnerability is a weakness that can be exploited by a threat.</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Examples include:</a:t>
            </a:r>
          </a:p>
          <a:p>
            <a:pPr algn="just"/>
            <a:endParaRPr lang="en-US"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Inadequate perimeter protection</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Weak access controls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Poor cyber hygiene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Lack of security awareness training</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Absence of emergency procedures</a:t>
            </a:r>
          </a:p>
          <a:p>
            <a:pPr marL="285750" indent="-285750" algn="just">
              <a:buFont typeface="Wingdings" panose="05000000000000000000" pitchFamily="2" charset="2"/>
              <a:buChar char="ü"/>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Weak passwords </a:t>
            </a:r>
          </a:p>
          <a:p>
            <a:pPr marL="285750" indent="-285750" algn="just">
              <a:buFont typeface="Wingdings" panose="05000000000000000000" pitchFamily="2" charset="2"/>
              <a:buChar char="ü"/>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Poor lighting </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ü"/>
            </a:pPr>
            <a:endParaRPr lang="en-US"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761F8EF-9DAF-4AF3-9437-71A8CAC6917F}"/>
              </a:ext>
            </a:extLst>
          </p:cNvPr>
          <p:cNvSpPr txBox="1"/>
          <p:nvPr/>
        </p:nvSpPr>
        <p:spPr>
          <a:xfrm>
            <a:off x="927652" y="978744"/>
            <a:ext cx="4717775" cy="369332"/>
          </a:xfrm>
          <a:prstGeom prst="rect">
            <a:avLst/>
          </a:prstGeom>
          <a:noFill/>
        </p:spPr>
        <p:txBody>
          <a:bodyPr wrap="square" rtlCol="0">
            <a:spAutoFit/>
          </a:bodyPr>
          <a:lstStyle/>
          <a:p>
            <a:r>
              <a:rPr lang="en-US" dirty="0">
                <a:solidFill>
                  <a:srgbClr val="C00000"/>
                </a:solidFill>
                <a:latin typeface="Arial Black" panose="020B0A04020102020204" pitchFamily="34" charset="0"/>
              </a:rPr>
              <a:t>Clarification of Key Terms Cont’d</a:t>
            </a:r>
          </a:p>
        </p:txBody>
      </p:sp>
    </p:spTree>
    <p:extLst>
      <p:ext uri="{BB962C8B-B14F-4D97-AF65-F5344CB8AC3E}">
        <p14:creationId xmlns:p14="http://schemas.microsoft.com/office/powerpoint/2010/main" val="732024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177F46-6926-4B4D-BE04-DB1568BE43D5}"/>
              </a:ext>
            </a:extLst>
          </p:cNvPr>
          <p:cNvSpPr txBox="1"/>
          <p:nvPr/>
        </p:nvSpPr>
        <p:spPr>
          <a:xfrm>
            <a:off x="2743200" y="1352227"/>
            <a:ext cx="7050155" cy="4770537"/>
          </a:xfrm>
          <a:prstGeom prst="rect">
            <a:avLst/>
          </a:prstGeom>
          <a:noFill/>
        </p:spPr>
        <p:txBody>
          <a:bodyPr wrap="square">
            <a:spAutoFit/>
          </a:bodyPr>
          <a:lstStyle/>
          <a:p>
            <a:r>
              <a:rPr lang="en-US" sz="1900" b="1" dirty="0">
                <a:solidFill>
                  <a:srgbClr val="FF0000"/>
                </a:solidFill>
                <a:latin typeface="Times New Roman" panose="02020603050405020304" pitchFamily="18" charset="0"/>
                <a:cs typeface="Times New Roman" panose="02020603050405020304" pitchFamily="18" charset="0"/>
              </a:rPr>
              <a:t>Consequence</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Consequence refers to the impact resulting from a successful threat event.</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Potential consequences include:</a:t>
            </a:r>
          </a:p>
          <a:p>
            <a:pPr algn="just"/>
            <a:endParaRPr lang="en-US"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Loss of life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Financial loss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Operational disruption</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Reputational damage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Legal liabilities</a:t>
            </a:r>
          </a:p>
          <a:p>
            <a:pPr algn="just"/>
            <a:endParaRPr lang="en-US" sz="19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Effective security management seeks to reduce vulnerabilities and mitigate consequences even when threats cannot be completely eliminated.</a:t>
            </a:r>
          </a:p>
        </p:txBody>
      </p:sp>
      <p:sp>
        <p:nvSpPr>
          <p:cNvPr id="4" name="TextBox 3">
            <a:extLst>
              <a:ext uri="{FF2B5EF4-FFF2-40B4-BE49-F238E27FC236}">
                <a16:creationId xmlns:a16="http://schemas.microsoft.com/office/drawing/2014/main" id="{647C2652-D6BA-4550-8E0D-FFCE3EA5C9EB}"/>
              </a:ext>
            </a:extLst>
          </p:cNvPr>
          <p:cNvSpPr txBox="1"/>
          <p:nvPr/>
        </p:nvSpPr>
        <p:spPr>
          <a:xfrm>
            <a:off x="1017104" y="848936"/>
            <a:ext cx="4575313"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Clarification of Key Terms Cont’d</a:t>
            </a:r>
          </a:p>
        </p:txBody>
      </p:sp>
    </p:spTree>
    <p:extLst>
      <p:ext uri="{BB962C8B-B14F-4D97-AF65-F5344CB8AC3E}">
        <p14:creationId xmlns:p14="http://schemas.microsoft.com/office/powerpoint/2010/main" val="1623878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3D5FA1-C252-4792-93AA-E9E438DA0152}"/>
              </a:ext>
            </a:extLst>
          </p:cNvPr>
          <p:cNvSpPr txBox="1"/>
          <p:nvPr/>
        </p:nvSpPr>
        <p:spPr>
          <a:xfrm>
            <a:off x="2504661" y="2141738"/>
            <a:ext cx="7513982" cy="2851935"/>
          </a:xfrm>
          <a:prstGeom prst="rect">
            <a:avLst/>
          </a:prstGeom>
          <a:noFill/>
        </p:spPr>
        <p:txBody>
          <a:bodyPr wrap="square">
            <a:spAutoFit/>
          </a:bodyPr>
          <a:lstStyle/>
          <a:p>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Assets</a:t>
            </a:r>
            <a:r>
              <a:rPr kumimoji="0" lang="en-US" sz="19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Anything of value that needs protection, such as people, property, information, infrastructure, or reputation</a:t>
            </a:r>
          </a:p>
          <a:p>
            <a:endParaRPr lang="en-US" sz="1900" dirty="0">
              <a:solidFill>
                <a:prstClr val="black"/>
              </a:solidFill>
              <a:latin typeface="Times New Roman" panose="02020603050405020304" pitchFamily="18" charset="0"/>
              <a:cs typeface="Times New Roman" panose="02020603050405020304" pitchFamily="18" charset="0"/>
            </a:endParaRPr>
          </a:p>
          <a:p>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Hazard</a:t>
            </a:r>
            <a:r>
              <a:rPr lang="en-US" sz="19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A condition capable of causing harm</a:t>
            </a:r>
            <a:r>
              <a:rPr lang="en-US" sz="1900" dirty="0">
                <a:latin typeface="Times New Roman" panose="02020603050405020304" pitchFamily="18" charset="0"/>
                <a:ea typeface="Times New Roman" panose="02020603050405020304" pitchFamily="18" charset="0"/>
                <a:cs typeface="Times New Roman" panose="02020603050405020304" pitchFamily="18" charset="0"/>
              </a:rPr>
              <a:t>, such as f</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ire, flood and chemical spill etc.</a:t>
            </a:r>
          </a:p>
          <a:p>
            <a:endParaRPr lang="en-US"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nSpc>
                <a:spcPct val="107000"/>
              </a:lnSpc>
              <a:spcBef>
                <a:spcPts val="0"/>
              </a:spcBef>
              <a:spcAft>
                <a:spcPts val="800"/>
              </a:spcAft>
              <a:buSzPts val="1000"/>
              <a:tabLst>
                <a:tab pos="914400" algn="l"/>
              </a:tabLst>
            </a:pPr>
            <a:r>
              <a:rPr lang="en-US" sz="19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ncident - </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An event disrupting normal operations.</a:t>
            </a:r>
            <a:r>
              <a:rPr lang="en-US" sz="1900" dirty="0">
                <a:latin typeface="Times New Roman" panose="02020603050405020304" pitchFamily="18" charset="0"/>
                <a:ea typeface="Times New Roman" panose="02020603050405020304" pitchFamily="18" charset="0"/>
                <a:cs typeface="Times New Roman" panose="02020603050405020304" pitchFamily="18" charset="0"/>
              </a:rPr>
              <a:t> For e</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xample;</a:t>
            </a:r>
            <a:r>
              <a:rPr lang="en-US" sz="1900" dirty="0">
                <a:latin typeface="Times New Roman" panose="02020603050405020304" pitchFamily="18" charset="0"/>
                <a:ea typeface="Times New Roman" panose="02020603050405020304" pitchFamily="18" charset="0"/>
                <a:cs typeface="Times New Roman" panose="02020603050405020304" pitchFamily="18" charset="0"/>
              </a:rPr>
              <a:t> d</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ata breach, bomb threat and kidnapping </a:t>
            </a:r>
            <a:r>
              <a:rPr lang="en-US" sz="1900" dirty="0" err="1">
                <a:effectLst/>
                <a:latin typeface="Times New Roman" panose="02020603050405020304" pitchFamily="18" charset="0"/>
                <a:ea typeface="Times New Roman" panose="02020603050405020304" pitchFamily="18" charset="0"/>
                <a:cs typeface="Times New Roman" panose="02020603050405020304" pitchFamily="18" charset="0"/>
              </a:rPr>
              <a:t>etc</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D610FB9F-F06A-4722-9416-DD375A4B2A4F}"/>
              </a:ext>
            </a:extLst>
          </p:cNvPr>
          <p:cNvSpPr txBox="1"/>
          <p:nvPr/>
        </p:nvSpPr>
        <p:spPr>
          <a:xfrm>
            <a:off x="1427921" y="1330162"/>
            <a:ext cx="445604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Clarification of Key Terms Cont’d</a:t>
            </a:r>
          </a:p>
        </p:txBody>
      </p:sp>
    </p:spTree>
    <p:extLst>
      <p:ext uri="{BB962C8B-B14F-4D97-AF65-F5344CB8AC3E}">
        <p14:creationId xmlns:p14="http://schemas.microsoft.com/office/powerpoint/2010/main" val="3116523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18B6D7-D824-4712-A5DA-54B92D0E4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830" y="1626326"/>
            <a:ext cx="3200399" cy="3605348"/>
          </a:xfrm>
          <a:prstGeom prst="rect">
            <a:avLst/>
          </a:prstGeom>
        </p:spPr>
      </p:pic>
      <p:sp>
        <p:nvSpPr>
          <p:cNvPr id="4" name="TextBox 3">
            <a:extLst>
              <a:ext uri="{FF2B5EF4-FFF2-40B4-BE49-F238E27FC236}">
                <a16:creationId xmlns:a16="http://schemas.microsoft.com/office/drawing/2014/main" id="{AD504DD0-47B3-4752-8B16-CE963343055B}"/>
              </a:ext>
            </a:extLst>
          </p:cNvPr>
          <p:cNvSpPr txBox="1"/>
          <p:nvPr/>
        </p:nvSpPr>
        <p:spPr>
          <a:xfrm>
            <a:off x="937591" y="5163687"/>
            <a:ext cx="3687417"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w Cen MT" panose="020B0602020104020603" pitchFamily="34" charset="0"/>
                <a:ea typeface="+mn-ea"/>
                <a:cs typeface="+mn-cs"/>
              </a:rPr>
              <a:t>Dr. Stephen Okwori</a:t>
            </a:r>
            <a:endParaRPr kumimoji="0" lang="en-US" sz="32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6" name="TextBox 5">
            <a:extLst>
              <a:ext uri="{FF2B5EF4-FFF2-40B4-BE49-F238E27FC236}">
                <a16:creationId xmlns:a16="http://schemas.microsoft.com/office/drawing/2014/main" id="{E2EF6712-CC3D-42A1-982B-94C0B65A8743}"/>
              </a:ext>
            </a:extLst>
          </p:cNvPr>
          <p:cNvSpPr txBox="1"/>
          <p:nvPr/>
        </p:nvSpPr>
        <p:spPr>
          <a:xfrm>
            <a:off x="4527132" y="1840951"/>
            <a:ext cx="6935998" cy="2462213"/>
          </a:xfrm>
          <a:prstGeom prst="rect">
            <a:avLst/>
          </a:prstGeom>
          <a:noFill/>
        </p:spPr>
        <p:txBody>
          <a:bodyPr wrap="square">
            <a:spAutoFit/>
          </a:bodyPr>
          <a:lstStyle/>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Ph.D, Security and Strategic Studies</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Fellow, Nigerian Army Resource Centre (NARC)</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Fellow, Emergency, Crisis, and Disaster Risk Management</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Fellow, Occupational Safety and Health Association UK.</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Fellow, International Institute of Professional Security.</a:t>
            </a:r>
          </a:p>
          <a:p>
            <a:pPr marL="457200" marR="0" lvl="0" indent="-457200"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prstClr val="black"/>
                </a:solidFill>
                <a:effectLst/>
                <a:uLnTx/>
                <a:uFillTx/>
                <a:latin typeface="Tw Cen MT" panose="020B0602020104020603" pitchFamily="34" charset="0"/>
                <a:cs typeface="Arial" panose="020B0604020202020204" pitchFamily="34" charset="0"/>
              </a:rPr>
              <a:t>Certified Gold member, International Security Association of Switzerland</a:t>
            </a:r>
          </a:p>
        </p:txBody>
      </p:sp>
      <p:sp>
        <p:nvSpPr>
          <p:cNvPr id="8" name="TextBox 7">
            <a:extLst>
              <a:ext uri="{FF2B5EF4-FFF2-40B4-BE49-F238E27FC236}">
                <a16:creationId xmlns:a16="http://schemas.microsoft.com/office/drawing/2014/main" id="{42D96F16-CF0C-4AB9-A13C-8B8352593134}"/>
              </a:ext>
            </a:extLst>
          </p:cNvPr>
          <p:cNvSpPr txBox="1"/>
          <p:nvPr/>
        </p:nvSpPr>
        <p:spPr>
          <a:xfrm>
            <a:off x="3985591" y="924872"/>
            <a:ext cx="368741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Black" panose="020B0A04020102020204" pitchFamily="34" charset="0"/>
              </a:rPr>
              <a:t>RESOURCE PERSON</a:t>
            </a:r>
          </a:p>
        </p:txBody>
      </p:sp>
      <p:sp>
        <p:nvSpPr>
          <p:cNvPr id="3" name="TextBox 2">
            <a:extLst>
              <a:ext uri="{FF2B5EF4-FFF2-40B4-BE49-F238E27FC236}">
                <a16:creationId xmlns:a16="http://schemas.microsoft.com/office/drawing/2014/main" id="{5614420B-2C3F-4F31-BA5F-8845840F0B16}"/>
              </a:ext>
            </a:extLst>
          </p:cNvPr>
          <p:cNvSpPr txBox="1"/>
          <p:nvPr/>
        </p:nvSpPr>
        <p:spPr>
          <a:xfrm>
            <a:off x="606285" y="5563796"/>
            <a:ext cx="4111488" cy="369332"/>
          </a:xfrm>
          <a:prstGeom prst="rect">
            <a:avLst/>
          </a:prstGeom>
          <a:noFill/>
        </p:spPr>
        <p:txBody>
          <a:bodyPr wrap="square" rtlCol="0">
            <a:spAutoFit/>
          </a:bodyPr>
          <a:lstStyle/>
          <a:p>
            <a:r>
              <a:rPr lang="en-US" b="1" dirty="0"/>
              <a:t>Lecturer, Nigerian Army University Biu</a:t>
            </a:r>
          </a:p>
        </p:txBody>
      </p:sp>
    </p:spTree>
    <p:extLst>
      <p:ext uri="{BB962C8B-B14F-4D97-AF65-F5344CB8AC3E}">
        <p14:creationId xmlns:p14="http://schemas.microsoft.com/office/powerpoint/2010/main" val="3864299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63F053-84C4-4AFA-909B-482C69665AB8}"/>
              </a:ext>
            </a:extLst>
          </p:cNvPr>
          <p:cNvSpPr txBox="1"/>
          <p:nvPr/>
        </p:nvSpPr>
        <p:spPr>
          <a:xfrm>
            <a:off x="2345634" y="781993"/>
            <a:ext cx="6841434" cy="5570179"/>
          </a:xfrm>
          <a:prstGeom prst="rect">
            <a:avLst/>
          </a:prstGeom>
          <a:noFill/>
        </p:spPr>
        <p:txBody>
          <a:bodyPr wrap="square">
            <a:spAutoFit/>
          </a:bodyPr>
          <a:lstStyle/>
          <a:p>
            <a:pPr marL="457200" marR="0">
              <a:lnSpc>
                <a:spcPct val="107000"/>
              </a:lnSpc>
              <a:spcBef>
                <a:spcPts val="0"/>
              </a:spcBef>
              <a:spcAft>
                <a:spcPts val="800"/>
              </a:spcAft>
            </a:pPr>
            <a:r>
              <a:rPr lang="en-US" sz="20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Importance of SSRM</a:t>
            </a:r>
            <a:endPar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Protects lives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Reduces the likelihood of injuries and fatalities.</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Protects assets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Safeguards organizational resources from theft and damage.</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Supports business continuity</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Ensures operations continue despite disruptions.</a:t>
            </a:r>
            <a:endParaRPr lang="en-US" sz="1900" dirty="0">
              <a:latin typeface="Times New Roman" panose="02020603050405020304" pitchFamily="18" charset="0"/>
              <a:ea typeface="Times New Roman" panose="02020603050405020304" pitchFamily="18" charset="0"/>
              <a:cs typeface="Times New Roman" panose="02020603050405020304" pitchFamily="18" charset="0"/>
            </a:endParaRP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Improves reputation</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Customers and stakeholders trust organizations that effectively manage risks</a:t>
            </a:r>
            <a:r>
              <a:rPr lang="en-US" dirty="0">
                <a:effectLst/>
                <a:latin typeface="Arial" panose="020B0604020202020204" pitchFamily="34" charset="0"/>
                <a:ea typeface="Times New Roman" panose="02020603050405020304" pitchFamily="18" charset="0"/>
                <a:cs typeface="Arial" panose="020B0604020202020204" pitchFamily="34" charset="0"/>
              </a:rPr>
              <a:t>.</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Support decision-making</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Provide management with reliable risk information.</a:t>
            </a:r>
          </a:p>
          <a:p>
            <a:pPr marL="800100" marR="0" indent="-342900">
              <a:lnSpc>
                <a:spcPct val="107000"/>
              </a:lnSpc>
              <a:spcBef>
                <a:spcPts val="0"/>
              </a:spcBef>
              <a:spcAft>
                <a:spcPts val="800"/>
              </a:spcAft>
              <a:buFont typeface="Wingdings" panose="05000000000000000000" pitchFamily="2" charset="2"/>
              <a:buChar char="ü"/>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Improve resilience</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Enable organizations to recover quickly after incidents</a:t>
            </a:r>
            <a:endParaRPr lang="en-US" sz="1900" dirty="0">
              <a:latin typeface="Times New Roman" panose="02020603050405020304" pitchFamily="18" charset="0"/>
              <a:ea typeface="Times New Roman" panose="02020603050405020304" pitchFamily="18" charset="0"/>
              <a:cs typeface="Times New Roman" panose="02020603050405020304" pitchFamily="18" charset="0"/>
            </a:endParaRPr>
          </a:p>
          <a:p>
            <a:pPr marL="800100" marR="0" indent="-342900">
              <a:lnSpc>
                <a:spcPct val="107000"/>
              </a:lnSpc>
              <a:spcBef>
                <a:spcPts val="0"/>
              </a:spcBef>
              <a:spcAft>
                <a:spcPts val="800"/>
              </a:spcAft>
              <a:buFont typeface="Wingdings" panose="05000000000000000000" pitchFamily="2" charset="2"/>
              <a:buChar char="ü"/>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Ensure regulatory compliance </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9757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46624B-3074-49BC-9774-408860EBD2B7}"/>
              </a:ext>
            </a:extLst>
          </p:cNvPr>
          <p:cNvSpPr txBox="1"/>
          <p:nvPr/>
        </p:nvSpPr>
        <p:spPr>
          <a:xfrm>
            <a:off x="2729948" y="858081"/>
            <a:ext cx="6934200" cy="5355312"/>
          </a:xfrm>
          <a:prstGeom prst="rect">
            <a:avLst/>
          </a:prstGeom>
          <a:noFill/>
        </p:spPr>
        <p:txBody>
          <a:bodyPr wrap="square">
            <a:spAutoFit/>
          </a:bodyPr>
          <a:lstStyle/>
          <a:p>
            <a:r>
              <a:rPr lang="en-US" sz="1900" b="1" dirty="0">
                <a:solidFill>
                  <a:srgbClr val="C00000"/>
                </a:solidFill>
                <a:latin typeface="Times New Roman" panose="02020603050405020304" pitchFamily="18" charset="0"/>
                <a:cs typeface="Times New Roman" panose="02020603050405020304" pitchFamily="18" charset="0"/>
              </a:rPr>
              <a:t>Why Strategic Security Risk Management?</a:t>
            </a:r>
          </a:p>
          <a:p>
            <a:endParaRPr lang="en-US" sz="1900" b="1"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Organizations today operate in a volatile environment characterized by:</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Terrorism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Cyber attacks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Organized crime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Insider threats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Political instability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Economic uncertainty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Supply chain disruption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Climate-related disasters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Artificial Intelligence-enabled threats </a:t>
            </a:r>
          </a:p>
          <a:p>
            <a:pPr marL="285750" indent="-285750">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Disinformation campaigns </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Security can no longer be reactive.</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It must become strategic</a:t>
            </a:r>
            <a:r>
              <a:rPr lang="en-US"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90409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EE8003-C03B-4BB1-BFDC-0B8CEC302DAC}"/>
              </a:ext>
            </a:extLst>
          </p:cNvPr>
          <p:cNvSpPr txBox="1"/>
          <p:nvPr/>
        </p:nvSpPr>
        <p:spPr>
          <a:xfrm>
            <a:off x="3216965" y="1582340"/>
            <a:ext cx="6115878" cy="3693319"/>
          </a:xfrm>
          <a:prstGeom prst="rect">
            <a:avLst/>
          </a:prstGeom>
          <a:noFill/>
        </p:spPr>
        <p:txBody>
          <a:bodyPr wrap="square">
            <a:spAutoFit/>
          </a:bodyPr>
          <a:lstStyle/>
          <a:p>
            <a:r>
              <a:rPr lang="en-US" b="1" dirty="0">
                <a:solidFill>
                  <a:srgbClr val="C00000"/>
                </a:solidFill>
                <a:latin typeface="Arial Black" panose="020B0A04020102020204" pitchFamily="34" charset="0"/>
              </a:rPr>
              <a:t>Characteristics of Strategic Security Risk Management</a:t>
            </a:r>
          </a:p>
          <a:p>
            <a:endParaRPr lang="en-US" b="1" dirty="0">
              <a:solidFill>
                <a:srgbClr val="C00000"/>
              </a:solidFill>
              <a:latin typeface="Arial Black" panose="020B0A04020102020204" pitchFamily="34" charset="0"/>
            </a:endParaRPr>
          </a:p>
          <a:p>
            <a:r>
              <a:rPr lang="en-US" dirty="0">
                <a:latin typeface="Arial" panose="020B0604020202020204" pitchFamily="34" charset="0"/>
                <a:cs typeface="Arial" panose="020B0604020202020204" pitchFamily="34" charset="0"/>
              </a:rPr>
              <a:t>It is:</a:t>
            </a:r>
          </a:p>
          <a:p>
            <a:endParaRPr lang="en-US"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Proactive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Intelligence-driven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Evidence-based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Governance-focused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Long-term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Integrated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Resilience-oriented </a:t>
            </a:r>
          </a:p>
          <a:p>
            <a:pPr marL="285750" indent="-285750">
              <a:buFont typeface="Wingdings" panose="05000000000000000000" pitchFamily="2" charset="2"/>
              <a:buChar char="ü"/>
            </a:pPr>
            <a:r>
              <a:rPr lang="en-US" dirty="0">
                <a:latin typeface="Arial" panose="020B0604020202020204" pitchFamily="34" charset="0"/>
                <a:cs typeface="Arial" panose="020B0604020202020204" pitchFamily="34" charset="0"/>
              </a:rPr>
              <a:t>Decision-supportive</a:t>
            </a:r>
          </a:p>
        </p:txBody>
      </p:sp>
    </p:spTree>
    <p:extLst>
      <p:ext uri="{BB962C8B-B14F-4D97-AF65-F5344CB8AC3E}">
        <p14:creationId xmlns:p14="http://schemas.microsoft.com/office/powerpoint/2010/main" val="3478998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93CAE0-68BA-47FB-B14F-B619C60D8CF8}"/>
              </a:ext>
            </a:extLst>
          </p:cNvPr>
          <p:cNvSpPr txBox="1"/>
          <p:nvPr/>
        </p:nvSpPr>
        <p:spPr>
          <a:xfrm>
            <a:off x="3243469" y="1624260"/>
            <a:ext cx="7888357" cy="4416594"/>
          </a:xfrm>
          <a:prstGeom prst="rect">
            <a:avLst/>
          </a:prstGeom>
          <a:noFill/>
        </p:spPr>
        <p:txBody>
          <a:bodyPr wrap="square">
            <a:spAutoFit/>
          </a:bodyPr>
          <a:lstStyle/>
          <a:p>
            <a:r>
              <a:rPr lang="en-US" sz="2000" b="1" dirty="0">
                <a:solidFill>
                  <a:srgbClr val="C00000"/>
                </a:solidFill>
                <a:latin typeface="Times New Roman" panose="02020603050405020304" pitchFamily="18" charset="0"/>
                <a:cs typeface="Times New Roman" panose="02020603050405020304" pitchFamily="18" charset="0"/>
              </a:rPr>
              <a:t>The Security Risk Management Process</a:t>
            </a:r>
          </a:p>
          <a:p>
            <a:endParaRPr lang="en-US" sz="1900" b="1" dirty="0">
              <a:latin typeface="Times New Roman" panose="02020603050405020304" pitchFamily="18" charset="0"/>
              <a:cs typeface="Times New Roman" panose="02020603050405020304" pitchFamily="18" charset="0"/>
            </a:endParaRPr>
          </a:p>
          <a:p>
            <a:r>
              <a:rPr lang="en-US" sz="1900" b="1" dirty="0">
                <a:solidFill>
                  <a:srgbClr val="C00000"/>
                </a:solidFill>
                <a:latin typeface="Times New Roman" panose="02020603050405020304" pitchFamily="18" charset="0"/>
                <a:cs typeface="Times New Roman" panose="02020603050405020304" pitchFamily="18" charset="0"/>
              </a:rPr>
              <a:t>Step 1</a:t>
            </a:r>
          </a:p>
          <a:p>
            <a:endParaRPr lang="en-US" sz="1900" b="1" dirty="0">
              <a:solidFill>
                <a:srgbClr val="C00000"/>
              </a:solidFill>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Establish Context</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Organizational objectives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Internal environment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External environment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Stakeholders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Legal requirements </a:t>
            </a:r>
          </a:p>
          <a:p>
            <a:endParaRPr lang="en-US" b="1" dirty="0">
              <a:solidFill>
                <a:srgbClr val="C00000"/>
              </a:solidFill>
            </a:endParaRPr>
          </a:p>
          <a:p>
            <a:pPr>
              <a:buFont typeface="Arial" panose="020B0604020202020204" pitchFamily="34" charset="0"/>
              <a:buChar char="•"/>
            </a:pPr>
            <a:endParaRPr lang="en-US" dirty="0"/>
          </a:p>
          <a:p>
            <a:r>
              <a:rPr lang="en-US" dirty="0"/>
              <a:t> </a:t>
            </a:r>
          </a:p>
          <a:p>
            <a:endParaRPr lang="en-US" dirty="0"/>
          </a:p>
        </p:txBody>
      </p:sp>
    </p:spTree>
    <p:extLst>
      <p:ext uri="{BB962C8B-B14F-4D97-AF65-F5344CB8AC3E}">
        <p14:creationId xmlns:p14="http://schemas.microsoft.com/office/powerpoint/2010/main" val="21600223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6D9880-3D4F-4A4E-8BFB-FBCAD29EF81E}"/>
              </a:ext>
            </a:extLst>
          </p:cNvPr>
          <p:cNvSpPr txBox="1"/>
          <p:nvPr/>
        </p:nvSpPr>
        <p:spPr>
          <a:xfrm>
            <a:off x="3038061" y="1166842"/>
            <a:ext cx="6115878" cy="4770537"/>
          </a:xfrm>
          <a:prstGeom prst="rect">
            <a:avLst/>
          </a:prstGeom>
          <a:noFill/>
        </p:spPr>
        <p:txBody>
          <a:bodyPr wrap="square">
            <a:spAutoFit/>
          </a:bodyPr>
          <a:lstStyle/>
          <a:p>
            <a:r>
              <a:rPr lang="en-US" sz="2000" b="1" dirty="0">
                <a:solidFill>
                  <a:srgbClr val="C00000"/>
                </a:solidFill>
                <a:latin typeface="Arial Black" panose="020B0A04020102020204" pitchFamily="34" charset="0"/>
                <a:cs typeface="Arial" panose="020B0604020202020204" pitchFamily="34" charset="0"/>
              </a:rPr>
              <a:t>Step 2</a:t>
            </a:r>
          </a:p>
          <a:p>
            <a:endParaRPr lang="en-US" b="1" dirty="0">
              <a:latin typeface="Arial" panose="020B0604020202020204" pitchFamily="34" charset="0"/>
              <a:cs typeface="Arial" panose="020B0604020202020204" pitchFamily="34" charset="0"/>
            </a:endParaRPr>
          </a:p>
          <a:p>
            <a:r>
              <a:rPr lang="en-US" sz="1900" b="1" dirty="0">
                <a:solidFill>
                  <a:srgbClr val="C00000"/>
                </a:solidFill>
                <a:latin typeface="Times New Roman" panose="02020603050405020304" pitchFamily="18" charset="0"/>
                <a:cs typeface="Times New Roman" panose="02020603050405020304" pitchFamily="18" charset="0"/>
              </a:rPr>
              <a:t>Risk Identification</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Identify possible threats including:</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Terrorism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Kidnapping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Cyber attacks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Sabotage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Insider threats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Fraud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Armed robbery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Espionage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Civil unrest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Natural disasters </a:t>
            </a:r>
          </a:p>
        </p:txBody>
      </p:sp>
    </p:spTree>
    <p:extLst>
      <p:ext uri="{BB962C8B-B14F-4D97-AF65-F5344CB8AC3E}">
        <p14:creationId xmlns:p14="http://schemas.microsoft.com/office/powerpoint/2010/main" val="5431700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1A38A8-663F-4B8F-920D-717F017E0342}"/>
              </a:ext>
            </a:extLst>
          </p:cNvPr>
          <p:cNvSpPr txBox="1"/>
          <p:nvPr/>
        </p:nvSpPr>
        <p:spPr>
          <a:xfrm>
            <a:off x="3647661" y="897118"/>
            <a:ext cx="6115878" cy="5355312"/>
          </a:xfrm>
          <a:prstGeom prst="rect">
            <a:avLst/>
          </a:prstGeom>
          <a:noFill/>
        </p:spPr>
        <p:txBody>
          <a:bodyPr wrap="square">
            <a:spAutoFit/>
          </a:bodyPr>
          <a:lstStyle/>
          <a:p>
            <a:r>
              <a:rPr lang="en-US" sz="1900" b="1" dirty="0">
                <a:latin typeface="Times New Roman" panose="02020603050405020304" pitchFamily="18" charset="0"/>
                <a:cs typeface="Times New Roman" panose="02020603050405020304" pitchFamily="18" charset="0"/>
              </a:rPr>
              <a:t>Step 3</a:t>
            </a:r>
          </a:p>
          <a:p>
            <a:endParaRPr lang="en-US" sz="1900" b="1" dirty="0">
              <a:latin typeface="Times New Roman" panose="02020603050405020304" pitchFamily="18" charset="0"/>
              <a:cs typeface="Times New Roman" panose="02020603050405020304" pitchFamily="18" charset="0"/>
            </a:endParaRPr>
          </a:p>
          <a:p>
            <a:r>
              <a:rPr lang="en-US" sz="1900" b="1" dirty="0">
                <a:solidFill>
                  <a:srgbClr val="C00000"/>
                </a:solidFill>
                <a:latin typeface="Times New Roman" panose="02020603050405020304" pitchFamily="18" charset="0"/>
                <a:cs typeface="Times New Roman" panose="02020603050405020304" pitchFamily="18" charset="0"/>
              </a:rPr>
              <a:t>Risk Analysis</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Determine:</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Likelihood</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Impact</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Speed</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Frequency</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Existing controls</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Step 4</a:t>
            </a:r>
          </a:p>
          <a:p>
            <a:endParaRPr lang="en-US" sz="1900" b="1" dirty="0">
              <a:latin typeface="Times New Roman" panose="02020603050405020304" pitchFamily="18" charset="0"/>
              <a:cs typeface="Times New Roman" panose="02020603050405020304" pitchFamily="18" charset="0"/>
            </a:endParaRPr>
          </a:p>
          <a:p>
            <a:r>
              <a:rPr lang="en-US" sz="1900" b="1" dirty="0">
                <a:solidFill>
                  <a:srgbClr val="C00000"/>
                </a:solidFill>
                <a:latin typeface="Times New Roman" panose="02020603050405020304" pitchFamily="18" charset="0"/>
                <a:cs typeface="Times New Roman" panose="02020603050405020304" pitchFamily="18" charset="0"/>
              </a:rPr>
              <a:t>Risk Evaluation</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Prioritize risks using:</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Risk Matrix </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Criticality Assessment</a:t>
            </a:r>
          </a:p>
        </p:txBody>
      </p:sp>
      <p:sp>
        <p:nvSpPr>
          <p:cNvPr id="2" name="TextBox 1">
            <a:extLst>
              <a:ext uri="{FF2B5EF4-FFF2-40B4-BE49-F238E27FC236}">
                <a16:creationId xmlns:a16="http://schemas.microsoft.com/office/drawing/2014/main" id="{0BB955E8-F571-488A-ABF1-B7FBF63FC04F}"/>
              </a:ext>
            </a:extLst>
          </p:cNvPr>
          <p:cNvSpPr txBox="1"/>
          <p:nvPr/>
        </p:nvSpPr>
        <p:spPr>
          <a:xfrm>
            <a:off x="1139687" y="897118"/>
            <a:ext cx="1404730" cy="400110"/>
          </a:xfrm>
          <a:prstGeom prst="rect">
            <a:avLst/>
          </a:prstGeom>
          <a:noFill/>
        </p:spPr>
        <p:txBody>
          <a:bodyPr wrap="square" rtlCol="0">
            <a:spAutoFit/>
          </a:bodyPr>
          <a:lstStyle/>
          <a:p>
            <a:r>
              <a:rPr lang="en-US" sz="2000" dirty="0">
                <a:latin typeface="Arial Black" panose="020B0A04020102020204" pitchFamily="34" charset="0"/>
              </a:rPr>
              <a:t>CONT’D</a:t>
            </a:r>
          </a:p>
        </p:txBody>
      </p:sp>
    </p:spTree>
    <p:extLst>
      <p:ext uri="{BB962C8B-B14F-4D97-AF65-F5344CB8AC3E}">
        <p14:creationId xmlns:p14="http://schemas.microsoft.com/office/powerpoint/2010/main" val="3573631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CCE7D-1BC4-4D5B-9007-2455CECC3F80}"/>
              </a:ext>
            </a:extLst>
          </p:cNvPr>
          <p:cNvSpPr txBox="1"/>
          <p:nvPr/>
        </p:nvSpPr>
        <p:spPr>
          <a:xfrm>
            <a:off x="3720548" y="1583061"/>
            <a:ext cx="6115878" cy="3570208"/>
          </a:xfrm>
          <a:prstGeom prst="rect">
            <a:avLst/>
          </a:prstGeom>
          <a:noFill/>
        </p:spPr>
        <p:txBody>
          <a:bodyPr wrap="square">
            <a:spAutoFit/>
          </a:bodyPr>
          <a:lstStyle/>
          <a:p>
            <a:r>
              <a:rPr lang="en-US" b="1" dirty="0">
                <a:solidFill>
                  <a:srgbClr val="C00000"/>
                </a:solidFill>
                <a:latin typeface="Arial Black" panose="020B0A04020102020204" pitchFamily="34" charset="0"/>
                <a:cs typeface="Arial" panose="020B0604020202020204" pitchFamily="34" charset="0"/>
              </a:rPr>
              <a:t>Step 5</a:t>
            </a:r>
          </a:p>
          <a:p>
            <a:endParaRPr lang="en-US" b="1" dirty="0">
              <a:latin typeface="Arial" panose="020B0604020202020204" pitchFamily="34" charset="0"/>
              <a:cs typeface="Arial" panose="020B0604020202020204" pitchFamily="34" charset="0"/>
            </a:endParaRPr>
          </a:p>
          <a:p>
            <a:r>
              <a:rPr lang="en-US" sz="1900" b="1" dirty="0">
                <a:solidFill>
                  <a:srgbClr val="FF0000"/>
                </a:solidFill>
                <a:latin typeface="Times New Roman" panose="02020603050405020304" pitchFamily="18" charset="0"/>
                <a:cs typeface="Times New Roman" panose="02020603050405020304" pitchFamily="18" charset="0"/>
              </a:rPr>
              <a:t>Risk Treatment</a:t>
            </a:r>
          </a:p>
          <a:p>
            <a:endParaRPr lang="en-US" sz="1900" b="1" dirty="0">
              <a:solidFill>
                <a:srgbClr val="C00000"/>
              </a:solidFill>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Options include:</a:t>
            </a:r>
          </a:p>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Avoid</a:t>
            </a:r>
          </a:p>
          <a:p>
            <a:r>
              <a:rPr lang="en-US" sz="1900" dirty="0">
                <a:latin typeface="Times New Roman" panose="02020603050405020304" pitchFamily="18" charset="0"/>
                <a:cs typeface="Times New Roman" panose="02020603050405020304" pitchFamily="18" charset="0"/>
              </a:rPr>
              <a:t>Reduce</a:t>
            </a:r>
          </a:p>
          <a:p>
            <a:r>
              <a:rPr lang="en-US" sz="1900" dirty="0">
                <a:latin typeface="Times New Roman" panose="02020603050405020304" pitchFamily="18" charset="0"/>
                <a:cs typeface="Times New Roman" panose="02020603050405020304" pitchFamily="18" charset="0"/>
              </a:rPr>
              <a:t>Transfer</a:t>
            </a:r>
          </a:p>
          <a:p>
            <a:r>
              <a:rPr lang="en-US" sz="1900" dirty="0">
                <a:latin typeface="Times New Roman" panose="02020603050405020304" pitchFamily="18" charset="0"/>
                <a:cs typeface="Times New Roman" panose="02020603050405020304" pitchFamily="18" charset="0"/>
              </a:rPr>
              <a:t>Accept</a:t>
            </a:r>
          </a:p>
          <a:p>
            <a:r>
              <a:rPr lang="en-US" sz="1900" dirty="0">
                <a:latin typeface="Times New Roman" panose="02020603050405020304" pitchFamily="18" charset="0"/>
                <a:cs typeface="Times New Roman" panose="02020603050405020304" pitchFamily="18" charset="0"/>
              </a:rPr>
              <a:t>Share</a:t>
            </a:r>
          </a:p>
          <a:p>
            <a:r>
              <a:rPr lang="en-US" sz="1900" dirty="0">
                <a:latin typeface="Times New Roman" panose="02020603050405020304" pitchFamily="18" charset="0"/>
                <a:cs typeface="Times New Roman" panose="02020603050405020304" pitchFamily="18" charset="0"/>
              </a:rPr>
              <a:t>Exploit (where opportunity exists)</a:t>
            </a:r>
          </a:p>
        </p:txBody>
      </p:sp>
      <p:sp>
        <p:nvSpPr>
          <p:cNvPr id="4" name="TextBox 3">
            <a:extLst>
              <a:ext uri="{FF2B5EF4-FFF2-40B4-BE49-F238E27FC236}">
                <a16:creationId xmlns:a16="http://schemas.microsoft.com/office/drawing/2014/main" id="{15FF60BE-D543-4EDB-908B-BC373FE40905}"/>
              </a:ext>
            </a:extLst>
          </p:cNvPr>
          <p:cNvSpPr txBox="1"/>
          <p:nvPr/>
        </p:nvSpPr>
        <p:spPr>
          <a:xfrm>
            <a:off x="1547192" y="793858"/>
            <a:ext cx="1421295"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383425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7D9D5F-82FE-4673-AF46-35B8F9F79657}"/>
              </a:ext>
            </a:extLst>
          </p:cNvPr>
          <p:cNvSpPr txBox="1"/>
          <p:nvPr/>
        </p:nvSpPr>
        <p:spPr>
          <a:xfrm>
            <a:off x="3429000" y="1166842"/>
            <a:ext cx="6115878" cy="4755148"/>
          </a:xfrm>
          <a:prstGeom prst="rect">
            <a:avLst/>
          </a:prstGeom>
          <a:noFill/>
        </p:spPr>
        <p:txBody>
          <a:bodyPr wrap="square">
            <a:spAutoFit/>
          </a:bodyPr>
          <a:lstStyle/>
          <a:p>
            <a:r>
              <a:rPr lang="en-US" sz="1900" b="1" dirty="0">
                <a:solidFill>
                  <a:srgbClr val="C00000"/>
                </a:solidFill>
                <a:latin typeface="Arial Black" panose="020B0A04020102020204" pitchFamily="34" charset="0"/>
                <a:cs typeface="Times New Roman" panose="02020603050405020304" pitchFamily="18" charset="0"/>
              </a:rPr>
              <a:t>Step 6</a:t>
            </a:r>
          </a:p>
          <a:p>
            <a:endParaRPr lang="en-US" sz="1900" b="1" dirty="0">
              <a:latin typeface="Times New Roman" panose="02020603050405020304" pitchFamily="18" charset="0"/>
              <a:cs typeface="Times New Roman" panose="02020603050405020304" pitchFamily="18" charset="0"/>
            </a:endParaRPr>
          </a:p>
          <a:p>
            <a:r>
              <a:rPr lang="en-US" sz="1900" dirty="0">
                <a:solidFill>
                  <a:srgbClr val="FF0000"/>
                </a:solidFill>
                <a:latin typeface="Times New Roman" panose="02020603050405020304" pitchFamily="18" charset="0"/>
                <a:cs typeface="Times New Roman" panose="02020603050405020304" pitchFamily="18" charset="0"/>
              </a:rPr>
              <a:t>Monitoring and Review:</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Risk management is continuous.</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Threats evolve daily.</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Controls must evolve accordingly.</a:t>
            </a:r>
          </a:p>
          <a:p>
            <a:endParaRPr lang="en-US" sz="1900" dirty="0">
              <a:latin typeface="Times New Roman" panose="02020603050405020304" pitchFamily="18" charset="0"/>
              <a:cs typeface="Times New Roman" panose="02020603050405020304" pitchFamily="18" charset="0"/>
            </a:endParaRPr>
          </a:p>
          <a:p>
            <a:r>
              <a:rPr lang="en-US" sz="1900" b="1" dirty="0">
                <a:solidFill>
                  <a:srgbClr val="C00000"/>
                </a:solidFill>
                <a:latin typeface="Arial Black" panose="020B0A04020102020204" pitchFamily="34" charset="0"/>
                <a:cs typeface="Times New Roman" panose="02020603050405020304" pitchFamily="18" charset="0"/>
              </a:rPr>
              <a:t>Step 7</a:t>
            </a:r>
          </a:p>
          <a:p>
            <a:endParaRPr lang="en-US" sz="1900" b="1" dirty="0">
              <a:latin typeface="Times New Roman" panose="02020603050405020304" pitchFamily="18" charset="0"/>
              <a:cs typeface="Times New Roman" panose="02020603050405020304" pitchFamily="18" charset="0"/>
            </a:endParaRPr>
          </a:p>
          <a:p>
            <a:r>
              <a:rPr lang="en-US" sz="1900" dirty="0">
                <a:solidFill>
                  <a:srgbClr val="FF0000"/>
                </a:solidFill>
                <a:latin typeface="Times New Roman" panose="02020603050405020304" pitchFamily="18" charset="0"/>
                <a:cs typeface="Times New Roman" panose="02020603050405020304" pitchFamily="18" charset="0"/>
              </a:rPr>
              <a:t>Communication:</a:t>
            </a:r>
          </a:p>
          <a:p>
            <a:endParaRPr lang="en-US" sz="19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Security intelligence must reach decision-makers promptly.</a:t>
            </a:r>
          </a:p>
          <a:p>
            <a:pPr marL="285750" indent="-285750">
              <a:buFont typeface="Wingdings" panose="05000000000000000000" pitchFamily="2" charset="2"/>
              <a:buChar char="§"/>
            </a:pPr>
            <a:r>
              <a:rPr lang="en-US" sz="1900" dirty="0">
                <a:latin typeface="Times New Roman" panose="02020603050405020304" pitchFamily="18" charset="0"/>
                <a:cs typeface="Times New Roman" panose="02020603050405020304" pitchFamily="18" charset="0"/>
              </a:rPr>
              <a:t>Poor communication equals poor security.</a:t>
            </a:r>
          </a:p>
          <a:p>
            <a:endParaRPr lang="en-US" dirty="0"/>
          </a:p>
        </p:txBody>
      </p:sp>
      <p:sp>
        <p:nvSpPr>
          <p:cNvPr id="4" name="TextBox 3">
            <a:extLst>
              <a:ext uri="{FF2B5EF4-FFF2-40B4-BE49-F238E27FC236}">
                <a16:creationId xmlns:a16="http://schemas.microsoft.com/office/drawing/2014/main" id="{2106BA2B-2B04-4A65-AAE5-1F0C2DFA2AC6}"/>
              </a:ext>
            </a:extLst>
          </p:cNvPr>
          <p:cNvSpPr txBox="1"/>
          <p:nvPr/>
        </p:nvSpPr>
        <p:spPr>
          <a:xfrm>
            <a:off x="1070113" y="766732"/>
            <a:ext cx="1408044"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31245869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8E64E1-FCDD-4BED-A128-DC38F8412B9B}"/>
              </a:ext>
            </a:extLst>
          </p:cNvPr>
          <p:cNvSpPr txBox="1"/>
          <p:nvPr/>
        </p:nvSpPr>
        <p:spPr>
          <a:xfrm>
            <a:off x="3038061" y="1022579"/>
            <a:ext cx="6115878" cy="5586145"/>
          </a:xfrm>
          <a:prstGeom prst="rect">
            <a:avLst/>
          </a:prstGeom>
          <a:noFill/>
        </p:spPr>
        <p:txBody>
          <a:bodyPr wrap="square">
            <a:spAutoFit/>
          </a:bodyPr>
          <a:lstStyle/>
          <a:p>
            <a:r>
              <a:rPr lang="en-US" b="1" dirty="0">
                <a:solidFill>
                  <a:srgbClr val="C00000"/>
                </a:solidFill>
                <a:latin typeface="Arial Black" panose="020B0A04020102020204" pitchFamily="34" charset="0"/>
                <a:cs typeface="Arial" panose="020B0604020202020204" pitchFamily="34" charset="0"/>
              </a:rPr>
              <a:t>Components of Strategic Security Risk Management</a:t>
            </a:r>
          </a:p>
          <a:p>
            <a:endParaRPr lang="en-US" b="1" dirty="0">
              <a:latin typeface="Arial Black" panose="020B0A04020102020204" pitchFamily="34" charset="0"/>
              <a:cs typeface="Arial" panose="020B0604020202020204" pitchFamily="34" charset="0"/>
            </a:endParaRPr>
          </a:p>
          <a:p>
            <a:r>
              <a:rPr lang="en-US" sz="1900" b="1" dirty="0">
                <a:latin typeface="Times New Roman" panose="02020603050405020304" pitchFamily="18" charset="0"/>
                <a:cs typeface="Times New Roman" panose="02020603050405020304" pitchFamily="18" charset="0"/>
              </a:rPr>
              <a:t>Threat Assessment</a:t>
            </a:r>
          </a:p>
          <a:p>
            <a:r>
              <a:rPr lang="en-US" sz="1900" dirty="0">
                <a:latin typeface="Times New Roman" panose="02020603050405020304" pitchFamily="18" charset="0"/>
                <a:cs typeface="Times New Roman" panose="02020603050405020304" pitchFamily="18" charset="0"/>
              </a:rPr>
              <a:t>Who intends to cause harm?</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Vulnerability Assessment</a:t>
            </a:r>
          </a:p>
          <a:p>
            <a:r>
              <a:rPr lang="en-US" sz="1900" dirty="0">
                <a:latin typeface="Times New Roman" panose="02020603050405020304" pitchFamily="18" charset="0"/>
                <a:cs typeface="Times New Roman" panose="02020603050405020304" pitchFamily="18" charset="0"/>
              </a:rPr>
              <a:t>Where are we weak?</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Consequence Analysis</a:t>
            </a:r>
          </a:p>
          <a:p>
            <a:r>
              <a:rPr lang="en-US" sz="1900" dirty="0">
                <a:latin typeface="Times New Roman" panose="02020603050405020304" pitchFamily="18" charset="0"/>
                <a:cs typeface="Times New Roman" panose="02020603050405020304" pitchFamily="18" charset="0"/>
              </a:rPr>
              <a:t>What happens if the threat succeeds?</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Capability Assessment</a:t>
            </a:r>
          </a:p>
          <a:p>
            <a:r>
              <a:rPr lang="en-US" sz="1900" dirty="0">
                <a:latin typeface="Times New Roman" panose="02020603050405020304" pitchFamily="18" charset="0"/>
                <a:cs typeface="Times New Roman" panose="02020603050405020304" pitchFamily="18" charset="0"/>
              </a:rPr>
              <a:t>Can we prevent, detect, respond, and recover?</a:t>
            </a:r>
          </a:p>
          <a:p>
            <a:endParaRPr lang="en-US" sz="1900" dirty="0">
              <a:latin typeface="Times New Roman" panose="02020603050405020304" pitchFamily="18" charset="0"/>
              <a:cs typeface="Times New Roman" panose="02020603050405020304" pitchFamily="18" charset="0"/>
            </a:endParaRPr>
          </a:p>
          <a:p>
            <a:r>
              <a:rPr lang="en-US" sz="1900" b="1" dirty="0">
                <a:latin typeface="Times New Roman" panose="02020603050405020304" pitchFamily="18" charset="0"/>
                <a:cs typeface="Times New Roman" panose="02020603050405020304" pitchFamily="18" charset="0"/>
              </a:rPr>
              <a:t>Resilience Planning</a:t>
            </a:r>
          </a:p>
          <a:p>
            <a:r>
              <a:rPr lang="en-US" sz="1900" dirty="0">
                <a:latin typeface="Times New Roman" panose="02020603050405020304" pitchFamily="18" charset="0"/>
                <a:cs typeface="Times New Roman" panose="02020603050405020304" pitchFamily="18" charset="0"/>
              </a:rPr>
              <a:t>How quickly can we recover?</a:t>
            </a:r>
          </a:p>
          <a:p>
            <a:endParaRPr lang="en-US" sz="19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67590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336A82-06BC-4688-B61B-18F2CA6DDDCE}"/>
              </a:ext>
            </a:extLst>
          </p:cNvPr>
          <p:cNvSpPr txBox="1"/>
          <p:nvPr/>
        </p:nvSpPr>
        <p:spPr>
          <a:xfrm>
            <a:off x="2473187" y="698336"/>
            <a:ext cx="7563678" cy="5647700"/>
          </a:xfrm>
          <a:prstGeom prst="rect">
            <a:avLst/>
          </a:prstGeom>
          <a:noFill/>
        </p:spPr>
        <p:txBody>
          <a:bodyPr wrap="square">
            <a:spAutoFit/>
          </a:bodyPr>
          <a:lstStyle/>
          <a:p>
            <a:r>
              <a:rPr lang="en-US" sz="1900" b="1" dirty="0">
                <a:solidFill>
                  <a:srgbClr val="C00000"/>
                </a:solidFill>
                <a:latin typeface="Arial Black" panose="020B0A04020102020204" pitchFamily="34" charset="0"/>
              </a:rPr>
              <a:t>Categories of Security Risk</a:t>
            </a:r>
          </a:p>
          <a:p>
            <a:endParaRPr lang="en-US" sz="1900" b="1" dirty="0">
              <a:solidFill>
                <a:srgbClr val="C00000"/>
              </a:solidFill>
              <a:latin typeface="Arial Black" panose="020B0A04020102020204" pitchFamily="34" charset="0"/>
            </a:endParaRPr>
          </a:p>
          <a:p>
            <a:pPr algn="just"/>
            <a:r>
              <a:rPr lang="en-US" sz="1900" b="1" dirty="0">
                <a:solidFill>
                  <a:srgbClr val="FF0000"/>
                </a:solidFill>
                <a:latin typeface="Times New Roman" panose="02020603050405020304" pitchFamily="18" charset="0"/>
                <a:cs typeface="Times New Roman" panose="02020603050405020304" pitchFamily="18" charset="0"/>
              </a:rPr>
              <a:t>Physical Security Risk</a:t>
            </a:r>
          </a:p>
          <a:p>
            <a:pPr algn="just"/>
            <a:r>
              <a:rPr lang="en-US" sz="1900" dirty="0">
                <a:latin typeface="Times New Roman" panose="02020603050405020304" pitchFamily="18" charset="0"/>
                <a:cs typeface="Times New Roman" panose="02020603050405020304" pitchFamily="18" charset="0"/>
              </a:rPr>
              <a:t>Threats directed against facilities, infrastructure, equipment, and assets.</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Examples: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Burglary</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Sabotage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Vandalism</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Armed attack</a:t>
            </a:r>
          </a:p>
          <a:p>
            <a:pPr algn="just">
              <a:buFont typeface="Arial" panose="020B0604020202020204" pitchFamily="34" charset="0"/>
              <a:buChar char="•"/>
            </a:pPr>
            <a:endParaRPr lang="en-US" sz="1900" dirty="0">
              <a:latin typeface="Times New Roman" panose="02020603050405020304" pitchFamily="18" charset="0"/>
              <a:cs typeface="Times New Roman" panose="02020603050405020304" pitchFamily="18" charset="0"/>
            </a:endParaRPr>
          </a:p>
          <a:p>
            <a:pPr algn="just"/>
            <a:r>
              <a:rPr lang="en-US" sz="1900" b="1" dirty="0">
                <a:solidFill>
                  <a:srgbClr val="FF0000"/>
                </a:solidFill>
                <a:latin typeface="Times New Roman" panose="02020603050405020304" pitchFamily="18" charset="0"/>
                <a:cs typeface="Times New Roman" panose="02020603050405020304" pitchFamily="18" charset="0"/>
              </a:rPr>
              <a:t>Personnel Security Risk</a:t>
            </a:r>
          </a:p>
          <a:p>
            <a:pPr algn="just"/>
            <a:r>
              <a:rPr lang="en-US" sz="1900" dirty="0">
                <a:latin typeface="Times New Roman" panose="02020603050405020304" pitchFamily="18" charset="0"/>
                <a:cs typeface="Times New Roman" panose="02020603050405020304" pitchFamily="18" charset="0"/>
              </a:rPr>
              <a:t>Risks arising from employees, contractors, visitors, or insiders.</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Examples: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Insider collusion</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Workplace violence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Employee negligence</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Credential misuse</a:t>
            </a:r>
          </a:p>
        </p:txBody>
      </p:sp>
    </p:spTree>
    <p:extLst>
      <p:ext uri="{BB962C8B-B14F-4D97-AF65-F5344CB8AC3E}">
        <p14:creationId xmlns:p14="http://schemas.microsoft.com/office/powerpoint/2010/main" val="3383957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8CC0D6-417C-41BC-868F-BAE83FED1051}"/>
              </a:ext>
            </a:extLst>
          </p:cNvPr>
          <p:cNvSpPr txBox="1"/>
          <p:nvPr/>
        </p:nvSpPr>
        <p:spPr>
          <a:xfrm>
            <a:off x="2063411" y="2178521"/>
            <a:ext cx="8342244" cy="3308598"/>
          </a:xfrm>
          <a:prstGeom prst="rect">
            <a:avLst/>
          </a:prstGeom>
          <a:noFill/>
        </p:spPr>
        <p:txBody>
          <a:bodyPr wrap="square" rtlCol="0">
            <a:spAutoFit/>
          </a:bodyPr>
          <a:lstStyle/>
          <a:p>
            <a:pPr algn="just"/>
            <a:r>
              <a:rPr lang="en-US" sz="1900" dirty="0">
                <a:latin typeface="Times New Roman" panose="02020603050405020304" pitchFamily="18" charset="0"/>
                <a:cs typeface="Times New Roman" panose="02020603050405020304" pitchFamily="18" charset="0"/>
              </a:rPr>
              <a:t>Security risks have become increasingly complex, dynamic, interconnected, and unpredictable. Modern organizations, governments, and institutions no longer face only conventional security threats but also cyberattacks, terrorism, organized crime, insider threats, economic sabotage, geopolitical tensions, misinformation, supply chain disruptions, climate-induced insecurity, and emerging technological risks.</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And because security risks has evolved, there is need to move from traditional security management, which focuses mainly on physical protection and reacting after incidents occur, to strategic approach that anticipates threats, integrate intelligence into decision-making, aligns security with organizational objectives, and build long-term resilience.</a:t>
            </a:r>
          </a:p>
        </p:txBody>
      </p:sp>
      <p:pic>
        <p:nvPicPr>
          <p:cNvPr id="3" name="Picture 2">
            <a:extLst>
              <a:ext uri="{FF2B5EF4-FFF2-40B4-BE49-F238E27FC236}">
                <a16:creationId xmlns:a16="http://schemas.microsoft.com/office/drawing/2014/main" id="{BCF3D522-7E12-45F5-8A8D-0351131B883D}"/>
              </a:ext>
            </a:extLst>
          </p:cNvPr>
          <p:cNvPicPr>
            <a:picLocks noChangeAspect="1"/>
          </p:cNvPicPr>
          <p:nvPr/>
        </p:nvPicPr>
        <p:blipFill>
          <a:blip r:embed="rId2"/>
          <a:stretch>
            <a:fillRect/>
          </a:stretch>
        </p:blipFill>
        <p:spPr>
          <a:xfrm>
            <a:off x="2063411" y="807014"/>
            <a:ext cx="7879645" cy="1194064"/>
          </a:xfrm>
          <a:prstGeom prst="rect">
            <a:avLst/>
          </a:prstGeom>
        </p:spPr>
      </p:pic>
    </p:spTree>
    <p:extLst>
      <p:ext uri="{BB962C8B-B14F-4D97-AF65-F5344CB8AC3E}">
        <p14:creationId xmlns:p14="http://schemas.microsoft.com/office/powerpoint/2010/main" val="736263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49032C-B593-4D0E-B000-8FF07FBA050C}"/>
              </a:ext>
            </a:extLst>
          </p:cNvPr>
          <p:cNvSpPr txBox="1"/>
          <p:nvPr/>
        </p:nvSpPr>
        <p:spPr>
          <a:xfrm>
            <a:off x="2637183" y="1003507"/>
            <a:ext cx="7460974" cy="5324535"/>
          </a:xfrm>
          <a:prstGeom prst="rect">
            <a:avLst/>
          </a:prstGeom>
          <a:noFill/>
        </p:spPr>
        <p:txBody>
          <a:bodyPr wrap="square">
            <a:spAutoFit/>
          </a:bodyPr>
          <a:lstStyle/>
          <a:p>
            <a:r>
              <a:rPr lang="en-US" sz="1900" b="1" dirty="0">
                <a:solidFill>
                  <a:srgbClr val="FF0000"/>
                </a:solidFill>
                <a:latin typeface="Times New Roman" panose="02020603050405020304" pitchFamily="18" charset="0"/>
                <a:cs typeface="Times New Roman" panose="02020603050405020304" pitchFamily="18" charset="0"/>
              </a:rPr>
              <a:t>Information Risk</a:t>
            </a:r>
          </a:p>
          <a:p>
            <a:pPr algn="just"/>
            <a:endParaRPr lang="en-US" dirty="0">
              <a:latin typeface="Arial" panose="020B0604020202020204" pitchFamily="34" charset="0"/>
              <a:cs typeface="Arial" panose="020B0604020202020204" pitchFamily="34" charset="0"/>
            </a:endParaRPr>
          </a:p>
          <a:p>
            <a:pPr algn="just"/>
            <a:r>
              <a:rPr lang="en-US" sz="1900" dirty="0">
                <a:latin typeface="Times New Roman" panose="02020603050405020304" pitchFamily="18" charset="0"/>
                <a:cs typeface="Times New Roman" panose="02020603050405020304" pitchFamily="18" charset="0"/>
              </a:rPr>
              <a:t>Threats affecting confidentiality, integrity, and availability of information.</a:t>
            </a:r>
          </a:p>
          <a:p>
            <a:pPr algn="just"/>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Examples:</a:t>
            </a:r>
          </a:p>
          <a:p>
            <a:pPr algn="just"/>
            <a:endParaRPr lang="en-US"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Data breaches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Malware attacks</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Social engineering</a:t>
            </a:r>
          </a:p>
          <a:p>
            <a:pPr marL="285750" indent="-285750" algn="just">
              <a:buFont typeface="Wingdings" panose="05000000000000000000" pitchFamily="2" charset="2"/>
              <a:buChar char="ü"/>
            </a:pPr>
            <a:r>
              <a:rPr lang="en-US" sz="1900" dirty="0">
                <a:latin typeface="Times New Roman" panose="02020603050405020304" pitchFamily="18" charset="0"/>
                <a:cs typeface="Times New Roman" panose="02020603050405020304" pitchFamily="18" charset="0"/>
              </a:rPr>
              <a:t>Unauthorized disclosure</a:t>
            </a:r>
          </a:p>
          <a:p>
            <a:pPr marL="285750" indent="-285750" algn="just">
              <a:buFont typeface="Wingdings" panose="05000000000000000000" pitchFamily="2" charset="2"/>
              <a:buChar char="ü"/>
            </a:pPr>
            <a:endParaRPr lang="en-US" sz="1900" dirty="0">
              <a:latin typeface="Times New Roman" panose="02020603050405020304" pitchFamily="18" charset="0"/>
              <a:cs typeface="Times New Roman" panose="02020603050405020304" pitchFamily="18" charset="0"/>
            </a:endParaRPr>
          </a:p>
          <a:p>
            <a:pPr algn="just"/>
            <a:r>
              <a:rPr lang="en-US" sz="1900" b="1" dirty="0">
                <a:solidFill>
                  <a:srgbClr val="FF0000"/>
                </a:solidFill>
                <a:latin typeface="Times New Roman" panose="02020603050405020304" pitchFamily="18" charset="0"/>
                <a:cs typeface="Times New Roman" panose="02020603050405020304" pitchFamily="18" charset="0"/>
              </a:rPr>
              <a:t>Operational Risk</a:t>
            </a:r>
          </a:p>
          <a:p>
            <a:pPr algn="just"/>
            <a:endParaRPr lang="en-US" sz="1900" b="1" dirty="0">
              <a:solidFill>
                <a:srgbClr val="FF0000"/>
              </a:solidFill>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 Examples:</a:t>
            </a:r>
          </a:p>
          <a:p>
            <a:pPr algn="just"/>
            <a:endParaRPr lang="en-US" sz="19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Supply chain disruption</a:t>
            </a:r>
          </a:p>
          <a:p>
            <a:pPr marL="285750" indent="-285750" algn="just">
              <a:buFont typeface="Wingdings" panose="05000000000000000000" pitchFamily="2" charset="2"/>
              <a:buChar char="ü"/>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Equipment failure</a:t>
            </a:r>
            <a:endParaRPr lang="en-US" sz="1900" dirty="0">
              <a:latin typeface="Times New Roman" panose="02020603050405020304" pitchFamily="18" charset="0"/>
              <a:cs typeface="Times New Roman" panose="02020603050405020304" pitchFamily="18" charset="0"/>
            </a:endParaRPr>
          </a:p>
          <a:p>
            <a:endParaRPr lang="en-US" b="1" dirty="0"/>
          </a:p>
        </p:txBody>
      </p:sp>
    </p:spTree>
    <p:extLst>
      <p:ext uri="{BB962C8B-B14F-4D97-AF65-F5344CB8AC3E}">
        <p14:creationId xmlns:p14="http://schemas.microsoft.com/office/powerpoint/2010/main" val="21205332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ACE3A4-1603-47B9-B057-4525C85524DE}"/>
              </a:ext>
            </a:extLst>
          </p:cNvPr>
          <p:cNvSpPr txBox="1"/>
          <p:nvPr/>
        </p:nvSpPr>
        <p:spPr>
          <a:xfrm>
            <a:off x="2446682" y="889843"/>
            <a:ext cx="7298635" cy="5355312"/>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Travel Security Risk</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Threats associated with personnel movement.</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Kidnapping</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Armed robbery</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Road traffic incidents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Political unrest</a:t>
            </a:r>
          </a:p>
          <a:p>
            <a:pPr marL="0" marR="0" lvl="0" indent="0" algn="just" defTabSz="457200" rtl="0" eaLnBrk="1" fontAlgn="auto" latinLnBrk="0" hangingPunct="1">
              <a:lnSpc>
                <a:spcPct val="100000"/>
              </a:lnSpc>
              <a:spcBef>
                <a:spcPts val="0"/>
              </a:spcBef>
              <a:spcAft>
                <a:spcPts val="0"/>
              </a:spcAft>
              <a:buClrTx/>
              <a:buSzTx/>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Supply Chain Security Risk</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Threats capable of disrupting procurement, transportation, distribution, and logistics.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Examples: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Cargo theft</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Counterfeit products</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Supplier compromise</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Transportation disruptions</a:t>
            </a:r>
          </a:p>
        </p:txBody>
      </p:sp>
    </p:spTree>
    <p:extLst>
      <p:ext uri="{BB962C8B-B14F-4D97-AF65-F5344CB8AC3E}">
        <p14:creationId xmlns:p14="http://schemas.microsoft.com/office/powerpoint/2010/main" val="2878034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882336-2B58-4253-9703-A0EF7D0912A3}"/>
              </a:ext>
            </a:extLst>
          </p:cNvPr>
          <p:cNvSpPr txBox="1"/>
          <p:nvPr/>
        </p:nvSpPr>
        <p:spPr>
          <a:xfrm>
            <a:off x="3008244" y="687961"/>
            <a:ext cx="9183756" cy="5482078"/>
          </a:xfrm>
          <a:prstGeom prst="rect">
            <a:avLst/>
          </a:prstGeom>
          <a:noFill/>
        </p:spPr>
        <p:txBody>
          <a:bodyPr wrap="square">
            <a:spAutoFit/>
          </a:bodyPr>
          <a:lstStyle/>
          <a:p>
            <a:pPr marL="457200" marR="0">
              <a:lnSpc>
                <a:spcPct val="107000"/>
              </a:lnSpc>
              <a:spcBef>
                <a:spcPts val="0"/>
              </a:spcBef>
              <a:spcAft>
                <a:spcPts val="800"/>
              </a:spcAft>
            </a:pPr>
            <a:r>
              <a:rPr lang="en-US" sz="19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Sources of Security Risks</a:t>
            </a:r>
            <a:endParaRPr lang="en-US" sz="1900" b="1"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Internal Sources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Risks originating within the organization.</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External Sources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Risks originating outside the organization.</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9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Principles of SSRM</a:t>
            </a:r>
            <a:endParaRPr lang="en-US" sz="19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Risk-based decision making</a:t>
            </a:r>
            <a:br>
              <a:rPr lang="en-US" sz="19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Allocate resources according to the level of risk.</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Leadership commitment</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Senior management must support security initiatives.</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Continuous improvement</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Security measures should evolve as threats change.</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Stakeholder involvement</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Everyone has a role in managing security risks.</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8201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67A486-056E-44D1-B27D-B1E00354AD40}"/>
              </a:ext>
            </a:extLst>
          </p:cNvPr>
          <p:cNvSpPr txBox="1"/>
          <p:nvPr/>
        </p:nvSpPr>
        <p:spPr>
          <a:xfrm>
            <a:off x="3336235" y="1811858"/>
            <a:ext cx="6115878" cy="2784930"/>
          </a:xfrm>
          <a:prstGeom prst="rect">
            <a:avLst/>
          </a:prstGeom>
          <a:noFill/>
        </p:spPr>
        <p:txBody>
          <a:bodyPr wrap="square">
            <a:spAutoFit/>
          </a:bodyPr>
          <a:lstStyle/>
          <a:p>
            <a:pPr marL="457200" marR="0">
              <a:lnSpc>
                <a:spcPct val="107000"/>
              </a:lnSpc>
              <a:spcBef>
                <a:spcPts val="0"/>
              </a:spcBef>
              <a:spcAft>
                <a:spcPts val="800"/>
              </a:spcAft>
            </a:pPr>
            <a:r>
              <a:rPr lang="en-US" sz="19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Intelligence in SSRM</a:t>
            </a:r>
            <a:endParaRPr lang="en-US" sz="19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Decision support</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Reliable intelligence enables proactive security planning.</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Types of intelligence</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Includes Open-Source Intelligence (OSINT), Human Intelligence (HUMINT), Cyber Intelligence, and Geospatial Intelligence (GEOINT).</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522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41C78D-71C5-4B8E-B5CA-14CF862137BB}"/>
              </a:ext>
            </a:extLst>
          </p:cNvPr>
          <p:cNvSpPr txBox="1"/>
          <p:nvPr/>
        </p:nvSpPr>
        <p:spPr>
          <a:xfrm>
            <a:off x="3038061" y="1490616"/>
            <a:ext cx="6115878" cy="3876767"/>
          </a:xfrm>
          <a:prstGeom prst="rect">
            <a:avLst/>
          </a:prstGeom>
          <a:noFill/>
        </p:spPr>
        <p:txBody>
          <a:bodyPr wrap="square">
            <a:spAutoFit/>
          </a:bodyPr>
          <a:lstStyle/>
          <a:p>
            <a:pPr marL="457200" marR="0">
              <a:lnSpc>
                <a:spcPct val="107000"/>
              </a:lnSpc>
              <a:spcBef>
                <a:spcPts val="0"/>
              </a:spcBef>
              <a:spcAft>
                <a:spcPts val="800"/>
              </a:spcAft>
            </a:pPr>
            <a:r>
              <a:rPr lang="en-US" sz="20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Common Challenges</a:t>
            </a:r>
            <a:endParaRPr lang="en-US" sz="2000"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800"/>
              </a:spcAft>
            </a:pPr>
            <a:endParaRPr lang="en-US" b="1" dirty="0">
              <a:effectLst/>
              <a:latin typeface="Arial" panose="020B0604020202020204" pitchFamily="34" charset="0"/>
              <a:ea typeface="Times New Roman" panose="02020603050405020304" pitchFamily="18" charset="0"/>
              <a:cs typeface="Arial" panose="020B0604020202020204" pitchFamily="34" charset="0"/>
            </a:endParaRPr>
          </a:p>
          <a:p>
            <a:pPr marL="457200" marR="0">
              <a:lnSpc>
                <a:spcPct val="107000"/>
              </a:lnSpc>
              <a:spcBef>
                <a:spcPts val="0"/>
              </a:spcBef>
              <a:spcAft>
                <a:spcPts val="800"/>
              </a:spcAft>
            </a:pPr>
            <a:r>
              <a:rPr lang="en-US" b="1" dirty="0">
                <a:effectLst/>
                <a:latin typeface="Arial" panose="020B0604020202020204" pitchFamily="34" charset="0"/>
                <a:ea typeface="Times New Roman" panose="02020603050405020304" pitchFamily="18" charset="0"/>
                <a:cs typeface="Arial" panose="020B0604020202020204" pitchFamily="34" charset="0"/>
              </a:rPr>
              <a:t>Weak leadership</a:t>
            </a:r>
            <a:br>
              <a:rPr lang="en-US" dirty="0">
                <a:effectLst/>
                <a:latin typeface="Arial" panose="020B0604020202020204" pitchFamily="34" charset="0"/>
                <a:ea typeface="Times New Roman" panose="02020603050405020304" pitchFamily="18" charset="0"/>
                <a:cs typeface="Arial" panose="020B0604020202020204" pitchFamily="34" charset="0"/>
              </a:rPr>
            </a:br>
            <a:r>
              <a:rPr lang="en-US" dirty="0">
                <a:effectLst/>
                <a:latin typeface="Arial" panose="020B0604020202020204" pitchFamily="34" charset="0"/>
                <a:ea typeface="Times New Roman" panose="02020603050405020304" pitchFamily="18" charset="0"/>
                <a:cs typeface="Arial" panose="020B0604020202020204" pitchFamily="34" charset="0"/>
              </a:rPr>
              <a:t>Insufficient management commitment undermines security efforts.</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800"/>
              </a:spcAft>
            </a:pPr>
            <a:r>
              <a:rPr lang="en-US" b="1" dirty="0">
                <a:effectLst/>
                <a:latin typeface="Arial" panose="020B0604020202020204" pitchFamily="34" charset="0"/>
                <a:ea typeface="Times New Roman" panose="02020603050405020304" pitchFamily="18" charset="0"/>
                <a:cs typeface="Arial" panose="020B0604020202020204" pitchFamily="34" charset="0"/>
              </a:rPr>
              <a:t>Budget constraints</a:t>
            </a:r>
            <a:br>
              <a:rPr lang="en-US" dirty="0">
                <a:effectLst/>
                <a:latin typeface="Arial" panose="020B0604020202020204" pitchFamily="34" charset="0"/>
                <a:ea typeface="Times New Roman" panose="02020603050405020304" pitchFamily="18" charset="0"/>
                <a:cs typeface="Arial" panose="020B0604020202020204" pitchFamily="34" charset="0"/>
              </a:rPr>
            </a:br>
            <a:r>
              <a:rPr lang="en-US" dirty="0">
                <a:effectLst/>
                <a:latin typeface="Arial" panose="020B0604020202020204" pitchFamily="34" charset="0"/>
                <a:ea typeface="Times New Roman" panose="02020603050405020304" pitchFamily="18" charset="0"/>
                <a:cs typeface="Arial" panose="020B0604020202020204" pitchFamily="34" charset="0"/>
              </a:rPr>
              <a:t>Limited funding affects security investments.</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800"/>
              </a:spcAft>
            </a:pPr>
            <a:r>
              <a:rPr lang="en-US" b="1" dirty="0">
                <a:effectLst/>
                <a:latin typeface="Arial" panose="020B0604020202020204" pitchFamily="34" charset="0"/>
                <a:ea typeface="Times New Roman" panose="02020603050405020304" pitchFamily="18" charset="0"/>
                <a:cs typeface="Arial" panose="020B0604020202020204" pitchFamily="34" charset="0"/>
              </a:rPr>
              <a:t>Poor awareness</a:t>
            </a:r>
            <a:br>
              <a:rPr lang="en-US" dirty="0">
                <a:effectLst/>
                <a:latin typeface="Arial" panose="020B0604020202020204" pitchFamily="34" charset="0"/>
                <a:ea typeface="Times New Roman" panose="02020603050405020304" pitchFamily="18" charset="0"/>
                <a:cs typeface="Arial" panose="020B0604020202020204" pitchFamily="34" charset="0"/>
              </a:rPr>
            </a:br>
            <a:r>
              <a:rPr lang="en-US" dirty="0">
                <a:effectLst/>
                <a:latin typeface="Arial" panose="020B0604020202020204" pitchFamily="34" charset="0"/>
                <a:ea typeface="Times New Roman" panose="02020603050405020304" pitchFamily="18" charset="0"/>
                <a:cs typeface="Arial" panose="020B0604020202020204" pitchFamily="34" charset="0"/>
              </a:rPr>
              <a:t>Employees may unknowingly create vulnerabilities.</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800"/>
              </a:spcAft>
            </a:pPr>
            <a:r>
              <a:rPr lang="en-US" b="1" dirty="0">
                <a:effectLst/>
                <a:latin typeface="Arial" panose="020B0604020202020204" pitchFamily="34" charset="0"/>
                <a:ea typeface="Times New Roman" panose="02020603050405020304" pitchFamily="18" charset="0"/>
                <a:cs typeface="Arial" panose="020B0604020202020204" pitchFamily="34" charset="0"/>
              </a:rPr>
              <a:t>Rapidly changing threats</a:t>
            </a:r>
            <a:br>
              <a:rPr lang="en-US" dirty="0">
                <a:effectLst/>
                <a:latin typeface="Arial" panose="020B0604020202020204" pitchFamily="34" charset="0"/>
                <a:ea typeface="Times New Roman" panose="02020603050405020304" pitchFamily="18" charset="0"/>
                <a:cs typeface="Arial" panose="020B0604020202020204" pitchFamily="34" charset="0"/>
              </a:rPr>
            </a:br>
            <a:r>
              <a:rPr lang="en-US" dirty="0">
                <a:effectLst/>
                <a:latin typeface="Arial" panose="020B0604020202020204" pitchFamily="34" charset="0"/>
                <a:ea typeface="Times New Roman" panose="02020603050405020304" pitchFamily="18" charset="0"/>
                <a:cs typeface="Arial" panose="020B0604020202020204" pitchFamily="34" charset="0"/>
              </a:rPr>
              <a:t>Organizations must adapt to emerging risks.</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0924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A71450-B952-45DD-A594-1E7D89F45BA1}"/>
              </a:ext>
            </a:extLst>
          </p:cNvPr>
          <p:cNvSpPr txBox="1"/>
          <p:nvPr/>
        </p:nvSpPr>
        <p:spPr>
          <a:xfrm>
            <a:off x="3223591" y="1566904"/>
            <a:ext cx="6115878" cy="3206070"/>
          </a:xfrm>
          <a:prstGeom prst="rect">
            <a:avLst/>
          </a:prstGeom>
          <a:noFill/>
        </p:spPr>
        <p:txBody>
          <a:bodyPr wrap="square">
            <a:spAutoFit/>
          </a:bodyPr>
          <a:lstStyle/>
          <a:p>
            <a:pPr marL="457200" marR="0">
              <a:lnSpc>
                <a:spcPct val="107000"/>
              </a:lnSpc>
              <a:spcBef>
                <a:spcPts val="0"/>
              </a:spcBef>
              <a:spcAft>
                <a:spcPts val="800"/>
              </a:spcAft>
            </a:pPr>
            <a:r>
              <a:rPr lang="en-US" sz="20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Key Takeaways</a:t>
            </a:r>
            <a:endParaRPr lang="en-US" sz="2000" b="1" dirty="0">
              <a:solidFill>
                <a:srgbClr val="C00000"/>
              </a:solidFill>
              <a:latin typeface="Arial Black" panose="020B0A04020102020204" pitchFamily="34" charset="0"/>
              <a:ea typeface="Times New Roman" panose="02020603050405020304" pitchFamily="18" charset="0"/>
              <a:cs typeface="Times New Roman" panose="02020603050405020304" pitchFamily="18" charset="0"/>
            </a:endParaRPr>
          </a:p>
          <a:p>
            <a:pPr marL="457200" marR="0">
              <a:lnSpc>
                <a:spcPct val="107000"/>
              </a:lnSpc>
              <a:spcBef>
                <a:spcPts val="0"/>
              </a:spcBef>
              <a:spcAft>
                <a:spcPts val="800"/>
              </a:spcAft>
            </a:pPr>
            <a:endParaRPr lang="en-US"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Wingdings" panose="05000000000000000000" pitchFamily="2" charset="2"/>
              <a:buChar char="§"/>
              <a:tabLst>
                <a:tab pos="914400" algn="l"/>
              </a:tabLst>
            </a:pPr>
            <a:r>
              <a:rPr lang="en-US" sz="1900" dirty="0">
                <a:latin typeface="Times New Roman" panose="02020603050405020304" pitchFamily="18" charset="0"/>
                <a:ea typeface="Times New Roman" panose="02020603050405020304" pitchFamily="18" charset="0"/>
                <a:cs typeface="Times New Roman" panose="02020603050405020304" pitchFamily="18" charset="0"/>
              </a:rPr>
              <a:t>SSRM</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 support organizational objectives. </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914400" algn="l"/>
              </a:tabLst>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SSRM is proactive rather than reactive. </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914400" algn="l"/>
              </a:tabLst>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Leadership commitment is essential. </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914400" algn="l"/>
              </a:tabLst>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Intelligence improves decision-making in SSRM. </a:t>
            </a:r>
            <a:endParaRPr lang="en-US" sz="19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914400" algn="l"/>
              </a:tabLst>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Continuous monitoring strengthens organizational resilience</a:t>
            </a: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653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FB77EF-1ED3-4130-983E-FEF99E454B70}"/>
              </a:ext>
            </a:extLst>
          </p:cNvPr>
          <p:cNvSpPr txBox="1"/>
          <p:nvPr/>
        </p:nvSpPr>
        <p:spPr>
          <a:xfrm>
            <a:off x="2292626" y="2403527"/>
            <a:ext cx="7606748" cy="2050946"/>
          </a:xfrm>
          <a:prstGeom prst="rect">
            <a:avLst/>
          </a:prstGeom>
          <a:noFill/>
        </p:spPr>
        <p:txBody>
          <a:bodyPr wrap="square">
            <a:spAutoFit/>
          </a:bodyPr>
          <a:lstStyle/>
          <a:p>
            <a:pPr marL="800100" marR="0" indent="-342900" algn="just">
              <a:lnSpc>
                <a:spcPct val="107000"/>
              </a:lnSpc>
              <a:spcBef>
                <a:spcPts val="0"/>
              </a:spcBef>
              <a:spcAft>
                <a:spcPts val="800"/>
              </a:spcAft>
              <a:buFont typeface="Wingdings" panose="05000000000000000000" pitchFamily="2" charset="2"/>
              <a:buChar char="§"/>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Strategic Security Risk Management is an ongoing process that enables organizations to anticipate threats, reduce vulnerabilities, protect critical assets, and achieve their objectives in an increasingly complex and uncertain security environment. </a:t>
            </a:r>
          </a:p>
          <a:p>
            <a:pPr marL="800100" marR="0" indent="-342900" algn="just">
              <a:lnSpc>
                <a:spcPct val="107000"/>
              </a:lnSpc>
              <a:spcBef>
                <a:spcPts val="0"/>
              </a:spcBef>
              <a:spcAft>
                <a:spcPts val="800"/>
              </a:spcAft>
              <a:buFont typeface="Wingdings" panose="05000000000000000000" pitchFamily="2" charset="2"/>
              <a:buChar char="§"/>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Organizations that integrate security into their strategic planning are better positioned to remain resilient, competitive, and sustainable</a:t>
            </a:r>
            <a:r>
              <a:rPr lang="en-US" sz="13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168F45F2-5862-4E21-BA2D-9BD21B87DD11}"/>
              </a:ext>
            </a:extLst>
          </p:cNvPr>
          <p:cNvSpPr txBox="1"/>
          <p:nvPr/>
        </p:nvSpPr>
        <p:spPr>
          <a:xfrm>
            <a:off x="2292626" y="1604378"/>
            <a:ext cx="1951382"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mn-cs"/>
              </a:rPr>
              <a:t>Conclusion</a:t>
            </a:r>
          </a:p>
        </p:txBody>
      </p:sp>
    </p:spTree>
    <p:extLst>
      <p:ext uri="{BB962C8B-B14F-4D97-AF65-F5344CB8AC3E}">
        <p14:creationId xmlns:p14="http://schemas.microsoft.com/office/powerpoint/2010/main" val="2751125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A9F7A7-15C8-47DE-A789-7406AD9D94D1}"/>
              </a:ext>
            </a:extLst>
          </p:cNvPr>
          <p:cNvPicPr>
            <a:picLocks noChangeAspect="1"/>
          </p:cNvPicPr>
          <p:nvPr/>
        </p:nvPicPr>
        <p:blipFill>
          <a:blip r:embed="rId2"/>
          <a:stretch>
            <a:fillRect/>
          </a:stretch>
        </p:blipFill>
        <p:spPr>
          <a:xfrm>
            <a:off x="1417984" y="1020417"/>
            <a:ext cx="9157252" cy="4744279"/>
          </a:xfrm>
          <a:prstGeom prst="rect">
            <a:avLst/>
          </a:prstGeom>
        </p:spPr>
      </p:pic>
      <p:sp>
        <p:nvSpPr>
          <p:cNvPr id="3" name="TextBox 2">
            <a:extLst>
              <a:ext uri="{FF2B5EF4-FFF2-40B4-BE49-F238E27FC236}">
                <a16:creationId xmlns:a16="http://schemas.microsoft.com/office/drawing/2014/main" id="{283D5EE8-C96A-426F-96CB-39DC51AC2DB8}"/>
              </a:ext>
            </a:extLst>
          </p:cNvPr>
          <p:cNvSpPr txBox="1"/>
          <p:nvPr/>
        </p:nvSpPr>
        <p:spPr>
          <a:xfrm>
            <a:off x="1417984" y="5837583"/>
            <a:ext cx="2703442" cy="369332"/>
          </a:xfrm>
          <a:prstGeom prst="rect">
            <a:avLst/>
          </a:prstGeom>
          <a:noFill/>
        </p:spPr>
        <p:txBody>
          <a:bodyPr wrap="square" rtlCol="0">
            <a:spAutoFit/>
          </a:bodyPr>
          <a:lstStyle/>
          <a:p>
            <a:r>
              <a:rPr lang="en-US" dirty="0">
                <a:solidFill>
                  <a:srgbClr val="C00000"/>
                </a:solidFill>
                <a:latin typeface="Arial Black" panose="020B0A04020102020204" pitchFamily="34" charset="0"/>
              </a:rPr>
              <a:t>+234-8055999152</a:t>
            </a:r>
          </a:p>
        </p:txBody>
      </p:sp>
      <p:sp>
        <p:nvSpPr>
          <p:cNvPr id="4" name="TextBox 3">
            <a:extLst>
              <a:ext uri="{FF2B5EF4-FFF2-40B4-BE49-F238E27FC236}">
                <a16:creationId xmlns:a16="http://schemas.microsoft.com/office/drawing/2014/main" id="{105FF098-65A0-4B1B-A92C-B4F53884BBC6}"/>
              </a:ext>
            </a:extLst>
          </p:cNvPr>
          <p:cNvSpPr txBox="1"/>
          <p:nvPr/>
        </p:nvSpPr>
        <p:spPr>
          <a:xfrm>
            <a:off x="7235686" y="5769594"/>
            <a:ext cx="3631097" cy="369332"/>
          </a:xfrm>
          <a:prstGeom prst="rect">
            <a:avLst/>
          </a:prstGeom>
          <a:noFill/>
        </p:spPr>
        <p:txBody>
          <a:bodyPr wrap="square" rtlCol="0">
            <a:spAutoFit/>
          </a:bodyPr>
          <a:lstStyle/>
          <a:p>
            <a:r>
              <a:rPr lang="en-US" dirty="0">
                <a:solidFill>
                  <a:srgbClr val="C00000"/>
                </a:solidFill>
                <a:latin typeface="Arial Black" panose="020B0A04020102020204" pitchFamily="34" charset="0"/>
              </a:rPr>
              <a:t>obochiok442@gmail.com</a:t>
            </a:r>
          </a:p>
        </p:txBody>
      </p:sp>
    </p:spTree>
    <p:extLst>
      <p:ext uri="{BB962C8B-B14F-4D97-AF65-F5344CB8AC3E}">
        <p14:creationId xmlns:p14="http://schemas.microsoft.com/office/powerpoint/2010/main" val="186067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D99948-86A8-4193-84E5-9208BB7964CF}"/>
              </a:ext>
            </a:extLst>
          </p:cNvPr>
          <p:cNvSpPr txBox="1"/>
          <p:nvPr/>
        </p:nvSpPr>
        <p:spPr>
          <a:xfrm>
            <a:off x="2173357" y="1977071"/>
            <a:ext cx="7553738" cy="4170372"/>
          </a:xfrm>
          <a:prstGeom prst="rect">
            <a:avLst/>
          </a:prstGeom>
          <a:noFill/>
        </p:spPr>
        <p:txBody>
          <a:bodyPr wrap="square">
            <a:spAutoFit/>
          </a:bodyPr>
          <a:lstStyle/>
          <a:p>
            <a:pPr marL="342900" indent="-342900" algn="just">
              <a:buFont typeface="Wingdings" panose="05000000000000000000" pitchFamily="2" charset="2"/>
              <a:buChar cha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To achieve the strategic approach we must employ the strategic security risk management (SSRM) model that provides a proactive framework for anticipation and prevention. </a:t>
            </a:r>
          </a:p>
          <a:p>
            <a:pPr algn="just"/>
            <a:endParaRPr lang="en-US" sz="1900" dirty="0">
              <a:solidFill>
                <a:prstClr val="black"/>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1900" dirty="0">
                <a:solidFill>
                  <a:prstClr val="black"/>
                </a:solidFill>
                <a:latin typeface="Times New Roman" panose="02020603050405020304" pitchFamily="18" charset="0"/>
                <a:cs typeface="Times New Roman" panose="02020603050405020304" pitchFamily="18" charset="0"/>
              </a:rPr>
              <a:t>The SSRM</a:t>
            </a: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enables professionals to identify, assess, prioritize, mitigate, monitor, and communicate risk security while ensuring that security becomes an integral part of corporate governance, business continuity, organizational resilience, and national security planning.</a:t>
            </a:r>
          </a:p>
          <a:p>
            <a:pPr marL="342900" indent="-342900" algn="just">
              <a:buFont typeface="Wingdings" panose="05000000000000000000" pitchFamily="2" charset="2"/>
              <a:buChar char="§"/>
            </a:pPr>
            <a:endParaRPr lang="en-US" sz="1900" dirty="0">
              <a:solidFill>
                <a:prstClr val="black"/>
              </a:solidFill>
              <a:latin typeface="Times New Roman" panose="02020603050405020304" pitchFamily="18" charset="0"/>
              <a:cs typeface="Times New Roman" panose="02020603050405020304" pitchFamily="18" charset="0"/>
            </a:endParaRPr>
          </a:p>
          <a:p>
            <a:pPr marL="342900" marR="0" lvl="0" indent="-34290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Therefore, organizations that successfully integrate effective strategic security risk management into strategic planning are better positioned to prevent crises, sustain operations, and achieve long-term objectives.</a:t>
            </a:r>
          </a:p>
          <a:p>
            <a:pPr marL="342900" indent="-342900" algn="just">
              <a:buFont typeface="Wingdings" panose="05000000000000000000" pitchFamily="2" charset="2"/>
              <a:buChar char="§"/>
            </a:pPr>
            <a:endPar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algn="just"/>
            <a:endParaRPr lang="en-US" dirty="0">
              <a:solidFill>
                <a:prstClr val="black"/>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0213C1CF-A2BB-478C-A37B-34459DF3046C}"/>
              </a:ext>
            </a:extLst>
          </p:cNvPr>
          <p:cNvPicPr>
            <a:picLocks noChangeAspect="1"/>
          </p:cNvPicPr>
          <p:nvPr/>
        </p:nvPicPr>
        <p:blipFill>
          <a:blip r:embed="rId2"/>
          <a:stretch>
            <a:fillRect/>
          </a:stretch>
        </p:blipFill>
        <p:spPr>
          <a:xfrm>
            <a:off x="664784" y="942203"/>
            <a:ext cx="3780797" cy="668156"/>
          </a:xfrm>
          <a:prstGeom prst="rect">
            <a:avLst/>
          </a:prstGeom>
        </p:spPr>
      </p:pic>
      <p:sp>
        <p:nvSpPr>
          <p:cNvPr id="5" name="TextBox 4">
            <a:extLst>
              <a:ext uri="{FF2B5EF4-FFF2-40B4-BE49-F238E27FC236}">
                <a16:creationId xmlns:a16="http://schemas.microsoft.com/office/drawing/2014/main" id="{8FE8B5CD-760F-432A-ADCC-D73D42844FAA}"/>
              </a:ext>
            </a:extLst>
          </p:cNvPr>
          <p:cNvSpPr txBox="1"/>
          <p:nvPr/>
        </p:nvSpPr>
        <p:spPr>
          <a:xfrm>
            <a:off x="4445581" y="972780"/>
            <a:ext cx="165041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CONT’D</a:t>
            </a:r>
          </a:p>
        </p:txBody>
      </p:sp>
    </p:spTree>
    <p:extLst>
      <p:ext uri="{BB962C8B-B14F-4D97-AF65-F5344CB8AC3E}">
        <p14:creationId xmlns:p14="http://schemas.microsoft.com/office/powerpoint/2010/main" val="4292335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0D2213-AEB7-45B0-8A38-8F73A83AD4D6}"/>
              </a:ext>
            </a:extLst>
          </p:cNvPr>
          <p:cNvSpPr txBox="1"/>
          <p:nvPr/>
        </p:nvSpPr>
        <p:spPr>
          <a:xfrm>
            <a:off x="3435626" y="1590035"/>
            <a:ext cx="6115878" cy="3677930"/>
          </a:xfrm>
          <a:prstGeom prst="rect">
            <a:avLst/>
          </a:prstGeom>
          <a:noFill/>
        </p:spPr>
        <p:txBody>
          <a:bodyPr wrap="square">
            <a:spAutoFit/>
          </a:bodyPr>
          <a:lstStyle/>
          <a:p>
            <a:r>
              <a:rPr lang="en-US" sz="2400" b="1" dirty="0">
                <a:solidFill>
                  <a:srgbClr val="C00000"/>
                </a:solidFill>
                <a:latin typeface="Times New Roman" panose="02020603050405020304" pitchFamily="18" charset="0"/>
                <a:cs typeface="Times New Roman" panose="02020603050405020304" pitchFamily="18" charset="0"/>
              </a:rPr>
              <a:t>Aim of the Presentation</a:t>
            </a:r>
          </a:p>
          <a:p>
            <a:endParaRPr lang="en-US" sz="1900" b="1"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 Understand SSRM</a:t>
            </a:r>
          </a:p>
          <a:p>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To provide participants with a solid understanding of the principles and practices of strategic security risk management.</a:t>
            </a:r>
          </a:p>
          <a:p>
            <a:endParaRPr lang="en-US" sz="1900"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Develop practical knowledge</a:t>
            </a:r>
          </a:p>
          <a:p>
            <a:br>
              <a:rPr lang="en-US" sz="1900" dirty="0">
                <a:solidFill>
                  <a:srgbClr val="FF0000"/>
                </a:solidFill>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Enable participants to recognize security risks and make informed decisions to protect organizational objectives</a:t>
            </a:r>
            <a:r>
              <a:rPr lang="en-US" dirty="0"/>
              <a:t>.</a:t>
            </a:r>
          </a:p>
        </p:txBody>
      </p:sp>
    </p:spTree>
    <p:extLst>
      <p:ext uri="{BB962C8B-B14F-4D97-AF65-F5344CB8AC3E}">
        <p14:creationId xmlns:p14="http://schemas.microsoft.com/office/powerpoint/2010/main" val="1556450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33CE82-E38F-412F-8FA7-37E00251A7DC}"/>
              </a:ext>
            </a:extLst>
          </p:cNvPr>
          <p:cNvSpPr txBox="1"/>
          <p:nvPr/>
        </p:nvSpPr>
        <p:spPr>
          <a:xfrm>
            <a:off x="3409123" y="1279558"/>
            <a:ext cx="6115878" cy="4555093"/>
          </a:xfrm>
          <a:prstGeom prst="rect">
            <a:avLst/>
          </a:prstGeom>
          <a:noFill/>
        </p:spPr>
        <p:txBody>
          <a:bodyPr wrap="square">
            <a:spAutoFit/>
          </a:bodyPr>
          <a:lstStyle/>
          <a:p>
            <a:r>
              <a:rPr lang="en-US" sz="2400" b="1" dirty="0">
                <a:solidFill>
                  <a:srgbClr val="C00000"/>
                </a:solidFill>
                <a:latin typeface="Times New Roman" panose="02020603050405020304" pitchFamily="18" charset="0"/>
                <a:cs typeface="Times New Roman" panose="02020603050405020304" pitchFamily="18" charset="0"/>
              </a:rPr>
              <a:t>Learning Objectives</a:t>
            </a:r>
          </a:p>
          <a:p>
            <a:endParaRPr lang="en-US" sz="1900" b="1"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Define SSRM</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Understand the meaning and scope of strategic security risk management.</a:t>
            </a:r>
          </a:p>
          <a:p>
            <a:endParaRPr lang="en-US" sz="1900"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Identify threats</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Recognize different security threats affecting organizations.</a:t>
            </a:r>
          </a:p>
          <a:p>
            <a:endParaRPr lang="en-US" sz="1900"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Understand risk management</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Learn how risks are identified, analyzed, and managed.</a:t>
            </a:r>
          </a:p>
          <a:p>
            <a:endParaRPr lang="en-US" sz="1900" dirty="0">
              <a:latin typeface="Times New Roman" panose="02020603050405020304" pitchFamily="18" charset="0"/>
              <a:cs typeface="Times New Roman" panose="02020603050405020304" pitchFamily="18" charset="0"/>
            </a:endParaRPr>
          </a:p>
          <a:p>
            <a:r>
              <a:rPr lang="en-US" sz="1900" b="1" dirty="0">
                <a:solidFill>
                  <a:srgbClr val="FF0000"/>
                </a:solidFill>
                <a:latin typeface="Times New Roman" panose="02020603050405020304" pitchFamily="18" charset="0"/>
                <a:cs typeface="Times New Roman" panose="02020603050405020304" pitchFamily="18" charset="0"/>
              </a:rPr>
              <a:t>Appreciate leadership</a:t>
            </a:r>
            <a:br>
              <a:rPr lang="en-US" sz="1900" dirty="0">
                <a:latin typeface="Times New Roman" panose="02020603050405020304" pitchFamily="18" charset="0"/>
                <a:cs typeface="Times New Roman" panose="02020603050405020304" pitchFamily="18" charset="0"/>
              </a:rPr>
            </a:br>
            <a:r>
              <a:rPr lang="en-US" sz="1900" dirty="0">
                <a:latin typeface="Times New Roman" panose="02020603050405020304" pitchFamily="18" charset="0"/>
                <a:cs typeface="Times New Roman" panose="02020603050405020304" pitchFamily="18" charset="0"/>
              </a:rPr>
              <a:t>Recognize the importance of leadership and governance in building resilient organizations.</a:t>
            </a:r>
          </a:p>
        </p:txBody>
      </p:sp>
    </p:spTree>
    <p:extLst>
      <p:ext uri="{BB962C8B-B14F-4D97-AF65-F5344CB8AC3E}">
        <p14:creationId xmlns:p14="http://schemas.microsoft.com/office/powerpoint/2010/main" val="3801936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B55DD4-BBB6-4439-B22B-56DE883D164B}"/>
              </a:ext>
            </a:extLst>
          </p:cNvPr>
          <p:cNvSpPr txBox="1"/>
          <p:nvPr/>
        </p:nvSpPr>
        <p:spPr>
          <a:xfrm>
            <a:off x="2715039" y="1792500"/>
            <a:ext cx="7078318" cy="3570208"/>
          </a:xfrm>
          <a:prstGeom prst="rect">
            <a:avLst/>
          </a:prstGeom>
          <a:noFill/>
        </p:spPr>
        <p:txBody>
          <a:bodyPr wrap="square">
            <a:spAutoFit/>
          </a:bodyPr>
          <a:lstStyle/>
          <a:p>
            <a:r>
              <a:rPr lang="en-US" b="1" dirty="0">
                <a:solidFill>
                  <a:srgbClr val="C00000"/>
                </a:solidFill>
                <a:latin typeface="Arial Black" panose="020B0A04020102020204" pitchFamily="34" charset="0"/>
                <a:cs typeface="Arial" panose="020B0604020202020204" pitchFamily="34" charset="0"/>
              </a:rPr>
              <a:t>What is Strategy?</a:t>
            </a:r>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alt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Strategy is a plan of action and direction designed to achieve a long term or overall aim of an organization. Strategy is a high level plan to achieve one or more goals under conditions of uncertainty. </a:t>
            </a:r>
          </a:p>
          <a:p>
            <a:pPr marL="0" marR="0" lvl="0" indent="0" algn="just" defTabSz="914400" rtl="0" eaLnBrk="0" fontAlgn="base" latinLnBrk="0" hangingPunct="0">
              <a:lnSpc>
                <a:spcPct val="100000"/>
              </a:lnSpc>
              <a:spcBef>
                <a:spcPct val="0"/>
              </a:spcBef>
              <a:spcAft>
                <a:spcPct val="0"/>
              </a:spcAft>
              <a:buClrTx/>
              <a:buSzTx/>
              <a:buFontTx/>
              <a:buNone/>
              <a:tabLst/>
              <a:defRPr/>
            </a:pPr>
            <a:endParaRPr lang="en-US" altLang="en-US" sz="1900" dirty="0">
              <a:solidFill>
                <a:prstClr val="black"/>
              </a:solidFill>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alt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Strategy is a unifying theme that gives coherence and direction to the actions and decisions an </a:t>
            </a:r>
            <a:r>
              <a:rPr lang="en-US" altLang="en-US" sz="1900" dirty="0">
                <a:solidFill>
                  <a:prstClr val="black"/>
                </a:solidFill>
                <a:latin typeface="Times New Roman" panose="02020603050405020304" pitchFamily="18" charset="0"/>
                <a:cs typeface="Times New Roman" panose="02020603050405020304" pitchFamily="18" charset="0"/>
              </a:rPr>
              <a:t>organization</a:t>
            </a:r>
            <a:r>
              <a:rPr kumimoji="0" lang="en-US" alt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or government takes to achieve their objectives utilizing available resources. </a:t>
            </a:r>
          </a:p>
          <a:p>
            <a:pPr marL="0" marR="0" lvl="0" indent="0" algn="just" defTabSz="914400" rtl="0" eaLnBrk="0" fontAlgn="base" latinLnBrk="0" hangingPunct="0">
              <a:lnSpc>
                <a:spcPct val="100000"/>
              </a:lnSpc>
              <a:spcBef>
                <a:spcPct val="0"/>
              </a:spcBef>
              <a:spcAft>
                <a:spcPct val="0"/>
              </a:spcAft>
              <a:buClrTx/>
              <a:buSzTx/>
              <a:buFontTx/>
              <a:buNone/>
              <a:tabLst/>
              <a:defRPr/>
            </a:pPr>
            <a:endParaRPr lang="en-US" altLang="en-US" sz="1900" dirty="0">
              <a:solidFill>
                <a:prstClr val="black"/>
              </a:solidFill>
              <a:latin typeface="Times New Roman" panose="02020603050405020304" pitchFamily="18" charset="0"/>
              <a:cs typeface="Times New Roman" panose="02020603050405020304" pitchFamily="18"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defRPr/>
            </a:pPr>
            <a:r>
              <a:rPr kumimoji="0" lang="en-US" altLang="en-US" sz="19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In its broadest sense, strategy can be formulated only after the objectives to be accomplished have been determined.</a:t>
            </a:r>
          </a:p>
        </p:txBody>
      </p:sp>
      <p:sp>
        <p:nvSpPr>
          <p:cNvPr id="2" name="TextBox 1">
            <a:extLst>
              <a:ext uri="{FF2B5EF4-FFF2-40B4-BE49-F238E27FC236}">
                <a16:creationId xmlns:a16="http://schemas.microsoft.com/office/drawing/2014/main" id="{BE3B61DE-5374-428B-9347-76B27135A2E8}"/>
              </a:ext>
            </a:extLst>
          </p:cNvPr>
          <p:cNvSpPr txBox="1"/>
          <p:nvPr/>
        </p:nvSpPr>
        <p:spPr>
          <a:xfrm>
            <a:off x="3975652" y="983197"/>
            <a:ext cx="4240695" cy="384721"/>
          </a:xfrm>
          <a:prstGeom prst="rect">
            <a:avLst/>
          </a:prstGeom>
          <a:noFill/>
        </p:spPr>
        <p:txBody>
          <a:bodyPr wrap="square" rtlCol="0">
            <a:spAutoFit/>
          </a:bodyPr>
          <a:lstStyle/>
          <a:p>
            <a:r>
              <a:rPr lang="en-US" sz="1900" b="1" dirty="0">
                <a:solidFill>
                  <a:srgbClr val="C00000"/>
                </a:solidFill>
                <a:latin typeface="Arial Black" panose="020B0A04020102020204" pitchFamily="34" charset="0"/>
              </a:rPr>
              <a:t>Clarification of Key Terms</a:t>
            </a:r>
          </a:p>
        </p:txBody>
      </p:sp>
    </p:spTree>
    <p:extLst>
      <p:ext uri="{BB962C8B-B14F-4D97-AF65-F5344CB8AC3E}">
        <p14:creationId xmlns:p14="http://schemas.microsoft.com/office/powerpoint/2010/main" val="2152721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9A172E-1469-4C84-B7C1-0BF586FBB483}"/>
              </a:ext>
            </a:extLst>
          </p:cNvPr>
          <p:cNvSpPr txBox="1"/>
          <p:nvPr/>
        </p:nvSpPr>
        <p:spPr>
          <a:xfrm>
            <a:off x="2618961" y="931325"/>
            <a:ext cx="6609522" cy="4979248"/>
          </a:xfrm>
          <a:prstGeom prst="rect">
            <a:avLst/>
          </a:prstGeom>
          <a:noFill/>
        </p:spPr>
        <p:txBody>
          <a:bodyPr wrap="square">
            <a:spAutoFit/>
          </a:bodyPr>
          <a:lstStyle/>
          <a:p>
            <a:r>
              <a:rPr lang="en-US" b="1" dirty="0">
                <a:solidFill>
                  <a:srgbClr val="C00000"/>
                </a:solidFill>
                <a:latin typeface="Arial Black" panose="020B0A04020102020204" pitchFamily="34" charset="0"/>
              </a:rPr>
              <a:t>What is Security?</a:t>
            </a:r>
          </a:p>
          <a:p>
            <a:endParaRPr lang="en-US" b="1" dirty="0">
              <a:solidFill>
                <a:srgbClr val="C00000"/>
              </a:solidFill>
              <a:latin typeface="Arial Black" panose="020B0A04020102020204" pitchFamily="34" charset="0"/>
            </a:endParaRPr>
          </a:p>
          <a:p>
            <a:pPr marL="457200" marR="0" algn="just">
              <a:lnSpc>
                <a:spcPct val="107000"/>
              </a:lnSpc>
              <a:spcBef>
                <a:spcPts val="0"/>
              </a:spcBef>
              <a:spcAft>
                <a:spcPts val="800"/>
              </a:spcAft>
            </a:pP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Security is the condition in which people, assets, information, infrastructure, and organizational objectives are protected from threats. Basically, security has to do with;</a:t>
            </a:r>
            <a:endParaRPr lang="en-US" sz="1900" dirty="0">
              <a:latin typeface="Arial" panose="020B0604020202020204" pitchFamily="34" charset="0"/>
              <a:cs typeface="Arial" panose="020B0604020202020204" pitchFamily="34" charset="0"/>
            </a:endParaRPr>
          </a:p>
          <a:p>
            <a:pPr algn="just"/>
            <a:endParaRPr lang="en-US" sz="1900" dirty="0">
              <a:latin typeface="Arial" panose="020B0604020202020204" pitchFamily="34" charset="0"/>
              <a:cs typeface="Arial" panose="020B0604020202020204" pitchFamily="34" charset="0"/>
            </a:endParaRPr>
          </a:p>
          <a:p>
            <a:pPr marL="742950" marR="0" indent="-285750">
              <a:lnSpc>
                <a:spcPct val="107000"/>
              </a:lnSpc>
              <a:spcBef>
                <a:spcPts val="0"/>
              </a:spcBef>
              <a:spcAft>
                <a:spcPts val="800"/>
              </a:spcAft>
              <a:buFont typeface="Wingdings" panose="05000000000000000000" pitchFamily="2" charset="2"/>
              <a:buChar char="§"/>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Protection of assets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latin typeface="Times New Roman" panose="02020603050405020304" pitchFamily="18" charset="0"/>
                <a:ea typeface="Times New Roman" panose="02020603050405020304" pitchFamily="18" charset="0"/>
                <a:cs typeface="Times New Roman" panose="02020603050405020304" pitchFamily="18" charset="0"/>
              </a:rPr>
              <a:t>It</a:t>
            </a: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 safeguards people, information, property, finances, and organizational reputation.</a:t>
            </a:r>
            <a:endParaRPr lang="en-US" sz="19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indent="-285750">
              <a:lnSpc>
                <a:spcPct val="107000"/>
              </a:lnSpc>
              <a:spcBef>
                <a:spcPts val="0"/>
              </a:spcBef>
              <a:spcAft>
                <a:spcPts val="800"/>
              </a:spcAft>
              <a:buFont typeface="Wingdings" panose="05000000000000000000" pitchFamily="2" charset="2"/>
              <a:buChar char="§"/>
            </a:pPr>
            <a:r>
              <a:rPr lang="en-US" sz="1900" b="1" dirty="0">
                <a:effectLst/>
                <a:latin typeface="Times New Roman" panose="02020603050405020304" pitchFamily="18" charset="0"/>
                <a:ea typeface="Times New Roman" panose="02020603050405020304" pitchFamily="18" charset="0"/>
                <a:cs typeface="Times New Roman" panose="02020603050405020304" pitchFamily="18" charset="0"/>
              </a:rPr>
              <a:t>Freedom from threats</a:t>
            </a:r>
            <a:b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900" dirty="0">
                <a:effectLst/>
                <a:latin typeface="Times New Roman" panose="02020603050405020304" pitchFamily="18" charset="0"/>
                <a:ea typeface="Times New Roman" panose="02020603050405020304" pitchFamily="18" charset="0"/>
                <a:cs typeface="Times New Roman" panose="02020603050405020304" pitchFamily="18" charset="0"/>
              </a:rPr>
              <a:t>It creates an environment where operations can continue with minimal disruption.</a:t>
            </a:r>
          </a:p>
          <a:p>
            <a:pPr marL="742950" marR="0" lvl="0" indent="-285750" algn="just" defTabSz="457200" rtl="0" eaLnBrk="1" fontAlgn="auto" latinLnBrk="0" hangingPunct="1">
              <a:lnSpc>
                <a:spcPct val="107000"/>
              </a:lnSpc>
              <a:spcBef>
                <a:spcPts val="0"/>
              </a:spcBef>
              <a:spcAft>
                <a:spcPts val="800"/>
              </a:spcAft>
              <a:buClrTx/>
              <a:buSzTx/>
              <a:buFont typeface="Wingdings" panose="05000000000000000000" pitchFamily="2" charset="2"/>
              <a:buChar char="ü"/>
              <a:tabLst/>
              <a:defRPr/>
            </a:pPr>
            <a:r>
              <a:rPr kumimoji="0" lang="en-US" sz="19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Security is not merely the absence of crime, danger, or harm but the ability to anticipate, prevent, respond to, and recover from adverse events.</a:t>
            </a:r>
            <a:endParaRPr kumimoji="0" lang="en-US" sz="1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4585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B7AB5A-41D1-4BF8-BC99-DAE535C7D3D8}"/>
              </a:ext>
            </a:extLst>
          </p:cNvPr>
          <p:cNvSpPr txBox="1"/>
          <p:nvPr/>
        </p:nvSpPr>
        <p:spPr>
          <a:xfrm>
            <a:off x="2819400" y="1483082"/>
            <a:ext cx="6115878" cy="3891835"/>
          </a:xfrm>
          <a:prstGeom prst="rect">
            <a:avLst/>
          </a:prstGeom>
          <a:noFill/>
        </p:spPr>
        <p:txBody>
          <a:bodyPr wrap="square">
            <a:spAutoFit/>
          </a:bodyPr>
          <a:lstStyle/>
          <a:p>
            <a:r>
              <a:rPr lang="en-US" b="1" dirty="0">
                <a:solidFill>
                  <a:srgbClr val="C00000"/>
                </a:solidFill>
                <a:latin typeface="Arial Black" panose="020B0A04020102020204" pitchFamily="34" charset="0"/>
              </a:rPr>
              <a:t>What is Risk?</a:t>
            </a:r>
          </a:p>
          <a:p>
            <a:endParaRPr lang="en-US" b="1" dirty="0"/>
          </a:p>
          <a:p>
            <a:r>
              <a:rPr lang="en-US" dirty="0">
                <a:latin typeface="Arial" panose="020B0604020202020204" pitchFamily="34" charset="0"/>
                <a:cs typeface="Arial" panose="020B0604020202020204" pitchFamily="34" charset="0"/>
              </a:rPr>
              <a:t>According to International Organization for Standardization (ISO 31000):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Risk is </a:t>
            </a:r>
            <a:r>
              <a:rPr lang="en-US" b="1" dirty="0">
                <a:solidFill>
                  <a:srgbClr val="FF0000"/>
                </a:solidFill>
                <a:latin typeface="Arial" panose="020B0604020202020204" pitchFamily="34" charset="0"/>
                <a:cs typeface="Arial" panose="020B0604020202020204" pitchFamily="34" charset="0"/>
              </a:rPr>
              <a:t>"the effect of uncertainty on objectives.“</a:t>
            </a:r>
          </a:p>
          <a:p>
            <a:endParaRPr lang="en-US" dirty="0">
              <a:solidFill>
                <a:srgbClr val="FF0000"/>
              </a:solidFill>
              <a:latin typeface="Arial" panose="020B0604020202020204" pitchFamily="34" charset="0"/>
              <a:cs typeface="Arial" panose="020B0604020202020204" pitchFamily="34" charset="0"/>
            </a:endParaRPr>
          </a:p>
          <a:p>
            <a:pPr marL="457200" marR="0">
              <a:lnSpc>
                <a:spcPct val="107000"/>
              </a:lnSpc>
              <a:spcBef>
                <a:spcPts val="0"/>
              </a:spcBef>
              <a:spcAft>
                <a:spcPts val="80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Possibility of loss</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Risk is the chance that an event could negatively affect organizational goals.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Uncertainty</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Risks arise because future events cannot always be predicted.</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6329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3348</TotalTime>
  <Words>1907</Words>
  <Application>Microsoft Office PowerPoint</Application>
  <PresentationFormat>Widescreen</PresentationFormat>
  <Paragraphs>410</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Stephen</dc:creator>
  <cp:lastModifiedBy>steveokwori@sticmirac.com.ng</cp:lastModifiedBy>
  <cp:revision>230</cp:revision>
  <dcterms:created xsi:type="dcterms:W3CDTF">2026-06-25T02:20:28Z</dcterms:created>
  <dcterms:modified xsi:type="dcterms:W3CDTF">2026-07-18T09:24:53Z</dcterms:modified>
</cp:coreProperties>
</file>